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8" r:id="rId4"/>
  </p:sldMasterIdLst>
  <p:sldIdLst>
    <p:sldId id="256" r:id="rId5"/>
    <p:sldId id="257" r:id="rId6"/>
    <p:sldId id="259" r:id="rId7"/>
    <p:sldId id="356" r:id="rId8"/>
    <p:sldId id="258" r:id="rId9"/>
    <p:sldId id="357" r:id="rId10"/>
    <p:sldId id="358" r:id="rId11"/>
  </p:sldIdLst>
  <p:sldSz cx="9144000" cy="5143500" type="screen16x9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64" d="100"/>
          <a:sy n="164" d="100"/>
        </p:scale>
        <p:origin x="-114" y="-1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2_PPT_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597819"/>
            <a:ext cx="7772400" cy="1102519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2800350"/>
            <a:ext cx="6400800" cy="131445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8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24600" y="1200150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86734A68-B615-4B35-AFA9-FE89F169BE1F}" type="datetimeFigureOut">
              <a:rPr lang="en-US" smtClean="0"/>
              <a:pPr/>
              <a:t>1/28/2011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6734A68-B615-4B35-AFA9-FE89F169BE1F}" type="datetimeFigureOut">
              <a:rPr lang="en-US" smtClean="0"/>
              <a:pPr/>
              <a:t>1/28/2011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CF70-BEA9-4A6D-93C4-B6210A89A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6734A68-B615-4B35-AFA9-FE89F169BE1F}" type="datetimeFigureOut">
              <a:rPr lang="en-US" smtClean="0"/>
              <a:pPr/>
              <a:t>1/28/2011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DA747-6B03-4617-B7AB-71FE92D735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>
            <a:lvl2pPr>
              <a:defRPr>
                <a:solidFill>
                  <a:srgbClr val="0099CC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59400-0D59-4B29-9B99-39D514524D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817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63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2452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270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4087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905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722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540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6734A68-B615-4B35-AFA9-FE89F169BE1F}" type="datetimeFigureOut">
              <a:rPr lang="en-US" smtClean="0"/>
              <a:pPr/>
              <a:t>1/28/2011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45E78-E68C-406B-B6E5-1B6EB3A3AA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3810000" cy="33944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00151"/>
            <a:ext cx="3810000" cy="33944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1B9C-A3F6-4282-B9DB-86E1053857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8176" indent="0">
              <a:buNone/>
              <a:defRPr sz="1800" b="1"/>
            </a:lvl2pPr>
            <a:lvl3pPr marL="816351" indent="0">
              <a:buNone/>
              <a:defRPr sz="1600" b="1"/>
            </a:lvl3pPr>
            <a:lvl4pPr marL="1224527" indent="0">
              <a:buNone/>
              <a:defRPr sz="1400" b="1"/>
            </a:lvl4pPr>
            <a:lvl5pPr marL="1632703" indent="0">
              <a:buNone/>
              <a:defRPr sz="1400" b="1"/>
            </a:lvl5pPr>
            <a:lvl6pPr marL="2040878" indent="0">
              <a:buNone/>
              <a:defRPr sz="1400" b="1"/>
            </a:lvl6pPr>
            <a:lvl7pPr marL="2449054" indent="0">
              <a:buNone/>
              <a:defRPr sz="1400" b="1"/>
            </a:lvl7pPr>
            <a:lvl8pPr marL="2857229" indent="0">
              <a:buNone/>
              <a:defRPr sz="1400" b="1"/>
            </a:lvl8pPr>
            <a:lvl9pPr marL="3265405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8176" indent="0">
              <a:buNone/>
              <a:defRPr sz="1800" b="1"/>
            </a:lvl2pPr>
            <a:lvl3pPr marL="816351" indent="0">
              <a:buNone/>
              <a:defRPr sz="1600" b="1"/>
            </a:lvl3pPr>
            <a:lvl4pPr marL="1224527" indent="0">
              <a:buNone/>
              <a:defRPr sz="1400" b="1"/>
            </a:lvl4pPr>
            <a:lvl5pPr marL="1632703" indent="0">
              <a:buNone/>
              <a:defRPr sz="1400" b="1"/>
            </a:lvl5pPr>
            <a:lvl6pPr marL="2040878" indent="0">
              <a:buNone/>
              <a:defRPr sz="1400" b="1"/>
            </a:lvl6pPr>
            <a:lvl7pPr marL="2449054" indent="0">
              <a:buNone/>
              <a:defRPr sz="1400" b="1"/>
            </a:lvl7pPr>
            <a:lvl8pPr marL="2857229" indent="0">
              <a:buNone/>
              <a:defRPr sz="1400" b="1"/>
            </a:lvl8pPr>
            <a:lvl9pPr marL="3265405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1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6734A68-B615-4B35-AFA9-FE89F169BE1F}" type="datetimeFigureOut">
              <a:rPr lang="en-US" smtClean="0"/>
              <a:pPr/>
              <a:t>1/28/2011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2394-FDE6-4454-971A-C6B9EDDF90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1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6734A68-B615-4B35-AFA9-FE89F169BE1F}" type="datetimeFigureOut">
              <a:rPr lang="en-US" smtClean="0"/>
              <a:pPr/>
              <a:t>1/28/2011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EE09-811D-480F-86AF-1A12AB29CD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1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6734A68-B615-4B35-AFA9-FE89F169BE1F}" type="datetimeFigureOut">
              <a:rPr lang="en-US" smtClean="0"/>
              <a:pPr/>
              <a:t>1/28/2011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9810-D1C1-4450-A5EB-2C208BB468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300"/>
            </a:lvl1pPr>
            <a:lvl2pPr marL="408176" indent="0">
              <a:buNone/>
              <a:defRPr sz="1100"/>
            </a:lvl2pPr>
            <a:lvl3pPr marL="816351" indent="0">
              <a:buNone/>
              <a:defRPr sz="900"/>
            </a:lvl3pPr>
            <a:lvl4pPr marL="1224527" indent="0">
              <a:buNone/>
              <a:defRPr sz="800"/>
            </a:lvl4pPr>
            <a:lvl5pPr marL="1632703" indent="0">
              <a:buNone/>
              <a:defRPr sz="800"/>
            </a:lvl5pPr>
            <a:lvl6pPr marL="2040878" indent="0">
              <a:buNone/>
              <a:defRPr sz="800"/>
            </a:lvl6pPr>
            <a:lvl7pPr marL="2449054" indent="0">
              <a:buNone/>
              <a:defRPr sz="800"/>
            </a:lvl7pPr>
            <a:lvl8pPr marL="2857229" indent="0">
              <a:buNone/>
              <a:defRPr sz="800"/>
            </a:lvl8pPr>
            <a:lvl9pPr marL="3265405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1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6734A68-B615-4B35-AFA9-FE89F169BE1F}" type="datetimeFigureOut">
              <a:rPr lang="en-US" smtClean="0"/>
              <a:pPr/>
              <a:t>1/28/2011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C658A-79ED-4029-A989-BD818CB893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900"/>
            </a:lvl1pPr>
            <a:lvl2pPr marL="408176" indent="0">
              <a:buNone/>
              <a:defRPr sz="2500"/>
            </a:lvl2pPr>
            <a:lvl3pPr marL="816351" indent="0">
              <a:buNone/>
              <a:defRPr sz="2100"/>
            </a:lvl3pPr>
            <a:lvl4pPr marL="1224527" indent="0">
              <a:buNone/>
              <a:defRPr sz="1800"/>
            </a:lvl4pPr>
            <a:lvl5pPr marL="1632703" indent="0">
              <a:buNone/>
              <a:defRPr sz="1800"/>
            </a:lvl5pPr>
            <a:lvl6pPr marL="2040878" indent="0">
              <a:buNone/>
              <a:defRPr sz="1800"/>
            </a:lvl6pPr>
            <a:lvl7pPr marL="2449054" indent="0">
              <a:buNone/>
              <a:defRPr sz="1800"/>
            </a:lvl7pPr>
            <a:lvl8pPr marL="2857229" indent="0">
              <a:buNone/>
              <a:defRPr sz="1800"/>
            </a:lvl8pPr>
            <a:lvl9pPr marL="3265405" indent="0">
              <a:buNone/>
              <a:defRPr sz="18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300"/>
            </a:lvl1pPr>
            <a:lvl2pPr marL="408176" indent="0">
              <a:buNone/>
              <a:defRPr sz="1100"/>
            </a:lvl2pPr>
            <a:lvl3pPr marL="816351" indent="0">
              <a:buNone/>
              <a:defRPr sz="900"/>
            </a:lvl3pPr>
            <a:lvl4pPr marL="1224527" indent="0">
              <a:buNone/>
              <a:defRPr sz="800"/>
            </a:lvl4pPr>
            <a:lvl5pPr marL="1632703" indent="0">
              <a:buNone/>
              <a:defRPr sz="800"/>
            </a:lvl5pPr>
            <a:lvl6pPr marL="2040878" indent="0">
              <a:buNone/>
              <a:defRPr sz="800"/>
            </a:lvl6pPr>
            <a:lvl7pPr marL="2449054" indent="0">
              <a:buNone/>
              <a:defRPr sz="800"/>
            </a:lvl7pPr>
            <a:lvl8pPr marL="2857229" indent="0">
              <a:buNone/>
              <a:defRPr sz="800"/>
            </a:lvl8pPr>
            <a:lvl9pPr marL="3265405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1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6734A68-B615-4B35-AFA9-FE89F169BE1F}" type="datetimeFigureOut">
              <a:rPr lang="en-US" smtClean="0"/>
              <a:pPr/>
              <a:t>1/28/2011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038F-FBF9-482E-939C-102767A503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2_PPT_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ln>
            <a:noFill/>
          </a:ln>
        </p:spPr>
        <p:txBody>
          <a:bodyPr vert="horz" lIns="81635" tIns="40817" rIns="81635" bIns="4081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81635" tIns="40817" rIns="81635" bIns="4081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4705350"/>
            <a:ext cx="381000" cy="273844"/>
          </a:xfrm>
          <a:prstGeom prst="rect">
            <a:avLst/>
          </a:prstGeom>
        </p:spPr>
        <p:txBody>
          <a:bodyPr vert="horz" lIns="81635" tIns="40817" rIns="81635" bIns="40817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AD97AF0E-79D5-486A-80F9-6A19DCBDF4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B_logo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391400" y="4629150"/>
            <a:ext cx="1350560" cy="35140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816351" rtl="0" eaLnBrk="1" latinLnBrk="0" hangingPunct="1">
        <a:spcBef>
          <a:spcPct val="0"/>
        </a:spcBef>
        <a:buNone/>
        <a:defRPr sz="4000" kern="1200">
          <a:ln>
            <a:solidFill>
              <a:srgbClr val="0099CC"/>
            </a:solidFill>
          </a:ln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06132" indent="-306132" algn="l" defTabSz="816351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bg1"/>
          </a:solidFill>
          <a:latin typeface="+mn-lt"/>
          <a:ea typeface="+mn-ea"/>
          <a:cs typeface="+mn-cs"/>
        </a:defRPr>
      </a:lvl1pPr>
      <a:lvl2pPr marL="663285" indent="-255109" algn="l" defTabSz="816351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rgbClr val="0099CC"/>
          </a:solidFill>
          <a:latin typeface="+mn-lt"/>
          <a:ea typeface="+mn-ea"/>
          <a:cs typeface="+mn-cs"/>
        </a:defRPr>
      </a:lvl2pPr>
      <a:lvl3pPr marL="1020439" indent="-204088" algn="l" defTabSz="81635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bg1"/>
          </a:solidFill>
          <a:latin typeface="+mn-lt"/>
          <a:ea typeface="+mn-ea"/>
          <a:cs typeface="+mn-cs"/>
        </a:defRPr>
      </a:lvl3pPr>
      <a:lvl4pPr marL="1428614" indent="-204088" algn="l" defTabSz="816351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836790" indent="-204088" algn="l" defTabSz="816351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244966" indent="-204088" algn="l" defTabSz="816351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141" indent="-204088" algn="l" defTabSz="816351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317" indent="-204088" algn="l" defTabSz="816351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493" indent="-204088" algn="l" defTabSz="816351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35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76" algn="l" defTabSz="81635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51" algn="l" defTabSz="81635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527" algn="l" defTabSz="81635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703" algn="l" defTabSz="81635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878" algn="l" defTabSz="81635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054" algn="l" defTabSz="81635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229" algn="l" defTabSz="81635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405" algn="l" defTabSz="81635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8761414" y="4985147"/>
            <a:ext cx="153987" cy="1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b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r"/>
            <a:fld id="{68DC6C97-5F95-4471-A92A-4F1FFC8A8CEB}" type="slidenum">
              <a:rPr lang="en-US" sz="1000">
                <a:solidFill>
                  <a:srgbClr val="9A9997"/>
                </a:solidFill>
                <a:latin typeface="Arial" charset="0"/>
                <a:cs typeface="Arial" charset="0"/>
                <a:sym typeface="Arial" charset="0"/>
              </a:rPr>
              <a:pPr algn="r"/>
              <a:t>1</a:t>
            </a:fld>
            <a:endParaRPr lang="en-US" sz="1000">
              <a:solidFill>
                <a:srgbClr val="9A9997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5124" name="Rectangle 4"/>
          <p:cNvSpPr>
            <a:spLocks/>
          </p:cNvSpPr>
          <p:nvPr/>
        </p:nvSpPr>
        <p:spPr bwMode="auto">
          <a:xfrm>
            <a:off x="2743200" y="4914900"/>
            <a:ext cx="313690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pPr algn="l"/>
            <a:r>
              <a:rPr lang="en-US" sz="900">
                <a:solidFill>
                  <a:srgbClr val="B1B5BA"/>
                </a:solidFill>
                <a:latin typeface="Calibri Bold" charset="0"/>
                <a:cs typeface="Calibri Bold" charset="0"/>
                <a:sym typeface="Calibri Bold" charset="0"/>
              </a:rPr>
              <a:t>Proprietary and Confidential - © Blitz Digital Studios, LLC.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ctrTitle"/>
          </p:nvPr>
        </p:nvSpPr>
        <p:spPr>
          <a:ln/>
        </p:spPr>
        <p:txBody>
          <a:bodyPr/>
          <a:lstStyle/>
          <a:p>
            <a:r>
              <a:rPr lang="en-US"/>
              <a:t>The BLITZ Technology Department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ubTitle" idx="1"/>
          </p:nvPr>
        </p:nvSpPr>
        <p:spPr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Everything You Always Wanted to Know, </a:t>
            </a:r>
          </a:p>
          <a:p>
            <a:r>
              <a:rPr lang="en-US"/>
              <a:t>But Were Afraid to Ask about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/>
          </p:cNvSpPr>
          <p:nvPr/>
        </p:nvSpPr>
        <p:spPr bwMode="auto">
          <a:xfrm>
            <a:off x="2743200" y="4914900"/>
            <a:ext cx="313690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pPr algn="l"/>
            <a:r>
              <a:rPr lang="en-US" sz="900">
                <a:solidFill>
                  <a:srgbClr val="B1B5BA"/>
                </a:solidFill>
                <a:latin typeface="Calibri Bold" charset="0"/>
                <a:cs typeface="Calibri Bold" charset="0"/>
                <a:sym typeface="Calibri Bold" charset="0"/>
              </a:rPr>
              <a:t>Proprietary and Confidential - © Blitz Digital Studios, LLC.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8761414" y="4985147"/>
            <a:ext cx="153987" cy="1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b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r"/>
            <a:fld id="{908CA632-4AAA-47FD-82BD-5BC946B1B153}" type="slidenum">
              <a:rPr lang="en-US" sz="1000">
                <a:solidFill>
                  <a:srgbClr val="9A9997"/>
                </a:solidFill>
                <a:latin typeface="Arial" charset="0"/>
                <a:cs typeface="Arial" charset="0"/>
                <a:sym typeface="Arial" charset="0"/>
              </a:rPr>
              <a:pPr algn="r"/>
              <a:t>2</a:t>
            </a:fld>
            <a:endParaRPr lang="en-US" sz="1000">
              <a:solidFill>
                <a:srgbClr val="9A9997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4100"/>
              <a:t>Technology Deployment Platforms</a:t>
            </a:r>
          </a:p>
        </p:txBody>
      </p:sp>
      <p:sp>
        <p:nvSpPr>
          <p:cNvPr id="6151" name="Oval 7"/>
          <p:cNvSpPr>
            <a:spLocks/>
          </p:cNvSpPr>
          <p:nvPr/>
        </p:nvSpPr>
        <p:spPr bwMode="auto">
          <a:xfrm>
            <a:off x="3835400" y="3324224"/>
            <a:ext cx="1473200" cy="1381125"/>
          </a:xfrm>
          <a:prstGeom prst="ellipse">
            <a:avLst/>
          </a:prstGeom>
          <a:solidFill>
            <a:srgbClr val="808080"/>
          </a:solidFill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Target Audience</a:t>
            </a:r>
          </a:p>
        </p:txBody>
      </p:sp>
      <p:sp>
        <p:nvSpPr>
          <p:cNvPr id="6152" name="AutoShape 8"/>
          <p:cNvSpPr>
            <a:spLocks/>
          </p:cNvSpPr>
          <p:nvPr/>
        </p:nvSpPr>
        <p:spPr bwMode="auto">
          <a:xfrm>
            <a:off x="6248400" y="3162300"/>
            <a:ext cx="1270000" cy="952500"/>
          </a:xfrm>
          <a:custGeom>
            <a:avLst/>
            <a:gdLst/>
            <a:ahLst/>
            <a:cxnLst/>
            <a:rect l="0" t="0" r="r" b="b"/>
            <a:pathLst>
              <a:path w="12706" h="21600">
                <a:moveTo>
                  <a:pt x="2541" y="0"/>
                </a:moveTo>
                <a:cubicBezTo>
                  <a:pt x="1138" y="0"/>
                  <a:pt x="0" y="1934"/>
                  <a:pt x="0" y="4320"/>
                </a:cubicBezTo>
                <a:lnTo>
                  <a:pt x="0" y="15255"/>
                </a:lnTo>
                <a:lnTo>
                  <a:pt x="-8894" y="17928"/>
                </a:lnTo>
                <a:lnTo>
                  <a:pt x="421" y="19656"/>
                </a:lnTo>
                <a:cubicBezTo>
                  <a:pt x="876" y="20826"/>
                  <a:pt x="1655" y="21600"/>
                  <a:pt x="2541" y="21600"/>
                </a:cubicBezTo>
                <a:lnTo>
                  <a:pt x="10165" y="21600"/>
                </a:lnTo>
                <a:cubicBezTo>
                  <a:pt x="11568" y="21600"/>
                  <a:pt x="12706" y="19666"/>
                  <a:pt x="12706" y="17280"/>
                </a:cubicBezTo>
                <a:lnTo>
                  <a:pt x="12706" y="4320"/>
                </a:lnTo>
                <a:cubicBezTo>
                  <a:pt x="12706" y="1934"/>
                  <a:pt x="11568" y="0"/>
                  <a:pt x="10165" y="0"/>
                </a:cubicBezTo>
                <a:lnTo>
                  <a:pt x="2541" y="0"/>
                </a:lnTo>
                <a:close/>
                <a:moveTo>
                  <a:pt x="2541" y="0"/>
                </a:moveTo>
              </a:path>
            </a:pathLst>
          </a:custGeom>
          <a:solidFill>
            <a:srgbClr val="003DCC"/>
          </a:solidFill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Game Consoles</a:t>
            </a:r>
          </a:p>
        </p:txBody>
      </p:sp>
      <p:sp>
        <p:nvSpPr>
          <p:cNvPr id="6153" name="AutoShape 9"/>
          <p:cNvSpPr>
            <a:spLocks/>
          </p:cNvSpPr>
          <p:nvPr/>
        </p:nvSpPr>
        <p:spPr bwMode="auto">
          <a:xfrm>
            <a:off x="4826000" y="1562100"/>
            <a:ext cx="1270000" cy="952500"/>
          </a:xfrm>
          <a:custGeom>
            <a:avLst/>
            <a:gdLst/>
            <a:ahLst/>
            <a:cxnLst/>
            <a:rect l="0" t="0" r="r" b="b"/>
            <a:pathLst>
              <a:path w="21600" h="11934">
                <a:moveTo>
                  <a:pt x="4320" y="0"/>
                </a:moveTo>
                <a:cubicBezTo>
                  <a:pt x="1934" y="0"/>
                  <a:pt x="0" y="1069"/>
                  <a:pt x="0" y="2387"/>
                </a:cubicBezTo>
                <a:lnTo>
                  <a:pt x="0" y="9547"/>
                </a:lnTo>
                <a:cubicBezTo>
                  <a:pt x="0" y="10268"/>
                  <a:pt x="590" y="10907"/>
                  <a:pt x="1505" y="11344"/>
                </a:cubicBezTo>
                <a:lnTo>
                  <a:pt x="648" y="21600"/>
                </a:lnTo>
                <a:lnTo>
                  <a:pt x="5819" y="11934"/>
                </a:lnTo>
                <a:lnTo>
                  <a:pt x="17280" y="11934"/>
                </a:lnTo>
                <a:cubicBezTo>
                  <a:pt x="19666" y="11934"/>
                  <a:pt x="21600" y="10865"/>
                  <a:pt x="21600" y="9547"/>
                </a:cubicBezTo>
                <a:lnTo>
                  <a:pt x="21600" y="2387"/>
                </a:lnTo>
                <a:cubicBezTo>
                  <a:pt x="21600" y="1069"/>
                  <a:pt x="19666" y="0"/>
                  <a:pt x="17280" y="0"/>
                </a:cubicBezTo>
                <a:lnTo>
                  <a:pt x="4320" y="0"/>
                </a:lnTo>
                <a:close/>
                <a:moveTo>
                  <a:pt x="4320" y="0"/>
                </a:moveTo>
              </a:path>
            </a:pathLst>
          </a:custGeom>
          <a:solidFill>
            <a:srgbClr val="003DCC"/>
          </a:solidFill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Mobile Devices</a:t>
            </a:r>
          </a:p>
        </p:txBody>
      </p:sp>
      <p:sp>
        <p:nvSpPr>
          <p:cNvPr id="6154" name="AutoShape 10"/>
          <p:cNvSpPr>
            <a:spLocks/>
          </p:cNvSpPr>
          <p:nvPr/>
        </p:nvSpPr>
        <p:spPr bwMode="auto">
          <a:xfrm>
            <a:off x="2895600" y="1619250"/>
            <a:ext cx="1270000" cy="952500"/>
          </a:xfrm>
          <a:custGeom>
            <a:avLst/>
            <a:gdLst/>
            <a:ahLst/>
            <a:cxnLst/>
            <a:rect l="0" t="0" r="r" b="b"/>
            <a:pathLst>
              <a:path w="19459" h="12203">
                <a:moveTo>
                  <a:pt x="3892" y="0"/>
                </a:moveTo>
                <a:cubicBezTo>
                  <a:pt x="1742" y="0"/>
                  <a:pt x="0" y="1093"/>
                  <a:pt x="0" y="2441"/>
                </a:cubicBezTo>
                <a:lnTo>
                  <a:pt x="0" y="9763"/>
                </a:lnTo>
                <a:cubicBezTo>
                  <a:pt x="0" y="11111"/>
                  <a:pt x="1742" y="12203"/>
                  <a:pt x="3892" y="12203"/>
                </a:cubicBezTo>
                <a:lnTo>
                  <a:pt x="14710" y="12203"/>
                </a:lnTo>
                <a:lnTo>
                  <a:pt x="21600" y="21600"/>
                </a:lnTo>
                <a:lnTo>
                  <a:pt x="18499" y="11357"/>
                </a:lnTo>
                <a:cubicBezTo>
                  <a:pt x="19091" y="10928"/>
                  <a:pt x="19459" y="10374"/>
                  <a:pt x="19459" y="9763"/>
                </a:cubicBezTo>
                <a:lnTo>
                  <a:pt x="19459" y="2441"/>
                </a:lnTo>
                <a:cubicBezTo>
                  <a:pt x="19459" y="1093"/>
                  <a:pt x="17717" y="0"/>
                  <a:pt x="15568" y="0"/>
                </a:cubicBezTo>
                <a:lnTo>
                  <a:pt x="3892" y="0"/>
                </a:lnTo>
                <a:close/>
                <a:moveTo>
                  <a:pt x="3892" y="0"/>
                </a:moveTo>
              </a:path>
            </a:pathLst>
          </a:custGeom>
          <a:solidFill>
            <a:srgbClr val="003DCC"/>
          </a:solidFill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Desktop and Kiosk</a:t>
            </a:r>
          </a:p>
        </p:txBody>
      </p:sp>
      <p:sp>
        <p:nvSpPr>
          <p:cNvPr id="6155" name="AutoShape 11"/>
          <p:cNvSpPr>
            <a:spLocks/>
          </p:cNvSpPr>
          <p:nvPr/>
        </p:nvSpPr>
        <p:spPr bwMode="auto">
          <a:xfrm>
            <a:off x="1371600" y="3200400"/>
            <a:ext cx="1270000" cy="952500"/>
          </a:xfrm>
          <a:custGeom>
            <a:avLst/>
            <a:gdLst/>
            <a:ahLst/>
            <a:cxnLst/>
            <a:rect l="0" t="0" r="r" b="b"/>
            <a:pathLst>
              <a:path w="11489" h="21600">
                <a:moveTo>
                  <a:pt x="2298" y="0"/>
                </a:moveTo>
                <a:cubicBezTo>
                  <a:pt x="1029" y="0"/>
                  <a:pt x="0" y="1934"/>
                  <a:pt x="0" y="4320"/>
                </a:cubicBezTo>
                <a:lnTo>
                  <a:pt x="0" y="17280"/>
                </a:lnTo>
                <a:cubicBezTo>
                  <a:pt x="0" y="19666"/>
                  <a:pt x="1029" y="21600"/>
                  <a:pt x="2298" y="21600"/>
                </a:cubicBezTo>
                <a:lnTo>
                  <a:pt x="9191" y="21600"/>
                </a:lnTo>
                <a:cubicBezTo>
                  <a:pt x="10341" y="21600"/>
                  <a:pt x="11285" y="20007"/>
                  <a:pt x="11453" y="17935"/>
                </a:cubicBezTo>
                <a:lnTo>
                  <a:pt x="21600" y="15768"/>
                </a:lnTo>
                <a:lnTo>
                  <a:pt x="11489" y="13608"/>
                </a:lnTo>
                <a:lnTo>
                  <a:pt x="11489" y="4320"/>
                </a:lnTo>
                <a:cubicBezTo>
                  <a:pt x="11489" y="1934"/>
                  <a:pt x="10461" y="0"/>
                  <a:pt x="9191" y="0"/>
                </a:cubicBezTo>
                <a:lnTo>
                  <a:pt x="2298" y="0"/>
                </a:lnTo>
                <a:close/>
                <a:moveTo>
                  <a:pt x="2298" y="0"/>
                </a:moveTo>
              </a:path>
            </a:pathLst>
          </a:custGeom>
          <a:solidFill>
            <a:srgbClr val="003DCC"/>
          </a:solidFill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Internet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/>
          </p:cNvSpPr>
          <p:nvPr/>
        </p:nvSpPr>
        <p:spPr bwMode="auto">
          <a:xfrm>
            <a:off x="2743200" y="4914900"/>
            <a:ext cx="313690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pPr algn="l"/>
            <a:r>
              <a:rPr lang="en-US" sz="900">
                <a:solidFill>
                  <a:srgbClr val="B1B5BA"/>
                </a:solidFill>
                <a:latin typeface="Calibri Bold" charset="0"/>
                <a:cs typeface="Calibri Bold" charset="0"/>
                <a:sym typeface="Calibri Bold" charset="0"/>
              </a:rPr>
              <a:t>Proprietary and Confidential - © Blitz Digital Studios, LLC.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8761414" y="4985147"/>
            <a:ext cx="153987" cy="1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b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r"/>
            <a:fld id="{39C9818E-86B4-4B7B-AED3-A961BAEB3327}" type="slidenum">
              <a:rPr lang="en-US" sz="1000">
                <a:solidFill>
                  <a:srgbClr val="9A9997"/>
                </a:solidFill>
                <a:latin typeface="Arial" charset="0"/>
                <a:cs typeface="Arial" charset="0"/>
                <a:sym typeface="Arial" charset="0"/>
              </a:rPr>
              <a:pPr algn="r"/>
              <a:t>3</a:t>
            </a:fld>
            <a:endParaRPr lang="en-US" sz="1000">
              <a:solidFill>
                <a:srgbClr val="9A9997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Technology Service Offerings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sz="half" idx="1"/>
          </p:nvPr>
        </p:nvSpPr>
        <p:spPr>
          <a:ln/>
        </p:spPr>
        <p:txBody>
          <a:bodyPr>
            <a:noAutofit/>
          </a:bodyPr>
          <a:lstStyle/>
          <a:p>
            <a:pPr marL="381000" indent="-344488">
              <a:lnSpc>
                <a:spcPct val="80000"/>
              </a:lnSpc>
              <a:spcBef>
                <a:spcPct val="0"/>
              </a:spcBef>
            </a:pPr>
            <a:r>
              <a:rPr lang="en-US" sz="1800" dirty="0"/>
              <a:t>Interactive Branded Experiences</a:t>
            </a:r>
          </a:p>
          <a:p>
            <a:pPr marL="381000" indent="-344488">
              <a:lnSpc>
                <a:spcPct val="80000"/>
              </a:lnSpc>
              <a:spcBef>
                <a:spcPct val="0"/>
              </a:spcBef>
            </a:pPr>
            <a:r>
              <a:rPr lang="en-US" sz="1800" dirty="0"/>
              <a:t>Web (2.0) Development</a:t>
            </a:r>
          </a:p>
          <a:p>
            <a:pPr marL="381000" indent="-344488">
              <a:lnSpc>
                <a:spcPct val="80000"/>
              </a:lnSpc>
              <a:spcBef>
                <a:spcPct val="0"/>
              </a:spcBef>
            </a:pPr>
            <a:r>
              <a:rPr lang="en-US" sz="1800" dirty="0"/>
              <a:t>On-Line / Interactive Video</a:t>
            </a:r>
          </a:p>
          <a:p>
            <a:pPr marL="381000" indent="-344488">
              <a:lnSpc>
                <a:spcPct val="80000"/>
              </a:lnSpc>
              <a:spcBef>
                <a:spcPct val="0"/>
              </a:spcBef>
            </a:pPr>
            <a:r>
              <a:rPr lang="en-US" sz="1800" dirty="0"/>
              <a:t>Social Networks and Community Sites</a:t>
            </a:r>
          </a:p>
          <a:p>
            <a:pPr marL="381000" indent="-344488">
              <a:lnSpc>
                <a:spcPct val="80000"/>
              </a:lnSpc>
              <a:spcBef>
                <a:spcPct val="0"/>
              </a:spcBef>
            </a:pPr>
            <a:r>
              <a:rPr lang="en-US" sz="1800" dirty="0"/>
              <a:t>Rich Internet Applications  &amp; Mash-Ups</a:t>
            </a:r>
          </a:p>
          <a:p>
            <a:pPr marL="381000" indent="-344488">
              <a:lnSpc>
                <a:spcPct val="80000"/>
              </a:lnSpc>
              <a:spcBef>
                <a:spcPct val="0"/>
              </a:spcBef>
            </a:pPr>
            <a:r>
              <a:rPr lang="en-US" sz="1800" dirty="0"/>
              <a:t>Kiosks</a:t>
            </a:r>
          </a:p>
          <a:p>
            <a:pPr marL="381000" indent="-344488">
              <a:lnSpc>
                <a:spcPct val="80000"/>
              </a:lnSpc>
              <a:spcBef>
                <a:spcPct val="0"/>
              </a:spcBef>
            </a:pPr>
            <a:r>
              <a:rPr lang="en-US" sz="1800" dirty="0"/>
              <a:t>Product Configurators</a:t>
            </a:r>
          </a:p>
          <a:p>
            <a:pPr marL="381000" indent="-344488">
              <a:lnSpc>
                <a:spcPct val="80000"/>
              </a:lnSpc>
              <a:spcBef>
                <a:spcPct val="0"/>
              </a:spcBef>
            </a:pPr>
            <a:r>
              <a:rPr lang="en-US" sz="1800" dirty="0"/>
              <a:t>Widget &amp; Gadget Platforms</a:t>
            </a:r>
          </a:p>
          <a:p>
            <a:pPr marL="738153" lvl="1" indent="-344488">
              <a:lnSpc>
                <a:spcPct val="80000"/>
              </a:lnSpc>
              <a:spcBef>
                <a:spcPct val="0"/>
              </a:spcBef>
            </a:pPr>
            <a:r>
              <a:rPr lang="en-US" sz="1400" dirty="0"/>
              <a:t>On-Line (site / blog embeds)</a:t>
            </a:r>
          </a:p>
          <a:p>
            <a:pPr marL="738153" lvl="1" indent="-344488">
              <a:lnSpc>
                <a:spcPct val="80000"/>
              </a:lnSpc>
              <a:spcBef>
                <a:spcPct val="0"/>
              </a:spcBef>
            </a:pPr>
            <a:r>
              <a:rPr lang="en-US" sz="1400" dirty="0"/>
              <a:t>Desktop / Sidebar / System Tray</a:t>
            </a:r>
          </a:p>
          <a:p>
            <a:pPr marL="381000" indent="-344488">
              <a:lnSpc>
                <a:spcPct val="80000"/>
              </a:lnSpc>
              <a:spcBef>
                <a:spcPct val="0"/>
              </a:spcBef>
            </a:pPr>
            <a:r>
              <a:rPr lang="en-US" sz="1800" dirty="0"/>
              <a:t>Analytics Integration and Reporting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Games &amp; Gaming Platforms </a:t>
            </a:r>
          </a:p>
          <a:p>
            <a:pPr lvl="1"/>
            <a:r>
              <a:rPr lang="en-US" dirty="0"/>
              <a:t>On-Line, Downloadable, Single &amp; Multi-Player</a:t>
            </a:r>
          </a:p>
          <a:p>
            <a:pPr lvl="1"/>
            <a:r>
              <a:rPr lang="en-US" dirty="0"/>
              <a:t>Player Accounts &amp; Leader Boards </a:t>
            </a:r>
          </a:p>
          <a:p>
            <a:r>
              <a:rPr lang="en-US" dirty="0"/>
              <a:t>Marketing Campaign Platforms</a:t>
            </a:r>
          </a:p>
          <a:p>
            <a:pPr lvl="1"/>
            <a:r>
              <a:rPr lang="en-US" dirty="0"/>
              <a:t>Email Marketing </a:t>
            </a:r>
          </a:p>
          <a:p>
            <a:pPr lvl="1"/>
            <a:r>
              <a:rPr lang="en-US" dirty="0"/>
              <a:t>Viral Marketing  – Send to / Challenge a friend</a:t>
            </a:r>
          </a:p>
          <a:p>
            <a:r>
              <a:rPr lang="en-US" dirty="0"/>
              <a:t>Contests, Polls, Sweepstakes, Surveys</a:t>
            </a:r>
          </a:p>
          <a:p>
            <a:r>
              <a:rPr lang="en-US" dirty="0"/>
              <a:t>E-Commerce</a:t>
            </a:r>
          </a:p>
          <a:p>
            <a:r>
              <a:rPr lang="en-US" dirty="0"/>
              <a:t>Wireless &amp; Mobile Development </a:t>
            </a:r>
          </a:p>
          <a:p>
            <a:pPr lvl="1"/>
            <a:r>
              <a:rPr lang="en-US" dirty="0"/>
              <a:t>Handset Software Development</a:t>
            </a:r>
          </a:p>
          <a:p>
            <a:pPr lvl="1"/>
            <a:r>
              <a:rPr lang="en-US" dirty="0"/>
              <a:t>Handset Internet Accessible Content (Sites)</a:t>
            </a:r>
          </a:p>
          <a:p>
            <a:r>
              <a:rPr lang="en-US" dirty="0"/>
              <a:t>Content &amp; Asset Management, </a:t>
            </a:r>
          </a:p>
          <a:p>
            <a:r>
              <a:rPr lang="en-US" dirty="0"/>
              <a:t>Content &amp; User Interface Personalization</a:t>
            </a:r>
          </a:p>
          <a:p>
            <a:r>
              <a:rPr lang="en-US" dirty="0"/>
              <a:t>IT Services &amp; Consulting (Digital Launch Pad)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User Interface Development 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sz="half" idx="1"/>
          </p:nvPr>
        </p:nvSpPr>
        <p:spPr>
          <a:ln/>
        </p:spPr>
        <p:txBody>
          <a:bodyPr>
            <a:noAutofit/>
          </a:bodyPr>
          <a:lstStyle/>
          <a:p>
            <a:r>
              <a:rPr lang="en-US" sz="2000" dirty="0"/>
              <a:t>D/H/X/HTML</a:t>
            </a:r>
          </a:p>
          <a:p>
            <a:pPr lvl="1"/>
            <a:r>
              <a:rPr lang="en-US" sz="1600" dirty="0" smtClean="0"/>
              <a:t>HTML5</a:t>
            </a:r>
            <a:endParaRPr lang="en-US" sz="1600" dirty="0"/>
          </a:p>
          <a:p>
            <a:pPr lvl="1"/>
            <a:r>
              <a:rPr lang="en-US" sz="1600" dirty="0" smtClean="0"/>
              <a:t>CSS</a:t>
            </a:r>
            <a:endParaRPr lang="en-US" sz="1600" dirty="0"/>
          </a:p>
          <a:p>
            <a:pPr lvl="1"/>
            <a:r>
              <a:rPr lang="en-US" sz="1600" dirty="0" smtClean="0"/>
              <a:t>JavaScript</a:t>
            </a:r>
            <a:endParaRPr lang="en-US" sz="1600" dirty="0"/>
          </a:p>
          <a:p>
            <a:r>
              <a:rPr lang="en-US" sz="2000" dirty="0"/>
              <a:t>Mobile Platforms</a:t>
            </a:r>
          </a:p>
          <a:p>
            <a:pPr lvl="1"/>
            <a:r>
              <a:rPr lang="en-US" sz="1600" dirty="0" smtClean="0"/>
              <a:t>XHTML</a:t>
            </a:r>
            <a:endParaRPr lang="en-US" sz="1600" dirty="0"/>
          </a:p>
          <a:p>
            <a:pPr lvl="1"/>
            <a:r>
              <a:rPr lang="en-US" sz="1600" dirty="0" smtClean="0"/>
              <a:t>iPhone </a:t>
            </a:r>
            <a:r>
              <a:rPr lang="en-US" sz="1600" dirty="0"/>
              <a:t>Native Development (Objective-C)</a:t>
            </a:r>
          </a:p>
          <a:p>
            <a:pPr lvl="1"/>
            <a:r>
              <a:rPr lang="en-US" sz="1600" dirty="0" smtClean="0"/>
              <a:t>Windows </a:t>
            </a:r>
            <a:r>
              <a:rPr lang="en-US" sz="1600" dirty="0"/>
              <a:t>Phone </a:t>
            </a:r>
            <a:r>
              <a:rPr lang="en-US" sz="1600" dirty="0" smtClean="0"/>
              <a:t>7</a:t>
            </a:r>
          </a:p>
          <a:p>
            <a:pPr lvl="1"/>
            <a:r>
              <a:rPr lang="en-US" sz="1600" dirty="0" err="1"/>
              <a:t>WebKit</a:t>
            </a:r>
            <a:r>
              <a:rPr lang="en-US" sz="1600" dirty="0"/>
              <a:t> </a:t>
            </a:r>
            <a:r>
              <a:rPr lang="en-US" sz="1600" dirty="0" smtClean="0"/>
              <a:t>Browser (Android </a:t>
            </a:r>
            <a:r>
              <a:rPr lang="en-US" sz="1600" dirty="0"/>
              <a:t>and iPhone Specific)</a:t>
            </a:r>
          </a:p>
          <a:p>
            <a:pPr lvl="1"/>
            <a:r>
              <a:rPr lang="en-US" sz="1600" dirty="0" smtClean="0"/>
              <a:t>Adobe AIR (Android, RIM 6)</a:t>
            </a:r>
            <a:endParaRPr lang="en-US" sz="16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Adobe Platforms</a:t>
            </a:r>
          </a:p>
          <a:p>
            <a:pPr lvl="1"/>
            <a:r>
              <a:rPr lang="en-US" dirty="0" smtClean="0"/>
              <a:t>Flash </a:t>
            </a:r>
            <a:r>
              <a:rPr lang="en-US" dirty="0"/>
              <a:t>Player (Web)</a:t>
            </a:r>
          </a:p>
          <a:p>
            <a:pPr lvl="1"/>
            <a:r>
              <a:rPr lang="en-US" dirty="0" smtClean="0"/>
              <a:t>FLEX</a:t>
            </a:r>
            <a:endParaRPr lang="en-US" dirty="0"/>
          </a:p>
          <a:p>
            <a:pPr lvl="1"/>
            <a:r>
              <a:rPr lang="en-US" dirty="0" smtClean="0"/>
              <a:t>Adobe </a:t>
            </a:r>
            <a:r>
              <a:rPr lang="en-US" dirty="0"/>
              <a:t>Integrated Runtime (AIR) (Desktop)</a:t>
            </a:r>
          </a:p>
          <a:p>
            <a:pPr lvl="1"/>
            <a:r>
              <a:rPr lang="en-US" dirty="0" smtClean="0"/>
              <a:t>Papervision3D</a:t>
            </a:r>
            <a:endParaRPr lang="en-US" dirty="0"/>
          </a:p>
          <a:p>
            <a:pPr lvl="1"/>
            <a:r>
              <a:rPr lang="en-US" dirty="0" smtClean="0"/>
              <a:t>Away3D</a:t>
            </a:r>
            <a:endParaRPr lang="en-US" dirty="0"/>
          </a:p>
          <a:p>
            <a:pPr lvl="1"/>
            <a:r>
              <a:rPr lang="en-US" dirty="0" smtClean="0"/>
              <a:t>"</a:t>
            </a:r>
            <a:r>
              <a:rPr lang="en-US" dirty="0"/>
              <a:t>Molehill" Native 3D</a:t>
            </a:r>
          </a:p>
          <a:p>
            <a:r>
              <a:rPr lang="en-US" dirty="0"/>
              <a:t>Microsoft Platforms</a:t>
            </a:r>
          </a:p>
          <a:p>
            <a:pPr lvl="1"/>
            <a:r>
              <a:rPr lang="en-US" dirty="0" smtClean="0"/>
              <a:t>Silverlight </a:t>
            </a:r>
            <a:endParaRPr lang="en-US" dirty="0"/>
          </a:p>
          <a:p>
            <a:pPr lvl="1"/>
            <a:r>
              <a:rPr lang="en-US" dirty="0" smtClean="0"/>
              <a:t>WPF</a:t>
            </a:r>
            <a:endParaRPr lang="en-US" dirty="0"/>
          </a:p>
          <a:p>
            <a:pPr lvl="1"/>
            <a:r>
              <a:rPr lang="en-US" dirty="0" smtClean="0"/>
              <a:t>XNA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D8D6-F446-4B70-B1F1-7E5A68360C19}" type="slidenum">
              <a:rPr lang="en-US"/>
              <a:pPr/>
              <a:t>4</a:t>
            </a:fld>
            <a:endParaRPr lang="en-US"/>
          </a:p>
        </p:txBody>
      </p:sp>
      <p:sp>
        <p:nvSpPr>
          <p:cNvPr id="8195" name="Rectangle 3"/>
          <p:cNvSpPr>
            <a:spLocks/>
          </p:cNvSpPr>
          <p:nvPr/>
        </p:nvSpPr>
        <p:spPr bwMode="auto">
          <a:xfrm>
            <a:off x="2743200" y="4914900"/>
            <a:ext cx="313690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pPr algn="l"/>
            <a:r>
              <a:rPr lang="en-US" sz="900">
                <a:solidFill>
                  <a:srgbClr val="B1B5BA"/>
                </a:solidFill>
                <a:latin typeface="Calibri Bold" charset="0"/>
                <a:cs typeface="Calibri Bold" charset="0"/>
                <a:sym typeface="Calibri Bold" charset="0"/>
              </a:rPr>
              <a:t>Proprietary and Confidential - © Blitz Digital Studios, LLC.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8761414" y="4985147"/>
            <a:ext cx="153987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r"/>
            <a:fld id="{E91EAE7B-7EA7-4D40-88D8-0BC350388C87}" type="slidenum">
              <a:rPr lang="en-US" sz="1000">
                <a:solidFill>
                  <a:srgbClr val="9A9997"/>
                </a:solidFill>
                <a:latin typeface="Arial" charset="0"/>
                <a:cs typeface="Arial" charset="0"/>
                <a:sym typeface="Arial" charset="0"/>
              </a:rPr>
              <a:pPr algn="r"/>
              <a:t>4</a:t>
            </a:fld>
            <a:endParaRPr lang="en-US" sz="1000">
              <a:solidFill>
                <a:srgbClr val="9A9997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/>
          </p:cNvSpPr>
          <p:nvPr/>
        </p:nvSpPr>
        <p:spPr bwMode="auto">
          <a:xfrm>
            <a:off x="2743200" y="4914900"/>
            <a:ext cx="313690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pPr algn="l"/>
            <a:r>
              <a:rPr lang="en-US" sz="900">
                <a:solidFill>
                  <a:srgbClr val="B1B5BA"/>
                </a:solidFill>
                <a:latin typeface="Calibri Bold" charset="0"/>
                <a:cs typeface="Calibri Bold" charset="0"/>
                <a:sym typeface="Calibri Bold" charset="0"/>
              </a:rPr>
              <a:t>Proprietary and Confidential - © Blitz Digital Studios, LLC.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8761414" y="4985147"/>
            <a:ext cx="153987" cy="1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b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r"/>
            <a:fld id="{8B4676FC-3E2C-4438-86CE-E4668C9A3B8E}" type="slidenum">
              <a:rPr lang="en-US" sz="1000">
                <a:solidFill>
                  <a:srgbClr val="9A9997"/>
                </a:solidFill>
                <a:latin typeface="Arial" charset="0"/>
                <a:cs typeface="Arial" charset="0"/>
                <a:sym typeface="Arial" charset="0"/>
              </a:rPr>
              <a:pPr algn="r"/>
              <a:t>5</a:t>
            </a:fld>
            <a:endParaRPr lang="en-US" sz="1000">
              <a:solidFill>
                <a:srgbClr val="9A9997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4100"/>
              <a:t>Server-side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LAMP Stack</a:t>
            </a:r>
          </a:p>
          <a:p>
            <a:pPr lvl="1"/>
            <a:r>
              <a:rPr lang="en-US" dirty="0" smtClean="0"/>
              <a:t>PHP5</a:t>
            </a:r>
            <a:endParaRPr lang="en-US" dirty="0"/>
          </a:p>
          <a:p>
            <a:pPr lvl="1"/>
            <a:r>
              <a:rPr lang="en-US" dirty="0" smtClean="0"/>
              <a:t>MySQL</a:t>
            </a:r>
            <a:endParaRPr lang="en-US" dirty="0"/>
          </a:p>
          <a:p>
            <a:r>
              <a:rPr lang="en-US" dirty="0"/>
              <a:t>Microsoft Stack</a:t>
            </a:r>
          </a:p>
          <a:p>
            <a:pPr lvl="1"/>
            <a:r>
              <a:rPr lang="en-US" dirty="0" smtClean="0"/>
              <a:t>ASP.NET </a:t>
            </a:r>
            <a:endParaRPr lang="en-US" dirty="0"/>
          </a:p>
          <a:p>
            <a:pPr lvl="1"/>
            <a:r>
              <a:rPr lang="en-US" dirty="0" smtClean="0"/>
              <a:t>MSSQL </a:t>
            </a:r>
            <a:endParaRPr lang="en-US" dirty="0"/>
          </a:p>
          <a:p>
            <a:r>
              <a:rPr lang="en-US" dirty="0"/>
              <a:t>Adobe Platforms</a:t>
            </a:r>
          </a:p>
          <a:p>
            <a:pPr lvl="1"/>
            <a:r>
              <a:rPr lang="en-US" dirty="0" smtClean="0"/>
              <a:t>Flash </a:t>
            </a:r>
            <a:r>
              <a:rPr lang="en-US" dirty="0"/>
              <a:t>Media Server</a:t>
            </a:r>
          </a:p>
          <a:p>
            <a:pPr lvl="1"/>
            <a:r>
              <a:rPr lang="en-US" dirty="0" smtClean="0"/>
              <a:t>Flash </a:t>
            </a:r>
            <a:r>
              <a:rPr lang="en-US" dirty="0" err="1"/>
              <a:t>Remoting</a:t>
            </a:r>
            <a:r>
              <a:rPr lang="en-US" dirty="0"/>
              <a:t> &amp; AMFPHP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Content Management</a:t>
            </a:r>
          </a:p>
          <a:p>
            <a:pPr lvl="1"/>
            <a:r>
              <a:rPr lang="en-US" dirty="0" err="1" smtClean="0"/>
              <a:t>SilverStripe</a:t>
            </a:r>
            <a:endParaRPr lang="en-US" dirty="0"/>
          </a:p>
          <a:p>
            <a:pPr lvl="1"/>
            <a:r>
              <a:rPr lang="en-US" dirty="0" smtClean="0"/>
              <a:t>Drupal</a:t>
            </a:r>
            <a:endParaRPr lang="en-US" dirty="0"/>
          </a:p>
          <a:p>
            <a:pPr lvl="1"/>
            <a:r>
              <a:rPr lang="en-US" dirty="0" err="1" smtClean="0"/>
              <a:t>Umbraco</a:t>
            </a:r>
            <a:endParaRPr lang="en-US" dirty="0"/>
          </a:p>
          <a:p>
            <a:pPr lvl="1"/>
            <a:r>
              <a:rPr lang="en-US" dirty="0" err="1" smtClean="0"/>
              <a:t>Sitecore</a:t>
            </a:r>
            <a:endParaRPr lang="en-US" dirty="0"/>
          </a:p>
          <a:p>
            <a:pPr lvl="1"/>
            <a:r>
              <a:rPr lang="en-US" dirty="0" err="1" smtClean="0"/>
              <a:t>Ektron</a:t>
            </a:r>
            <a:endParaRPr lang="en-US" dirty="0"/>
          </a:p>
          <a:p>
            <a:pPr lvl="1"/>
            <a:r>
              <a:rPr lang="en-US" dirty="0" err="1" smtClean="0"/>
              <a:t>Sharepoint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816279" fontAlgn="auto">
              <a:spcAft>
                <a:spcPts val="0"/>
              </a:spcAft>
              <a:defRPr/>
            </a:pPr>
            <a:r>
              <a:rPr lang="en-US" dirty="0" smtClean="0"/>
              <a:t>Brand as Application</a:t>
            </a:r>
            <a:endParaRPr lang="en-US" dirty="0"/>
          </a:p>
        </p:txBody>
      </p:sp>
      <p:pic>
        <p:nvPicPr>
          <p:cNvPr id="36966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047750"/>
            <a:ext cx="7162800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6858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/>
          <p:cNvSpPr/>
          <p:nvPr/>
        </p:nvSpPr>
        <p:spPr>
          <a:xfrm>
            <a:off x="1295400" y="1885950"/>
            <a:ext cx="5562600" cy="60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 defTabSz="8162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295400" y="1047750"/>
            <a:ext cx="5562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 defTabSz="8162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816279" fontAlgn="auto">
              <a:spcAft>
                <a:spcPts val="0"/>
              </a:spcAft>
              <a:defRPr/>
            </a:pPr>
            <a:r>
              <a:rPr lang="en-US" dirty="0" smtClean="0"/>
              <a:t>BLITZ GLUE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447800" y="1123950"/>
            <a:ext cx="7620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 defTabSz="8162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Website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733800" y="1123950"/>
            <a:ext cx="7620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 defTabSz="8162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Mobile</a:t>
            </a:r>
          </a:p>
          <a:p>
            <a:pPr algn="ctr" defTabSz="8162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App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867400" y="1123950"/>
            <a:ext cx="7620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 defTabSz="8162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TV App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447800" y="1962150"/>
            <a:ext cx="762000" cy="45720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 defTabSz="8162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Web Head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733800" y="1962150"/>
            <a:ext cx="762000" cy="45720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 defTabSz="8162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Mobile</a:t>
            </a:r>
          </a:p>
          <a:p>
            <a:pPr algn="ctr" defTabSz="8162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Head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867400" y="1962150"/>
            <a:ext cx="762000" cy="45720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 defTabSz="8162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TV </a:t>
            </a:r>
          </a:p>
          <a:p>
            <a:pPr algn="ctr" defTabSz="8162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Head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143000" y="3867150"/>
            <a:ext cx="762000" cy="4572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 defTabSz="8162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CMS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255838" y="3867150"/>
            <a:ext cx="762000" cy="4572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 defTabSz="8162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Persona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368675" y="3867150"/>
            <a:ext cx="762000" cy="4572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 defTabSz="8162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/>
              <a:t>Community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419600" y="3867150"/>
            <a:ext cx="822325" cy="4572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 defTabSz="8162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err="1"/>
              <a:t>Gamification</a:t>
            </a:r>
            <a:endParaRPr lang="en-US" sz="800" dirty="0"/>
          </a:p>
        </p:txBody>
      </p:sp>
      <p:sp>
        <p:nvSpPr>
          <p:cNvPr id="14" name="Rounded Rectangle 13"/>
          <p:cNvSpPr/>
          <p:nvPr/>
        </p:nvSpPr>
        <p:spPr>
          <a:xfrm>
            <a:off x="5592763" y="3867150"/>
            <a:ext cx="762000" cy="4572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 defTabSz="8162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Analytics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705600" y="3867150"/>
            <a:ext cx="762000" cy="4572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 defTabSz="8162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Social</a:t>
            </a:r>
          </a:p>
        </p:txBody>
      </p:sp>
      <p:cxnSp>
        <p:nvCxnSpPr>
          <p:cNvPr id="17" name="Straight Arrow Connector 16"/>
          <p:cNvCxnSpPr>
            <a:stCxn id="4" idx="2"/>
            <a:endCxn id="7" idx="0"/>
          </p:cNvCxnSpPr>
          <p:nvPr/>
        </p:nvCxnSpPr>
        <p:spPr>
          <a:xfrm>
            <a:off x="1828800" y="1581150"/>
            <a:ext cx="0" cy="381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8" idx="0"/>
          </p:cNvCxnSpPr>
          <p:nvPr/>
        </p:nvCxnSpPr>
        <p:spPr>
          <a:xfrm>
            <a:off x="4114800" y="1581150"/>
            <a:ext cx="0" cy="381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9" idx="0"/>
          </p:cNvCxnSpPr>
          <p:nvPr/>
        </p:nvCxnSpPr>
        <p:spPr>
          <a:xfrm>
            <a:off x="6248400" y="1581150"/>
            <a:ext cx="0" cy="381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" idx="2"/>
            <a:endCxn id="10" idx="0"/>
          </p:cNvCxnSpPr>
          <p:nvPr/>
        </p:nvCxnSpPr>
        <p:spPr>
          <a:xfrm flipH="1">
            <a:off x="1524000" y="2419350"/>
            <a:ext cx="304800" cy="1447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2"/>
            <a:endCxn id="12" idx="0"/>
          </p:cNvCxnSpPr>
          <p:nvPr/>
        </p:nvCxnSpPr>
        <p:spPr>
          <a:xfrm>
            <a:off x="1828800" y="2419350"/>
            <a:ext cx="1920875" cy="144780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1" idx="0"/>
            <a:endCxn id="7" idx="2"/>
          </p:cNvCxnSpPr>
          <p:nvPr/>
        </p:nvCxnSpPr>
        <p:spPr>
          <a:xfrm flipH="1" flipV="1">
            <a:off x="1828800" y="2419350"/>
            <a:ext cx="808038" cy="1447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7" idx="2"/>
            <a:endCxn id="13" idx="0"/>
          </p:cNvCxnSpPr>
          <p:nvPr/>
        </p:nvCxnSpPr>
        <p:spPr>
          <a:xfrm>
            <a:off x="1828800" y="2419350"/>
            <a:ext cx="3001963" cy="144780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2"/>
            <a:endCxn id="14" idx="0"/>
          </p:cNvCxnSpPr>
          <p:nvPr/>
        </p:nvCxnSpPr>
        <p:spPr>
          <a:xfrm>
            <a:off x="1828800" y="2419350"/>
            <a:ext cx="4144963" cy="144780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7" idx="2"/>
            <a:endCxn id="15" idx="0"/>
          </p:cNvCxnSpPr>
          <p:nvPr/>
        </p:nvCxnSpPr>
        <p:spPr>
          <a:xfrm>
            <a:off x="1828800" y="2419350"/>
            <a:ext cx="5257800" cy="144780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8" idx="2"/>
            <a:endCxn id="11" idx="0"/>
          </p:cNvCxnSpPr>
          <p:nvPr/>
        </p:nvCxnSpPr>
        <p:spPr>
          <a:xfrm flipH="1">
            <a:off x="2636838" y="2419350"/>
            <a:ext cx="1477962" cy="1447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8" idx="2"/>
            <a:endCxn id="12" idx="0"/>
          </p:cNvCxnSpPr>
          <p:nvPr/>
        </p:nvCxnSpPr>
        <p:spPr>
          <a:xfrm flipH="1">
            <a:off x="3749675" y="2419350"/>
            <a:ext cx="365125" cy="144780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8" idx="2"/>
            <a:endCxn id="10" idx="0"/>
          </p:cNvCxnSpPr>
          <p:nvPr/>
        </p:nvCxnSpPr>
        <p:spPr>
          <a:xfrm flipH="1">
            <a:off x="1524000" y="2419350"/>
            <a:ext cx="2590800" cy="1447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8" idx="2"/>
            <a:endCxn id="13" idx="0"/>
          </p:cNvCxnSpPr>
          <p:nvPr/>
        </p:nvCxnSpPr>
        <p:spPr>
          <a:xfrm>
            <a:off x="4114800" y="2419350"/>
            <a:ext cx="715963" cy="144780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8" idx="2"/>
            <a:endCxn id="14" idx="0"/>
          </p:cNvCxnSpPr>
          <p:nvPr/>
        </p:nvCxnSpPr>
        <p:spPr>
          <a:xfrm>
            <a:off x="4114800" y="2419350"/>
            <a:ext cx="1858963" cy="144780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8" idx="2"/>
            <a:endCxn id="15" idx="0"/>
          </p:cNvCxnSpPr>
          <p:nvPr/>
        </p:nvCxnSpPr>
        <p:spPr>
          <a:xfrm>
            <a:off x="4114800" y="2419350"/>
            <a:ext cx="2971800" cy="144780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9" idx="2"/>
            <a:endCxn id="11" idx="0"/>
          </p:cNvCxnSpPr>
          <p:nvPr/>
        </p:nvCxnSpPr>
        <p:spPr>
          <a:xfrm flipH="1">
            <a:off x="2636838" y="2419350"/>
            <a:ext cx="3611562" cy="1447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9" idx="2"/>
            <a:endCxn id="12" idx="0"/>
          </p:cNvCxnSpPr>
          <p:nvPr/>
        </p:nvCxnSpPr>
        <p:spPr>
          <a:xfrm flipH="1">
            <a:off x="3749675" y="2419350"/>
            <a:ext cx="2498725" cy="144780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9" idx="2"/>
            <a:endCxn id="10" idx="0"/>
          </p:cNvCxnSpPr>
          <p:nvPr/>
        </p:nvCxnSpPr>
        <p:spPr>
          <a:xfrm flipH="1">
            <a:off x="1524000" y="2419350"/>
            <a:ext cx="4724400" cy="1447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9" idx="2"/>
            <a:endCxn id="13" idx="0"/>
          </p:cNvCxnSpPr>
          <p:nvPr/>
        </p:nvCxnSpPr>
        <p:spPr>
          <a:xfrm flipH="1">
            <a:off x="4830763" y="2419350"/>
            <a:ext cx="1417637" cy="144780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9" idx="2"/>
            <a:endCxn id="14" idx="0"/>
          </p:cNvCxnSpPr>
          <p:nvPr/>
        </p:nvCxnSpPr>
        <p:spPr>
          <a:xfrm flipH="1">
            <a:off x="5973763" y="2419350"/>
            <a:ext cx="274637" cy="144780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9" idx="2"/>
            <a:endCxn id="15" idx="0"/>
          </p:cNvCxnSpPr>
          <p:nvPr/>
        </p:nvCxnSpPr>
        <p:spPr>
          <a:xfrm>
            <a:off x="6248400" y="2419350"/>
            <a:ext cx="838200" cy="144780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0726" name="TextBox 85"/>
          <p:cNvSpPr txBox="1">
            <a:spLocks noChangeArrowheads="1"/>
          </p:cNvSpPr>
          <p:nvPr/>
        </p:nvSpPr>
        <p:spPr bwMode="auto">
          <a:xfrm>
            <a:off x="7010400" y="1166813"/>
            <a:ext cx="860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6" rIns="91432" bIns="45716"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BLITZ UI</a:t>
            </a:r>
          </a:p>
        </p:txBody>
      </p:sp>
      <p:sp>
        <p:nvSpPr>
          <p:cNvPr id="370727" name="TextBox 86"/>
          <p:cNvSpPr txBox="1">
            <a:spLocks noChangeArrowheads="1"/>
          </p:cNvSpPr>
          <p:nvPr/>
        </p:nvSpPr>
        <p:spPr bwMode="auto">
          <a:xfrm>
            <a:off x="7010400" y="2038350"/>
            <a:ext cx="11239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6" rIns="91432" bIns="45716"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BLITZ GLUE</a:t>
            </a:r>
          </a:p>
        </p:txBody>
      </p:sp>
    </p:spTree>
    <p:extLst>
      <p:ext uri="{BB962C8B-B14F-4D97-AF65-F5344CB8AC3E}">
        <p14:creationId xmlns:p14="http://schemas.microsoft.com/office/powerpoint/2010/main" val="626648540"/>
      </p:ext>
    </p:extLst>
  </p:cSld>
  <p:clrMapOvr>
    <a:masterClrMapping/>
  </p:clrMapOvr>
</p:sld>
</file>

<file path=ppt/theme/theme1.xml><?xml version="1.0" encoding="utf-8"?>
<a:theme xmlns:a="http://schemas.openxmlformats.org/drawingml/2006/main" name="BLITZ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A65B29D1B76348BB4CC8F584438A7F" ma:contentTypeVersion="1" ma:contentTypeDescription="Create a new document." ma:contentTypeScope="" ma:versionID="d43e609d5a5edfbc5bcdf3a916f8f382">
  <xsd:schema xmlns:xsd="http://www.w3.org/2001/XMLSchema" xmlns:p="http://schemas.microsoft.com/office/2006/metadata/properties" targetNamespace="http://schemas.microsoft.com/office/2006/metadata/properties" ma:root="true" ma:fieldsID="52d0e424195802e8df628abe0f7a1b6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D41BA13-A919-4E0B-BA0D-EF0E9150961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72493C-6F06-4558-8D80-C55C8B9E47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EAAB5C64-5135-466D-A34F-3B74F424CC5D}">
  <ds:schemaRefs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Pages>0</Pages>
  <Words>302</Words>
  <Characters>0</Characters>
  <Application>Microsoft Office PowerPoint</Application>
  <PresentationFormat>On-screen Show (16:9)</PresentationFormat>
  <Lines>0</Lines>
  <Paragraphs>104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Gill Sans</vt:lpstr>
      <vt:lpstr>ヒラギノ角ゴ ProN W3</vt:lpstr>
      <vt:lpstr>Arial</vt:lpstr>
      <vt:lpstr>Calibri</vt:lpstr>
      <vt:lpstr>Wingdings 2</vt:lpstr>
      <vt:lpstr>Calibri Bold</vt:lpstr>
      <vt:lpstr>BLITZ Theme</vt:lpstr>
      <vt:lpstr>The BLITZ Technology Department</vt:lpstr>
      <vt:lpstr>Technology Deployment Platforms</vt:lpstr>
      <vt:lpstr>Technology Service Offerings</vt:lpstr>
      <vt:lpstr>User Interface Development </vt:lpstr>
      <vt:lpstr>Server-side Development</vt:lpstr>
      <vt:lpstr>Brand as Application</vt:lpstr>
      <vt:lpstr>BLITZ GLUE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Deployment Platforms</dc:title>
  <dc:creator>Noah Gedrich</dc:creator>
  <cp:lastModifiedBy>Noah Gedrich | BLITZ</cp:lastModifiedBy>
  <cp:revision>5</cp:revision>
  <dcterms:modified xsi:type="dcterms:W3CDTF">2011-01-28T20:34:32Z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0x010100C3A65B29D1B76348BB4CC8F584438A7F</vt:lpwstr>
  </property>
</Properties>
</file>