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81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Direct3D(9.0)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IndexBuffer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삼각형을 구성하는 번호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CreateIndexBuffer</a:t>
            </a:r>
            <a:r>
              <a:rPr lang="en-US" altLang="ko-KR" dirty="0" smtClean="0"/>
              <a:t>(UINT </a:t>
            </a:r>
            <a:r>
              <a:rPr lang="en-US" altLang="ko-KR" dirty="0" err="1"/>
              <a:t>Length,DWORD</a:t>
            </a:r>
            <a:r>
              <a:rPr lang="en-US" altLang="ko-KR" dirty="0"/>
              <a:t> Usage,D3DFORMAT Format,D3DPOOL Pool,IDirect3DIndexBuffer9** </a:t>
            </a:r>
            <a:r>
              <a:rPr lang="en-US" altLang="ko-KR" dirty="0" err="1"/>
              <a:t>ppIndexBuffer,HANDLE</a:t>
            </a:r>
            <a:r>
              <a:rPr lang="en-US" altLang="ko-KR" dirty="0"/>
              <a:t>* </a:t>
            </a:r>
            <a:r>
              <a:rPr lang="en-US" altLang="ko-KR" dirty="0" err="1"/>
              <a:t>pSharedHandle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Length – </a:t>
            </a:r>
            <a:r>
              <a:rPr lang="ko-KR" altLang="en-US" dirty="0" smtClean="0"/>
              <a:t>버퍼에 할당할 메모리 공간</a:t>
            </a:r>
            <a:endParaRPr lang="en-US" altLang="ko-KR" dirty="0" smtClean="0"/>
          </a:p>
          <a:p>
            <a:r>
              <a:rPr lang="en-US" altLang="ko-KR" dirty="0" smtClean="0"/>
              <a:t>Usage – </a:t>
            </a:r>
            <a:r>
              <a:rPr lang="ko-KR" altLang="en-US" dirty="0" smtClean="0"/>
              <a:t>버퍼의 특성을 정하는 플래그</a:t>
            </a:r>
            <a:endParaRPr lang="en-US" altLang="ko-KR" dirty="0" smtClean="0"/>
          </a:p>
          <a:p>
            <a:r>
              <a:rPr lang="en-US" altLang="ko-KR" dirty="0" smtClean="0"/>
              <a:t>Format– </a:t>
            </a:r>
            <a:r>
              <a:rPr lang="ko-KR" altLang="en-US" dirty="0" smtClean="0"/>
              <a:t>인덱스 </a:t>
            </a:r>
            <a:r>
              <a:rPr lang="ko-KR" altLang="en-US" dirty="0" err="1" smtClean="0"/>
              <a:t>포멧</a:t>
            </a:r>
            <a:r>
              <a:rPr lang="ko-KR" altLang="en-US" dirty="0" smtClean="0"/>
              <a:t> 형식</a:t>
            </a:r>
            <a:endParaRPr lang="en-US" altLang="ko-KR" dirty="0" smtClean="0"/>
          </a:p>
          <a:p>
            <a:r>
              <a:rPr lang="en-US" altLang="ko-KR" dirty="0" smtClean="0"/>
              <a:t>POOL – </a:t>
            </a:r>
            <a:r>
              <a:rPr lang="ko-KR" altLang="en-US" dirty="0" smtClean="0"/>
              <a:t>버퍼가 담겨질 메모리 풀</a:t>
            </a:r>
            <a:endParaRPr lang="en-US" altLang="ko-KR" dirty="0" smtClean="0"/>
          </a:p>
          <a:p>
            <a:r>
              <a:rPr lang="en-US" altLang="ko-KR" dirty="0" err="1" smtClean="0"/>
              <a:t>ppIndexBuffer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인덱스 버퍼의 주소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53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IndexBuffer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/>
              <a:t>WORD* indices = 0;</a:t>
            </a:r>
          </a:p>
          <a:p>
            <a:r>
              <a:rPr lang="en-US" altLang="ko-KR" dirty="0"/>
              <a:t>IB-&gt;Lock(0, 0, (void**)&amp;indices, 0);</a:t>
            </a:r>
          </a:p>
          <a:p>
            <a:endParaRPr lang="ko-KR" altLang="en-US" dirty="0"/>
          </a:p>
          <a:p>
            <a:r>
              <a:rPr lang="en-US" altLang="ko-KR" dirty="0"/>
              <a:t>// front side</a:t>
            </a:r>
          </a:p>
          <a:p>
            <a:r>
              <a:rPr lang="en-US" altLang="ko-KR" dirty="0"/>
              <a:t>indices[0]  = 0; indices[1]  = 1; indices[2]  = 2;</a:t>
            </a:r>
          </a:p>
          <a:p>
            <a:r>
              <a:rPr lang="en-US" altLang="ko-KR" dirty="0"/>
              <a:t>indices[3]  = 0; indices[4]  = 2; indices[5]  = 3;</a:t>
            </a:r>
          </a:p>
          <a:p>
            <a:endParaRPr lang="ko-KR" altLang="en-US" dirty="0"/>
          </a:p>
          <a:p>
            <a:r>
              <a:rPr lang="en-US" altLang="ko-KR" dirty="0"/>
              <a:t>// back side</a:t>
            </a:r>
          </a:p>
          <a:p>
            <a:r>
              <a:rPr lang="en-US" altLang="ko-KR" dirty="0"/>
              <a:t>indices[6]  = 4; indices[7]  = 6; indices[8]  = 5;</a:t>
            </a:r>
          </a:p>
          <a:p>
            <a:r>
              <a:rPr lang="en-US" altLang="ko-KR" dirty="0"/>
              <a:t>indices[9]  = 4; indices[10] = 7; indices[11] = 6;</a:t>
            </a:r>
          </a:p>
          <a:p>
            <a:endParaRPr lang="ko-KR" altLang="en-US" dirty="0"/>
          </a:p>
          <a:p>
            <a:r>
              <a:rPr lang="en-US" altLang="ko-KR" dirty="0"/>
              <a:t>// left side</a:t>
            </a:r>
          </a:p>
          <a:p>
            <a:r>
              <a:rPr lang="en-US" altLang="ko-KR" dirty="0"/>
              <a:t>indices[12] = 4; indices[13] = 5; indices[14] = 1;</a:t>
            </a:r>
          </a:p>
          <a:p>
            <a:r>
              <a:rPr lang="en-US" altLang="ko-KR" dirty="0"/>
              <a:t>indices[15] = 4; indices[16] = 1; indices[17] = 0;</a:t>
            </a:r>
          </a:p>
          <a:p>
            <a:endParaRPr lang="ko-KR" altLang="en-US" dirty="0"/>
          </a:p>
          <a:p>
            <a:r>
              <a:rPr lang="en-US" altLang="ko-KR" dirty="0"/>
              <a:t>// right side</a:t>
            </a:r>
          </a:p>
          <a:p>
            <a:r>
              <a:rPr lang="en-US" altLang="ko-KR" dirty="0"/>
              <a:t>indices[18] = 3; indices[19] = 2; indices[20] = 6;</a:t>
            </a:r>
          </a:p>
          <a:p>
            <a:r>
              <a:rPr lang="en-US" altLang="ko-KR" dirty="0"/>
              <a:t>indices[21] = 3; indices[22] = 6; indices[23] = 7;</a:t>
            </a:r>
          </a:p>
          <a:p>
            <a:endParaRPr lang="ko-KR" altLang="en-US" dirty="0"/>
          </a:p>
          <a:p>
            <a:r>
              <a:rPr lang="en-US" altLang="ko-KR" dirty="0"/>
              <a:t>// top</a:t>
            </a:r>
          </a:p>
          <a:p>
            <a:r>
              <a:rPr lang="en-US" altLang="ko-KR" dirty="0"/>
              <a:t>indices[24] = 1; indices[25] = 5; indices[26] = 6;</a:t>
            </a:r>
          </a:p>
          <a:p>
            <a:r>
              <a:rPr lang="en-US" altLang="ko-KR" dirty="0"/>
              <a:t>indices[27] = 1; indices[28] = 6; indices[29] = 2;</a:t>
            </a:r>
          </a:p>
          <a:p>
            <a:endParaRPr lang="ko-KR" altLang="en-US" dirty="0"/>
          </a:p>
          <a:p>
            <a:r>
              <a:rPr lang="en-US" altLang="ko-KR" dirty="0"/>
              <a:t>// bottom</a:t>
            </a:r>
          </a:p>
          <a:p>
            <a:r>
              <a:rPr lang="en-US" altLang="ko-KR" dirty="0"/>
              <a:t>indices[30] = 4; indices[31] = 0; indices[32] = 3;</a:t>
            </a:r>
          </a:p>
          <a:p>
            <a:r>
              <a:rPr lang="en-US" altLang="ko-KR" dirty="0"/>
              <a:t>indices[33] = 4; indices[34] = 3; indices[35] = 7;</a:t>
            </a:r>
          </a:p>
          <a:p>
            <a:endParaRPr lang="ko-KR" altLang="en-US" dirty="0"/>
          </a:p>
          <a:p>
            <a:r>
              <a:rPr lang="en-US" altLang="ko-KR" dirty="0"/>
              <a:t>IB-&gt;Unlock();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D3DXVECTOR3 position(0.0f, 0.0f, -5.0f);</a:t>
            </a:r>
          </a:p>
          <a:p>
            <a:r>
              <a:rPr lang="en-US" altLang="ko-KR" dirty="0"/>
              <a:t>D3DXVECTOR3 target(0.0f, 0.0f, 0.0f);</a:t>
            </a:r>
          </a:p>
          <a:p>
            <a:r>
              <a:rPr lang="en-US" altLang="ko-KR" dirty="0"/>
              <a:t>D3DXVECTOR3 up(0.0f, 1.0f, 0.0f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D3DXMATRIX </a:t>
            </a:r>
            <a:r>
              <a:rPr lang="en-US" altLang="ko-KR" dirty="0"/>
              <a:t>V;</a:t>
            </a:r>
          </a:p>
          <a:p>
            <a:r>
              <a:rPr lang="en-US" altLang="ko-KR" dirty="0"/>
              <a:t>D3DXMatrixLookAtLH(&amp;V, &amp;position, &amp;target, &amp;up);</a:t>
            </a:r>
          </a:p>
          <a:p>
            <a:endParaRPr lang="ko-KR" altLang="en-US" dirty="0"/>
          </a:p>
          <a:p>
            <a:r>
              <a:rPr lang="en-US" altLang="ko-KR" dirty="0" err="1" smtClean="0"/>
              <a:t>SetTransform</a:t>
            </a:r>
            <a:r>
              <a:rPr lang="en-US" altLang="ko-KR" dirty="0" smtClean="0"/>
              <a:t>(D3DTS_VIEW</a:t>
            </a:r>
            <a:r>
              <a:rPr lang="en-US" altLang="ko-KR" dirty="0"/>
              <a:t>, &amp;V);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73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D3DXMATRIX Rx, Ry;</a:t>
            </a:r>
          </a:p>
          <a:p>
            <a:endParaRPr lang="ko-KR" altLang="en-US" dirty="0"/>
          </a:p>
          <a:p>
            <a:r>
              <a:rPr lang="en-US" altLang="ko-KR" dirty="0" smtClean="0"/>
              <a:t>D3DXMatrixRotationX</a:t>
            </a:r>
            <a:r>
              <a:rPr lang="en-US" altLang="ko-KR" dirty="0"/>
              <a:t>(&amp;Rx, 3.14f / 4.0f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회전 각을 얻는다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smtClean="0"/>
              <a:t>static </a:t>
            </a:r>
            <a:r>
              <a:rPr lang="en-US" altLang="ko-KR" dirty="0"/>
              <a:t>float y = 0.0f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D3DXMatrixRotationY(&amp;Ry, y</a:t>
            </a:r>
            <a:r>
              <a:rPr lang="en-US" altLang="ko-KR" dirty="0" smtClean="0"/>
              <a:t>) – Y</a:t>
            </a:r>
            <a:r>
              <a:rPr lang="ko-KR" altLang="en-US" dirty="0" smtClean="0"/>
              <a:t>축의 회전각을 바꾼다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y += </a:t>
            </a:r>
            <a:r>
              <a:rPr lang="en-US" altLang="ko-KR" dirty="0" err="1" smtClean="0"/>
              <a:t>timeDelta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  <a:p>
            <a:r>
              <a:rPr lang="en-US" altLang="ko-KR" dirty="0" smtClean="0"/>
              <a:t>if</a:t>
            </a:r>
            <a:r>
              <a:rPr lang="en-US" altLang="ko-KR" dirty="0"/>
              <a:t>( y &gt;= 6.28f </a:t>
            </a:r>
            <a:r>
              <a:rPr lang="en-US" altLang="ko-KR" dirty="0" smtClean="0"/>
              <a:t>) – Y</a:t>
            </a:r>
            <a:r>
              <a:rPr lang="ko-KR" altLang="en-US" dirty="0" smtClean="0"/>
              <a:t>축 초기화</a:t>
            </a:r>
            <a:endParaRPr lang="en-US" altLang="ko-KR" dirty="0"/>
          </a:p>
          <a:p>
            <a:r>
              <a:rPr lang="en-US" altLang="ko-KR" dirty="0"/>
              <a:t>y = 0.0f;</a:t>
            </a:r>
          </a:p>
          <a:p>
            <a:endParaRPr lang="ko-KR" altLang="en-US" dirty="0"/>
          </a:p>
          <a:p>
            <a:r>
              <a:rPr lang="en-US" altLang="ko-KR" dirty="0" smtClean="0"/>
              <a:t>D3DXMATRIX </a:t>
            </a:r>
            <a:r>
              <a:rPr lang="en-US" altLang="ko-KR" dirty="0"/>
              <a:t>p = Rx * Ry;</a:t>
            </a:r>
          </a:p>
          <a:p>
            <a:endParaRPr lang="ko-KR" altLang="en-US" dirty="0"/>
          </a:p>
          <a:p>
            <a:r>
              <a:rPr lang="en-US" altLang="ko-KR" dirty="0" err="1" smtClean="0"/>
              <a:t>SetTransform</a:t>
            </a:r>
            <a:r>
              <a:rPr lang="en-US" altLang="ko-KR" dirty="0" smtClean="0"/>
              <a:t>(D3DTS_WORLD</a:t>
            </a:r>
            <a:r>
              <a:rPr lang="en-US" altLang="ko-KR" dirty="0"/>
              <a:t>, &amp;p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월드 행렬에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71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Render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DrawIndexedPrimitive</a:t>
            </a:r>
            <a:r>
              <a:rPr lang="en-US" altLang="ko-KR" dirty="0" smtClean="0"/>
              <a:t>( </a:t>
            </a:r>
            <a:r>
              <a:rPr lang="en-US" altLang="ko-KR" dirty="0"/>
              <a:t>D3DPRIMITIVETYPE,INT </a:t>
            </a:r>
            <a:r>
              <a:rPr lang="en-US" altLang="ko-KR" dirty="0" err="1"/>
              <a:t>BaseVertexIndex,UINT</a:t>
            </a:r>
            <a:r>
              <a:rPr lang="en-US" altLang="ko-KR" dirty="0"/>
              <a:t> </a:t>
            </a:r>
            <a:r>
              <a:rPr lang="en-US" altLang="ko-KR" dirty="0" err="1"/>
              <a:t>MinVertexIndex,UINT</a:t>
            </a:r>
            <a:r>
              <a:rPr lang="en-US" altLang="ko-KR" dirty="0"/>
              <a:t> </a:t>
            </a:r>
            <a:r>
              <a:rPr lang="en-US" altLang="ko-KR" dirty="0" err="1"/>
              <a:t>NumVertices,UINT</a:t>
            </a:r>
            <a:r>
              <a:rPr lang="en-US" altLang="ko-KR" dirty="0"/>
              <a:t> </a:t>
            </a:r>
            <a:r>
              <a:rPr lang="en-US" altLang="ko-KR" dirty="0" err="1"/>
              <a:t>startIndex,UINT</a:t>
            </a:r>
            <a:r>
              <a:rPr lang="en-US" altLang="ko-KR" dirty="0"/>
              <a:t> </a:t>
            </a:r>
            <a:r>
              <a:rPr lang="en-US" altLang="ko-KR" dirty="0" err="1"/>
              <a:t>primCount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TYPE – </a:t>
            </a:r>
            <a:r>
              <a:rPr lang="ko-KR" altLang="en-US" dirty="0" err="1" smtClean="0"/>
              <a:t>랜더링</a:t>
            </a:r>
            <a:r>
              <a:rPr lang="ko-KR" altLang="en-US" dirty="0" smtClean="0"/>
              <a:t> 타입</a:t>
            </a:r>
            <a:endParaRPr lang="en-US" altLang="ko-KR" dirty="0" smtClean="0"/>
          </a:p>
          <a:p>
            <a:r>
              <a:rPr lang="en-US" altLang="ko-KR" dirty="0" err="1" smtClean="0"/>
              <a:t>BaseVertexIndex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정점버퍼 시작위치</a:t>
            </a:r>
            <a:endParaRPr lang="en-US" altLang="ko-KR" dirty="0" smtClean="0"/>
          </a:p>
          <a:p>
            <a:r>
              <a:rPr lang="en-US" altLang="ko-KR" dirty="0" err="1" smtClean="0"/>
              <a:t>MinVertexIndex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그릴 정점을 인덱스 버퍼로 설정한다</a:t>
            </a:r>
            <a:r>
              <a:rPr lang="en-US" altLang="ko-KR" dirty="0" smtClean="0"/>
              <a:t>.(3</a:t>
            </a:r>
            <a:r>
              <a:rPr lang="ko-KR" altLang="en-US" dirty="0" smtClean="0"/>
              <a:t>개씩 선택된다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err="1" smtClean="0"/>
              <a:t>NumVertices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랜더링</a:t>
            </a:r>
            <a:r>
              <a:rPr lang="ko-KR" altLang="en-US" dirty="0" smtClean="0"/>
              <a:t> 할 총 정점 수</a:t>
            </a:r>
            <a:endParaRPr lang="en-US" altLang="ko-KR" dirty="0" smtClean="0"/>
          </a:p>
          <a:p>
            <a:r>
              <a:rPr lang="en-US" altLang="ko-KR" dirty="0" err="1" smtClean="0"/>
              <a:t>startIndex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인덱스 버퍼의 초기 위치</a:t>
            </a:r>
            <a:endParaRPr lang="en-US" altLang="ko-KR" dirty="0" smtClean="0"/>
          </a:p>
          <a:p>
            <a:r>
              <a:rPr lang="en-US" altLang="ko-KR" dirty="0" err="1" smtClean="0"/>
              <a:t>primCount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93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기하물체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D3DXCreateTeapot(LPDIRECT3DDEVICE9   </a:t>
            </a:r>
            <a:r>
              <a:rPr lang="en-US" altLang="ko-KR" dirty="0" err="1" smtClean="0"/>
              <a:t>pDevice</a:t>
            </a:r>
            <a:r>
              <a:rPr lang="en-US" altLang="ko-KR" dirty="0" smtClean="0"/>
              <a:t>, LPD3DXMESH</a:t>
            </a:r>
            <a:r>
              <a:rPr lang="en-US" altLang="ko-KR" dirty="0"/>
              <a:t>*         </a:t>
            </a:r>
            <a:r>
              <a:rPr lang="en-US" altLang="ko-KR" dirty="0" smtClean="0"/>
              <a:t>ppMesh,LPD3DXBUFFER</a:t>
            </a:r>
            <a:r>
              <a:rPr lang="en-US" altLang="ko-KR" dirty="0"/>
              <a:t>*       </a:t>
            </a:r>
            <a:r>
              <a:rPr lang="en-US" altLang="ko-KR" dirty="0" err="1"/>
              <a:t>ppAdjacency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pDevice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디바이스</a:t>
            </a:r>
            <a:endParaRPr lang="en-US" altLang="ko-KR" dirty="0" smtClean="0"/>
          </a:p>
          <a:p>
            <a:r>
              <a:rPr lang="en-US" altLang="ko-KR" dirty="0" err="1" smtClean="0"/>
              <a:t>ppMesh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메쉬객체</a:t>
            </a:r>
            <a:endParaRPr lang="en-US" altLang="ko-KR" dirty="0" smtClean="0"/>
          </a:p>
          <a:p>
            <a:r>
              <a:rPr lang="en-US" altLang="ko-KR" dirty="0" err="1" smtClean="0"/>
              <a:t>ppAdjacency</a:t>
            </a:r>
            <a:r>
              <a:rPr lang="en-US" altLang="ko-KR" dirty="0" smtClean="0"/>
              <a:t> – NULL</a:t>
            </a:r>
          </a:p>
          <a:p>
            <a:endParaRPr lang="en-US" altLang="ko-KR" dirty="0"/>
          </a:p>
          <a:p>
            <a:r>
              <a:rPr lang="en-US" altLang="ko-KR" dirty="0" smtClean="0"/>
              <a:t>D3DXCreateSphere(…)</a:t>
            </a:r>
          </a:p>
          <a:p>
            <a:r>
              <a:rPr lang="en-US" altLang="ko-KR" dirty="0" smtClean="0"/>
              <a:t>D3DXCreateTorus(…)</a:t>
            </a:r>
          </a:p>
          <a:p>
            <a:r>
              <a:rPr lang="en-US" altLang="ko-KR" dirty="0" smtClean="0"/>
              <a:t>D3DXCreateCylinder(…)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57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기하물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DrawSubset</a:t>
            </a:r>
            <a:r>
              <a:rPr lang="en-US" altLang="ko-KR" dirty="0" smtClean="0"/>
              <a:t>( </a:t>
            </a:r>
            <a:r>
              <a:rPr lang="en-US" altLang="ko-KR" dirty="0"/>
              <a:t>DWORD </a:t>
            </a:r>
            <a:r>
              <a:rPr lang="en-US" altLang="ko-KR" dirty="0" err="1"/>
              <a:t>AttribId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AttribId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기하물체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46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</a:t>
            </a:r>
            <a:r>
              <a:rPr lang="ko-KR" altLang="en-US" dirty="0"/>
              <a:t>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D3DCOLOR – 32</a:t>
            </a:r>
            <a:r>
              <a:rPr lang="ko-KR" altLang="en-US" dirty="0" smtClean="0"/>
              <a:t>비트 색으로 </a:t>
            </a:r>
            <a:r>
              <a:rPr lang="en-US" altLang="ko-KR" dirty="0" smtClean="0"/>
              <a:t>A=8, R=8, G=8, B=8</a:t>
            </a:r>
          </a:p>
          <a:p>
            <a:endParaRPr lang="en-US" altLang="ko-KR" dirty="0"/>
          </a:p>
          <a:p>
            <a:r>
              <a:rPr lang="en-US" altLang="ko-KR" dirty="0"/>
              <a:t>DWORD </a:t>
            </a:r>
            <a:r>
              <a:rPr lang="en-US" altLang="ko-KR" dirty="0" err="1"/>
              <a:t>ColorVertex</a:t>
            </a:r>
            <a:r>
              <a:rPr lang="en-US" altLang="ko-KR" dirty="0"/>
              <a:t>::FVF = D3DFVF_XYZ | </a:t>
            </a:r>
            <a:r>
              <a:rPr lang="en-US" altLang="ko-KR" dirty="0" smtClean="0"/>
              <a:t>D3DFVF_DIFFUSE</a:t>
            </a:r>
          </a:p>
          <a:p>
            <a:endParaRPr lang="en-US" altLang="ko-KR" dirty="0"/>
          </a:p>
          <a:p>
            <a:r>
              <a:rPr lang="en-US" altLang="ko-KR" dirty="0" smtClean="0"/>
              <a:t>D3DFVF_DIFFUSE – </a:t>
            </a:r>
            <a:r>
              <a:rPr lang="ko-KR" altLang="en-US" dirty="0" err="1" smtClean="0"/>
              <a:t>색지정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863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SetRenderState</a:t>
            </a:r>
            <a:r>
              <a:rPr lang="en-US" altLang="ko-KR" dirty="0" smtClean="0"/>
              <a:t>(</a:t>
            </a:r>
            <a:r>
              <a:rPr lang="en-US" altLang="ko-KR" dirty="0"/>
              <a:t>D3DRENDERSTATETYPE </a:t>
            </a:r>
            <a:r>
              <a:rPr lang="en-US" altLang="ko-KR" dirty="0" err="1"/>
              <a:t>State,DWORD</a:t>
            </a:r>
            <a:r>
              <a:rPr lang="en-US" altLang="ko-KR" dirty="0"/>
              <a:t> Value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D3DRS_SHADEMODE – </a:t>
            </a:r>
            <a:r>
              <a:rPr lang="ko-KR" altLang="en-US" dirty="0" err="1" smtClean="0"/>
              <a:t>셰이딩</a:t>
            </a:r>
            <a:r>
              <a:rPr lang="ko-KR" altLang="en-US" dirty="0" smtClean="0"/>
              <a:t> 모드</a:t>
            </a:r>
            <a:endParaRPr lang="en-US" altLang="ko-KR" dirty="0" smtClean="0"/>
          </a:p>
          <a:p>
            <a:r>
              <a:rPr lang="en-US" altLang="ko-KR" dirty="0" smtClean="0"/>
              <a:t>D3DSHADE_FLAT – </a:t>
            </a:r>
            <a:r>
              <a:rPr lang="ko-KR" altLang="en-US" dirty="0" err="1" smtClean="0"/>
              <a:t>플렛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첫번째만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무시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D3DSHADE_GOURAUD – </a:t>
            </a:r>
            <a:r>
              <a:rPr lang="ko-KR" altLang="en-US" dirty="0" err="1" smtClean="0"/>
              <a:t>그라우드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1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환경광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표면에 반사되어 전반적으로 장면을 </a:t>
            </a:r>
            <a:r>
              <a:rPr lang="ko-KR" altLang="en-US" dirty="0" err="1" smtClean="0"/>
              <a:t>밝게하는</a:t>
            </a:r>
            <a:r>
              <a:rPr lang="ko-KR" altLang="en-US" dirty="0" smtClean="0"/>
              <a:t> 빛</a:t>
            </a:r>
            <a:endParaRPr lang="en-US" altLang="ko-KR" dirty="0" smtClean="0"/>
          </a:p>
          <a:p>
            <a:r>
              <a:rPr lang="ko-KR" altLang="en-US" dirty="0" err="1" smtClean="0"/>
              <a:t>난반사광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특정한 방향으로 진행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표면에 닿으면 모든 방향으로 동일하게 반사</a:t>
            </a:r>
            <a:endParaRPr lang="en-US" altLang="ko-KR" dirty="0" smtClean="0"/>
          </a:p>
          <a:p>
            <a:r>
              <a:rPr lang="ko-KR" altLang="en-US" dirty="0" err="1" smtClean="0"/>
              <a:t>정반사광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특정한 방향으로 진행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표면에 닿으면 한 방향으로 강하게 반사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연산이 많다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2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Direct3D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월드변환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로컬좌표의 모델을 월드좌표로 변환 이를 위해 월드행렬을 곱해준다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SetTransform</a:t>
            </a:r>
            <a:r>
              <a:rPr lang="en-US" altLang="ko-KR" dirty="0" smtClean="0"/>
              <a:t>(D3DTS_WORLD, </a:t>
            </a:r>
            <a:r>
              <a:rPr lang="ko-KR" altLang="en-US" dirty="0" smtClean="0"/>
              <a:t>월드행렬</a:t>
            </a:r>
            <a:r>
              <a:rPr lang="en-US" altLang="ko-KR" dirty="0" smtClean="0"/>
              <a:t>))</a:t>
            </a:r>
          </a:p>
          <a:p>
            <a:r>
              <a:rPr lang="ko-KR" altLang="en-US" dirty="0" smtClean="0"/>
              <a:t>카메라 변환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월드좌표의 모델을 카메라 기준점으로 한 좌표로 변환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SetTransform</a:t>
            </a:r>
            <a:r>
              <a:rPr lang="en-US" altLang="ko-KR" dirty="0" smtClean="0"/>
              <a:t>(D3DTS_VIEW, view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r>
              <a:rPr lang="ko-KR" altLang="en-US" dirty="0" smtClean="0"/>
              <a:t>투영변환 </a:t>
            </a:r>
            <a:r>
              <a:rPr lang="en-US" altLang="ko-KR" dirty="0" smtClean="0"/>
              <a:t>– 3</a:t>
            </a:r>
            <a:r>
              <a:rPr lang="ko-KR" altLang="en-US" dirty="0" smtClean="0"/>
              <a:t>차원 좌표를 화면의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좌표계로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SetTransform</a:t>
            </a:r>
            <a:r>
              <a:rPr lang="en-US" altLang="ko-KR" dirty="0" smtClean="0"/>
              <a:t>(D3DTS_PROJ, </a:t>
            </a:r>
            <a:r>
              <a:rPr lang="ko-KR" altLang="en-US" dirty="0" smtClean="0"/>
              <a:t>투영행렬</a:t>
            </a:r>
            <a:r>
              <a:rPr lang="en-US" altLang="ko-KR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7134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물체의 표면에서 반사할 빛의 </a:t>
            </a:r>
            <a:r>
              <a:rPr lang="ko-KR" altLang="en-US" dirty="0" err="1" smtClean="0"/>
              <a:t>퍼센테이지를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_D3DMATERIAL9 {</a:t>
            </a:r>
          </a:p>
          <a:p>
            <a:r>
              <a:rPr lang="fr-FR" altLang="ko-KR" dirty="0"/>
              <a:t>    D3DCOLORVALUE   Diffuse;        /* Diffuse color RGBA */</a:t>
            </a:r>
          </a:p>
          <a:p>
            <a:r>
              <a:rPr lang="fr-FR" altLang="ko-KR" dirty="0"/>
              <a:t>    D3DCOLORVALUE   Ambient;        /* Ambient color RGB */</a:t>
            </a:r>
          </a:p>
          <a:p>
            <a:r>
              <a:rPr lang="en-US" altLang="ko-KR" dirty="0"/>
              <a:t>    D3DCOLORVALUE   Specular;       /* Specular 'shininess' */</a:t>
            </a:r>
          </a:p>
          <a:p>
            <a:r>
              <a:rPr lang="en-US" altLang="ko-KR" dirty="0"/>
              <a:t>    D3DCOLORVALUE   Emissive;       /* Emissive color RGB */</a:t>
            </a:r>
          </a:p>
          <a:p>
            <a:r>
              <a:rPr lang="en-US" altLang="ko-KR" dirty="0"/>
              <a:t>    float           Power;          /* Sharpness if specular highlight */</a:t>
            </a:r>
          </a:p>
          <a:p>
            <a:r>
              <a:rPr lang="en-US" altLang="ko-KR" dirty="0"/>
              <a:t>} D3DMATERIAL9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Diffuse – </a:t>
            </a:r>
            <a:r>
              <a:rPr lang="ko-KR" altLang="en-US" dirty="0" smtClean="0"/>
              <a:t>표면이 반사하는 </a:t>
            </a:r>
            <a:r>
              <a:rPr lang="ko-KR" altLang="en-US" dirty="0" err="1" smtClean="0"/>
              <a:t>난반사광</a:t>
            </a:r>
            <a:r>
              <a:rPr lang="ko-KR" altLang="en-US" dirty="0" smtClean="0"/>
              <a:t> 양</a:t>
            </a:r>
            <a:endParaRPr lang="en-US" altLang="ko-KR" dirty="0" smtClean="0"/>
          </a:p>
          <a:p>
            <a:r>
              <a:rPr lang="en-US" altLang="ko-KR" dirty="0" smtClean="0"/>
              <a:t>Ambient – </a:t>
            </a:r>
            <a:r>
              <a:rPr lang="ko-KR" altLang="en-US" dirty="0" smtClean="0"/>
              <a:t>표면이 반사하는 환경광의 양</a:t>
            </a:r>
            <a:endParaRPr lang="en-US" altLang="ko-KR" dirty="0" smtClean="0"/>
          </a:p>
          <a:p>
            <a:r>
              <a:rPr lang="en-US" altLang="ko-KR" dirty="0" smtClean="0"/>
              <a:t>Specular – </a:t>
            </a:r>
            <a:r>
              <a:rPr lang="ko-KR" altLang="en-US" dirty="0" smtClean="0"/>
              <a:t>표면이 반사하는 정반사광의 양</a:t>
            </a:r>
            <a:endParaRPr lang="en-US" altLang="ko-KR" dirty="0" smtClean="0"/>
          </a:p>
          <a:p>
            <a:r>
              <a:rPr lang="en-US" altLang="ko-KR" dirty="0" smtClean="0"/>
              <a:t>Emissive – </a:t>
            </a:r>
            <a:r>
              <a:rPr lang="ko-KR" altLang="en-US" dirty="0" smtClean="0"/>
              <a:t>표면의 컬러를 더하는데 사용</a:t>
            </a:r>
            <a:endParaRPr lang="en-US" altLang="ko-KR" dirty="0" smtClean="0"/>
          </a:p>
          <a:p>
            <a:r>
              <a:rPr lang="en-US" altLang="ko-KR" dirty="0" smtClean="0"/>
              <a:t>Power – </a:t>
            </a:r>
            <a:r>
              <a:rPr lang="ko-KR" altLang="en-US" dirty="0" smtClean="0"/>
              <a:t>정반사광의 날카로운 정도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하이라이트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73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법선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DWORD Vertex::FVF = D3DFVF_XYZ | </a:t>
            </a:r>
            <a:r>
              <a:rPr lang="en-US" altLang="ko-KR" dirty="0" smtClean="0"/>
              <a:t>D3DFVF_NORMAL</a:t>
            </a:r>
            <a:endParaRPr lang="en-US" altLang="ko-KR" dirty="0"/>
          </a:p>
          <a:p>
            <a:r>
              <a:rPr lang="en-US" altLang="ko-KR" dirty="0" smtClean="0"/>
              <a:t>D3DFVF_NORMAL</a:t>
            </a:r>
            <a:r>
              <a:rPr lang="ko-KR" altLang="en-US" dirty="0" smtClean="0"/>
              <a:t>을 선언</a:t>
            </a:r>
            <a:endParaRPr lang="en-US" altLang="ko-KR" dirty="0" smtClean="0"/>
          </a:p>
          <a:p>
            <a:r>
              <a:rPr lang="en-US" altLang="ko-KR" dirty="0" err="1"/>
              <a:t>SetRenderState</a:t>
            </a:r>
            <a:r>
              <a:rPr lang="en-US" altLang="ko-KR" dirty="0"/>
              <a:t>(D3DRS_LIGHTING, true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광원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39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광원설정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D3DLIGHT9 </a:t>
            </a:r>
            <a:r>
              <a:rPr lang="en-US" altLang="ko-KR" dirty="0" err="1" smtClean="0"/>
              <a:t>dir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방향 설정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::</a:t>
            </a:r>
            <a:r>
              <a:rPr lang="en-US" altLang="ko-KR" dirty="0" err="1"/>
              <a:t>ZeroMemory</a:t>
            </a:r>
            <a:r>
              <a:rPr lang="en-US" altLang="ko-KR" dirty="0"/>
              <a:t>(&amp;</a:t>
            </a:r>
            <a:r>
              <a:rPr lang="en-US" altLang="ko-KR" dirty="0" err="1"/>
              <a:t>dir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dir</a:t>
            </a:r>
            <a:r>
              <a:rPr lang="en-US" altLang="ko-KR" dirty="0"/>
              <a:t>));</a:t>
            </a:r>
          </a:p>
          <a:p>
            <a:pPr marL="0" indent="0">
              <a:buNone/>
            </a:pPr>
            <a:r>
              <a:rPr lang="en-US" altLang="ko-KR" dirty="0" err="1"/>
              <a:t>dir.Type</a:t>
            </a:r>
            <a:r>
              <a:rPr lang="en-US" altLang="ko-KR" dirty="0"/>
              <a:t>      = D3DLIGHT_DIRECTIONAL;</a:t>
            </a:r>
          </a:p>
          <a:p>
            <a:pPr marL="0" indent="0">
              <a:buNone/>
            </a:pPr>
            <a:r>
              <a:rPr lang="en-US" altLang="ko-KR" dirty="0" err="1"/>
              <a:t>dir.Diffuse</a:t>
            </a:r>
            <a:r>
              <a:rPr lang="en-US" altLang="ko-KR" dirty="0"/>
              <a:t>   = d3d::WHITE;</a:t>
            </a:r>
          </a:p>
          <a:p>
            <a:pPr marL="0" indent="0">
              <a:buNone/>
            </a:pPr>
            <a:r>
              <a:rPr lang="en-US" altLang="ko-KR" dirty="0" err="1"/>
              <a:t>dir.Specular</a:t>
            </a:r>
            <a:r>
              <a:rPr lang="en-US" altLang="ko-KR" dirty="0"/>
              <a:t>  = d3d::WHITE * 0.3f;</a:t>
            </a:r>
          </a:p>
          <a:p>
            <a:pPr marL="0" indent="0">
              <a:buNone/>
            </a:pPr>
            <a:r>
              <a:rPr lang="en-US" altLang="ko-KR" dirty="0" err="1"/>
              <a:t>dir.Ambient</a:t>
            </a:r>
            <a:r>
              <a:rPr lang="en-US" altLang="ko-KR" dirty="0"/>
              <a:t>   = d3d::WHITE * 0.6f;</a:t>
            </a:r>
          </a:p>
          <a:p>
            <a:pPr marL="0" indent="0">
              <a:buNone/>
            </a:pPr>
            <a:r>
              <a:rPr lang="en-US" altLang="ko-KR" dirty="0" err="1"/>
              <a:t>dir.Direction</a:t>
            </a:r>
            <a:r>
              <a:rPr lang="en-US" altLang="ko-KR" dirty="0"/>
              <a:t> = D3DXVECTOR3(1.0f, 0.0f, 0.0f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 err="1"/>
              <a:t>SetLight</a:t>
            </a:r>
            <a:r>
              <a:rPr lang="en-US" altLang="ko-KR" dirty="0"/>
              <a:t>( DWORD </a:t>
            </a:r>
            <a:r>
              <a:rPr lang="en-US" altLang="ko-KR" dirty="0" err="1"/>
              <a:t>Index,CONST</a:t>
            </a:r>
            <a:r>
              <a:rPr lang="en-US" altLang="ko-KR" dirty="0"/>
              <a:t> D3DLIGHT9*)</a:t>
            </a:r>
          </a:p>
          <a:p>
            <a:pPr marL="0" indent="0">
              <a:buNone/>
            </a:pPr>
            <a:r>
              <a:rPr lang="en-US" altLang="ko-KR" dirty="0"/>
              <a:t>Index – </a:t>
            </a:r>
            <a:r>
              <a:rPr lang="ko-KR" altLang="en-US" dirty="0"/>
              <a:t>빛 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D3DLIGHT9 – </a:t>
            </a:r>
            <a:r>
              <a:rPr lang="ko-KR" altLang="en-US" dirty="0" smtClean="0"/>
              <a:t>광원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LightEnable</a:t>
            </a:r>
            <a:r>
              <a:rPr lang="en-US" altLang="ko-KR" dirty="0"/>
              <a:t> – </a:t>
            </a:r>
            <a:r>
              <a:rPr lang="ko-KR" altLang="en-US" dirty="0"/>
              <a:t>광원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3307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Directional light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InitDirectionalLight</a:t>
            </a:r>
            <a:r>
              <a:rPr lang="en-US" altLang="ko-KR" dirty="0"/>
              <a:t>(D3DXVECTOR3* direction, D3DXCOLOR* color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Direction – </a:t>
            </a:r>
            <a:r>
              <a:rPr lang="ko-KR" altLang="en-US" dirty="0" smtClean="0"/>
              <a:t>방향</a:t>
            </a:r>
            <a:endParaRPr lang="en-US" altLang="ko-KR" dirty="0" smtClean="0"/>
          </a:p>
          <a:p>
            <a:r>
              <a:rPr lang="en-US" altLang="ko-KR" dirty="0" smtClean="0"/>
              <a:t>Color – </a:t>
            </a:r>
            <a:r>
              <a:rPr lang="ko-KR" altLang="en-US" dirty="0" err="1" smtClean="0"/>
              <a:t>빛색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866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Directional light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D3DRS_NORMALIZENORMALS – </a:t>
            </a:r>
            <a:r>
              <a:rPr lang="ko-KR" altLang="en-US" dirty="0" err="1" smtClean="0"/>
              <a:t>뷰변환에서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법선을</a:t>
            </a:r>
            <a:r>
              <a:rPr lang="ko-KR" altLang="en-US" dirty="0" smtClean="0"/>
              <a:t> 정규화시킨다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D3DRS_SPECULARENABLE – </a:t>
            </a:r>
            <a:r>
              <a:rPr lang="ko-KR" altLang="en-US" dirty="0" err="1" smtClean="0"/>
              <a:t>스펙큘러</a:t>
            </a:r>
            <a:r>
              <a:rPr lang="ko-KR" altLang="en-US" dirty="0" smtClean="0"/>
              <a:t> 하이라이트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460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 light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InitPointLight</a:t>
            </a:r>
            <a:r>
              <a:rPr lang="en-US" altLang="ko-KR" dirty="0"/>
              <a:t>(D3DXVECTOR3* position, D3DXCOLOR* color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Position – </a:t>
            </a:r>
            <a:r>
              <a:rPr lang="ko-KR" altLang="en-US" dirty="0" err="1" smtClean="0"/>
              <a:t>위치값</a:t>
            </a:r>
            <a:endParaRPr lang="en-US" altLang="ko-KR" dirty="0" smtClean="0"/>
          </a:p>
          <a:p>
            <a:r>
              <a:rPr lang="en-US" altLang="ko-KR" dirty="0" smtClean="0"/>
              <a:t>Color - </a:t>
            </a:r>
            <a:r>
              <a:rPr lang="ko-KR" altLang="en-US" dirty="0" smtClean="0"/>
              <a:t>색상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18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Spot light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InitSpotLight</a:t>
            </a:r>
            <a:r>
              <a:rPr lang="en-US" altLang="ko-KR" dirty="0"/>
              <a:t>(D3DXVECTOR3* position, D3DXVECTOR3* direction, D3DXCOLOR* color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Position –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r>
              <a:rPr lang="en-US" altLang="ko-KR" dirty="0" smtClean="0"/>
              <a:t>Direction – </a:t>
            </a:r>
            <a:r>
              <a:rPr lang="ko-KR" altLang="en-US" dirty="0" smtClean="0"/>
              <a:t>방향</a:t>
            </a:r>
            <a:endParaRPr lang="en-US" altLang="ko-KR" dirty="0" smtClean="0"/>
          </a:p>
          <a:p>
            <a:r>
              <a:rPr lang="en-US" altLang="ko-KR" dirty="0" smtClean="0"/>
              <a:t>Color - </a:t>
            </a:r>
            <a:r>
              <a:rPr lang="ko-KR" altLang="en-US" dirty="0" smtClean="0"/>
              <a:t>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11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D3DXMATRIX* D3DXMatrixLookAtLH( </a:t>
            </a:r>
            <a:r>
              <a:rPr lang="en-US" altLang="ko-KR" dirty="0"/>
              <a:t>D3DXMATRIX *</a:t>
            </a:r>
            <a:r>
              <a:rPr lang="en-US" altLang="ko-KR" dirty="0" err="1"/>
              <a:t>pOut</a:t>
            </a:r>
            <a:r>
              <a:rPr lang="en-US" altLang="ko-KR" dirty="0"/>
              <a:t>, CONST D3DXVECTOR3 *</a:t>
            </a:r>
            <a:r>
              <a:rPr lang="en-US" altLang="ko-KR" dirty="0" err="1"/>
              <a:t>pEye</a:t>
            </a:r>
            <a:r>
              <a:rPr lang="en-US" altLang="ko-KR" dirty="0"/>
              <a:t>, CONST D3DXVECTOR3 *</a:t>
            </a:r>
            <a:r>
              <a:rPr lang="en-US" altLang="ko-KR" dirty="0" err="1" smtClean="0"/>
              <a:t>pAt,CONST</a:t>
            </a:r>
            <a:r>
              <a:rPr lang="en-US" altLang="ko-KR" dirty="0" smtClean="0"/>
              <a:t> </a:t>
            </a:r>
            <a:r>
              <a:rPr lang="en-US" altLang="ko-KR" dirty="0"/>
              <a:t>D3DXVECTOR3 *</a:t>
            </a:r>
            <a:r>
              <a:rPr lang="en-US" altLang="ko-KR" dirty="0" err="1"/>
              <a:t>pUp</a:t>
            </a:r>
            <a:r>
              <a:rPr lang="en-US" altLang="ko-KR" dirty="0"/>
              <a:t> </a:t>
            </a:r>
            <a:r>
              <a:rPr lang="en-US" altLang="ko-KR" dirty="0" smtClean="0"/>
              <a:t>) </a:t>
            </a:r>
          </a:p>
          <a:p>
            <a:r>
              <a:rPr lang="en-US" altLang="ko-KR" dirty="0" err="1" smtClean="0"/>
              <a:t>pOut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연산 결과 </a:t>
            </a:r>
            <a:r>
              <a:rPr lang="en-US" altLang="ko-KR" dirty="0" smtClean="0"/>
              <a:t>D3DMATRIX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r>
              <a:rPr lang="en-US" altLang="ko-KR" dirty="0" err="1" smtClean="0"/>
              <a:t>pEye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카메라의 눈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평행이동에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pAt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카메라가 바라보는 대상</a:t>
            </a:r>
            <a:endParaRPr lang="en-US" altLang="ko-KR" dirty="0" smtClean="0"/>
          </a:p>
          <a:p>
            <a:r>
              <a:rPr lang="en-US" altLang="ko-KR" dirty="0" err="1" smtClean="0"/>
              <a:t>pUp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월드의 위 일반적으로 </a:t>
            </a:r>
            <a:r>
              <a:rPr lang="en-US" altLang="ko-KR" dirty="0" smtClean="0"/>
              <a:t>(0,1,0)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36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투영행렬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D3DXMATRIX*D3DXMatrixPerspectiveFovLH(D3DXMATRIX </a:t>
            </a:r>
            <a:r>
              <a:rPr lang="en-US" altLang="ko-KR" dirty="0"/>
              <a:t>*</a:t>
            </a:r>
            <a:r>
              <a:rPr lang="en-US" altLang="ko-KR" dirty="0" err="1"/>
              <a:t>pOut</a:t>
            </a:r>
            <a:r>
              <a:rPr lang="en-US" altLang="ko-KR" dirty="0"/>
              <a:t>,  FLOAT </a:t>
            </a:r>
            <a:r>
              <a:rPr lang="en-US" altLang="ko-KR" dirty="0" err="1"/>
              <a:t>fovY</a:t>
            </a:r>
            <a:r>
              <a:rPr lang="en-US" altLang="ko-KR" dirty="0"/>
              <a:t>,  FLOAT Aspect,  FLOAT </a:t>
            </a:r>
            <a:r>
              <a:rPr lang="en-US" altLang="ko-KR" dirty="0" err="1"/>
              <a:t>znear</a:t>
            </a:r>
            <a:r>
              <a:rPr lang="en-US" altLang="ko-KR" dirty="0"/>
              <a:t>,  FLOAT </a:t>
            </a:r>
            <a:r>
              <a:rPr lang="en-US" altLang="ko-KR" dirty="0" err="1"/>
              <a:t>zfar</a:t>
            </a:r>
            <a:r>
              <a:rPr lang="en-US" altLang="ko-KR" dirty="0"/>
              <a:t> 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시</a:t>
            </a:r>
            <a:r>
              <a:rPr lang="ko-KR" altLang="en-US" dirty="0"/>
              <a:t>야</a:t>
            </a:r>
            <a:r>
              <a:rPr lang="ko-KR" altLang="en-US" dirty="0" smtClean="0"/>
              <a:t>에 근거해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왼손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퍼스펙티브</a:t>
            </a:r>
            <a:r>
              <a:rPr lang="ko-KR" altLang="en-US" dirty="0" smtClean="0"/>
              <a:t> 투영 행렬을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pOut</a:t>
            </a:r>
            <a:r>
              <a:rPr lang="en-US" altLang="ko-KR" dirty="0" smtClean="0"/>
              <a:t> – D3DXMATRIX </a:t>
            </a:r>
            <a:r>
              <a:rPr lang="ko-KR" altLang="en-US" dirty="0" smtClean="0"/>
              <a:t>구조체 포인터</a:t>
            </a:r>
            <a:endParaRPr lang="en-US" altLang="ko-KR" dirty="0" smtClean="0"/>
          </a:p>
          <a:p>
            <a:r>
              <a:rPr lang="en-US" altLang="ko-KR" dirty="0" err="1" smtClean="0"/>
              <a:t>fovY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방향 시야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라디안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Aspect – </a:t>
            </a:r>
            <a:r>
              <a:rPr lang="ko-KR" altLang="en-US" dirty="0" smtClean="0"/>
              <a:t>가로세로 비율</a:t>
            </a:r>
            <a:endParaRPr lang="en-US" altLang="ko-KR" dirty="0" smtClean="0"/>
          </a:p>
          <a:p>
            <a:r>
              <a:rPr lang="en-US" altLang="ko-KR" dirty="0" err="1" smtClean="0"/>
              <a:t>znear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가까운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평면의 </a:t>
            </a:r>
            <a:r>
              <a:rPr lang="en-US" altLang="ko-KR" dirty="0" smtClean="0"/>
              <a:t>z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en-US" altLang="ko-KR" dirty="0" err="1"/>
              <a:t>z</a:t>
            </a:r>
            <a:r>
              <a:rPr lang="en-US" altLang="ko-KR" dirty="0" err="1" smtClean="0"/>
              <a:t>far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먼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평면의 </a:t>
            </a:r>
            <a:r>
              <a:rPr lang="en-US" altLang="ko-KR" dirty="0" smtClean="0"/>
              <a:t>z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64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VertexBuffer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CreateVertexBuffer</a:t>
            </a:r>
            <a:r>
              <a:rPr lang="en-US" altLang="ko-KR" dirty="0"/>
              <a:t>(UINT Length, DWORD Usage, DWORD FVF, D3DPOOL Pool, IDirect3DVertexBuffer9** </a:t>
            </a:r>
            <a:r>
              <a:rPr lang="en-US" altLang="ko-KR" dirty="0" err="1"/>
              <a:t>ppVertexBuffer</a:t>
            </a:r>
            <a:r>
              <a:rPr lang="en-US" altLang="ko-KR" dirty="0"/>
              <a:t>, HANDLE* </a:t>
            </a:r>
            <a:r>
              <a:rPr lang="en-US" altLang="ko-KR" dirty="0" err="1" smtClean="0"/>
              <a:t>pHandle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Length – </a:t>
            </a:r>
            <a:r>
              <a:rPr lang="ko-KR" altLang="en-US" dirty="0" smtClean="0"/>
              <a:t>정점버퍼의 크기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r>
              <a:rPr lang="en-US" altLang="ko-KR" dirty="0" smtClean="0"/>
              <a:t>Usage – </a:t>
            </a:r>
            <a:r>
              <a:rPr lang="ko-KR" altLang="en-US" dirty="0" smtClean="0"/>
              <a:t>리소스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-D3DUSAGE_WRITEONLY - </a:t>
            </a:r>
            <a:r>
              <a:rPr lang="ko-KR" altLang="en-US" dirty="0" smtClean="0"/>
              <a:t>쓰기전용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-D3DUSAGE_DYNAMIC – </a:t>
            </a:r>
            <a:r>
              <a:rPr lang="ko-KR" altLang="en-US" dirty="0" smtClean="0"/>
              <a:t>동적 처리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시에도 다른 처리를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동적 버퍼 </a:t>
            </a:r>
            <a:r>
              <a:rPr lang="ko-KR" altLang="en-US" dirty="0" err="1" smtClean="0"/>
              <a:t>사용하기위해선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시 </a:t>
            </a:r>
            <a:r>
              <a:rPr lang="ko-KR" altLang="en-US" dirty="0" err="1" smtClean="0"/>
              <a:t>플레그</a:t>
            </a:r>
            <a:r>
              <a:rPr lang="ko-KR" altLang="en-US" dirty="0" smtClean="0"/>
              <a:t> 설정을 해야 한다</a:t>
            </a:r>
            <a:r>
              <a:rPr lang="en-US" altLang="ko-KR" dirty="0" smtClean="0"/>
              <a:t>. (D3DLOCK_DISCARD, D3DLOCK_NOOVERWRITE) </a:t>
            </a:r>
          </a:p>
          <a:p>
            <a:endParaRPr lang="en-US" altLang="ko-KR" dirty="0"/>
          </a:p>
          <a:p>
            <a:r>
              <a:rPr lang="en-US" altLang="ko-KR" dirty="0" smtClean="0"/>
              <a:t>FVF – </a:t>
            </a:r>
            <a:r>
              <a:rPr lang="ko-KR" altLang="en-US" dirty="0" smtClean="0"/>
              <a:t>정점 </a:t>
            </a:r>
            <a:r>
              <a:rPr lang="ko-KR" altLang="en-US" dirty="0" err="1" smtClean="0"/>
              <a:t>포멧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en-US" altLang="ko-KR" dirty="0" smtClean="0"/>
              <a:t>Pool – </a:t>
            </a:r>
            <a:r>
              <a:rPr lang="ko-KR" altLang="en-US" dirty="0" smtClean="0"/>
              <a:t>버퍼가 위치할 메모리 풀</a:t>
            </a:r>
            <a:endParaRPr lang="en-US" altLang="ko-KR" dirty="0" smtClean="0"/>
          </a:p>
          <a:p>
            <a:r>
              <a:rPr lang="en-US" altLang="ko-KR" dirty="0" err="1" smtClean="0"/>
              <a:t>ppVertexBuffer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생성될 정점버퍼의 인터페이스</a:t>
            </a:r>
            <a:endParaRPr lang="en-US" altLang="ko-KR" dirty="0" smtClean="0"/>
          </a:p>
          <a:p>
            <a:r>
              <a:rPr lang="en-US" altLang="ko-KR" dirty="0" err="1" smtClean="0"/>
              <a:t>pHandle</a:t>
            </a:r>
            <a:r>
              <a:rPr lang="en-US" altLang="ko-KR" dirty="0" smtClean="0"/>
              <a:t> – NULL;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24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m_pVertexBuffer</a:t>
            </a:r>
            <a:r>
              <a:rPr lang="en-US" altLang="ko-KR" dirty="0"/>
              <a:t>-&gt;Lock(0, 0, (void**)&amp;vertices, 0);</a:t>
            </a:r>
          </a:p>
          <a:p>
            <a:endParaRPr lang="ko-KR" altLang="en-US" dirty="0"/>
          </a:p>
          <a:p>
            <a:r>
              <a:rPr lang="fr-FR" altLang="ko-KR" dirty="0"/>
              <a:t>vertices[0] = Vertex(-1.0f, 0.0f, 3.0f);</a:t>
            </a:r>
          </a:p>
          <a:p>
            <a:r>
              <a:rPr lang="en-US" altLang="ko-KR" dirty="0"/>
              <a:t>vertices[1] = Vertex(0.0f, 1.0f, 3.0f);</a:t>
            </a:r>
          </a:p>
          <a:p>
            <a:r>
              <a:rPr lang="en-US" altLang="ko-KR" dirty="0"/>
              <a:t>vertices[2] = Vertex(1.0f, 0.0f, 3.0f);</a:t>
            </a:r>
          </a:p>
          <a:p>
            <a:endParaRPr lang="ko-KR" altLang="en-US" dirty="0"/>
          </a:p>
          <a:p>
            <a:r>
              <a:rPr lang="en-US" altLang="ko-KR" dirty="0" err="1"/>
              <a:t>m_pVertexBuffer</a:t>
            </a:r>
            <a:r>
              <a:rPr lang="en-US" altLang="ko-KR" dirty="0"/>
              <a:t>-&gt;Unlock();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44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SetStreamSource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UINT </a:t>
            </a:r>
            <a:r>
              <a:rPr lang="en-US" altLang="ko-KR" dirty="0" err="1" smtClean="0"/>
              <a:t>StreamNumber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버퍼를 연결할 소스로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IDirect3DVertexBuffer9</a:t>
            </a:r>
            <a:r>
              <a:rPr lang="en-US" altLang="ko-KR" dirty="0"/>
              <a:t>* </a:t>
            </a:r>
            <a:r>
              <a:rPr lang="en-US" altLang="ko-KR" dirty="0" err="1" smtClean="0"/>
              <a:t>pStreamData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연결할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UINT </a:t>
            </a:r>
            <a:r>
              <a:rPr lang="en-US" altLang="ko-KR" dirty="0" err="1" smtClean="0"/>
              <a:t>OffsetInBytes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데이터의 시작 오프셋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UINT Stride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버퍼 내 각 요소의 </a:t>
            </a:r>
            <a:r>
              <a:rPr lang="ko-KR" altLang="en-US" dirty="0" err="1" smtClean="0"/>
              <a:t>바이트수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23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DrawPrimitive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D3DPRIMITIVETYPE </a:t>
            </a:r>
            <a:r>
              <a:rPr lang="en-US" altLang="ko-KR" dirty="0" err="1" smtClean="0"/>
              <a:t>PrimitiveType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라인을 그려주려는 타입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-D3DPT_LINELIST – </a:t>
            </a:r>
            <a:r>
              <a:rPr lang="ko-KR" altLang="en-US" dirty="0" smtClean="0"/>
              <a:t>라인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-D3DPT_TRIANGLELIST - </a:t>
            </a:r>
            <a:r>
              <a:rPr lang="ko-KR" altLang="en-US" dirty="0" smtClean="0"/>
              <a:t>삼각형</a:t>
            </a:r>
            <a:endParaRPr lang="en-US" altLang="ko-KR" dirty="0" smtClean="0"/>
          </a:p>
          <a:p>
            <a:r>
              <a:rPr lang="en-US" altLang="ko-KR" dirty="0" smtClean="0"/>
              <a:t>UINT </a:t>
            </a:r>
            <a:r>
              <a:rPr lang="en-US" altLang="ko-KR" dirty="0" err="1" smtClean="0"/>
              <a:t>StartVertex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r>
              <a:rPr lang="ko-KR" altLang="en-US" dirty="0" smtClean="0"/>
              <a:t> 번호</a:t>
            </a:r>
            <a:endParaRPr lang="en-US" altLang="ko-KR" dirty="0" smtClean="0"/>
          </a:p>
          <a:p>
            <a:r>
              <a:rPr lang="en-US" altLang="ko-KR" dirty="0" smtClean="0"/>
              <a:t>UINT </a:t>
            </a:r>
            <a:r>
              <a:rPr lang="en-US" altLang="ko-KR" dirty="0" err="1" smtClean="0"/>
              <a:t>PrimitiveCount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그리고자 하는 기본형의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4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DrawPrimitive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393229"/>
              </p:ext>
            </p:extLst>
          </p:nvPr>
        </p:nvGraphicFramePr>
        <p:xfrm>
          <a:off x="1043608" y="1700808"/>
          <a:ext cx="7000876" cy="4937760"/>
        </p:xfrm>
        <a:graphic>
          <a:graphicData uri="http://schemas.openxmlformats.org/drawingml/2006/table">
            <a:tbl>
              <a:tblPr/>
              <a:tblGrid>
                <a:gridCol w="3500438"/>
                <a:gridCol w="350043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D3DPT_POINTLIST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dirty="0" err="1">
                          <a:effectLst/>
                        </a:rPr>
                        <a:t>버텍스를</a:t>
                      </a:r>
                      <a:r>
                        <a:rPr lang="ko-KR" altLang="en-US" dirty="0">
                          <a:effectLst/>
                        </a:rPr>
                        <a:t> 별개의 점의 집합으로 </a:t>
                      </a:r>
                      <a:r>
                        <a:rPr lang="ko-KR" altLang="en-US" dirty="0" err="1">
                          <a:effectLst/>
                        </a:rPr>
                        <a:t>렌더링</a:t>
                      </a:r>
                      <a:r>
                        <a:rPr lang="ko-KR" altLang="en-US" dirty="0">
                          <a:effectLst/>
                        </a:rPr>
                        <a:t> 한다</a:t>
                      </a:r>
                      <a:r>
                        <a:rPr lang="en-US" altLang="ko-KR" smtClean="0"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en-US" altLang="ko-KR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 D3DPT_LINELIST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dirty="0" err="1">
                          <a:effectLst/>
                        </a:rPr>
                        <a:t>버텍스를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>
                          <a:effectLst/>
                        </a:rPr>
                        <a:t>개씩 짝지어서 선을 긋는다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  <a:r>
                        <a:rPr lang="ko-KR" altLang="en-US" dirty="0">
                          <a:effectLst/>
                        </a:rPr>
                        <a:t>홀수면 </a:t>
                      </a:r>
                      <a:r>
                        <a:rPr lang="ko-KR" altLang="en-US" dirty="0" smtClean="0">
                          <a:effectLst/>
                        </a:rPr>
                        <a:t>실패</a:t>
                      </a:r>
                      <a:endParaRPr lang="en-US" altLang="ko-KR" dirty="0" smtClean="0">
                        <a:effectLst/>
                      </a:endParaRPr>
                    </a:p>
                    <a:p>
                      <a:pPr latinLnBrk="1"/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 D3DPT_LINESTRIP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dirty="0" err="1">
                          <a:effectLst/>
                        </a:rPr>
                        <a:t>버텍스로</a:t>
                      </a:r>
                      <a:r>
                        <a:rPr lang="ko-KR" altLang="en-US" dirty="0">
                          <a:effectLst/>
                        </a:rPr>
                        <a:t> 연결된 선을 긋는다</a:t>
                      </a:r>
                      <a:r>
                        <a:rPr lang="en-US" altLang="ko-KR" dirty="0" smtClean="0"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 D3DPT_TRIANGLELIST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dirty="0" err="1">
                          <a:effectLst/>
                        </a:rPr>
                        <a:t>버텍스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3</a:t>
                      </a:r>
                      <a:r>
                        <a:rPr lang="ko-KR" altLang="en-US" dirty="0">
                          <a:effectLst/>
                        </a:rPr>
                        <a:t>개를 그룹으로 삼각형을 </a:t>
                      </a:r>
                      <a:r>
                        <a:rPr lang="ko-KR" altLang="en-US" dirty="0" err="1">
                          <a:effectLst/>
                        </a:rPr>
                        <a:t>렌더링</a:t>
                      </a:r>
                      <a:r>
                        <a:rPr lang="ko-KR" altLang="en-US" dirty="0">
                          <a:effectLst/>
                        </a:rPr>
                        <a:t> 한다</a:t>
                      </a:r>
                      <a:r>
                        <a:rPr lang="en-US" altLang="ko-KR" dirty="0" smtClean="0"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 D3DPT_TRIANGLESTRIP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dirty="0" err="1">
                          <a:effectLst/>
                        </a:rPr>
                        <a:t>버텍스를</a:t>
                      </a:r>
                      <a:r>
                        <a:rPr lang="ko-KR" altLang="en-US" dirty="0">
                          <a:effectLst/>
                        </a:rPr>
                        <a:t> 삼각형의 전개도로 </a:t>
                      </a:r>
                      <a:r>
                        <a:rPr lang="ko-KR" altLang="en-US" dirty="0" err="1">
                          <a:effectLst/>
                        </a:rPr>
                        <a:t>렌더링</a:t>
                      </a:r>
                      <a:r>
                        <a:rPr lang="ko-KR" altLang="en-US" dirty="0">
                          <a:effectLst/>
                        </a:rPr>
                        <a:t> 한다</a:t>
                      </a:r>
                      <a:r>
                        <a:rPr lang="en-US" altLang="ko-KR" dirty="0" smtClean="0"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 D3DPT_TRIANGLEFAN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dirty="0" err="1">
                          <a:effectLst/>
                        </a:rPr>
                        <a:t>버텍스를</a:t>
                      </a:r>
                      <a:r>
                        <a:rPr lang="ko-KR" altLang="en-US" dirty="0">
                          <a:effectLst/>
                        </a:rPr>
                        <a:t> 삼각형의 선형으로 </a:t>
                      </a:r>
                      <a:r>
                        <a:rPr lang="ko-KR" altLang="en-US" dirty="0" err="1">
                          <a:effectLst/>
                        </a:rPr>
                        <a:t>렌더링</a:t>
                      </a:r>
                      <a:r>
                        <a:rPr lang="ko-KR" altLang="en-US" dirty="0">
                          <a:effectLst/>
                        </a:rPr>
                        <a:t> 한다</a:t>
                      </a:r>
                      <a:r>
                        <a:rPr lang="en-US" altLang="ko-KR" dirty="0" smtClean="0"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 D3DPT_FORCE_DWORD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</a:rPr>
                        <a:t> 이 값은 사용되어 있지 않다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01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1099</Words>
  <Application>Microsoft Office PowerPoint</Application>
  <PresentationFormat>화면 슬라이드 쇼(4:3)</PresentationFormat>
  <Paragraphs>226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Direct3D(9.0)</vt:lpstr>
      <vt:lpstr>Direct3D 설정</vt:lpstr>
      <vt:lpstr>카메라 행렬</vt:lpstr>
      <vt:lpstr>투영행렬</vt:lpstr>
      <vt:lpstr>VertexBuffer</vt:lpstr>
      <vt:lpstr>Vertex</vt:lpstr>
      <vt:lpstr>SetStreamSource</vt:lpstr>
      <vt:lpstr>DrawPrimitive</vt:lpstr>
      <vt:lpstr>DrawPrimitive</vt:lpstr>
      <vt:lpstr>IndexBuffer</vt:lpstr>
      <vt:lpstr>IndexBuffer</vt:lpstr>
      <vt:lpstr>View</vt:lpstr>
      <vt:lpstr>World</vt:lpstr>
      <vt:lpstr>Render</vt:lpstr>
      <vt:lpstr>기하물체</vt:lpstr>
      <vt:lpstr>기하물체</vt:lpstr>
      <vt:lpstr>컬러</vt:lpstr>
      <vt:lpstr>컬러</vt:lpstr>
      <vt:lpstr>조명</vt:lpstr>
      <vt:lpstr>재질</vt:lpstr>
      <vt:lpstr>법선</vt:lpstr>
      <vt:lpstr>광원설정</vt:lpstr>
      <vt:lpstr>Directional light</vt:lpstr>
      <vt:lpstr>Directional light</vt:lpstr>
      <vt:lpstr>Point light</vt:lpstr>
      <vt:lpstr>Spot light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kks</cp:lastModifiedBy>
  <cp:revision>174</cp:revision>
  <dcterms:created xsi:type="dcterms:W3CDTF">2006-10-05T04:04:58Z</dcterms:created>
  <dcterms:modified xsi:type="dcterms:W3CDTF">2018-08-06T07:09:17Z</dcterms:modified>
</cp:coreProperties>
</file>