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Vidaloka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BB06F7-2700-4AD6-8A80-689B0ADA03F7}">
  <a:tblStyle styleId="{8BBB06F7-2700-4AD6-8A80-689B0ADA0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9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717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01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6" r:id="rId4"/>
    <p:sldLayoutId id="2147483697" r:id="rId5"/>
    <p:sldLayoutId id="2147483698" r:id="rId6"/>
    <p:sldLayoutId id="214748369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FAS Project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Nathaniel Gee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Selection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5" y="784744"/>
            <a:ext cx="8066881" cy="4001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 dirty="0"/>
              <a:t>Before deciding on my best model, I ran several models to test on the data:</a:t>
            </a:r>
          </a:p>
          <a:p>
            <a:pPr marL="91440" indent="-171450"/>
            <a:r>
              <a:rPr lang="en-US" sz="1600" b="1" dirty="0"/>
              <a:t>Linear Regression</a:t>
            </a:r>
          </a:p>
          <a:p>
            <a:pPr marL="628650" lvl="1" indent="-171450"/>
            <a:r>
              <a:rPr lang="en-US" sz="1600" dirty="0"/>
              <a:t>Simple linear regression using all the predictor variables</a:t>
            </a:r>
          </a:p>
          <a:p>
            <a:pPr marL="171450" indent="-171450"/>
            <a:r>
              <a:rPr lang="en-US" sz="1600" b="1" dirty="0"/>
              <a:t>Backward and Forward Stepwise Regression</a:t>
            </a:r>
          </a:p>
          <a:p>
            <a:pPr marL="628650" lvl="1" indent="-171450"/>
            <a:r>
              <a:rPr lang="en-US" sz="1600" dirty="0"/>
              <a:t>Done to see how a regression model would do with fewer predictors </a:t>
            </a:r>
          </a:p>
          <a:p>
            <a:pPr marL="171450" indent="-171450"/>
            <a:r>
              <a:rPr lang="en-US" sz="1600" b="1" dirty="0"/>
              <a:t>Lasso Regression:</a:t>
            </a:r>
          </a:p>
          <a:p>
            <a:pPr marL="628650" lvl="1" indent="-171450"/>
            <a:r>
              <a:rPr lang="en-US" sz="1600" dirty="0"/>
              <a:t>Believed that not all variables were relevant to the prediction, so I used a Lasso regression as a way of variable selection</a:t>
            </a:r>
          </a:p>
          <a:p>
            <a:pPr marL="628650" lvl="1" indent="-171450"/>
            <a:r>
              <a:rPr lang="en-US" sz="1600" dirty="0"/>
              <a:t>Ultimately this is the </a:t>
            </a:r>
            <a:r>
              <a:rPr lang="en-US" sz="1600" b="1" dirty="0"/>
              <a:t>model that I decide was best for the project</a:t>
            </a:r>
            <a:r>
              <a:rPr lang="en-US" sz="1600" dirty="0"/>
              <a:t> </a:t>
            </a:r>
          </a:p>
          <a:p>
            <a:pPr marL="171450" indent="-171450"/>
            <a:r>
              <a:rPr lang="en-US" sz="1600" b="1" dirty="0"/>
              <a:t>Support Vector Machine Model:</a:t>
            </a:r>
          </a:p>
          <a:p>
            <a:pPr marL="628650" lvl="1" indent="-171450"/>
            <a:r>
              <a:rPr lang="en-US" sz="1600" dirty="0"/>
              <a:t>Wanted to see how a nonlinear regression model would perform on the data</a:t>
            </a:r>
          </a:p>
          <a:p>
            <a:pPr marL="0" indent="0">
              <a:buNone/>
            </a:pPr>
            <a:endParaRPr lang="en-US" sz="1600" dirty="0"/>
          </a:p>
          <a:p>
            <a:pPr marL="628650" lvl="1" indent="-171450"/>
            <a:endParaRPr lang="en-US" sz="1600" dirty="0"/>
          </a:p>
          <a:p>
            <a:pPr marL="171450" indent="-171450"/>
            <a:endParaRPr lang="en-US" sz="1200" dirty="0"/>
          </a:p>
          <a:p>
            <a:pPr marL="0" lvl="0" indent="0" algn="l" rtl="0">
              <a:spcBef>
                <a:spcPts val="1200"/>
              </a:spcBef>
              <a:buNone/>
            </a:pPr>
            <a:endParaRPr lang="en-US" sz="12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44787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Lasso Regression Model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361103" y="1017725"/>
            <a:ext cx="8279044" cy="3787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SzPts val="1100"/>
            </a:pPr>
            <a:r>
              <a:rPr lang="en-US" sz="1800" b="1" dirty="0"/>
              <a:t>Reasoning: </a:t>
            </a:r>
          </a:p>
          <a:p>
            <a:pPr marL="628650" lvl="1" indent="-171450">
              <a:buSzPts val="1100"/>
            </a:pPr>
            <a:r>
              <a:rPr lang="en-US" dirty="0"/>
              <a:t>Believed that </a:t>
            </a:r>
            <a:r>
              <a:rPr lang="en-US" b="1" dirty="0"/>
              <a:t>data was somewhat linear </a:t>
            </a:r>
            <a:r>
              <a:rPr lang="en-US" dirty="0"/>
              <a:t>due to shooting percentage seeming to be correlated. Logically higher corner three-point percentage acquaints to a higher overall three-point percentage</a:t>
            </a:r>
          </a:p>
          <a:p>
            <a:pPr marL="628650" lvl="1" indent="-171450">
              <a:buSzPts val="1100"/>
            </a:pPr>
            <a:r>
              <a:rPr lang="en-US" dirty="0"/>
              <a:t>However, </a:t>
            </a:r>
            <a:r>
              <a:rPr lang="en-US" b="1" dirty="0"/>
              <a:t>some variables such as paint shots did not seem as strong of a predictor</a:t>
            </a:r>
            <a:r>
              <a:rPr lang="en-US" dirty="0"/>
              <a:t>, and was reflected in the correlation matrix and later in the feature importance test</a:t>
            </a:r>
          </a:p>
          <a:p>
            <a:pPr marL="628650" lvl="1" indent="-171450">
              <a:buSzPts val="1100"/>
            </a:pPr>
            <a:r>
              <a:rPr lang="en-US" dirty="0"/>
              <a:t>Although all variables were used, the Lasso </a:t>
            </a:r>
            <a:r>
              <a:rPr lang="en-US" b="1" dirty="0"/>
              <a:t>regression penalizes those that are less predictive</a:t>
            </a:r>
            <a:r>
              <a:rPr lang="en-US" dirty="0"/>
              <a:t> and as such is a form of feature selection.</a:t>
            </a:r>
          </a:p>
          <a:p>
            <a:pPr marL="171450" indent="-171450">
              <a:buSzPts val="1100"/>
            </a:pPr>
            <a:r>
              <a:rPr lang="en-US" sz="1800" b="1" dirty="0"/>
              <a:t>Test and Train Samples</a:t>
            </a:r>
          </a:p>
          <a:p>
            <a:pPr marL="628650" lvl="1" indent="-171450">
              <a:buSzPts val="1100"/>
            </a:pPr>
            <a:r>
              <a:rPr lang="en-US" dirty="0"/>
              <a:t>Trained a model on 80% of the data and saved 20% for testing the model</a:t>
            </a:r>
          </a:p>
          <a:p>
            <a:pPr marL="171450" indent="-171450">
              <a:buSzPts val="1100"/>
            </a:pPr>
            <a:r>
              <a:rPr lang="en-US" sz="1800" b="1" dirty="0"/>
              <a:t>Cross Validation:</a:t>
            </a:r>
          </a:p>
          <a:p>
            <a:pPr marL="628650" lvl="1" indent="-171450">
              <a:buSzPts val="1100"/>
            </a:pPr>
            <a:r>
              <a:rPr lang="en-US" dirty="0"/>
              <a:t>Used to boost the performance of the model and select the optimal regulation parameter</a:t>
            </a:r>
          </a:p>
          <a:p>
            <a:pPr marL="628650" lvl="1" indent="-171450">
              <a:buSzPts val="1100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64837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409415" y="423519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Vidaloka" panose="020B0604020202020204" charset="0"/>
              </a:rPr>
              <a:t>Prediction Accuracy</a:t>
            </a:r>
            <a:endParaRPr dirty="0">
              <a:latin typeface="Vidaloka" panose="020B0604020202020204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409415" y="1076250"/>
            <a:ext cx="4711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As a measure of model accuracy, I examined the </a:t>
            </a:r>
            <a:r>
              <a:rPr lang="en-US" sz="1600" b="1" dirty="0">
                <a:solidFill>
                  <a:schemeClr val="dk1"/>
                </a:solidFill>
                <a:latin typeface="Montserrat" panose="00000500000000000000" pitchFamily="2" charset="0"/>
              </a:rPr>
              <a:t>Mean Squared Error (MSE) </a:t>
            </a:r>
            <a:r>
              <a:rPr lang="en-US" sz="1600" dirty="0">
                <a:solidFill>
                  <a:schemeClr val="dk1"/>
                </a:solidFill>
                <a:latin typeface="Montserrat" panose="00000500000000000000" pitchFamily="2" charset="0"/>
              </a:rPr>
              <a:t>on the test set</a:t>
            </a:r>
            <a:endParaRPr lang="en-US" b="1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628650" lvl="1" indent="-171450">
              <a:buSzPts val="1100"/>
            </a:pP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</a:rPr>
              <a:t>Out of all the models tested, Lasso had the lowest MSE indicating the predictions were closest to the actual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  <a:latin typeface="Montserrat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Montserrat" panose="00000500000000000000" pitchFamily="2" charset="0"/>
              </a:rPr>
              <a:t> </a:t>
            </a:r>
            <a:r>
              <a:rPr lang="en-US" sz="1600" b="1" dirty="0">
                <a:solidFill>
                  <a:schemeClr val="dk1"/>
                </a:solidFill>
                <a:latin typeface="Montserrat" panose="00000500000000000000" pitchFamily="2" charset="0"/>
              </a:rPr>
              <a:t>Reasoning for MSE as Accuracy Measure:</a:t>
            </a:r>
          </a:p>
          <a:p>
            <a:pPr marL="800100" lvl="1" indent="-342900">
              <a:buSzPts val="1100"/>
            </a:pP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</a:rPr>
              <a:t>MSE penalizes larger errors and is a widely used metric</a:t>
            </a:r>
          </a:p>
          <a:p>
            <a:pPr marL="800100" lvl="1" indent="-342900">
              <a:buSzPts val="1100"/>
            </a:pP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</a:rPr>
              <a:t>MSE is mathematically easy to compute </a:t>
            </a:r>
          </a:p>
          <a:p>
            <a:pPr marL="457200" lvl="1" indent="0"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Montserrat" panose="00000500000000000000" pitchFamily="2" charset="0"/>
              </a:rPr>
              <a:t>        and understand for simplicity</a:t>
            </a:r>
          </a:p>
          <a:p>
            <a:pPr marL="800100" lvl="1" indent="-342900">
              <a:buSzPts val="1100"/>
              <a:buFont typeface="+mj-lt"/>
              <a:buAutoNum type="arabicPeriod"/>
            </a:pPr>
            <a:endParaRPr lang="en-US" dirty="0">
              <a:solidFill>
                <a:schemeClr val="dk1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8094E053-554F-5322-1AB8-4FBCDBE1E2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18FFD-E21D-0383-4C4F-3D804F228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14" y="3095222"/>
            <a:ext cx="3151433" cy="160325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A9F237-FAF4-137A-6BFA-6CF3AFA24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383993"/>
              </p:ext>
            </p:extLst>
          </p:nvPr>
        </p:nvGraphicFramePr>
        <p:xfrm>
          <a:off x="5120914" y="861680"/>
          <a:ext cx="3151433" cy="2011680"/>
        </p:xfrm>
        <a:graphic>
          <a:graphicData uri="http://schemas.openxmlformats.org/drawingml/2006/table">
            <a:tbl>
              <a:tblPr firstRow="1" bandRow="1">
                <a:tableStyleId>{8BBB06F7-2700-4AD6-8A80-689B0ADA03F7}</a:tableStyleId>
              </a:tblPr>
              <a:tblGrid>
                <a:gridCol w="2118852">
                  <a:extLst>
                    <a:ext uri="{9D8B030D-6E8A-4147-A177-3AD203B41FA5}">
                      <a16:colId xmlns:a16="http://schemas.microsoft.com/office/drawing/2014/main" val="1458614992"/>
                    </a:ext>
                  </a:extLst>
                </a:gridCol>
                <a:gridCol w="1032581">
                  <a:extLst>
                    <a:ext uri="{9D8B030D-6E8A-4147-A177-3AD203B41FA5}">
                      <a16:colId xmlns:a16="http://schemas.microsoft.com/office/drawing/2014/main" val="398998212"/>
                    </a:ext>
                  </a:extLst>
                </a:gridCol>
              </a:tblGrid>
              <a:tr h="212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1239"/>
                  </a:ext>
                </a:extLst>
              </a:tr>
              <a:tr h="2124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0.000825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70127"/>
                  </a:ext>
                </a:extLst>
              </a:tr>
              <a:tr h="2124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Forward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0.000786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461798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Backward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ontserrat" panose="00000500000000000000" pitchFamily="2" charset="0"/>
                        </a:rPr>
                        <a:t>0.000786</a:t>
                      </a:r>
                    </a:p>
                    <a:p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08924"/>
                  </a:ext>
                </a:extLst>
              </a:tr>
              <a:tr h="35403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Montserrat" panose="00000500000000000000" pitchFamily="2" charset="0"/>
                        </a:rPr>
                        <a:t>0.000144</a:t>
                      </a:r>
                    </a:p>
                    <a:p>
                      <a:endParaRPr lang="en-US" sz="12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00235"/>
                  </a:ext>
                </a:extLst>
              </a:tr>
              <a:tr h="2124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0.003267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093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2690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323</Words>
  <Application>Microsoft Office PowerPoint</Application>
  <PresentationFormat>On-screen Show (16:9)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Lato</vt:lpstr>
      <vt:lpstr>Vidaloka</vt:lpstr>
      <vt:lpstr>Montserrat</vt:lpstr>
      <vt:lpstr>Minimalist Business Slides XL by Slidesgo</vt:lpstr>
      <vt:lpstr>FAS Project</vt:lpstr>
      <vt:lpstr>Model Selection</vt:lpstr>
      <vt:lpstr>Lasso Regression Model</vt:lpstr>
      <vt:lpstr>Prediction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 Project</dc:title>
  <cp:lastModifiedBy>Nathaniel Gee</cp:lastModifiedBy>
  <cp:revision>5</cp:revision>
  <dcterms:modified xsi:type="dcterms:W3CDTF">2023-12-05T03:24:53Z</dcterms:modified>
</cp:coreProperties>
</file>