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70" r:id="rId10"/>
    <p:sldId id="268"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399657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217F4-0E83-4031-87A5-CD15FB9D284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76170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187619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252092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3587448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A217F4-0E83-4031-87A5-CD15FB9D2846}"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1689791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A217F4-0E83-4031-87A5-CD15FB9D2846}" type="datetimeFigureOut">
              <a:rPr lang="en-US" smtClean="0"/>
              <a:t>7/23/2023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228507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869221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37261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112554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217F4-0E83-4031-87A5-CD15FB9D284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349480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217F4-0E83-4031-87A5-CD15FB9D284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26888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217F4-0E83-4031-87A5-CD15FB9D2846}"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74821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217F4-0E83-4031-87A5-CD15FB9D2846}"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1333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217F4-0E83-4031-87A5-CD15FB9D2846}" type="datetimeFigureOut">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128360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217F4-0E83-4031-87A5-CD15FB9D284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227495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217F4-0E83-4031-87A5-CD15FB9D284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16DF2C-2A83-4F55-B6D2-DC4895B836AE}" type="slidenum">
              <a:rPr lang="en-US" smtClean="0"/>
              <a:t>‹#›</a:t>
            </a:fld>
            <a:endParaRPr lang="en-US"/>
          </a:p>
        </p:txBody>
      </p:sp>
    </p:spTree>
    <p:extLst>
      <p:ext uri="{BB962C8B-B14F-4D97-AF65-F5344CB8AC3E}">
        <p14:creationId xmlns:p14="http://schemas.microsoft.com/office/powerpoint/2010/main" val="323504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A217F4-0E83-4031-87A5-CD15FB9D2846}" type="datetimeFigureOut">
              <a:rPr lang="en-US" smtClean="0"/>
              <a:t>7/23/2023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C16DF2C-2A83-4F55-B6D2-DC4895B836AE}" type="slidenum">
              <a:rPr lang="en-US" smtClean="0"/>
              <a:t>‹#›</a:t>
            </a:fld>
            <a:endParaRPr lang="en-US"/>
          </a:p>
        </p:txBody>
      </p:sp>
    </p:spTree>
    <p:extLst>
      <p:ext uri="{BB962C8B-B14F-4D97-AF65-F5344CB8AC3E}">
        <p14:creationId xmlns:p14="http://schemas.microsoft.com/office/powerpoint/2010/main" val="3206526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EB29-FBD8-C9EB-381C-77EEFA59E20C}"/>
              </a:ext>
            </a:extLst>
          </p:cNvPr>
          <p:cNvSpPr>
            <a:spLocks noGrp="1"/>
          </p:cNvSpPr>
          <p:nvPr>
            <p:ph type="ctrTitle"/>
          </p:nvPr>
        </p:nvSpPr>
        <p:spPr/>
        <p:txBody>
          <a:bodyPr>
            <a:normAutofit/>
          </a:bodyPr>
          <a:lstStyle/>
          <a:p>
            <a:r>
              <a:rPr lang="en-US" dirty="0"/>
              <a:t>Microsoft Movie Analysis</a:t>
            </a:r>
          </a:p>
        </p:txBody>
      </p:sp>
    </p:spTree>
    <p:extLst>
      <p:ext uri="{BB962C8B-B14F-4D97-AF65-F5344CB8AC3E}">
        <p14:creationId xmlns:p14="http://schemas.microsoft.com/office/powerpoint/2010/main" val="399587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8591-83A3-BAB6-E7BC-8B6ABCF2B57F}"/>
              </a:ext>
            </a:extLst>
          </p:cNvPr>
          <p:cNvSpPr>
            <a:spLocks noGrp="1"/>
          </p:cNvSpPr>
          <p:nvPr>
            <p:ph type="title"/>
          </p:nvPr>
        </p:nvSpPr>
        <p:spPr>
          <a:xfrm>
            <a:off x="838200" y="5225882"/>
            <a:ext cx="5466347" cy="770657"/>
          </a:xfrm>
        </p:spPr>
        <p:txBody>
          <a:bodyPr>
            <a:normAutofit/>
          </a:bodyPr>
          <a:lstStyle/>
          <a:p>
            <a:r>
              <a:rPr lang="en-US" sz="1400" b="0" i="0" dirty="0">
                <a:solidFill>
                  <a:srgbClr val="000000"/>
                </a:solidFill>
                <a:effectLst/>
                <a:latin typeface="Helvetica Neue"/>
              </a:rPr>
              <a:t>Drama is the most popular genre by far with a total of 402 movies.</a:t>
            </a:r>
            <a:endParaRPr lang="en-US" sz="1400" dirty="0"/>
          </a:p>
        </p:txBody>
      </p:sp>
      <p:sp>
        <p:nvSpPr>
          <p:cNvPr id="3" name="Content Placeholder 2">
            <a:extLst>
              <a:ext uri="{FF2B5EF4-FFF2-40B4-BE49-F238E27FC236}">
                <a16:creationId xmlns:a16="http://schemas.microsoft.com/office/drawing/2014/main" id="{DF7CE1A4-50CD-092F-7B9A-9D2D10E19AB5}"/>
              </a:ext>
            </a:extLst>
          </p:cNvPr>
          <p:cNvSpPr>
            <a:spLocks noGrp="1"/>
          </p:cNvSpPr>
          <p:nvPr>
            <p:ph idx="1"/>
          </p:nvPr>
        </p:nvSpPr>
        <p:spPr>
          <a:xfrm>
            <a:off x="838200" y="944320"/>
            <a:ext cx="5257800" cy="417061"/>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Genres with the most number of movies produced.</a:t>
            </a:r>
            <a:endParaRPr lang="en-US" dirty="0"/>
          </a:p>
        </p:txBody>
      </p:sp>
      <p:pic>
        <p:nvPicPr>
          <p:cNvPr id="2050" name="Picture 2">
            <a:extLst>
              <a:ext uri="{FF2B5EF4-FFF2-40B4-BE49-F238E27FC236}">
                <a16:creationId xmlns:a16="http://schemas.microsoft.com/office/drawing/2014/main" id="{FED77F47-7F35-F3CC-98CE-514489A8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55" y="1525603"/>
            <a:ext cx="5257800" cy="29547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F15D93E-2278-170C-BE0A-9D229AD7CFF6}"/>
              </a:ext>
            </a:extLst>
          </p:cNvPr>
          <p:cNvPicPr>
            <a:picLocks noChangeAspect="1"/>
          </p:cNvPicPr>
          <p:nvPr/>
        </p:nvPicPr>
        <p:blipFill>
          <a:blip r:embed="rId3"/>
          <a:stretch>
            <a:fillRect/>
          </a:stretch>
        </p:blipFill>
        <p:spPr>
          <a:xfrm>
            <a:off x="5936793" y="1679675"/>
            <a:ext cx="4840393" cy="2800702"/>
          </a:xfrm>
          <a:prstGeom prst="rect">
            <a:avLst/>
          </a:prstGeom>
        </p:spPr>
      </p:pic>
      <p:sp>
        <p:nvSpPr>
          <p:cNvPr id="6" name="TextBox 5">
            <a:extLst>
              <a:ext uri="{FF2B5EF4-FFF2-40B4-BE49-F238E27FC236}">
                <a16:creationId xmlns:a16="http://schemas.microsoft.com/office/drawing/2014/main" id="{62370FBE-2D95-95D7-53D4-5EE0815C4451}"/>
              </a:ext>
            </a:extLst>
          </p:cNvPr>
          <p:cNvSpPr txBox="1"/>
          <p:nvPr/>
        </p:nvSpPr>
        <p:spPr>
          <a:xfrm>
            <a:off x="6304547" y="937589"/>
            <a:ext cx="4668253" cy="369332"/>
          </a:xfrm>
          <a:prstGeom prst="rect">
            <a:avLst/>
          </a:prstGeom>
          <a:noFill/>
        </p:spPr>
        <p:txBody>
          <a:bodyPr wrap="square" rtlCol="0">
            <a:spAutoFit/>
          </a:bodyPr>
          <a:lstStyle/>
          <a:p>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Genres that contribute to a movie success</a:t>
            </a:r>
            <a:endParaRPr lang="en-US" dirty="0"/>
          </a:p>
        </p:txBody>
      </p:sp>
      <p:sp>
        <p:nvSpPr>
          <p:cNvPr id="7" name="TextBox 6">
            <a:extLst>
              <a:ext uri="{FF2B5EF4-FFF2-40B4-BE49-F238E27FC236}">
                <a16:creationId xmlns:a16="http://schemas.microsoft.com/office/drawing/2014/main" id="{6FB02098-FC34-2E74-B75E-FD8CD05CC023}"/>
              </a:ext>
            </a:extLst>
          </p:cNvPr>
          <p:cNvSpPr txBox="1"/>
          <p:nvPr/>
        </p:nvSpPr>
        <p:spPr>
          <a:xfrm>
            <a:off x="6699183" y="5178325"/>
            <a:ext cx="4654617" cy="1200329"/>
          </a:xfrm>
          <a:prstGeom prst="rect">
            <a:avLst/>
          </a:prstGeom>
          <a:noFill/>
        </p:spPr>
        <p:txBody>
          <a:bodyPr wrap="square" rtlCol="0">
            <a:spAutoFit/>
          </a:bodyPr>
          <a:lstStyle/>
          <a:p>
            <a:r>
              <a:rPr lang="en-US" sz="1200" b="0" i="0" dirty="0">
                <a:solidFill>
                  <a:srgbClr val="000000"/>
                </a:solidFill>
                <a:effectLst/>
                <a:latin typeface="Helvetica Neue"/>
              </a:rPr>
              <a:t>Drama is the most popular genre by far with a total of 402 movies, based on the tow bar chats the most popular genre isn't necessarily the most successful. Looking at the highest average net profit per genre, </a:t>
            </a:r>
            <a:r>
              <a:rPr lang="en-US" sz="1200" b="0" i="0" dirty="0" err="1">
                <a:solidFill>
                  <a:srgbClr val="000000"/>
                </a:solidFill>
                <a:effectLst/>
                <a:latin typeface="Helvetica Neue"/>
              </a:rPr>
              <a:t>Action,Adventure,Sci</a:t>
            </a:r>
            <a:r>
              <a:rPr lang="en-US" sz="1200" b="0" i="0" dirty="0">
                <a:solidFill>
                  <a:srgbClr val="000000"/>
                </a:solidFill>
                <a:effectLst/>
                <a:latin typeface="Helvetica Neue"/>
              </a:rPr>
              <a:t>-Fi wins with the highest net profit. My recommendation would be to choose genres based on net profit and not popularity.</a:t>
            </a:r>
            <a:endParaRPr lang="en-US" sz="1200" dirty="0"/>
          </a:p>
        </p:txBody>
      </p:sp>
    </p:spTree>
    <p:extLst>
      <p:ext uri="{BB962C8B-B14F-4D97-AF65-F5344CB8AC3E}">
        <p14:creationId xmlns:p14="http://schemas.microsoft.com/office/powerpoint/2010/main" val="85470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73AB8-7370-C3FF-C040-56CA67F1BE77}"/>
              </a:ext>
            </a:extLst>
          </p:cNvPr>
          <p:cNvSpPr>
            <a:spLocks noGrp="1"/>
          </p:cNvSpPr>
          <p:nvPr>
            <p:ph idx="1"/>
          </p:nvPr>
        </p:nvSpPr>
        <p:spPr>
          <a:xfrm>
            <a:off x="970447" y="304834"/>
            <a:ext cx="10515600" cy="532564"/>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Relationship between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production_budget,worldwide_gross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Net_profit</a:t>
            </a:r>
            <a:endParaRPr lang="en-US" dirty="0"/>
          </a:p>
        </p:txBody>
      </p:sp>
      <p:pic>
        <p:nvPicPr>
          <p:cNvPr id="3074" name="Picture 2">
            <a:extLst>
              <a:ext uri="{FF2B5EF4-FFF2-40B4-BE49-F238E27FC236}">
                <a16:creationId xmlns:a16="http://schemas.microsoft.com/office/drawing/2014/main" id="{83A4FD6D-FFD6-1A89-72FA-632A999A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759726"/>
            <a:ext cx="5719111" cy="42458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81359B8-7E0A-D697-A192-83F6698B4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805" y="1112459"/>
            <a:ext cx="4664242" cy="3618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DE4F26-8334-28C5-C861-4A3FBEBA6D74}"/>
              </a:ext>
            </a:extLst>
          </p:cNvPr>
          <p:cNvSpPr txBox="1"/>
          <p:nvPr/>
        </p:nvSpPr>
        <p:spPr>
          <a:xfrm>
            <a:off x="7036368" y="5005578"/>
            <a:ext cx="4235116" cy="1477328"/>
          </a:xfrm>
          <a:prstGeom prst="rect">
            <a:avLst/>
          </a:prstGeom>
          <a:noFill/>
        </p:spPr>
        <p:txBody>
          <a:bodyPr wrap="square" rtlCol="0">
            <a:spAutoFit/>
          </a:bodyPr>
          <a:lstStyle/>
          <a:p>
            <a:r>
              <a:rPr lang="en-US" b="0" i="0" dirty="0">
                <a:solidFill>
                  <a:srgbClr val="000000"/>
                </a:solidFill>
                <a:effectLst/>
                <a:latin typeface="Helvetica Neue"/>
              </a:rPr>
              <a:t>This means that there is a tendency for movies with higher production budgets to achieve higher net profits, and movies with lower production budgets may have relatively lower net profits</a:t>
            </a:r>
            <a:endParaRPr lang="en-US" dirty="0"/>
          </a:p>
        </p:txBody>
      </p:sp>
      <p:sp>
        <p:nvSpPr>
          <p:cNvPr id="6" name="TextBox 5">
            <a:extLst>
              <a:ext uri="{FF2B5EF4-FFF2-40B4-BE49-F238E27FC236}">
                <a16:creationId xmlns:a16="http://schemas.microsoft.com/office/drawing/2014/main" id="{944DE254-69BB-5DD8-FFB5-9D1803772509}"/>
              </a:ext>
            </a:extLst>
          </p:cNvPr>
          <p:cNvSpPr txBox="1"/>
          <p:nvPr/>
        </p:nvSpPr>
        <p:spPr>
          <a:xfrm>
            <a:off x="1171776" y="5005578"/>
            <a:ext cx="5517782" cy="1477328"/>
          </a:xfrm>
          <a:prstGeom prst="rect">
            <a:avLst/>
          </a:prstGeom>
          <a:noFill/>
        </p:spPr>
        <p:txBody>
          <a:bodyPr wrap="square" rtlCol="0">
            <a:spAutoFit/>
          </a:bodyPr>
          <a:lstStyle/>
          <a:p>
            <a:r>
              <a:rPr lang="en-US" b="0" i="0" dirty="0">
                <a:solidFill>
                  <a:srgbClr val="000000"/>
                </a:solidFill>
                <a:effectLst/>
                <a:latin typeface="Helvetica Neue"/>
              </a:rPr>
              <a:t>The regression line in this plot shows the general increase in movie Net Profit as the budget increases. This plot confirmed my hypothesis that a higher production budget typically leads to a higher box office profit.</a:t>
            </a:r>
            <a:endParaRPr lang="en-US" dirty="0"/>
          </a:p>
        </p:txBody>
      </p:sp>
    </p:spTree>
    <p:extLst>
      <p:ext uri="{BB962C8B-B14F-4D97-AF65-F5344CB8AC3E}">
        <p14:creationId xmlns:p14="http://schemas.microsoft.com/office/powerpoint/2010/main" val="86167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3DD1-320F-BA40-F7A2-044D082AC3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5F6A96-149D-8FE3-1C27-625BA42EE1CF}"/>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will recommend Microsoft  to be release movies in May, June and November since that’s when most movies studio make the most net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proft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gross revenue.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Microsoft to be releasing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Action,Adventure,Sci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 and Drama movies since they have high viewership and profit.</a:t>
            </a:r>
          </a:p>
          <a:p>
            <a:pPr marL="0" marR="0">
              <a:lnSpc>
                <a:spcPct val="107000"/>
              </a:lnSpc>
              <a:spcBef>
                <a:spcPts val="0"/>
              </a:spcBef>
              <a:spcAft>
                <a:spcPts val="800"/>
              </a:spcAft>
            </a:pPr>
            <a:r>
              <a:rPr lang="en-US" sz="1800" b="0" i="0" dirty="0">
                <a:solidFill>
                  <a:srgbClr val="000000"/>
                </a:solidFill>
                <a:effectLst/>
                <a:latin typeface="Helvetica Neue"/>
              </a:rPr>
              <a:t>Universal, Fox, and WB are the top three studios with over 100 movies each. Based on the amount of movies made, they could be potential competitors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291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2989-CC36-4F30-D5CC-0608180A6B8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C2BFAC1-A91A-5058-0F78-77BB6F69372C}"/>
              </a:ext>
            </a:extLst>
          </p:cNvPr>
          <p:cNvSpPr>
            <a:spLocks noGrp="1"/>
          </p:cNvSpPr>
          <p:nvPr>
            <p:ph idx="1"/>
          </p:nvPr>
        </p:nvSpPr>
        <p:spPr/>
        <p:txBody>
          <a:bodyPr/>
          <a:lstStyle/>
          <a:p>
            <a:r>
              <a:rPr lang="en-US" dirty="0"/>
              <a:t>Business Problem</a:t>
            </a:r>
          </a:p>
          <a:p>
            <a:r>
              <a:rPr lang="en-US" dirty="0"/>
              <a:t>The Data</a:t>
            </a:r>
          </a:p>
          <a:p>
            <a:r>
              <a:rPr lang="en-US" dirty="0"/>
              <a:t>The Method</a:t>
            </a:r>
          </a:p>
          <a:p>
            <a:r>
              <a:rPr lang="en-US" dirty="0"/>
              <a:t>The Results</a:t>
            </a:r>
          </a:p>
          <a:p>
            <a:r>
              <a:rPr lang="en-US" dirty="0"/>
              <a:t>Conclusion</a:t>
            </a:r>
          </a:p>
        </p:txBody>
      </p:sp>
    </p:spTree>
    <p:extLst>
      <p:ext uri="{BB962C8B-B14F-4D97-AF65-F5344CB8AC3E}">
        <p14:creationId xmlns:p14="http://schemas.microsoft.com/office/powerpoint/2010/main" val="377053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E914-F8C3-B0FE-77D9-2737F9383E9A}"/>
              </a:ext>
            </a:extLst>
          </p:cNvPr>
          <p:cNvSpPr>
            <a:spLocks noGrp="1"/>
          </p:cNvSpPr>
          <p:nvPr>
            <p:ph type="title"/>
          </p:nvPr>
        </p:nvSpPr>
        <p:spPr/>
        <p:txBody>
          <a:bodyPr/>
          <a:lstStyle/>
          <a:p>
            <a:r>
              <a:rPr lang="en-US" b="1" i="0" dirty="0">
                <a:solidFill>
                  <a:srgbClr val="000000"/>
                </a:solidFill>
                <a:effectLst/>
                <a:latin typeface="Helvetica Neue"/>
              </a:rPr>
              <a:t>Business Problem</a:t>
            </a:r>
            <a:endParaRPr lang="en-US" dirty="0"/>
          </a:p>
        </p:txBody>
      </p:sp>
      <p:sp>
        <p:nvSpPr>
          <p:cNvPr id="3" name="Content Placeholder 2">
            <a:extLst>
              <a:ext uri="{FF2B5EF4-FFF2-40B4-BE49-F238E27FC236}">
                <a16:creationId xmlns:a16="http://schemas.microsoft.com/office/drawing/2014/main" id="{A542BDE5-3B8E-30AB-4D61-4AB06B57145D}"/>
              </a:ext>
            </a:extLst>
          </p:cNvPr>
          <p:cNvSpPr>
            <a:spLocks noGrp="1"/>
          </p:cNvSpPr>
          <p:nvPr>
            <p:ph idx="1"/>
          </p:nvPr>
        </p:nvSpPr>
        <p:spPr/>
        <p:txBody>
          <a:bodyPr/>
          <a:lstStyle/>
          <a:p>
            <a:pPr marL="0" indent="0">
              <a:buNone/>
            </a:pPr>
            <a:r>
              <a:rPr lang="en-US" b="0" i="0" dirty="0">
                <a:solidFill>
                  <a:srgbClr val="000000"/>
                </a:solidFill>
                <a:effectLst/>
                <a:latin typeface="Helvetica Neue"/>
              </a:rPr>
              <a:t>Microsoft wants to join the fun as they see so many large firms producing original video content. </a:t>
            </a:r>
            <a:r>
              <a:rPr lang="en-US" b="0" i="0" dirty="0" err="1">
                <a:solidFill>
                  <a:srgbClr val="000000"/>
                </a:solidFill>
                <a:effectLst/>
                <a:latin typeface="Helvetica Neue"/>
              </a:rPr>
              <a:t>hey've</a:t>
            </a:r>
            <a:r>
              <a:rPr lang="en-US" b="0" i="0" dirty="0">
                <a:solidFill>
                  <a:srgbClr val="000000"/>
                </a:solidFill>
                <a:effectLst/>
                <a:latin typeface="Helvetica Neue"/>
              </a:rPr>
              <a:t> chosen to start a new movie company, but they have no experience making movies. You are expected to research the genres of movies that are currently performing the best at the box office. The next step is to translate your research into practical insights that the head of Microsoft's new film division can use to guide the production of particular films.</a:t>
            </a:r>
            <a:endParaRPr lang="en-US" dirty="0"/>
          </a:p>
          <a:p>
            <a:endParaRPr lang="en-US" dirty="0"/>
          </a:p>
        </p:txBody>
      </p:sp>
    </p:spTree>
    <p:extLst>
      <p:ext uri="{BB962C8B-B14F-4D97-AF65-F5344CB8AC3E}">
        <p14:creationId xmlns:p14="http://schemas.microsoft.com/office/powerpoint/2010/main" val="289611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DDBC-8D39-42B3-59CC-58E57B2CD7BB}"/>
              </a:ext>
            </a:extLst>
          </p:cNvPr>
          <p:cNvSpPr>
            <a:spLocks noGrp="1"/>
          </p:cNvSpPr>
          <p:nvPr>
            <p:ph type="title"/>
          </p:nvPr>
        </p:nvSpPr>
        <p:spPr/>
        <p:txBody>
          <a:bodyPr/>
          <a:lstStyle/>
          <a:p>
            <a:r>
              <a:rPr lang="en-US" dirty="0"/>
              <a:t>Questions to be answered</a:t>
            </a:r>
          </a:p>
        </p:txBody>
      </p:sp>
      <p:sp>
        <p:nvSpPr>
          <p:cNvPr id="3" name="Content Placeholder 2">
            <a:extLst>
              <a:ext uri="{FF2B5EF4-FFF2-40B4-BE49-F238E27FC236}">
                <a16:creationId xmlns:a16="http://schemas.microsoft.com/office/drawing/2014/main" id="{55F8C3FD-B7E1-7E4E-0205-A82D1B50AAA0}"/>
              </a:ext>
            </a:extLst>
          </p:cNvPr>
          <p:cNvSpPr>
            <a:spLocks noGrp="1"/>
          </p:cNvSpPr>
          <p:nvPr>
            <p:ph idx="1"/>
          </p:nvPr>
        </p:nvSpPr>
        <p:spPr>
          <a:xfrm>
            <a:off x="337686" y="1469491"/>
            <a:ext cx="11854314" cy="4351338"/>
          </a:xfrm>
        </p:spPr>
        <p:txBody>
          <a:bodyPr>
            <a:normAutofit fontScale="9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  Release timings that contribute to a movie success.             </a:t>
            </a:r>
          </a:p>
          <a:p>
            <a:pPr marL="0" marR="0">
              <a:lnSpc>
                <a:spcPct val="107000"/>
              </a:lnSpc>
              <a:spcBef>
                <a:spcPts val="0"/>
              </a:spcBef>
              <a:spcAft>
                <a:spcPts val="800"/>
              </a:spcAft>
            </a:pPr>
            <a:r>
              <a:rPr lang="en-US" sz="1800"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2 . Month with the most movies released.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 Average revenue per month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 Genres with the most number of movies produced.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 Genres that contribute to a movie success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 Directors that contribute to a movie success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7 .Which are the top studios we would be competing against?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 . Release month with the highest net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profitpotentially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9 . Which are the top studios we would potentially be competing against?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 . Studio with most movies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11 . Top studio in terms of worldwide gross revenue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 .Movies with the highest Profit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13. Relationship between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production_budget,worldwide_gross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Net_profit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4699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14B1-7FD6-8B39-A5A1-0A239419FEE4}"/>
              </a:ext>
            </a:extLst>
          </p:cNvPr>
          <p:cNvSpPr>
            <a:spLocks noGrp="1"/>
          </p:cNvSpPr>
          <p:nvPr>
            <p:ph type="title"/>
          </p:nvPr>
        </p:nvSpPr>
        <p:spPr/>
        <p:txBody>
          <a:bodyPr/>
          <a:lstStyle/>
          <a:p>
            <a:r>
              <a:rPr lang="en-US" dirty="0"/>
              <a:t>Data Used in the Analysis</a:t>
            </a:r>
          </a:p>
        </p:txBody>
      </p:sp>
      <p:sp>
        <p:nvSpPr>
          <p:cNvPr id="3" name="Content Placeholder 2">
            <a:extLst>
              <a:ext uri="{FF2B5EF4-FFF2-40B4-BE49-F238E27FC236}">
                <a16:creationId xmlns:a16="http://schemas.microsoft.com/office/drawing/2014/main" id="{2E1CC7A9-391C-B6AF-9343-7A5FA3F83862}"/>
              </a:ext>
            </a:extLst>
          </p:cNvPr>
          <p:cNvSpPr>
            <a:spLocks noGrp="1"/>
          </p:cNvSpPr>
          <p:nvPr>
            <p:ph idx="1"/>
          </p:nvPr>
        </p:nvSpPr>
        <p:spPr/>
        <p:txBody>
          <a:bodyPr>
            <a:normAutofit lnSpcReduction="10000"/>
          </a:bodyPr>
          <a:lstStyle/>
          <a:p>
            <a:pPr marL="0" indent="0">
              <a:buNone/>
            </a:pPr>
            <a:r>
              <a:rPr lang="en-US" b="0" i="0" dirty="0">
                <a:solidFill>
                  <a:srgbClr val="000000"/>
                </a:solidFill>
                <a:effectLst/>
                <a:latin typeface="Helvetica Neue"/>
              </a:rPr>
              <a:t>Below are the datasets used in the analysis</a:t>
            </a:r>
          </a:p>
          <a:p>
            <a:pPr marL="0" indent="0">
              <a:buNone/>
            </a:pPr>
            <a:r>
              <a:rPr lang="en-US" b="0" i="0" dirty="0">
                <a:solidFill>
                  <a:srgbClr val="000000"/>
                </a:solidFill>
                <a:effectLst/>
                <a:latin typeface="Helvetica Neue"/>
              </a:rPr>
              <a:t>bom.movie_gross.csv.gz'</a:t>
            </a:r>
            <a:br>
              <a:rPr lang="en-US" dirty="0"/>
            </a:br>
            <a:r>
              <a:rPr lang="en-US" b="0" i="0" dirty="0">
                <a:solidFill>
                  <a:srgbClr val="000000"/>
                </a:solidFill>
                <a:effectLst/>
                <a:latin typeface="Helvetica Neue"/>
              </a:rPr>
              <a:t>imdb.name.basics.csv.gz'</a:t>
            </a:r>
            <a:br>
              <a:rPr lang="en-US" dirty="0"/>
            </a:br>
            <a:r>
              <a:rPr lang="en-US" b="0" i="0" dirty="0">
                <a:solidFill>
                  <a:srgbClr val="000000"/>
                </a:solidFill>
                <a:effectLst/>
                <a:latin typeface="Helvetica Neue"/>
              </a:rPr>
              <a:t>imdb.title.akas.csv.gz'</a:t>
            </a:r>
            <a:br>
              <a:rPr lang="en-US" dirty="0"/>
            </a:br>
            <a:r>
              <a:rPr lang="en-US" b="0" i="0" dirty="0">
                <a:solidFill>
                  <a:srgbClr val="000000"/>
                </a:solidFill>
                <a:effectLst/>
                <a:latin typeface="Helvetica Neue"/>
              </a:rPr>
              <a:t>imdb.title.basics.csv.gz'</a:t>
            </a:r>
            <a:br>
              <a:rPr lang="en-US" dirty="0"/>
            </a:br>
            <a:r>
              <a:rPr lang="en-US" b="0" i="0" dirty="0">
                <a:solidFill>
                  <a:srgbClr val="000000"/>
                </a:solidFill>
                <a:effectLst/>
                <a:latin typeface="Helvetica Neue"/>
              </a:rPr>
              <a:t>imdb.title.crew.csv.gz'</a:t>
            </a:r>
            <a:br>
              <a:rPr lang="en-US" dirty="0"/>
            </a:br>
            <a:r>
              <a:rPr lang="en-US" b="0" i="0" dirty="0">
                <a:solidFill>
                  <a:srgbClr val="000000"/>
                </a:solidFill>
                <a:effectLst/>
                <a:latin typeface="Helvetica Neue"/>
              </a:rPr>
              <a:t>imdb.title.principals.csv.gz'</a:t>
            </a:r>
            <a:br>
              <a:rPr lang="en-US" dirty="0"/>
            </a:br>
            <a:r>
              <a:rPr lang="en-US" b="0" i="0" dirty="0">
                <a:solidFill>
                  <a:srgbClr val="000000"/>
                </a:solidFill>
                <a:effectLst/>
                <a:latin typeface="Helvetica Neue"/>
              </a:rPr>
              <a:t>imdb.title.ratings.csv.gz'</a:t>
            </a:r>
            <a:br>
              <a:rPr lang="en-US" dirty="0"/>
            </a:br>
            <a:r>
              <a:rPr lang="en-US" b="0" i="0" dirty="0">
                <a:solidFill>
                  <a:srgbClr val="000000"/>
                </a:solidFill>
                <a:effectLst/>
                <a:latin typeface="Helvetica Neue"/>
              </a:rPr>
              <a:t>rt.movie_info.tsv.gz'</a:t>
            </a:r>
            <a:br>
              <a:rPr lang="en-US" dirty="0"/>
            </a:br>
            <a:r>
              <a:rPr lang="en-US" b="0" i="0" dirty="0">
                <a:solidFill>
                  <a:srgbClr val="000000"/>
                </a:solidFill>
                <a:effectLst/>
                <a:latin typeface="Helvetica Neue"/>
              </a:rPr>
              <a:t>rt.reviews.tsv.gz'</a:t>
            </a:r>
            <a:br>
              <a:rPr lang="en-US" dirty="0"/>
            </a:br>
            <a:r>
              <a:rPr lang="en-US" b="0" i="0" dirty="0">
                <a:solidFill>
                  <a:srgbClr val="000000"/>
                </a:solidFill>
                <a:effectLst/>
                <a:latin typeface="Helvetica Neue"/>
              </a:rPr>
              <a:t>tmdb.movies.csv.gz'</a:t>
            </a:r>
            <a:br>
              <a:rPr lang="en-US" dirty="0"/>
            </a:br>
            <a:r>
              <a:rPr lang="en-US" b="0" i="0" dirty="0">
                <a:solidFill>
                  <a:srgbClr val="000000"/>
                </a:solidFill>
                <a:effectLst/>
                <a:latin typeface="Helvetica Neue"/>
              </a:rPr>
              <a:t>tn.movie_budgets.csv.gz'</a:t>
            </a:r>
            <a:endParaRPr lang="en-US" dirty="0"/>
          </a:p>
        </p:txBody>
      </p:sp>
    </p:spTree>
    <p:extLst>
      <p:ext uri="{BB962C8B-B14F-4D97-AF65-F5344CB8AC3E}">
        <p14:creationId xmlns:p14="http://schemas.microsoft.com/office/powerpoint/2010/main" val="177507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F719-4AEB-7561-2EBF-B62BF28ADD53}"/>
              </a:ext>
            </a:extLst>
          </p:cNvPr>
          <p:cNvSpPr>
            <a:spLocks noGrp="1"/>
          </p:cNvSpPr>
          <p:nvPr>
            <p:ph type="title"/>
          </p:nvPr>
        </p:nvSpPr>
        <p:spPr/>
        <p:txBody>
          <a:bodyPr/>
          <a:lstStyle/>
          <a:p>
            <a:r>
              <a:rPr lang="en-US" dirty="0"/>
              <a:t>Method used in the analysis</a:t>
            </a:r>
          </a:p>
        </p:txBody>
      </p:sp>
      <p:sp>
        <p:nvSpPr>
          <p:cNvPr id="3" name="Content Placeholder 2">
            <a:extLst>
              <a:ext uri="{FF2B5EF4-FFF2-40B4-BE49-F238E27FC236}">
                <a16:creationId xmlns:a16="http://schemas.microsoft.com/office/drawing/2014/main" id="{45328AF9-A5F8-C706-F5BE-D29F7DC7718B}"/>
              </a:ext>
            </a:extLst>
          </p:cNvPr>
          <p:cNvSpPr>
            <a:spLocks noGrp="1"/>
          </p:cNvSpPr>
          <p:nvPr>
            <p:ph idx="1"/>
          </p:nvPr>
        </p:nvSpPr>
        <p:spPr/>
        <p:txBody>
          <a:bodyPr/>
          <a:lstStyle/>
          <a:p>
            <a:pPr marL="0" indent="0">
              <a:buNone/>
            </a:pPr>
            <a:r>
              <a:rPr lang="en-US" dirty="0"/>
              <a:t>Data cleaning</a:t>
            </a:r>
          </a:p>
          <a:p>
            <a:pPr marL="0" indent="0">
              <a:buNone/>
            </a:pPr>
            <a:r>
              <a:rPr lang="en-US" dirty="0"/>
              <a:t>Descriptive Statistics</a:t>
            </a:r>
          </a:p>
          <a:p>
            <a:pPr marL="0" indent="0">
              <a:buNone/>
            </a:pPr>
            <a:r>
              <a:rPr lang="en-US" dirty="0"/>
              <a:t>Visualization.</a:t>
            </a:r>
          </a:p>
        </p:txBody>
      </p:sp>
    </p:spTree>
    <p:extLst>
      <p:ext uri="{BB962C8B-B14F-4D97-AF65-F5344CB8AC3E}">
        <p14:creationId xmlns:p14="http://schemas.microsoft.com/office/powerpoint/2010/main" val="39631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C54561C9-D520-C81B-86A2-7A4323E7E0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195" y="1411740"/>
            <a:ext cx="5286302" cy="3218016"/>
          </a:xfrm>
          <a:prstGeom prst="rect">
            <a:avLst/>
          </a:prstGeom>
        </p:spPr>
      </p:pic>
      <p:sp>
        <p:nvSpPr>
          <p:cNvPr id="7" name="TextBox 6">
            <a:extLst>
              <a:ext uri="{FF2B5EF4-FFF2-40B4-BE49-F238E27FC236}">
                <a16:creationId xmlns:a16="http://schemas.microsoft.com/office/drawing/2014/main" id="{7DCEA269-DFCA-F6CF-081F-6CA970B4C86B}"/>
              </a:ext>
            </a:extLst>
          </p:cNvPr>
          <p:cNvSpPr txBox="1"/>
          <p:nvPr/>
        </p:nvSpPr>
        <p:spPr>
          <a:xfrm>
            <a:off x="763604" y="808522"/>
            <a:ext cx="4793381"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Movies with the highest Profit</a:t>
            </a:r>
            <a:endParaRPr lang="en-US" dirty="0"/>
          </a:p>
        </p:txBody>
      </p:sp>
      <p:sp>
        <p:nvSpPr>
          <p:cNvPr id="9" name="TextBox 8">
            <a:extLst>
              <a:ext uri="{FF2B5EF4-FFF2-40B4-BE49-F238E27FC236}">
                <a16:creationId xmlns:a16="http://schemas.microsoft.com/office/drawing/2014/main" id="{78607D45-257C-0218-C807-CEE278C46665}"/>
              </a:ext>
            </a:extLst>
          </p:cNvPr>
          <p:cNvSpPr txBox="1"/>
          <p:nvPr/>
        </p:nvSpPr>
        <p:spPr>
          <a:xfrm>
            <a:off x="6805436" y="808522"/>
            <a:ext cx="4622960"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Studio with most movies</a:t>
            </a:r>
            <a:endParaRPr lang="en-US" dirty="0"/>
          </a:p>
        </p:txBody>
      </p:sp>
      <p:pic>
        <p:nvPicPr>
          <p:cNvPr id="11" name="Picture 10">
            <a:extLst>
              <a:ext uri="{FF2B5EF4-FFF2-40B4-BE49-F238E27FC236}">
                <a16:creationId xmlns:a16="http://schemas.microsoft.com/office/drawing/2014/main" id="{AA03B67B-45C9-D91A-A31C-842482402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505" y="1636692"/>
            <a:ext cx="5665510" cy="2993064"/>
          </a:xfrm>
          <a:prstGeom prst="rect">
            <a:avLst/>
          </a:prstGeom>
        </p:spPr>
      </p:pic>
      <p:sp>
        <p:nvSpPr>
          <p:cNvPr id="15" name="TextBox 14">
            <a:extLst>
              <a:ext uri="{FF2B5EF4-FFF2-40B4-BE49-F238E27FC236}">
                <a16:creationId xmlns:a16="http://schemas.microsoft.com/office/drawing/2014/main" id="{AC15F25D-F74A-EC4C-252E-EA6C21987EAB}"/>
              </a:ext>
            </a:extLst>
          </p:cNvPr>
          <p:cNvSpPr txBox="1"/>
          <p:nvPr/>
        </p:nvSpPr>
        <p:spPr>
          <a:xfrm>
            <a:off x="529389" y="4947385"/>
            <a:ext cx="5206091" cy="369332"/>
          </a:xfrm>
          <a:prstGeom prst="rect">
            <a:avLst/>
          </a:prstGeom>
          <a:noFill/>
        </p:spPr>
        <p:txBody>
          <a:bodyPr wrap="square" rtlCol="0">
            <a:spAutoFit/>
          </a:bodyPr>
          <a:lstStyle/>
          <a:p>
            <a:r>
              <a:rPr lang="en-US" b="0" i="0">
                <a:solidFill>
                  <a:srgbClr val="000000"/>
                </a:solidFill>
                <a:effectLst/>
                <a:latin typeface="Helvetica Neue"/>
              </a:rPr>
              <a:t>Titanic movies made the highest net profit</a:t>
            </a:r>
            <a:endParaRPr lang="en-US" dirty="0"/>
          </a:p>
        </p:txBody>
      </p:sp>
      <p:sp>
        <p:nvSpPr>
          <p:cNvPr id="16" name="TextBox 15">
            <a:extLst>
              <a:ext uri="{FF2B5EF4-FFF2-40B4-BE49-F238E27FC236}">
                <a16:creationId xmlns:a16="http://schemas.microsoft.com/office/drawing/2014/main" id="{C6680CA1-A113-5B28-FD71-9960DCBF053E}"/>
              </a:ext>
            </a:extLst>
          </p:cNvPr>
          <p:cNvSpPr txBox="1"/>
          <p:nvPr/>
        </p:nvSpPr>
        <p:spPr>
          <a:xfrm>
            <a:off x="6371924" y="4764505"/>
            <a:ext cx="5505091" cy="738664"/>
          </a:xfrm>
          <a:prstGeom prst="rect">
            <a:avLst/>
          </a:prstGeom>
          <a:noFill/>
        </p:spPr>
        <p:txBody>
          <a:bodyPr wrap="square" rtlCol="0">
            <a:spAutoFit/>
          </a:bodyPr>
          <a:lstStyle/>
          <a:p>
            <a:r>
              <a:rPr lang="en-US" sz="1400" b="0" i="0" dirty="0">
                <a:solidFill>
                  <a:srgbClr val="000000"/>
                </a:solidFill>
                <a:effectLst/>
                <a:latin typeface="Helvetica Neue"/>
              </a:rPr>
              <a:t>Universal, Fox, and WB are the top three studios with over 100 movies each. Based on the amount of movies made, they could be potential competitors.</a:t>
            </a:r>
            <a:endParaRPr lang="en-US" sz="1400" dirty="0"/>
          </a:p>
        </p:txBody>
      </p:sp>
    </p:spTree>
    <p:extLst>
      <p:ext uri="{BB962C8B-B14F-4D97-AF65-F5344CB8AC3E}">
        <p14:creationId xmlns:p14="http://schemas.microsoft.com/office/powerpoint/2010/main" val="418578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7CDDAA-7B17-5C7F-8E66-F30EADE18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12" y="1641108"/>
            <a:ext cx="4872879" cy="3110182"/>
          </a:xfrm>
          <a:prstGeom prst="rect">
            <a:avLst/>
          </a:prstGeom>
        </p:spPr>
      </p:pic>
      <p:sp>
        <p:nvSpPr>
          <p:cNvPr id="13" name="TextBox 12">
            <a:extLst>
              <a:ext uri="{FF2B5EF4-FFF2-40B4-BE49-F238E27FC236}">
                <a16:creationId xmlns:a16="http://schemas.microsoft.com/office/drawing/2014/main" id="{3B27B10C-1490-9074-2415-9E2A34CB1735}"/>
              </a:ext>
            </a:extLst>
          </p:cNvPr>
          <p:cNvSpPr txBox="1"/>
          <p:nvPr/>
        </p:nvSpPr>
        <p:spPr>
          <a:xfrm>
            <a:off x="924021" y="1157685"/>
            <a:ext cx="4283242" cy="646331"/>
          </a:xfrm>
          <a:prstGeom prst="rect">
            <a:avLst/>
          </a:prstGeom>
          <a:noFill/>
        </p:spPr>
        <p:txBody>
          <a:bodyPr wrap="square" rtlCol="0">
            <a:spAutoFit/>
          </a:bodyPr>
          <a:lstStyle/>
          <a:p>
            <a:r>
              <a:rPr lang="en-US" sz="1800"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Month with the most movies released.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7" name="Picture 2">
            <a:extLst>
              <a:ext uri="{FF2B5EF4-FFF2-40B4-BE49-F238E27FC236}">
                <a16:creationId xmlns:a16="http://schemas.microsoft.com/office/drawing/2014/main" id="{7A68A321-79E6-3CD9-8FBE-43953AB52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223" y="1959421"/>
            <a:ext cx="6125065" cy="336080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A955630B-4868-33D3-7138-196EC0D05F98}"/>
              </a:ext>
            </a:extLst>
          </p:cNvPr>
          <p:cNvSpPr>
            <a:spLocks noGrp="1"/>
          </p:cNvSpPr>
          <p:nvPr>
            <p:ph type="title"/>
          </p:nvPr>
        </p:nvSpPr>
        <p:spPr>
          <a:xfrm>
            <a:off x="5957877" y="5051396"/>
            <a:ext cx="5871411" cy="1174284"/>
          </a:xfrm>
        </p:spPr>
        <p:txBody>
          <a:bodyPr>
            <a:normAutofit/>
          </a:bodyPr>
          <a:lstStyle/>
          <a:p>
            <a:r>
              <a:rPr lang="en-US" sz="1600" b="0" i="0" dirty="0">
                <a:solidFill>
                  <a:srgbClr val="000000"/>
                </a:solidFill>
                <a:effectLst/>
                <a:latin typeface="Helvetica Neue"/>
              </a:rPr>
              <a:t>Based on </a:t>
            </a:r>
            <a:r>
              <a:rPr lang="en-US" sz="1600" b="0" i="0" dirty="0" err="1">
                <a:solidFill>
                  <a:srgbClr val="000000"/>
                </a:solidFill>
                <a:effectLst/>
                <a:latin typeface="Helvetica Neue"/>
              </a:rPr>
              <a:t>net_profit</a:t>
            </a:r>
            <a:r>
              <a:rPr lang="en-US" sz="1600" b="0" i="0" dirty="0">
                <a:solidFill>
                  <a:srgbClr val="000000"/>
                </a:solidFill>
                <a:effectLst/>
                <a:latin typeface="Helvetica Neue"/>
              </a:rPr>
              <a:t> per release month , June, November, and may seemed to be the most profitable months with the highest </a:t>
            </a:r>
            <a:r>
              <a:rPr lang="en-US" sz="1600" b="0" i="0" dirty="0" err="1">
                <a:solidFill>
                  <a:srgbClr val="000000"/>
                </a:solidFill>
                <a:effectLst/>
                <a:latin typeface="Helvetica Neue"/>
              </a:rPr>
              <a:t>net_profit</a:t>
            </a:r>
            <a:r>
              <a:rPr lang="en-US" sz="1600" b="0" i="0" dirty="0">
                <a:solidFill>
                  <a:srgbClr val="000000"/>
                </a:solidFill>
                <a:effectLst/>
                <a:latin typeface="Helvetica Neue"/>
              </a:rPr>
              <a:t> value for world box office </a:t>
            </a:r>
            <a:r>
              <a:rPr lang="en-US" sz="1600" b="0" i="0" dirty="0" err="1">
                <a:solidFill>
                  <a:srgbClr val="000000"/>
                </a:solidFill>
                <a:effectLst/>
                <a:latin typeface="Helvetica Neue"/>
              </a:rPr>
              <a:t>net_profit</a:t>
            </a:r>
            <a:endParaRPr lang="en-US" sz="1600" dirty="0"/>
          </a:p>
        </p:txBody>
      </p:sp>
      <p:sp>
        <p:nvSpPr>
          <p:cNvPr id="18" name="Content Placeholder 2">
            <a:extLst>
              <a:ext uri="{FF2B5EF4-FFF2-40B4-BE49-F238E27FC236}">
                <a16:creationId xmlns:a16="http://schemas.microsoft.com/office/drawing/2014/main" id="{23329F2D-E789-4C48-736A-69C56ECF88D8}"/>
              </a:ext>
            </a:extLst>
          </p:cNvPr>
          <p:cNvSpPr>
            <a:spLocks noGrp="1"/>
          </p:cNvSpPr>
          <p:nvPr>
            <p:ph idx="1"/>
          </p:nvPr>
        </p:nvSpPr>
        <p:spPr>
          <a:xfrm>
            <a:off x="6334226" y="1079668"/>
            <a:ext cx="4503821" cy="561440"/>
          </a:xfrm>
        </p:spPr>
        <p:txBody>
          <a:bodyPr>
            <a:normAutofit fontScale="92500"/>
          </a:bodyPr>
          <a:lstStyle/>
          <a:p>
            <a:pPr marL="0" indent="0">
              <a:buNone/>
            </a:pPr>
            <a:r>
              <a:rPr lang="en-US" dirty="0"/>
              <a:t>Release month with the highest net profit</a:t>
            </a:r>
          </a:p>
        </p:txBody>
      </p:sp>
    </p:spTree>
    <p:extLst>
      <p:ext uri="{BB962C8B-B14F-4D97-AF65-F5344CB8AC3E}">
        <p14:creationId xmlns:p14="http://schemas.microsoft.com/office/powerpoint/2010/main" val="370287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B4048-5427-C2EC-E664-B3BDE760D6C5}"/>
              </a:ext>
            </a:extLst>
          </p:cNvPr>
          <p:cNvSpPr txBox="1">
            <a:spLocks noGrp="1"/>
          </p:cNvSpPr>
          <p:nvPr>
            <p:ph type="title"/>
          </p:nvPr>
        </p:nvSpPr>
        <p:spPr>
          <a:xfrm>
            <a:off x="838200" y="552391"/>
            <a:ext cx="9220200" cy="951030"/>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Average revenue per month</a:t>
            </a:r>
          </a:p>
          <a:p>
            <a:endParaRPr lang="en-US" dirty="0"/>
          </a:p>
        </p:txBody>
      </p:sp>
      <p:pic>
        <p:nvPicPr>
          <p:cNvPr id="4" name="Picture 5">
            <a:extLst>
              <a:ext uri="{FF2B5EF4-FFF2-40B4-BE49-F238E27FC236}">
                <a16:creationId xmlns:a16="http://schemas.microsoft.com/office/drawing/2014/main" id="{F923884E-C017-6E8D-8E19-1D7BDFD1C3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230" y="1570165"/>
            <a:ext cx="5543349" cy="331826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5F849B27-C58F-8479-3E16-C52B77071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326" y="1452562"/>
            <a:ext cx="5062345" cy="3952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BE8ED3-9FFD-8C64-407D-A1DEFAE85F9F}"/>
              </a:ext>
            </a:extLst>
          </p:cNvPr>
          <p:cNvSpPr txBox="1"/>
          <p:nvPr/>
        </p:nvSpPr>
        <p:spPr>
          <a:xfrm>
            <a:off x="642627" y="5240956"/>
            <a:ext cx="9714155" cy="646331"/>
          </a:xfrm>
          <a:prstGeom prst="rect">
            <a:avLst/>
          </a:prstGeom>
          <a:noFill/>
        </p:spPr>
        <p:txBody>
          <a:bodyPr wrap="square" rtlCol="0">
            <a:spAutoFit/>
          </a:bodyPr>
          <a:lstStyle/>
          <a:p>
            <a:r>
              <a:rPr lang="en-US" b="0" i="0" dirty="0">
                <a:solidFill>
                  <a:srgbClr val="000000"/>
                </a:solidFill>
                <a:effectLst/>
                <a:latin typeface="Helvetica Neue"/>
              </a:rPr>
              <a:t>From the two charts above, movies released in May, July June and November had the highest average gross revenue compared to the </a:t>
            </a:r>
            <a:r>
              <a:rPr lang="en-US" b="0" i="0" dirty="0" err="1">
                <a:solidFill>
                  <a:srgbClr val="000000"/>
                </a:solidFill>
                <a:effectLst/>
                <a:latin typeface="Helvetica Neue"/>
              </a:rPr>
              <a:t>othe</a:t>
            </a:r>
            <a:r>
              <a:rPr lang="en-US" b="0" i="0" dirty="0">
                <a:solidFill>
                  <a:srgbClr val="000000"/>
                </a:solidFill>
                <a:effectLst/>
                <a:latin typeface="Helvetica Neue"/>
              </a:rPr>
              <a:t> months</a:t>
            </a:r>
            <a:endParaRPr lang="en-US" dirty="0"/>
          </a:p>
        </p:txBody>
      </p:sp>
    </p:spTree>
    <p:extLst>
      <p:ext uri="{BB962C8B-B14F-4D97-AF65-F5344CB8AC3E}">
        <p14:creationId xmlns:p14="http://schemas.microsoft.com/office/powerpoint/2010/main" val="2279444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TotalTime>
  <Words>760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Helvetica</vt:lpstr>
      <vt:lpstr>Helvetica Neue</vt:lpstr>
      <vt:lpstr>Wingdings 3</vt:lpstr>
      <vt:lpstr>Ion Boardroom</vt:lpstr>
      <vt:lpstr>Microsoft Movie Analysis</vt:lpstr>
      <vt:lpstr>Content</vt:lpstr>
      <vt:lpstr>Business Problem</vt:lpstr>
      <vt:lpstr>Questions to be answered</vt:lpstr>
      <vt:lpstr>Data Used in the Analysis</vt:lpstr>
      <vt:lpstr>Method used in the analysis</vt:lpstr>
      <vt:lpstr>PowerPoint Presentation</vt:lpstr>
      <vt:lpstr>Based on net_profit per release month , June, November, and may seemed to be the most profitable months with the highest net_profit value for world box office net_profit</vt:lpstr>
      <vt:lpstr>Average revenue per month </vt:lpstr>
      <vt:lpstr>Drama is the most popular genre by far with a total of 402 movies.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Allan</dc:creator>
  <cp:lastModifiedBy>Allan</cp:lastModifiedBy>
  <cp:revision>1</cp:revision>
  <dcterms:created xsi:type="dcterms:W3CDTF">2023-07-25T15:55:11Z</dcterms:created>
  <dcterms:modified xsi:type="dcterms:W3CDTF">2023-07-25T16:41:34Z</dcterms:modified>
</cp:coreProperties>
</file>