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notesMasterIdLst>
    <p:notesMasterId r:id="rId24"/>
  </p:notesMasterIdLst>
  <p:sldIdLst>
    <p:sldId id="256" r:id="rId2"/>
    <p:sldId id="305" r:id="rId3"/>
    <p:sldId id="304" r:id="rId4"/>
    <p:sldId id="257" r:id="rId5"/>
    <p:sldId id="258" r:id="rId6"/>
    <p:sldId id="302" r:id="rId7"/>
    <p:sldId id="260" r:id="rId8"/>
    <p:sldId id="261" r:id="rId9"/>
    <p:sldId id="268" r:id="rId10"/>
    <p:sldId id="269" r:id="rId11"/>
    <p:sldId id="273" r:id="rId12"/>
    <p:sldId id="301" r:id="rId13"/>
    <p:sldId id="299" r:id="rId14"/>
    <p:sldId id="300" r:id="rId15"/>
    <p:sldId id="274" r:id="rId16"/>
    <p:sldId id="298" r:id="rId17"/>
    <p:sldId id="288" r:id="rId18"/>
    <p:sldId id="307" r:id="rId19"/>
    <p:sldId id="308" r:id="rId20"/>
    <p:sldId id="287" r:id="rId21"/>
    <p:sldId id="294" r:id="rId22"/>
    <p:sldId id="306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699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82EEC6-17C9-4128-B266-11A4A3551E23}" type="doc">
      <dgm:prSet loTypeId="urn:microsoft.com/office/officeart/2005/8/layout/vList5" loCatId="list" qsTypeId="urn:microsoft.com/office/officeart/2005/8/quickstyle/3d5" qsCatId="3D" csTypeId="urn:microsoft.com/office/officeart/2005/8/colors/accent1_2" csCatId="accent1" phldr="1"/>
      <dgm:spPr>
        <a:scene3d>
          <a:camera prst="isometricOffAxis2Left" zoom="95000">
            <a:rot lat="1063043" lon="929794" rev="21406240"/>
          </a:camera>
          <a:lightRig rig="flat" dir="t"/>
        </a:scene3d>
      </dgm:spPr>
      <dgm:t>
        <a:bodyPr/>
        <a:lstStyle/>
        <a:p>
          <a:endParaRPr lang="en-US"/>
        </a:p>
      </dgm:t>
    </dgm:pt>
    <dgm:pt modelId="{199B4B26-94B5-4044-9F58-80C9635DBEF1}">
      <dgm:prSet phldrT="[Text]"/>
      <dgm:spPr/>
      <dgm:t>
        <a:bodyPr/>
        <a:lstStyle/>
        <a:p>
          <a:r>
            <a: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MERCI</a:t>
          </a:r>
          <a:endParaRPr lang="en-US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F4F387DF-AC5A-4C9B-8218-CBC23E8D28C2}" type="parTrans" cxnId="{3432564A-C8FB-42B1-BB98-119EDC886A9D}">
      <dgm:prSet/>
      <dgm:spPr/>
      <dgm:t>
        <a:bodyPr/>
        <a:lstStyle/>
        <a:p>
          <a:endParaRPr lang="en-US"/>
        </a:p>
      </dgm:t>
    </dgm:pt>
    <dgm:pt modelId="{557A31FB-EE15-434D-BCF1-DC53763A3931}" type="sibTrans" cxnId="{3432564A-C8FB-42B1-BB98-119EDC886A9D}">
      <dgm:prSet/>
      <dgm:spPr/>
      <dgm:t>
        <a:bodyPr/>
        <a:lstStyle/>
        <a:p>
          <a:endParaRPr lang="en-US"/>
        </a:p>
      </dgm:t>
    </dgm:pt>
    <dgm:pt modelId="{0DFCD935-FFE3-45AC-8E36-8A7DF42950DD}">
      <dgm:prSet phldrT="[Text]" custT="1"/>
      <dgm:spPr/>
      <dgm:t>
        <a:bodyPr/>
        <a:lstStyle/>
        <a:p>
          <a:r>
            <a:rPr lang="en-US" sz="96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A VOTRE</a:t>
          </a:r>
          <a:endParaRPr lang="en-US" sz="9600" dirty="0">
            <a:latin typeface="Times New Roman" pitchFamily="18" charset="0"/>
            <a:cs typeface="Times New Roman" pitchFamily="18" charset="0"/>
          </a:endParaRPr>
        </a:p>
      </dgm:t>
    </dgm:pt>
    <dgm:pt modelId="{D3223FFD-74CE-42CE-848D-EA601F9F078C}" type="parTrans" cxnId="{01059FDB-880B-43CC-B520-D404AF33DC5B}">
      <dgm:prSet/>
      <dgm:spPr/>
      <dgm:t>
        <a:bodyPr/>
        <a:lstStyle/>
        <a:p>
          <a:endParaRPr lang="en-US"/>
        </a:p>
      </dgm:t>
    </dgm:pt>
    <dgm:pt modelId="{568DFADA-0C02-4EE0-BF74-A8A7F2461027}" type="sibTrans" cxnId="{01059FDB-880B-43CC-B520-D404AF33DC5B}">
      <dgm:prSet/>
      <dgm:spPr/>
      <dgm:t>
        <a:bodyPr/>
        <a:lstStyle/>
        <a:p>
          <a:endParaRPr lang="en-US"/>
        </a:p>
      </dgm:t>
    </dgm:pt>
    <dgm:pt modelId="{21C3FCE3-F334-471C-BDEA-BC64FF870692}">
      <dgm:prSet phldrT="[Text]" custT="1"/>
      <dgm:spPr/>
      <dgm:t>
        <a:bodyPr/>
        <a:lstStyle/>
        <a:p>
          <a:r>
            <a:rPr lang="en-US" sz="48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AIMABLE</a:t>
          </a:r>
          <a:endParaRPr lang="en-US" sz="48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gm:t>
    </dgm:pt>
    <dgm:pt modelId="{C39846EB-A169-4C03-BD7B-97719AD4E8CA}" type="parTrans" cxnId="{52968D16-B61D-4205-9488-D8036094D690}">
      <dgm:prSet/>
      <dgm:spPr/>
      <dgm:t>
        <a:bodyPr/>
        <a:lstStyle/>
        <a:p>
          <a:endParaRPr lang="en-US"/>
        </a:p>
      </dgm:t>
    </dgm:pt>
    <dgm:pt modelId="{31AF295B-2A34-4832-A452-72491A9D4F52}" type="sibTrans" cxnId="{52968D16-B61D-4205-9488-D8036094D690}">
      <dgm:prSet/>
      <dgm:spPr/>
      <dgm:t>
        <a:bodyPr/>
        <a:lstStyle/>
        <a:p>
          <a:endParaRPr lang="en-US"/>
        </a:p>
      </dgm:t>
    </dgm:pt>
    <dgm:pt modelId="{7153BEE0-B036-4ED9-A9BB-8621C26DCA86}">
      <dgm:prSet phldrT="[Text]" custT="1"/>
      <dgm:spPr>
        <a:ln>
          <a:solidFill>
            <a:srgbClr val="7030A0"/>
          </a:solidFill>
        </a:ln>
      </dgm:spPr>
      <dgm:t>
        <a:bodyPr/>
        <a:lstStyle/>
        <a:p>
          <a:r>
            <a:rPr lang="en-US" sz="6000" dirty="0" smtClean="0"/>
            <a:t> </a:t>
          </a:r>
          <a:r>
            <a:rPr lang="en-US" sz="9600" i="1" dirty="0" smtClean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rPr>
            <a:t>ECOUTE</a:t>
          </a:r>
          <a:endParaRPr lang="en-US" sz="9600" i="1" dirty="0">
            <a:solidFill>
              <a:schemeClr val="accent4"/>
            </a:solidFill>
            <a:latin typeface="Times New Roman" pitchFamily="18" charset="0"/>
            <a:cs typeface="Times New Roman" pitchFamily="18" charset="0"/>
          </a:endParaRPr>
        </a:p>
      </dgm:t>
    </dgm:pt>
    <dgm:pt modelId="{0942AA83-65CF-42A2-918C-00D1A0444426}" type="parTrans" cxnId="{85F71944-35BA-4560-A49F-34B2441011DF}">
      <dgm:prSet/>
      <dgm:spPr/>
      <dgm:t>
        <a:bodyPr/>
        <a:lstStyle/>
        <a:p>
          <a:endParaRPr lang="en-US"/>
        </a:p>
      </dgm:t>
    </dgm:pt>
    <dgm:pt modelId="{48829A21-7C7A-4E82-BF42-00789C934542}" type="sibTrans" cxnId="{85F71944-35BA-4560-A49F-34B2441011DF}">
      <dgm:prSet/>
      <dgm:spPr/>
      <dgm:t>
        <a:bodyPr/>
        <a:lstStyle/>
        <a:p>
          <a:endParaRPr lang="en-US"/>
        </a:p>
      </dgm:t>
    </dgm:pt>
    <dgm:pt modelId="{AF2F054A-FD15-4A39-AF6C-07A240B0B971}">
      <dgm:prSet phldrT="[Text]" custT="1"/>
      <dgm:spPr/>
      <dgm:t>
        <a:bodyPr/>
        <a:lstStyle/>
        <a:p>
          <a:r>
            <a:rPr lang="en-US" sz="6600" dirty="0" smtClean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rPr>
            <a:t>FIN DE </a:t>
          </a:r>
          <a:endParaRPr lang="en-US" sz="6600" dirty="0">
            <a:solidFill>
              <a:srgbClr val="FF00FF"/>
            </a:solidFill>
            <a:latin typeface="Times New Roman" pitchFamily="18" charset="0"/>
            <a:cs typeface="Times New Roman" pitchFamily="18" charset="0"/>
          </a:endParaRPr>
        </a:p>
      </dgm:t>
    </dgm:pt>
    <dgm:pt modelId="{30D10BFC-3324-4EEA-BE59-30B0CC83A858}" type="parTrans" cxnId="{96824D17-795B-4739-AC50-3533EF210F23}">
      <dgm:prSet/>
      <dgm:spPr/>
      <dgm:t>
        <a:bodyPr/>
        <a:lstStyle/>
        <a:p>
          <a:endParaRPr lang="en-US"/>
        </a:p>
      </dgm:t>
    </dgm:pt>
    <dgm:pt modelId="{CEE46B5F-08DF-487F-B280-30C17753573E}" type="sibTrans" cxnId="{96824D17-795B-4739-AC50-3533EF210F23}">
      <dgm:prSet/>
      <dgm:spPr/>
      <dgm:t>
        <a:bodyPr/>
        <a:lstStyle/>
        <a:p>
          <a:endParaRPr lang="en-US"/>
        </a:p>
      </dgm:t>
    </dgm:pt>
    <dgm:pt modelId="{A6583833-705E-49B0-B447-4614EE508DC2}">
      <dgm:prSet phldrT="[Text]" custT="1"/>
      <dgm:spPr>
        <a:sp3d extrusionH="381000" contourW="38100" prstMaterial="matte">
          <a:contourClr>
            <a:schemeClr val="lt1"/>
          </a:contourClr>
        </a:sp3d>
      </dgm:spPr>
      <dgm:t>
        <a:bodyPr/>
        <a:lstStyle/>
        <a:p>
          <a:r>
            <a:rPr lang="en-US" sz="5100" dirty="0" smtClean="0"/>
            <a:t> </a:t>
          </a:r>
          <a:r>
            <a:rPr lang="en-US" sz="4800" i="1" dirty="0" smtClean="0">
              <a:latin typeface="Times New Roman" pitchFamily="18" charset="0"/>
              <a:cs typeface="Times New Roman" pitchFamily="18" charset="0"/>
            </a:rPr>
            <a:t>LA PRESENTATION</a:t>
          </a:r>
          <a:endParaRPr lang="en-US" sz="4800" i="1" dirty="0">
            <a:latin typeface="Times New Roman" pitchFamily="18" charset="0"/>
            <a:cs typeface="Times New Roman" pitchFamily="18" charset="0"/>
          </a:endParaRPr>
        </a:p>
      </dgm:t>
    </dgm:pt>
    <dgm:pt modelId="{9EA87D30-C982-4E85-96E7-892B67C8F590}" type="parTrans" cxnId="{24D7FE5B-09D7-45A5-A247-22E5E69FBB8A}">
      <dgm:prSet/>
      <dgm:spPr/>
      <dgm:t>
        <a:bodyPr/>
        <a:lstStyle/>
        <a:p>
          <a:endParaRPr lang="en-US"/>
        </a:p>
      </dgm:t>
    </dgm:pt>
    <dgm:pt modelId="{E07D7971-892B-41D1-8DF5-00F886A6A8B0}" type="sibTrans" cxnId="{24D7FE5B-09D7-45A5-A247-22E5E69FBB8A}">
      <dgm:prSet/>
      <dgm:spPr/>
      <dgm:t>
        <a:bodyPr/>
        <a:lstStyle/>
        <a:p>
          <a:endParaRPr lang="en-US"/>
        </a:p>
      </dgm:t>
    </dgm:pt>
    <dgm:pt modelId="{2205181F-2564-421E-A010-579131F5675E}" type="pres">
      <dgm:prSet presAssocID="{4C82EEC6-17C9-4128-B266-11A4A3551E2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E4E18CD-61BB-45AF-AC69-B93172B2499B}" type="pres">
      <dgm:prSet presAssocID="{199B4B26-94B5-4044-9F58-80C9635DBEF1}" presName="linNode" presStyleCnt="0"/>
      <dgm:spPr/>
    </dgm:pt>
    <dgm:pt modelId="{479AD4F5-F6B6-41C9-AA52-B080FA0CF41A}" type="pres">
      <dgm:prSet presAssocID="{199B4B26-94B5-4044-9F58-80C9635DBEF1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CE71D2-39FA-47A9-8576-4986C61FA5A9}" type="pres">
      <dgm:prSet presAssocID="{199B4B26-94B5-4044-9F58-80C9635DBEF1}" presName="descendantText" presStyleLbl="alignAccFollowNode1" presStyleIdx="0" presStyleCnt="3" custLinFactNeighborX="793" custLinFactNeighborY="43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28694-7FA6-4F0A-BF0D-0814548CE80B}" type="pres">
      <dgm:prSet presAssocID="{557A31FB-EE15-434D-BCF1-DC53763A3931}" presName="sp" presStyleCnt="0"/>
      <dgm:spPr/>
    </dgm:pt>
    <dgm:pt modelId="{5C490295-6B61-4B54-93DD-8938804FEA5D}" type="pres">
      <dgm:prSet presAssocID="{21C3FCE3-F334-471C-BDEA-BC64FF870692}" presName="linNode" presStyleCnt="0"/>
      <dgm:spPr/>
    </dgm:pt>
    <dgm:pt modelId="{5C635EED-FD27-487C-B8C0-AB0F968098F5}" type="pres">
      <dgm:prSet presAssocID="{21C3FCE3-F334-471C-BDEA-BC64FF870692}" presName="parentText" presStyleLbl="node1" presStyleIdx="1" presStyleCnt="3" custLinFactNeighborX="-1887" custLinFactNeighborY="350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8FAAA1-27FE-43F1-B226-169C134B9676}" type="pres">
      <dgm:prSet presAssocID="{21C3FCE3-F334-471C-BDEA-BC64FF870692}" presName="descendantText" presStyleLbl="alignAccFollowNode1" presStyleIdx="1" presStyleCnt="3" custLinFactNeighborX="10811" custLinFactNeighborY="-21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46679-5E2F-4D60-A543-02452E27E7D0}" type="pres">
      <dgm:prSet presAssocID="{31AF295B-2A34-4832-A452-72491A9D4F52}" presName="sp" presStyleCnt="0"/>
      <dgm:spPr/>
    </dgm:pt>
    <dgm:pt modelId="{3CB5C842-36FB-4445-B195-5BA7B1BB9A48}" type="pres">
      <dgm:prSet presAssocID="{AF2F054A-FD15-4A39-AF6C-07A240B0B971}" presName="linNode" presStyleCnt="0"/>
      <dgm:spPr/>
    </dgm:pt>
    <dgm:pt modelId="{9BC3A8F4-A954-463A-857B-4E5E2A498A17}" type="pres">
      <dgm:prSet presAssocID="{AF2F054A-FD15-4A39-AF6C-07A240B0B971}" presName="parentText" presStyleLbl="node1" presStyleIdx="2" presStyleCnt="3" custLinFactNeighborY="2485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5CBA3E-DE5D-48B0-A06E-CA3FD22560C1}" type="pres">
      <dgm:prSet presAssocID="{AF2F054A-FD15-4A39-AF6C-07A240B0B971}" presName="descendantText" presStyleLbl="alignAccFollowNode1" presStyleIdx="2" presStyleCnt="3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5153AA-33F3-436D-AEB9-8ADA5FA838B2}" type="presOf" srcId="{A6583833-705E-49B0-B447-4614EE508DC2}" destId="{A25CBA3E-DE5D-48B0-A06E-CA3FD22560C1}" srcOrd="0" destOrd="0" presId="urn:microsoft.com/office/officeart/2005/8/layout/vList5"/>
    <dgm:cxn modelId="{5032C1BA-FB16-4461-B444-273A014B37D7}" type="presOf" srcId="{AF2F054A-FD15-4A39-AF6C-07A240B0B971}" destId="{9BC3A8F4-A954-463A-857B-4E5E2A498A17}" srcOrd="0" destOrd="0" presId="urn:microsoft.com/office/officeart/2005/8/layout/vList5"/>
    <dgm:cxn modelId="{96824D17-795B-4739-AC50-3533EF210F23}" srcId="{4C82EEC6-17C9-4128-B266-11A4A3551E23}" destId="{AF2F054A-FD15-4A39-AF6C-07A240B0B971}" srcOrd="2" destOrd="0" parTransId="{30D10BFC-3324-4EEA-BE59-30B0CC83A858}" sibTransId="{CEE46B5F-08DF-487F-B280-30C17753573E}"/>
    <dgm:cxn modelId="{596406A6-352B-4256-AFC5-94BFCFC0A9EF}" type="presOf" srcId="{0DFCD935-FFE3-45AC-8E36-8A7DF42950DD}" destId="{85CE71D2-39FA-47A9-8576-4986C61FA5A9}" srcOrd="0" destOrd="0" presId="urn:microsoft.com/office/officeart/2005/8/layout/vList5"/>
    <dgm:cxn modelId="{24D7FE5B-09D7-45A5-A247-22E5E69FBB8A}" srcId="{AF2F054A-FD15-4A39-AF6C-07A240B0B971}" destId="{A6583833-705E-49B0-B447-4614EE508DC2}" srcOrd="0" destOrd="0" parTransId="{9EA87D30-C982-4E85-96E7-892B67C8F590}" sibTransId="{E07D7971-892B-41D1-8DF5-00F886A6A8B0}"/>
    <dgm:cxn modelId="{52968D16-B61D-4205-9488-D8036094D690}" srcId="{4C82EEC6-17C9-4128-B266-11A4A3551E23}" destId="{21C3FCE3-F334-471C-BDEA-BC64FF870692}" srcOrd="1" destOrd="0" parTransId="{C39846EB-A169-4C03-BD7B-97719AD4E8CA}" sibTransId="{31AF295B-2A34-4832-A452-72491A9D4F52}"/>
    <dgm:cxn modelId="{85F71944-35BA-4560-A49F-34B2441011DF}" srcId="{21C3FCE3-F334-471C-BDEA-BC64FF870692}" destId="{7153BEE0-B036-4ED9-A9BB-8621C26DCA86}" srcOrd="0" destOrd="0" parTransId="{0942AA83-65CF-42A2-918C-00D1A0444426}" sibTransId="{48829A21-7C7A-4E82-BF42-00789C934542}"/>
    <dgm:cxn modelId="{3432564A-C8FB-42B1-BB98-119EDC886A9D}" srcId="{4C82EEC6-17C9-4128-B266-11A4A3551E23}" destId="{199B4B26-94B5-4044-9F58-80C9635DBEF1}" srcOrd="0" destOrd="0" parTransId="{F4F387DF-AC5A-4C9B-8218-CBC23E8D28C2}" sibTransId="{557A31FB-EE15-434D-BCF1-DC53763A3931}"/>
    <dgm:cxn modelId="{34E9C24A-E8D6-4FFE-917F-C09CB34E460D}" type="presOf" srcId="{4C82EEC6-17C9-4128-B266-11A4A3551E23}" destId="{2205181F-2564-421E-A010-579131F5675E}" srcOrd="0" destOrd="0" presId="urn:microsoft.com/office/officeart/2005/8/layout/vList5"/>
    <dgm:cxn modelId="{FDC713B3-8F0C-4959-8813-AC94E2179BEF}" type="presOf" srcId="{199B4B26-94B5-4044-9F58-80C9635DBEF1}" destId="{479AD4F5-F6B6-41C9-AA52-B080FA0CF41A}" srcOrd="0" destOrd="0" presId="urn:microsoft.com/office/officeart/2005/8/layout/vList5"/>
    <dgm:cxn modelId="{A15C2F39-8B9F-44E2-9C53-B1A24015EDFF}" type="presOf" srcId="{21C3FCE3-F334-471C-BDEA-BC64FF870692}" destId="{5C635EED-FD27-487C-B8C0-AB0F968098F5}" srcOrd="0" destOrd="0" presId="urn:microsoft.com/office/officeart/2005/8/layout/vList5"/>
    <dgm:cxn modelId="{87A38356-408C-4D47-8A0E-9185AA6DF8D7}" type="presOf" srcId="{7153BEE0-B036-4ED9-A9BB-8621C26DCA86}" destId="{E18FAAA1-27FE-43F1-B226-169C134B9676}" srcOrd="0" destOrd="0" presId="urn:microsoft.com/office/officeart/2005/8/layout/vList5"/>
    <dgm:cxn modelId="{01059FDB-880B-43CC-B520-D404AF33DC5B}" srcId="{199B4B26-94B5-4044-9F58-80C9635DBEF1}" destId="{0DFCD935-FFE3-45AC-8E36-8A7DF42950DD}" srcOrd="0" destOrd="0" parTransId="{D3223FFD-74CE-42CE-848D-EA601F9F078C}" sibTransId="{568DFADA-0C02-4EE0-BF74-A8A7F2461027}"/>
    <dgm:cxn modelId="{115B322D-5263-49E0-AF7B-B2597D9F1626}" type="presParOf" srcId="{2205181F-2564-421E-A010-579131F5675E}" destId="{DE4E18CD-61BB-45AF-AC69-B93172B2499B}" srcOrd="0" destOrd="0" presId="urn:microsoft.com/office/officeart/2005/8/layout/vList5"/>
    <dgm:cxn modelId="{EB38559D-B552-4638-9FD9-6D5B63587DEB}" type="presParOf" srcId="{DE4E18CD-61BB-45AF-AC69-B93172B2499B}" destId="{479AD4F5-F6B6-41C9-AA52-B080FA0CF41A}" srcOrd="0" destOrd="0" presId="urn:microsoft.com/office/officeart/2005/8/layout/vList5"/>
    <dgm:cxn modelId="{4280B2FE-4D81-4C63-9F28-B2A4B14BD347}" type="presParOf" srcId="{DE4E18CD-61BB-45AF-AC69-B93172B2499B}" destId="{85CE71D2-39FA-47A9-8576-4986C61FA5A9}" srcOrd="1" destOrd="0" presId="urn:microsoft.com/office/officeart/2005/8/layout/vList5"/>
    <dgm:cxn modelId="{375073D9-E8AF-4F90-BAF2-4D23D14B3085}" type="presParOf" srcId="{2205181F-2564-421E-A010-579131F5675E}" destId="{6A228694-7FA6-4F0A-BF0D-0814548CE80B}" srcOrd="1" destOrd="0" presId="urn:microsoft.com/office/officeart/2005/8/layout/vList5"/>
    <dgm:cxn modelId="{35AFAC19-328B-48EA-9EA6-046E3EDEDF74}" type="presParOf" srcId="{2205181F-2564-421E-A010-579131F5675E}" destId="{5C490295-6B61-4B54-93DD-8938804FEA5D}" srcOrd="2" destOrd="0" presId="urn:microsoft.com/office/officeart/2005/8/layout/vList5"/>
    <dgm:cxn modelId="{FD6BB52B-305F-463D-A021-A1C6ADC4B0FA}" type="presParOf" srcId="{5C490295-6B61-4B54-93DD-8938804FEA5D}" destId="{5C635EED-FD27-487C-B8C0-AB0F968098F5}" srcOrd="0" destOrd="0" presId="urn:microsoft.com/office/officeart/2005/8/layout/vList5"/>
    <dgm:cxn modelId="{5044BFFD-2AEC-4910-92AE-00262F5A3A86}" type="presParOf" srcId="{5C490295-6B61-4B54-93DD-8938804FEA5D}" destId="{E18FAAA1-27FE-43F1-B226-169C134B9676}" srcOrd="1" destOrd="0" presId="urn:microsoft.com/office/officeart/2005/8/layout/vList5"/>
    <dgm:cxn modelId="{93114242-75AC-4757-BC35-E940E6BC5752}" type="presParOf" srcId="{2205181F-2564-421E-A010-579131F5675E}" destId="{04846679-5E2F-4D60-A543-02452E27E7D0}" srcOrd="3" destOrd="0" presId="urn:microsoft.com/office/officeart/2005/8/layout/vList5"/>
    <dgm:cxn modelId="{56BAC32A-64EE-4C92-A2D4-8C6EC2BD36C3}" type="presParOf" srcId="{2205181F-2564-421E-A010-579131F5675E}" destId="{3CB5C842-36FB-4445-B195-5BA7B1BB9A48}" srcOrd="4" destOrd="0" presId="urn:microsoft.com/office/officeart/2005/8/layout/vList5"/>
    <dgm:cxn modelId="{5966AB73-DA45-4F06-8862-9787896CDD92}" type="presParOf" srcId="{3CB5C842-36FB-4445-B195-5BA7B1BB9A48}" destId="{9BC3A8F4-A954-463A-857B-4E5E2A498A17}" srcOrd="0" destOrd="0" presId="urn:microsoft.com/office/officeart/2005/8/layout/vList5"/>
    <dgm:cxn modelId="{D353CD58-240C-42AB-8139-FE35CDB5B31A}" type="presParOf" srcId="{3CB5C842-36FB-4445-B195-5BA7B1BB9A48}" destId="{A25CBA3E-DE5D-48B0-A06E-CA3FD22560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E71D2-39FA-47A9-8576-4986C61FA5A9}">
      <dsp:nvSpPr>
        <dsp:cNvPr id="0" name=""/>
        <dsp:cNvSpPr/>
      </dsp:nvSpPr>
      <dsp:spPr>
        <a:xfrm rot="5400000">
          <a:off x="6031083" y="-2069149"/>
          <a:ext cx="1768077" cy="65083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>
            <a:rot lat="1063043" lon="929794" rev="2140624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4267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600" kern="1200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rPr>
            <a:t>A VOTRE</a:t>
          </a:r>
          <a:endParaRPr lang="en-US" sz="96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3660947" y="387297"/>
        <a:ext cx="6422040" cy="1595457"/>
      </dsp:txXfrm>
    </dsp:sp>
    <dsp:sp modelId="{479AD4F5-F6B6-41C9-AA52-B080FA0CF41A}">
      <dsp:nvSpPr>
        <dsp:cNvPr id="0" name=""/>
        <dsp:cNvSpPr/>
      </dsp:nvSpPr>
      <dsp:spPr>
        <a:xfrm>
          <a:off x="0" y="3348"/>
          <a:ext cx="3660946" cy="22100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>
            <a:rot lat="1063043" lon="929794" rev="2140624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rPr>
            <a:t>MERCI</a:t>
          </a:r>
          <a:endParaRPr lang="en-US" sz="6500" kern="1200" dirty="0">
            <a:solidFill>
              <a:srgbClr val="FF00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07888" y="111236"/>
        <a:ext cx="3445170" cy="1994321"/>
      </dsp:txXfrm>
    </dsp:sp>
    <dsp:sp modelId="{E18FAAA1-27FE-43F1-B226-169C134B9676}">
      <dsp:nvSpPr>
        <dsp:cNvPr id="0" name=""/>
        <dsp:cNvSpPr/>
      </dsp:nvSpPr>
      <dsp:spPr>
        <a:xfrm rot="5400000">
          <a:off x="6031083" y="137022"/>
          <a:ext cx="1768077" cy="65083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solidFill>
            <a:srgbClr val="7030A0"/>
          </a:solidFill>
        </a:ln>
        <a:effectLst/>
        <a:scene3d>
          <a:camera prst="isometricOffAxis2Left" zoom="95000">
            <a:rot lat="1063043" lon="929794" rev="2140624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667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6000" kern="1200" dirty="0" smtClean="0"/>
            <a:t> </a:t>
          </a:r>
          <a:r>
            <a:rPr lang="en-US" sz="9600" i="1" kern="1200" dirty="0" smtClean="0">
              <a:solidFill>
                <a:schemeClr val="accent4"/>
              </a:solidFill>
              <a:latin typeface="Times New Roman" pitchFamily="18" charset="0"/>
              <a:cs typeface="Times New Roman" pitchFamily="18" charset="0"/>
            </a:rPr>
            <a:t>ECOUTE</a:t>
          </a:r>
          <a:endParaRPr lang="en-US" sz="9600" i="1" kern="1200" dirty="0">
            <a:solidFill>
              <a:schemeClr val="accent4"/>
            </a:solidFill>
            <a:latin typeface="Times New Roman" pitchFamily="18" charset="0"/>
            <a:cs typeface="Times New Roman" pitchFamily="18" charset="0"/>
          </a:endParaRPr>
        </a:p>
      </dsp:txBody>
      <dsp:txXfrm rot="-5400000">
        <a:off x="3660947" y="2593468"/>
        <a:ext cx="6422040" cy="1595457"/>
      </dsp:txXfrm>
    </dsp:sp>
    <dsp:sp modelId="{5C635EED-FD27-487C-B8C0-AB0F968098F5}">
      <dsp:nvSpPr>
        <dsp:cNvPr id="0" name=""/>
        <dsp:cNvSpPr/>
      </dsp:nvSpPr>
      <dsp:spPr>
        <a:xfrm>
          <a:off x="0" y="2401503"/>
          <a:ext cx="3660946" cy="22100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>
            <a:rot lat="1063043" lon="929794" rev="2140624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rPr>
            <a:t>AIMABLE</a:t>
          </a:r>
          <a:endParaRPr lang="en-US" sz="4800" kern="1200" dirty="0">
            <a:solidFill>
              <a:srgbClr val="FFFF0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07888" y="2509391"/>
        <a:ext cx="3445170" cy="1994321"/>
      </dsp:txXfrm>
    </dsp:sp>
    <dsp:sp modelId="{A25CBA3E-DE5D-48B0-A06E-CA3FD22560C1}">
      <dsp:nvSpPr>
        <dsp:cNvPr id="0" name=""/>
        <dsp:cNvSpPr/>
      </dsp:nvSpPr>
      <dsp:spPr>
        <a:xfrm rot="5400000">
          <a:off x="6031083" y="2495426"/>
          <a:ext cx="1768077" cy="65083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>
            <a:rot lat="1063043" lon="929794" rev="2140624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100" kern="1200" dirty="0" smtClean="0"/>
            <a:t> </a:t>
          </a:r>
          <a:r>
            <a:rPr lang="en-US" sz="4800" i="1" kern="1200" dirty="0" smtClean="0">
              <a:latin typeface="Times New Roman" pitchFamily="18" charset="0"/>
              <a:cs typeface="Times New Roman" pitchFamily="18" charset="0"/>
            </a:rPr>
            <a:t>LA PRESENTATION</a:t>
          </a:r>
          <a:endParaRPr lang="en-US" sz="4800" i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3660947" y="4951872"/>
        <a:ext cx="6422040" cy="1595457"/>
      </dsp:txXfrm>
    </dsp:sp>
    <dsp:sp modelId="{9BC3A8F4-A954-463A-857B-4E5E2A498A17}">
      <dsp:nvSpPr>
        <dsp:cNvPr id="0" name=""/>
        <dsp:cNvSpPr/>
      </dsp:nvSpPr>
      <dsp:spPr>
        <a:xfrm>
          <a:off x="0" y="4647901"/>
          <a:ext cx="3660946" cy="22100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isometricOffAxis2Left" zoom="95000">
            <a:rot lat="1063043" lon="929794" rev="21406240"/>
          </a:camera>
          <a:lightRig rig="flat" dir="t"/>
        </a:scene3d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460" tIns="125730" rIns="251460" bIns="125730" numCol="1" spcCol="1270" anchor="ctr" anchorCtr="0">
          <a:noAutofit/>
        </a:bodyPr>
        <a:lstStyle/>
        <a:p>
          <a:pPr lvl="0" algn="ctr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 dirty="0" smtClean="0">
              <a:solidFill>
                <a:srgbClr val="FF00FF"/>
              </a:solidFill>
              <a:latin typeface="Times New Roman" pitchFamily="18" charset="0"/>
              <a:cs typeface="Times New Roman" pitchFamily="18" charset="0"/>
            </a:rPr>
            <a:t>FIN DE </a:t>
          </a:r>
          <a:endParaRPr lang="en-US" sz="6600" kern="1200" dirty="0">
            <a:solidFill>
              <a:srgbClr val="FF00FF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07888" y="4755789"/>
        <a:ext cx="3445170" cy="19943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DBC8E-6E3A-410B-9137-CAD061760749}" type="datetimeFigureOut">
              <a:rPr lang="fr-FR" smtClean="0"/>
              <a:pPr/>
              <a:t>30/08/2023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DEE12-ED6D-4A52-8929-F58EF7A5C42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61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DEE12-ED6D-4A52-8929-F58EF7A5C42D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764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E8AC-B5EC-4AF3-A114-F9F7C50D5F5E}" type="datetimeFigureOut">
              <a:rPr lang="fr-FR" smtClean="0"/>
              <a:pPr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795FC4-B421-483A-A95B-58062AB2DF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01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E8AC-B5EC-4AF3-A114-F9F7C50D5F5E}" type="datetimeFigureOut">
              <a:rPr lang="fr-FR" smtClean="0"/>
              <a:pPr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795FC4-B421-483A-A95B-58062AB2DF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55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E8AC-B5EC-4AF3-A114-F9F7C50D5F5E}" type="datetimeFigureOut">
              <a:rPr lang="fr-FR" smtClean="0"/>
              <a:pPr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795FC4-B421-483A-A95B-58062AB2DFE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7539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E8AC-B5EC-4AF3-A114-F9F7C50D5F5E}" type="datetimeFigureOut">
              <a:rPr lang="fr-FR" smtClean="0"/>
              <a:pPr/>
              <a:t>30/08/2023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795FC4-B421-483A-A95B-58062AB2DF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185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E8AC-B5EC-4AF3-A114-F9F7C50D5F5E}" type="datetimeFigureOut">
              <a:rPr lang="fr-FR" smtClean="0"/>
              <a:pPr/>
              <a:t>30/08/2023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795FC4-B421-483A-A95B-58062AB2DFE9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474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E8AC-B5EC-4AF3-A114-F9F7C50D5F5E}" type="datetimeFigureOut">
              <a:rPr lang="fr-FR" smtClean="0"/>
              <a:pPr/>
              <a:t>30/08/2023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795FC4-B421-483A-A95B-58062AB2DF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640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E8AC-B5EC-4AF3-A114-F9F7C50D5F5E}" type="datetimeFigureOut">
              <a:rPr lang="fr-FR" smtClean="0"/>
              <a:pPr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5FC4-B421-483A-A95B-58062AB2DF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631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E8AC-B5EC-4AF3-A114-F9F7C50D5F5E}" type="datetimeFigureOut">
              <a:rPr lang="fr-FR" smtClean="0"/>
              <a:pPr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5FC4-B421-483A-A95B-58062AB2DF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69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E8AC-B5EC-4AF3-A114-F9F7C50D5F5E}" type="datetimeFigureOut">
              <a:rPr lang="fr-FR" smtClean="0"/>
              <a:pPr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5FC4-B421-483A-A95B-58062AB2DF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55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E8AC-B5EC-4AF3-A114-F9F7C50D5F5E}" type="datetimeFigureOut">
              <a:rPr lang="fr-FR" smtClean="0"/>
              <a:pPr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795FC4-B421-483A-A95B-58062AB2DF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75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E8AC-B5EC-4AF3-A114-F9F7C50D5F5E}" type="datetimeFigureOut">
              <a:rPr lang="fr-FR" smtClean="0"/>
              <a:pPr/>
              <a:t>30/08/2023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795FC4-B421-483A-A95B-58062AB2DF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17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E8AC-B5EC-4AF3-A114-F9F7C50D5F5E}" type="datetimeFigureOut">
              <a:rPr lang="fr-FR" smtClean="0"/>
              <a:pPr/>
              <a:t>30/08/2023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795FC4-B421-483A-A95B-58062AB2DF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61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E8AC-B5EC-4AF3-A114-F9F7C50D5F5E}" type="datetimeFigureOut">
              <a:rPr lang="fr-FR" smtClean="0"/>
              <a:pPr/>
              <a:t>30/08/2023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5FC4-B421-483A-A95B-58062AB2DF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79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E8AC-B5EC-4AF3-A114-F9F7C50D5F5E}" type="datetimeFigureOut">
              <a:rPr lang="fr-FR" smtClean="0"/>
              <a:pPr/>
              <a:t>30/08/2023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5FC4-B421-483A-A95B-58062AB2DF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28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E8AC-B5EC-4AF3-A114-F9F7C50D5F5E}" type="datetimeFigureOut">
              <a:rPr lang="fr-FR" smtClean="0"/>
              <a:pPr/>
              <a:t>30/08/2023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95FC4-B421-483A-A95B-58062AB2DF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86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7E8AC-B5EC-4AF3-A114-F9F7C50D5F5E}" type="datetimeFigureOut">
              <a:rPr lang="fr-FR" smtClean="0"/>
              <a:pPr/>
              <a:t>30/08/2023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795FC4-B421-483A-A95B-58062AB2DF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51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7E8AC-B5EC-4AF3-A114-F9F7C50D5F5E}" type="datetimeFigureOut">
              <a:rPr lang="fr-FR" smtClean="0"/>
              <a:pPr/>
              <a:t>30/08/2023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795FC4-B421-483A-A95B-58062AB2DFE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07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chemin horizontal 3"/>
          <p:cNvSpPr/>
          <p:nvPr/>
        </p:nvSpPr>
        <p:spPr>
          <a:xfrm>
            <a:off x="1006035" y="-418636"/>
            <a:ext cx="9768115" cy="3135085"/>
          </a:xfrm>
          <a:prstGeom prst="horizontalScroll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anchor="ctr"/>
          <a:lstStyle/>
          <a:p>
            <a:pPr>
              <a:defRPr/>
            </a:pPr>
            <a:r>
              <a:rPr lang="fr-FR" sz="3600" b="1" dirty="0"/>
              <a:t>DEVELOPPEMENT D’UNE APPLICATION WEB DE GESTION DES EMPLOYES </a:t>
            </a:r>
            <a:r>
              <a:rPr lang="fr-F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 </a:t>
            </a: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 de </a:t>
            </a:r>
            <a:r>
              <a:rPr lang="fr-F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l’AHAMR»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666207" y="4179692"/>
            <a:ext cx="6244046" cy="1254034"/>
          </a:xfrm>
          <a:prstGeom prst="roundRect">
            <a:avLst/>
          </a:prstGeom>
          <a:blipFill dpi="0" rotWithShape="1">
            <a:blip r:embed="rId2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tile tx="0" ty="0" sx="100000" sy="100000" flip="none" algn="tl"/>
          </a:blipFill>
          <a:ln>
            <a:solidFill>
              <a:srgbClr val="FF0000">
                <a:alpha val="79000"/>
              </a:srgbClr>
            </a:solidFill>
          </a:ln>
          <a:scene3d>
            <a:camera prst="isometricLeftDown">
              <a:rot lat="21091295" lon="1588792" rev="19177184"/>
            </a:camera>
            <a:lightRig rig="threePt" dir="t"/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just"/>
            <a:r>
              <a:rPr lang="fr-F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Sous l’encadrement de:                                                  </a:t>
            </a:r>
          </a:p>
          <a:p>
            <a:pPr algn="just"/>
            <a:r>
              <a:rPr lang="fr-F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 </a:t>
            </a:r>
            <a:r>
              <a:rPr lang="fr-F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BUKURU Concorde</a:t>
            </a:r>
            <a:r>
              <a:rPr lang="fr-F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endParaRPr lang="fr-FR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6034671" y="3364713"/>
            <a:ext cx="5651302" cy="2240048"/>
          </a:xfrm>
          <a:prstGeom prst="roundRect">
            <a:avLst/>
          </a:prstGeom>
          <a:ln>
            <a:solidFill>
              <a:srgbClr val="7030A0"/>
            </a:solidFill>
          </a:ln>
          <a:scene3d>
            <a:camera prst="isometricBottomDown">
              <a:rot lat="20158161" lon="2314065" rev="17686560"/>
            </a:camera>
            <a:lightRig rig="chilly" dir="t"/>
          </a:scene3d>
          <a:sp3d z="19050" extrusionH="76200" contourW="12700" prstMaterial="legacyWireframe">
            <a:bevelT prst="slope"/>
            <a:bevelB prst="relaxedInset"/>
            <a:extrusionClr>
              <a:srgbClr val="7030A0"/>
            </a:extrusionClr>
            <a:contourClr>
              <a:srgbClr val="FF0000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just"/>
            <a:r>
              <a:rPr lang="fr-F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Présenté par :</a:t>
            </a:r>
          </a:p>
          <a:p>
            <a:pPr algn="just"/>
            <a:r>
              <a:rPr lang="fr-F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BAREKAYO Bernadette</a:t>
            </a:r>
            <a:endParaRPr lang="fr-FR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&amp;</a:t>
            </a:r>
          </a:p>
          <a:p>
            <a:pPr algn="just"/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RUZOCIMANA </a:t>
            </a:r>
            <a:r>
              <a:rPr lang="en-US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Emelyne</a:t>
            </a:r>
            <a:endParaRPr lang="fr-FR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686013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117476" y="546423"/>
            <a:ext cx="1107452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LU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Hypothèse</a:t>
            </a:r>
          </a:p>
          <a:p>
            <a:endParaRPr lang="fr-FR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200" dirty="0"/>
              <a:t>L’hypothèse à confirmer ou à infirmer à la fin de ce travail est la suivante : « La mise en place d’un Système informatisé de la gestion des informations améliora-t-elle la gestion des employés ? » </a:t>
            </a:r>
            <a:endParaRPr lang="fr-FR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577386"/>
      </p:ext>
    </p:extLst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64371" y="722672"/>
            <a:ext cx="1026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9716" y="0"/>
            <a:ext cx="1121228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fr-LU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proposée</a:t>
            </a:r>
            <a:endParaRPr lang="fr-LU" sz="3200" dirty="0" smtClean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3200" dirty="0"/>
              <a:t>Suite à la problématique citée ci-haut, nous avons proposé de mettre en place un système informatisé pour sauvegarder et visualiser les informations nécessaires des employés et les éditer en cas nécessaire</a:t>
            </a:r>
          </a:p>
        </p:txBody>
      </p:sp>
    </p:spTree>
    <p:extLst>
      <p:ext uri="{BB962C8B-B14F-4D97-AF65-F5344CB8AC3E}">
        <p14:creationId xmlns:p14="http://schemas.microsoft.com/office/powerpoint/2010/main" val="658524778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01337" y="409529"/>
            <a:ext cx="1045028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200" b="1" dirty="0">
                <a:solidFill>
                  <a:srgbClr val="0070C0"/>
                </a:solidFill>
              </a:rPr>
              <a:t>MODELISATION DU SYSTEME D’INFORMATION</a:t>
            </a:r>
            <a:endParaRPr lang="fr-FR" sz="3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Nous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avons modélisé notre 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fr-FR" sz="3200" dirty="0">
                <a:latin typeface="Times New Roman" pitchFamily="18" charset="0"/>
                <a:cs typeface="Times New Roman" pitchFamily="18" charset="0"/>
              </a:rPr>
              <a:t>avec un langage de modélisation MERISE(Méthode d’Etude et de Réalisation Informatique pour les Systèmes d’Entreprise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fr-FR" sz="3200" dirty="0" smtClean="0"/>
              <a:t>Ce langage </a:t>
            </a:r>
            <a:r>
              <a:rPr lang="fr-FR" sz="3200" dirty="0"/>
              <a:t>permet de modéliser le système d’information selon trois niveaux d’abstractionꓽ</a:t>
            </a:r>
          </a:p>
          <a:p>
            <a:pPr lvl="0"/>
            <a:r>
              <a:rPr lang="fr-FR" sz="3200" dirty="0" smtClean="0"/>
              <a:t>-Le </a:t>
            </a:r>
            <a:r>
              <a:rPr lang="fr-FR" sz="3200" dirty="0"/>
              <a:t>niveau conceptuel </a:t>
            </a:r>
            <a:endParaRPr lang="fr-FR" sz="3200" dirty="0" smtClean="0"/>
          </a:p>
          <a:p>
            <a:pPr lvl="0"/>
            <a:r>
              <a:rPr lang="fr-FR" sz="3200" dirty="0" smtClean="0"/>
              <a:t>-Le </a:t>
            </a:r>
            <a:r>
              <a:rPr lang="fr-FR" sz="3200" dirty="0"/>
              <a:t>niveau organisationnel ou logique </a:t>
            </a:r>
            <a:endParaRPr lang="fr-FR" sz="3200" dirty="0" smtClean="0"/>
          </a:p>
          <a:p>
            <a:pPr lvl="0"/>
            <a:r>
              <a:rPr lang="fr-FR" sz="3200" dirty="0" smtClean="0"/>
              <a:t>-Le </a:t>
            </a:r>
            <a:r>
              <a:rPr lang="fr-FR" sz="3200" dirty="0"/>
              <a:t>niveau opérationnel ou </a:t>
            </a:r>
            <a:r>
              <a:rPr lang="fr-FR" sz="3200" dirty="0" smtClean="0"/>
              <a:t>physique</a:t>
            </a:r>
            <a:endParaRPr lang="fr-FR" sz="3200" dirty="0"/>
          </a:p>
          <a:p>
            <a:pPr algn="just"/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9475" y="461946"/>
            <a:ext cx="5646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Modèle conceptuel des </a:t>
            </a:r>
            <a:r>
              <a:rPr lang="fr-FR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endParaRPr lang="fr-FR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38" y="1275008"/>
            <a:ext cx="10341735" cy="5164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0890" y="333828"/>
            <a:ext cx="11591109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2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Présentation de l’application</a:t>
            </a:r>
          </a:p>
          <a:p>
            <a:pPr algn="just"/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Pour réaliser notre application, nous avons utilisé les outils suivants:</a:t>
            </a:r>
          </a:p>
          <a:p>
            <a:pPr algn="just"/>
            <a:r>
              <a:rPr lang="fr-L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L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AnalyseSI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pour construire le modèle conceptuel de données et le modèle logique de données; </a:t>
            </a:r>
          </a:p>
          <a:p>
            <a:pPr algn="just"/>
            <a:r>
              <a:rPr lang="fr-L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-SQL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est </a:t>
            </a:r>
            <a:r>
              <a:rPr lang="fr-L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langage informatique qui permet d'interagir avec des bases de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données;</a:t>
            </a:r>
          </a:p>
          <a:p>
            <a:pPr algn="just"/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L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L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un langage de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balisage;</a:t>
            </a:r>
          </a:p>
          <a:p>
            <a:pPr algn="just"/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L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</a:t>
            </a:r>
            <a:r>
              <a:rPr lang="fr-L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L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fr-L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L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mettre en forme le contenu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HTML;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L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permet </a:t>
            </a:r>
            <a:r>
              <a:rPr lang="fr-L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créer un contenu plus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dynamique;</a:t>
            </a:r>
          </a:p>
          <a:p>
            <a:pPr algn="just"/>
            <a:r>
              <a:rPr lang="fr-L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-PHP : </a:t>
            </a:r>
            <a:r>
              <a:rPr lang="fr-L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la conception de sites web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dynamiques;</a:t>
            </a:r>
            <a:endParaRPr lang="fr-FR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fr-LU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lang="fr-L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ensemble de logiciels permettant de mettre en place </a:t>
            </a:r>
            <a:r>
              <a:rPr lang="fr-L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serveur web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local;</a:t>
            </a:r>
          </a:p>
          <a:p>
            <a:pPr algn="just"/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L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Chrome </a:t>
            </a:r>
            <a:r>
              <a:rPr lang="fr-L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pour consulter le résultat de notre application.</a:t>
            </a:r>
            <a:endParaRPr lang="fr-FR" sz="3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fr-FR" sz="3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658983" y="-914400"/>
            <a:ext cx="94678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Interfaces utilisateur</a:t>
            </a:r>
          </a:p>
          <a:p>
            <a:endParaRPr lang="en-US" sz="32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1. Page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d’authentification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fr-FR" sz="32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46" y="1848167"/>
            <a:ext cx="9247030" cy="441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0872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6478" y="-136477"/>
            <a:ext cx="120555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spcBef>
                <a:spcPts val="0"/>
              </a:spcBef>
              <a:spcAft>
                <a:spcPts val="800"/>
              </a:spcAft>
            </a:pPr>
            <a:r>
              <a:rPr lang="fr-FR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fr-FR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Page d’accueil pour l’</a:t>
            </a:r>
            <a:r>
              <a:rPr lang="fr-FR" sz="32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lang="en-US" sz="3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15" y="592428"/>
            <a:ext cx="10728101" cy="5215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486" y="192785"/>
            <a:ext cx="115411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4. Formulaire pour enregistrer un Employé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1133341"/>
            <a:ext cx="10908405" cy="5460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6378" y="624110"/>
            <a:ext cx="8010659" cy="792566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fr-FR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Formulaire pour d</a:t>
            </a:r>
            <a:r>
              <a:rPr lang="fr-FR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emander un congé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dirty="0">
                <a:latin typeface="Times New Roman" pitchFamily="18" charset="0"/>
                <a:cs typeface="Times New Roman" pitchFamily="18" charset="0"/>
              </a:rPr>
            </a:b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1" y="1210615"/>
            <a:ext cx="4873661" cy="2820781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402" y="1185165"/>
            <a:ext cx="5679583" cy="284623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12" y="4262599"/>
            <a:ext cx="10803874" cy="24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37894" y="624110"/>
            <a:ext cx="8796269" cy="702414"/>
          </a:xfrm>
        </p:spPr>
        <p:txBody>
          <a:bodyPr/>
          <a:lstStyle/>
          <a:p>
            <a:r>
              <a:rPr lang="fr-FR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fr-FR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Tableau des employés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80" y="1532586"/>
            <a:ext cx="10341734" cy="477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7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7543" y="564608"/>
            <a:ext cx="98551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Président du jury,</a:t>
            </a:r>
            <a:br>
              <a:rPr lang="fr-FR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Membres du jury, </a:t>
            </a:r>
            <a:br>
              <a:rPr lang="fr-FR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Distingués invités,</a:t>
            </a:r>
            <a:br>
              <a:rPr lang="fr-FR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Camarades étudiants.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Bonne Après Midi.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4469" y="298637"/>
            <a:ext cx="110465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fr-FR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Remerciement</a:t>
            </a:r>
          </a:p>
          <a:p>
            <a:pPr algn="just">
              <a:buNone/>
            </a:pPr>
            <a:r>
              <a:rPr lang="fr-L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 remerciements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sont </a:t>
            </a:r>
            <a:r>
              <a:rPr lang="fr-L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adressés à Monsieur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BUKURU Concorde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L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encadreur de ce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travail</a:t>
            </a:r>
            <a:r>
              <a:rPr lang="fr-L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 </a:t>
            </a:r>
            <a:r>
              <a:rPr lang="fr-L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personnel de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l’AHAMR </a:t>
            </a:r>
            <a:r>
              <a:rPr lang="fr-L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son accueil et sa franche collaboration durant tout le temps du stage. </a:t>
            </a:r>
            <a:endParaRPr lang="fr-L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ous </a:t>
            </a:r>
            <a:r>
              <a:rPr lang="fr-FR" sz="3200" b="1" dirty="0">
                <a:latin typeface="Times New Roman" pitchFamily="18" charset="0"/>
                <a:cs typeface="Times New Roman" pitchFamily="18" charset="0"/>
              </a:rPr>
              <a:t>disons </a:t>
            </a:r>
            <a:r>
              <a:rPr lang="fr-FR" sz="3200" b="1" dirty="0" smtClean="0">
                <a:latin typeface="Times New Roman" pitchFamily="18" charset="0"/>
                <a:cs typeface="Times New Roman" pitchFamily="18" charset="0"/>
              </a:rPr>
              <a:t>Merci aux d ’autres personnes que nous n’avons pas parler ici.</a:t>
            </a:r>
            <a:endParaRPr lang="fr-FR" sz="32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fr-FR" sz="32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8272" y="124746"/>
            <a:ext cx="10064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fr-FR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67630" y="1005736"/>
            <a:ext cx="982327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A ma </a:t>
            </a:r>
            <a:r>
              <a:rPr lang="fr-FR" sz="2800" dirty="0" smtClean="0"/>
              <a:t>mère;</a:t>
            </a:r>
            <a:endParaRPr lang="fr-FR" sz="2800" dirty="0"/>
          </a:p>
          <a:p>
            <a:r>
              <a:rPr lang="fr-FR" sz="2800" dirty="0"/>
              <a:t>A mon </a:t>
            </a:r>
            <a:r>
              <a:rPr lang="fr-FR" sz="2800" dirty="0" smtClean="0"/>
              <a:t>Père;</a:t>
            </a:r>
            <a:endParaRPr lang="fr-FR" sz="2800" dirty="0"/>
          </a:p>
          <a:p>
            <a:r>
              <a:rPr lang="fr-FR" sz="2800" dirty="0"/>
              <a:t>A ma </a:t>
            </a:r>
            <a:r>
              <a:rPr lang="fr-FR" sz="2800" dirty="0" smtClean="0"/>
              <a:t>Famille;</a:t>
            </a:r>
            <a:endParaRPr lang="fr-FR" sz="2800" dirty="0"/>
          </a:p>
          <a:p>
            <a:r>
              <a:rPr lang="fr-FR" sz="2800" dirty="0"/>
              <a:t>A mes </a:t>
            </a:r>
            <a:r>
              <a:rPr lang="fr-FR" sz="2800" dirty="0" smtClean="0"/>
              <a:t>amies.</a:t>
            </a:r>
            <a:endParaRPr lang="fr-FR" sz="2800" dirty="0"/>
          </a:p>
          <a:p>
            <a:r>
              <a:rPr lang="fr-FR" sz="2800" b="1" dirty="0"/>
              <a:t>                                                      </a:t>
            </a:r>
            <a:r>
              <a:rPr lang="fr-FR" sz="2800" b="1" dirty="0" smtClean="0"/>
              <a:t>BAREKAYO Bernadette</a:t>
            </a:r>
            <a:endParaRPr lang="fr-FR" sz="2800" dirty="0"/>
          </a:p>
          <a:p>
            <a:pPr>
              <a:spcAft>
                <a:spcPts val="800"/>
              </a:spcAft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7906" y="3733386"/>
            <a:ext cx="982327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A la mémoire de ma </a:t>
            </a:r>
            <a:r>
              <a:rPr lang="fr-FR" sz="2800" dirty="0" smtClean="0"/>
              <a:t>Mère; </a:t>
            </a:r>
            <a:endParaRPr lang="fr-FR" sz="2800" dirty="0"/>
          </a:p>
          <a:p>
            <a:r>
              <a:rPr lang="fr-FR" sz="2800" dirty="0"/>
              <a:t> A mon Père </a:t>
            </a:r>
            <a:r>
              <a:rPr lang="fr-FR" sz="2800" dirty="0" smtClean="0"/>
              <a:t>;</a:t>
            </a:r>
            <a:endParaRPr lang="fr-FR" sz="2800" dirty="0"/>
          </a:p>
          <a:p>
            <a:r>
              <a:rPr lang="fr-FR" sz="2800" dirty="0"/>
              <a:t>A mes frères et </a:t>
            </a:r>
            <a:r>
              <a:rPr lang="fr-FR" sz="2800"/>
              <a:t>sœurs </a:t>
            </a:r>
            <a:r>
              <a:rPr lang="fr-FR" sz="2800" dirty="0"/>
              <a:t>.</a:t>
            </a:r>
            <a:endParaRPr lang="fr-FR" sz="2800" dirty="0"/>
          </a:p>
          <a:p>
            <a:r>
              <a:rPr lang="fr-FR" sz="2800" b="1" dirty="0" smtClean="0"/>
              <a:t>                                                       RUZOCIMANA </a:t>
            </a:r>
            <a:r>
              <a:rPr lang="fr-FR" sz="2800" b="1" dirty="0" err="1" smtClean="0"/>
              <a:t>Emelyne</a:t>
            </a:r>
            <a:endParaRPr lang="fr-FR" sz="2800" dirty="0"/>
          </a:p>
          <a:p>
            <a:pPr>
              <a:spcAft>
                <a:spcPts val="800"/>
              </a:spcAft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fr-FR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057907"/>
              </p:ext>
            </p:extLst>
          </p:nvPr>
        </p:nvGraphicFramePr>
        <p:xfrm>
          <a:off x="768849" y="605300"/>
          <a:ext cx="10169297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9829" y="418237"/>
            <a:ext cx="104357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ce 28</a:t>
            </a:r>
            <a:r>
              <a:rPr lang="fr-BE" sz="3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ème 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jour du mois de </a:t>
            </a:r>
            <a:r>
              <a:rPr lang="fr-FR" sz="3200" dirty="0"/>
              <a:t>Août</a:t>
            </a:r>
            <a:r>
              <a:rPr lang="en-C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2023,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 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BAREKAYO Bernadette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RUZOCIMANA Bernadette 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avons </a:t>
            </a:r>
            <a:r>
              <a:rPr lang="fr-F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 grand honneur de présenter et défendre publiquement notre travail de fin d’études universitaires intitulé:</a:t>
            </a:r>
          </a:p>
          <a:p>
            <a:pPr>
              <a:defRPr/>
            </a:pPr>
            <a:r>
              <a:rPr lang="fr-FR" sz="3200" b="1" dirty="0"/>
              <a:t>DEVELOPPEMENT D’UNE APPLICATION WEB DE GESTION DES EMPLOYES 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 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 de </a:t>
            </a:r>
            <a:r>
              <a:rPr 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l’AHAMR»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286" y="451955"/>
            <a:ext cx="9971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Objectif global de notre sujet</a:t>
            </a:r>
            <a:endParaRPr lang="fr-FR" sz="32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L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présent travail a pour objectif principal de participer à l’amélioration de gestion des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congés </a:t>
            </a:r>
            <a:r>
              <a:rPr lang="fr-L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l’AHAMR.</a:t>
            </a:r>
          </a:p>
          <a:p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8704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6275" y="332126"/>
            <a:ext cx="1076098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326571" y="332126"/>
            <a:ext cx="118654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LU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Articulation du travail </a:t>
            </a:r>
            <a:endParaRPr lang="fr-LU" sz="32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LU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L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travail </a:t>
            </a:r>
            <a:r>
              <a:rPr lang="fr-L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commence par une introduction générale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se clôture </a:t>
            </a:r>
            <a:r>
              <a:rPr lang="fr-L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une conclusion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générale, s’articule aussi  </a:t>
            </a:r>
            <a:r>
              <a:rPr lang="fr-L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 les trois chapitres à savoir :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1.Présentation </a:t>
            </a:r>
            <a:r>
              <a:rPr lang="fr-L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générale de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l’AHAMR. 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2.Modélisation </a:t>
            </a:r>
            <a:r>
              <a:rPr lang="fr-L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 système d’information avec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MERISE.  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3.Présentation </a:t>
            </a:r>
            <a:r>
              <a:rPr lang="fr-L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l’application.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01363"/>
      </p:ext>
    </p:extLst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32263" y="270863"/>
            <a:ext cx="1084217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Présentation de </a:t>
            </a:r>
            <a:r>
              <a:rPr lang="fr-FR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l’AHAMR</a:t>
            </a:r>
            <a:endParaRPr lang="fr-FR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L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Agrée </a:t>
            </a:r>
            <a:r>
              <a:rPr lang="fr-FR" sz="3200" dirty="0"/>
              <a:t>en 2015 par le décret portant réorganisation du Ministère de l’Energie et des </a:t>
            </a:r>
            <a:r>
              <a:rPr lang="fr-FR" sz="3200" dirty="0" smtClean="0"/>
              <a:t>Mines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200" dirty="0"/>
              <a:t>La Direction Générale de l’Agence Burundaise de l’Hydraulique et de l’Assainissement en Milieu Rural </a:t>
            </a:r>
            <a:r>
              <a:rPr lang="fr-FR" sz="3200" dirty="0" err="1"/>
              <a:t>Makamba</a:t>
            </a:r>
            <a:r>
              <a:rPr lang="fr-FR" sz="3200" dirty="0"/>
              <a:t> se trouve dans la commune </a:t>
            </a:r>
            <a:r>
              <a:rPr lang="fr-FR" sz="3200" dirty="0" err="1"/>
              <a:t>Makamba</a:t>
            </a:r>
            <a:r>
              <a:rPr lang="fr-FR" sz="3200" dirty="0"/>
              <a:t>, zone </a:t>
            </a:r>
            <a:r>
              <a:rPr lang="fr-FR" sz="3200" dirty="0" err="1"/>
              <a:t>Makamba</a:t>
            </a:r>
            <a:r>
              <a:rPr lang="fr-FR" sz="3200" dirty="0"/>
              <a:t>, Quartier </a:t>
            </a:r>
            <a:r>
              <a:rPr lang="fr-FR" sz="3200" dirty="0" err="1"/>
              <a:t>Gitwa</a:t>
            </a:r>
            <a:r>
              <a:rPr lang="fr-FR" sz="3200" dirty="0"/>
              <a:t>.</a:t>
            </a:r>
          </a:p>
          <a:p>
            <a:r>
              <a:rPr lang="fr-FR" sz="3200" dirty="0"/>
              <a:t>Prenant référence à l’AHAMR, au Nord, il y a la poste </a:t>
            </a:r>
            <a:r>
              <a:rPr lang="fr-FR" sz="3200" dirty="0" err="1"/>
              <a:t>Makamba</a:t>
            </a:r>
            <a:r>
              <a:rPr lang="fr-FR" sz="3200" dirty="0"/>
              <a:t>, à l’Est, il y a la Bureau communal </a:t>
            </a:r>
            <a:r>
              <a:rPr lang="fr-FR" sz="3200" dirty="0" err="1"/>
              <a:t>Makamba</a:t>
            </a:r>
            <a:r>
              <a:rPr lang="fr-FR" sz="3200" dirty="0"/>
              <a:t>, à l’Ouest, il y a Micro finance COOPEC, et au Sud, il y a le bureau de </a:t>
            </a:r>
            <a:r>
              <a:rPr lang="fr-FR" sz="3200" dirty="0" err="1" smtClean="0"/>
              <a:t>Lumitel</a:t>
            </a:r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600" y="566057"/>
            <a:ext cx="10130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 </a:t>
            </a:r>
            <a:endParaRPr lang="en-US" sz="3200" dirty="0"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9349" y="566057"/>
            <a:ext cx="1087265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Objectifs </a:t>
            </a:r>
            <a:r>
              <a:rPr lang="fr-FR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fr-FR" sz="32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l’AHAMR </a:t>
            </a:r>
            <a:r>
              <a:rPr lang="fr-FR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sont :</a:t>
            </a:r>
          </a:p>
          <a:p>
            <a:r>
              <a:rPr lang="fr-FR" sz="3200" b="1" dirty="0"/>
              <a:t>- </a:t>
            </a:r>
            <a:r>
              <a:rPr lang="fr-FR" sz="3200" dirty="0"/>
              <a:t>contribuer à assurer le service public de l’eau sur toute l’étendue de la république ;</a:t>
            </a:r>
          </a:p>
          <a:p>
            <a:r>
              <a:rPr lang="fr-FR" sz="3200" dirty="0"/>
              <a:t>-Planifier et coordonner toutes les activités d’alimentation en eau potable et d’assainissement de base ;</a:t>
            </a:r>
          </a:p>
          <a:p>
            <a:r>
              <a:rPr lang="fr-FR" sz="3200" dirty="0"/>
              <a:t>-Mobiliser les fonds nécessaires à la réalisation de ses missions ;</a:t>
            </a:r>
          </a:p>
          <a:p>
            <a:r>
              <a:rPr lang="fr-FR" sz="3200" dirty="0"/>
              <a:t>-Exécuter des travaux de construction d’infrastructure hydraulique et de l’assainissement de base ;</a:t>
            </a:r>
          </a:p>
          <a:p>
            <a:r>
              <a:rPr lang="fr-FR" sz="3200" dirty="0"/>
              <a:t>-Assurer la coordination des intervenants dans les secteurs de l’eau potable et de l’assainissement.</a:t>
            </a:r>
          </a:p>
          <a:p>
            <a:pPr fontAlgn="base"/>
            <a:r>
              <a:rPr lang="fr-L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fr-L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86659"/>
      </p:ext>
    </p:extLst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2697" y="-394474"/>
            <a:ext cx="11586754" cy="7174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fr-LU" sz="32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</a:t>
            </a:r>
            <a:endParaRPr lang="fr-FR" sz="3200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LU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Analyse et critique de l’existant </a:t>
            </a:r>
          </a:p>
          <a:p>
            <a:r>
              <a:rPr lang="fr-FR" sz="3200" dirty="0" smtClean="0"/>
              <a:t>Le système d’information actuel de l’AHAMR MAKAMBA n’est pas informatisé car chaque service possède un registre qui permet de garde des données. </a:t>
            </a:r>
          </a:p>
          <a:p>
            <a:r>
              <a:rPr lang="fr-FR" sz="3200" dirty="0" smtClean="0"/>
              <a:t> En rapport avec la gestion des employés, il utilise un registre unique du personnel</a:t>
            </a:r>
          </a:p>
          <a:p>
            <a:r>
              <a:rPr lang="fr-FR" sz="3200" dirty="0" smtClean="0"/>
              <a:t>Un registre unique du personnel est un document obligatoire pour toutes les entreprises au Burundi.il permet d’assurer de la transparence des emplois dans chaque établissement de l’entreprise.</a:t>
            </a:r>
          </a:p>
          <a:p>
            <a:r>
              <a:rPr lang="fr-FR" sz="3200" dirty="0" smtClean="0"/>
              <a:t> Si vous employez des salariés l’AHAMR </a:t>
            </a:r>
            <a:r>
              <a:rPr lang="fr-FR" sz="3200" dirty="0" err="1" smtClean="0"/>
              <a:t>Makamba</a:t>
            </a:r>
            <a:r>
              <a:rPr lang="fr-FR" sz="3200" dirty="0" smtClean="0"/>
              <a:t>, vous avez l’obligation de recueillir et enregistrer certaines informations les concernant 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194131441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2"/>
          <p:cNvSpPr txBox="1">
            <a:spLocks noChangeArrowheads="1"/>
          </p:cNvSpPr>
          <p:nvPr/>
        </p:nvSpPr>
        <p:spPr bwMode="auto">
          <a:xfrm>
            <a:off x="496389" y="381266"/>
            <a:ext cx="11695611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L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LU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</a:t>
            </a:r>
          </a:p>
          <a:p>
            <a:endParaRPr lang="fr-FR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200" dirty="0"/>
              <a:t>Apres avoir parcouru tous les services de l’AHMAR, nous avons constaté que l’Agence ne dispose aucun logiciel comme moyen de gestion  des employés .Suite à son mode de gestion, l’institut connait assez des problématique à savoir :</a:t>
            </a:r>
          </a:p>
          <a:p>
            <a:r>
              <a:rPr lang="fr-FR" sz="3200" dirty="0"/>
              <a:t>-Difficile de mettre à jour le registre en cas de changement d’adresse ou situation familiale du salarie</a:t>
            </a:r>
          </a:p>
          <a:p>
            <a:r>
              <a:rPr lang="fr-FR" sz="3200" dirty="0"/>
              <a:t>- Perte du temps en recherchant l’information d’employé</a:t>
            </a:r>
          </a:p>
          <a:p>
            <a:r>
              <a:rPr lang="fr-FR" sz="3200" dirty="0"/>
              <a:t>- Perte des registres à cause des incendies</a:t>
            </a:r>
          </a:p>
          <a:p>
            <a:r>
              <a:rPr lang="fr-FR" sz="3200" dirty="0"/>
              <a:t>-Les registres pouvant s’envoler ou se mouiller.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39182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Jaun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3014</TotalTime>
  <Words>629</Words>
  <Application>Microsoft Office PowerPoint</Application>
  <PresentationFormat>Grand écran</PresentationFormat>
  <Paragraphs>98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 3</vt:lpstr>
      <vt:lpstr>Brin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5. Formulaire pour demander un congé </vt:lpstr>
      <vt:lpstr>6. Tableau des employés</vt:lpstr>
      <vt:lpstr>Présentation PowerPoint</vt:lpstr>
      <vt:lpstr>Présentation PowerPoint</vt:lpstr>
      <vt:lpstr>Présentation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kubwimana emmanuel</dc:creator>
  <cp:lastModifiedBy>HP</cp:lastModifiedBy>
  <cp:revision>342</cp:revision>
  <dcterms:created xsi:type="dcterms:W3CDTF">2019-10-10T07:07:22Z</dcterms:created>
  <dcterms:modified xsi:type="dcterms:W3CDTF">2023-08-30T21:16:59Z</dcterms:modified>
</cp:coreProperties>
</file>