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7" r:id="rId4"/>
    <p:sldId id="269" r:id="rId5"/>
    <p:sldId id="263" r:id="rId6"/>
    <p:sldId id="265" r:id="rId7"/>
    <p:sldId id="266" r:id="rId8"/>
    <p:sldId id="258" r:id="rId9"/>
    <p:sldId id="259" r:id="rId10"/>
    <p:sldId id="260" r:id="rId11"/>
    <p:sldId id="268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07057E-D86B-4363-9085-77A491E6D0B2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4A8F36CD-2A85-41ED-B041-81561C9318F8}">
      <dgm:prSet phldrT="[Texto]"/>
      <dgm:spPr/>
      <dgm:t>
        <a:bodyPr/>
        <a:lstStyle/>
        <a:p>
          <a:r>
            <a:rPr lang="es-EC" dirty="0"/>
            <a:t>Sensor TDS</a:t>
          </a:r>
        </a:p>
      </dgm:t>
    </dgm:pt>
    <dgm:pt modelId="{849B15D9-FBBD-452A-A2B4-D3AD86881D7F}" type="parTrans" cxnId="{120B3851-451D-4C40-A269-44A00B0FEEAA}">
      <dgm:prSet/>
      <dgm:spPr/>
      <dgm:t>
        <a:bodyPr/>
        <a:lstStyle/>
        <a:p>
          <a:endParaRPr lang="es-EC"/>
        </a:p>
      </dgm:t>
    </dgm:pt>
    <dgm:pt modelId="{B4EA5759-AE4B-447F-BFB9-7BFB1114AB63}" type="sibTrans" cxnId="{120B3851-451D-4C40-A269-44A00B0FEEAA}">
      <dgm:prSet/>
      <dgm:spPr/>
      <dgm:t>
        <a:bodyPr/>
        <a:lstStyle/>
        <a:p>
          <a:endParaRPr lang="es-EC"/>
        </a:p>
      </dgm:t>
    </dgm:pt>
    <dgm:pt modelId="{5403BFF2-DEE2-4484-8F37-C14C160E8E48}">
      <dgm:prSet phldrT="[Texto]"/>
      <dgm:spPr/>
      <dgm:t>
        <a:bodyPr/>
        <a:lstStyle/>
        <a:p>
          <a:r>
            <a:rPr lang="es-EC" dirty="0" err="1"/>
            <a:t>Firebase</a:t>
          </a:r>
          <a:endParaRPr lang="es-EC" dirty="0"/>
        </a:p>
      </dgm:t>
    </dgm:pt>
    <dgm:pt modelId="{9B513AFD-ACC3-44A3-9154-DEF3A453BF58}" type="parTrans" cxnId="{72F9C465-7A27-476B-AC4B-0D0A972B3CE9}">
      <dgm:prSet/>
      <dgm:spPr/>
      <dgm:t>
        <a:bodyPr/>
        <a:lstStyle/>
        <a:p>
          <a:endParaRPr lang="es-EC"/>
        </a:p>
      </dgm:t>
    </dgm:pt>
    <dgm:pt modelId="{BF69CE69-64E6-4B62-ACBD-FBE65CEE5643}" type="sibTrans" cxnId="{72F9C465-7A27-476B-AC4B-0D0A972B3CE9}">
      <dgm:prSet/>
      <dgm:spPr/>
      <dgm:t>
        <a:bodyPr/>
        <a:lstStyle/>
        <a:p>
          <a:endParaRPr lang="es-EC"/>
        </a:p>
      </dgm:t>
    </dgm:pt>
    <dgm:pt modelId="{ABD1C649-FD63-45A2-979F-1A82554956F5}">
      <dgm:prSet phldrT="[Texto]"/>
      <dgm:spPr/>
      <dgm:t>
        <a:bodyPr/>
        <a:lstStyle/>
        <a:p>
          <a:r>
            <a:rPr lang="es-EC" dirty="0"/>
            <a:t>Página Web</a:t>
          </a:r>
        </a:p>
      </dgm:t>
    </dgm:pt>
    <dgm:pt modelId="{4E818A21-F1E3-4D50-A765-CFF41888A258}" type="parTrans" cxnId="{98A681D1-D37A-4774-8246-4E5D32672B46}">
      <dgm:prSet/>
      <dgm:spPr/>
      <dgm:t>
        <a:bodyPr/>
        <a:lstStyle/>
        <a:p>
          <a:endParaRPr lang="es-EC"/>
        </a:p>
      </dgm:t>
    </dgm:pt>
    <dgm:pt modelId="{1A84B5A3-3C55-4184-BB59-56FBC652BC2A}" type="sibTrans" cxnId="{98A681D1-D37A-4774-8246-4E5D32672B46}">
      <dgm:prSet/>
      <dgm:spPr/>
      <dgm:t>
        <a:bodyPr/>
        <a:lstStyle/>
        <a:p>
          <a:endParaRPr lang="es-EC"/>
        </a:p>
      </dgm:t>
    </dgm:pt>
    <dgm:pt modelId="{5771414F-5841-4F6A-9452-91890C91332C}" type="pres">
      <dgm:prSet presAssocID="{8507057E-D86B-4363-9085-77A491E6D0B2}" presName="CompostProcess" presStyleCnt="0">
        <dgm:presLayoutVars>
          <dgm:dir/>
          <dgm:resizeHandles val="exact"/>
        </dgm:presLayoutVars>
      </dgm:prSet>
      <dgm:spPr/>
    </dgm:pt>
    <dgm:pt modelId="{0B413C46-05BC-4D80-900B-78BCC81D38BA}" type="pres">
      <dgm:prSet presAssocID="{8507057E-D86B-4363-9085-77A491E6D0B2}" presName="arrow" presStyleLbl="bgShp" presStyleIdx="0" presStyleCnt="1"/>
      <dgm:spPr/>
    </dgm:pt>
    <dgm:pt modelId="{FB18A3A3-3ADD-4DB7-8417-C941343464BF}" type="pres">
      <dgm:prSet presAssocID="{8507057E-D86B-4363-9085-77A491E6D0B2}" presName="linearProcess" presStyleCnt="0"/>
      <dgm:spPr/>
    </dgm:pt>
    <dgm:pt modelId="{B9152095-EAF6-4D9D-9F16-633428BA040B}" type="pres">
      <dgm:prSet presAssocID="{4A8F36CD-2A85-41ED-B041-81561C9318F8}" presName="textNode" presStyleLbl="node1" presStyleIdx="0" presStyleCnt="3">
        <dgm:presLayoutVars>
          <dgm:bulletEnabled val="1"/>
        </dgm:presLayoutVars>
      </dgm:prSet>
      <dgm:spPr/>
    </dgm:pt>
    <dgm:pt modelId="{6016A344-905F-4F67-B97E-8DD324E08F3A}" type="pres">
      <dgm:prSet presAssocID="{B4EA5759-AE4B-447F-BFB9-7BFB1114AB63}" presName="sibTrans" presStyleCnt="0"/>
      <dgm:spPr/>
    </dgm:pt>
    <dgm:pt modelId="{45EE7BCC-78B9-4060-B0B1-63BA33FDE05D}" type="pres">
      <dgm:prSet presAssocID="{5403BFF2-DEE2-4484-8F37-C14C160E8E48}" presName="textNode" presStyleLbl="node1" presStyleIdx="1" presStyleCnt="3">
        <dgm:presLayoutVars>
          <dgm:bulletEnabled val="1"/>
        </dgm:presLayoutVars>
      </dgm:prSet>
      <dgm:spPr/>
    </dgm:pt>
    <dgm:pt modelId="{50948D0D-BF75-49BE-BD5B-0D0BD0BB258D}" type="pres">
      <dgm:prSet presAssocID="{BF69CE69-64E6-4B62-ACBD-FBE65CEE5643}" presName="sibTrans" presStyleCnt="0"/>
      <dgm:spPr/>
    </dgm:pt>
    <dgm:pt modelId="{43DC72B5-5426-4B3D-9E58-BB5A9F0F7F02}" type="pres">
      <dgm:prSet presAssocID="{ABD1C649-FD63-45A2-979F-1A82554956F5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14F88762-9C3D-4D93-A42D-B83E44A7FF76}" type="presOf" srcId="{5403BFF2-DEE2-4484-8F37-C14C160E8E48}" destId="{45EE7BCC-78B9-4060-B0B1-63BA33FDE05D}" srcOrd="0" destOrd="0" presId="urn:microsoft.com/office/officeart/2005/8/layout/hProcess9"/>
    <dgm:cxn modelId="{72F9C465-7A27-476B-AC4B-0D0A972B3CE9}" srcId="{8507057E-D86B-4363-9085-77A491E6D0B2}" destId="{5403BFF2-DEE2-4484-8F37-C14C160E8E48}" srcOrd="1" destOrd="0" parTransId="{9B513AFD-ACC3-44A3-9154-DEF3A453BF58}" sibTransId="{BF69CE69-64E6-4B62-ACBD-FBE65CEE5643}"/>
    <dgm:cxn modelId="{120B3851-451D-4C40-A269-44A00B0FEEAA}" srcId="{8507057E-D86B-4363-9085-77A491E6D0B2}" destId="{4A8F36CD-2A85-41ED-B041-81561C9318F8}" srcOrd="0" destOrd="0" parTransId="{849B15D9-FBBD-452A-A2B4-D3AD86881D7F}" sibTransId="{B4EA5759-AE4B-447F-BFB9-7BFB1114AB63}"/>
    <dgm:cxn modelId="{CD91899B-30E7-4E2E-8209-BD119E9BE4DB}" type="presOf" srcId="{8507057E-D86B-4363-9085-77A491E6D0B2}" destId="{5771414F-5841-4F6A-9452-91890C91332C}" srcOrd="0" destOrd="0" presId="urn:microsoft.com/office/officeart/2005/8/layout/hProcess9"/>
    <dgm:cxn modelId="{98A681D1-D37A-4774-8246-4E5D32672B46}" srcId="{8507057E-D86B-4363-9085-77A491E6D0B2}" destId="{ABD1C649-FD63-45A2-979F-1A82554956F5}" srcOrd="2" destOrd="0" parTransId="{4E818A21-F1E3-4D50-A765-CFF41888A258}" sibTransId="{1A84B5A3-3C55-4184-BB59-56FBC652BC2A}"/>
    <dgm:cxn modelId="{7B4917D7-FA92-48F8-9740-3FB797AB1C69}" type="presOf" srcId="{ABD1C649-FD63-45A2-979F-1A82554956F5}" destId="{43DC72B5-5426-4B3D-9E58-BB5A9F0F7F02}" srcOrd="0" destOrd="0" presId="urn:microsoft.com/office/officeart/2005/8/layout/hProcess9"/>
    <dgm:cxn modelId="{83116EE4-D83A-4126-B2F5-F3F8774B6087}" type="presOf" srcId="{4A8F36CD-2A85-41ED-B041-81561C9318F8}" destId="{B9152095-EAF6-4D9D-9F16-633428BA040B}" srcOrd="0" destOrd="0" presId="urn:microsoft.com/office/officeart/2005/8/layout/hProcess9"/>
    <dgm:cxn modelId="{64DE02D7-4D1D-447E-B2E7-6BD9DBB0DF41}" type="presParOf" srcId="{5771414F-5841-4F6A-9452-91890C91332C}" destId="{0B413C46-05BC-4D80-900B-78BCC81D38BA}" srcOrd="0" destOrd="0" presId="urn:microsoft.com/office/officeart/2005/8/layout/hProcess9"/>
    <dgm:cxn modelId="{E0F6D275-002C-4FED-AE63-0EBCCD613D9C}" type="presParOf" srcId="{5771414F-5841-4F6A-9452-91890C91332C}" destId="{FB18A3A3-3ADD-4DB7-8417-C941343464BF}" srcOrd="1" destOrd="0" presId="urn:microsoft.com/office/officeart/2005/8/layout/hProcess9"/>
    <dgm:cxn modelId="{9F79BC3A-BDFE-47E4-B253-8C2DADBEBB2B}" type="presParOf" srcId="{FB18A3A3-3ADD-4DB7-8417-C941343464BF}" destId="{B9152095-EAF6-4D9D-9F16-633428BA040B}" srcOrd="0" destOrd="0" presId="urn:microsoft.com/office/officeart/2005/8/layout/hProcess9"/>
    <dgm:cxn modelId="{51097A21-B317-4BAE-B733-4C8A19EEAEF6}" type="presParOf" srcId="{FB18A3A3-3ADD-4DB7-8417-C941343464BF}" destId="{6016A344-905F-4F67-B97E-8DD324E08F3A}" srcOrd="1" destOrd="0" presId="urn:microsoft.com/office/officeart/2005/8/layout/hProcess9"/>
    <dgm:cxn modelId="{2A9447D7-F876-44D0-A783-721E20128CCD}" type="presParOf" srcId="{FB18A3A3-3ADD-4DB7-8417-C941343464BF}" destId="{45EE7BCC-78B9-4060-B0B1-63BA33FDE05D}" srcOrd="2" destOrd="0" presId="urn:microsoft.com/office/officeart/2005/8/layout/hProcess9"/>
    <dgm:cxn modelId="{FD84E071-FD96-4C86-93B6-5186066C8ED1}" type="presParOf" srcId="{FB18A3A3-3ADD-4DB7-8417-C941343464BF}" destId="{50948D0D-BF75-49BE-BD5B-0D0BD0BB258D}" srcOrd="3" destOrd="0" presId="urn:microsoft.com/office/officeart/2005/8/layout/hProcess9"/>
    <dgm:cxn modelId="{D6071D2A-9324-407A-94E8-DBCF6D61BB07}" type="presParOf" srcId="{FB18A3A3-3ADD-4DB7-8417-C941343464BF}" destId="{43DC72B5-5426-4B3D-9E58-BB5A9F0F7F02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413C46-05BC-4D80-900B-78BCC81D38BA}">
      <dsp:nvSpPr>
        <dsp:cNvPr id="0" name=""/>
        <dsp:cNvSpPr/>
      </dsp:nvSpPr>
      <dsp:spPr>
        <a:xfrm>
          <a:off x="720985" y="0"/>
          <a:ext cx="8171172" cy="362928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152095-EAF6-4D9D-9F16-633428BA040B}">
      <dsp:nvSpPr>
        <dsp:cNvPr id="0" name=""/>
        <dsp:cNvSpPr/>
      </dsp:nvSpPr>
      <dsp:spPr>
        <a:xfrm>
          <a:off x="5764" y="1088785"/>
          <a:ext cx="2999325" cy="14517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3900" kern="1200" dirty="0"/>
            <a:t>Sensor TDS</a:t>
          </a:r>
        </a:p>
      </dsp:txBody>
      <dsp:txXfrm>
        <a:off x="76631" y="1159652"/>
        <a:ext cx="2857591" cy="1309980"/>
      </dsp:txXfrm>
    </dsp:sp>
    <dsp:sp modelId="{45EE7BCC-78B9-4060-B0B1-63BA33FDE05D}">
      <dsp:nvSpPr>
        <dsp:cNvPr id="0" name=""/>
        <dsp:cNvSpPr/>
      </dsp:nvSpPr>
      <dsp:spPr>
        <a:xfrm>
          <a:off x="3306909" y="1088785"/>
          <a:ext cx="2999325" cy="14517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3900" kern="1200" dirty="0" err="1"/>
            <a:t>Firebase</a:t>
          </a:r>
          <a:endParaRPr lang="es-EC" sz="3900" kern="1200" dirty="0"/>
        </a:p>
      </dsp:txBody>
      <dsp:txXfrm>
        <a:off x="3377776" y="1159652"/>
        <a:ext cx="2857591" cy="1309980"/>
      </dsp:txXfrm>
    </dsp:sp>
    <dsp:sp modelId="{43DC72B5-5426-4B3D-9E58-BB5A9F0F7F02}">
      <dsp:nvSpPr>
        <dsp:cNvPr id="0" name=""/>
        <dsp:cNvSpPr/>
      </dsp:nvSpPr>
      <dsp:spPr>
        <a:xfrm>
          <a:off x="6608053" y="1088785"/>
          <a:ext cx="2999325" cy="14517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3900" kern="1200" dirty="0"/>
            <a:t>Página Web</a:t>
          </a:r>
        </a:p>
      </dsp:txBody>
      <dsp:txXfrm>
        <a:off x="6678920" y="1159652"/>
        <a:ext cx="2857591" cy="13099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Relationship Id="rId6" Type="http://schemas.microsoft.com/office/2007/relationships/hdphoto" Target="../media/hdphoto2.wdp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9D6B97-1840-4038-8F49-2E0F84AA9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743200"/>
            <a:ext cx="8824456" cy="1371600"/>
          </a:xfrm>
        </p:spPr>
        <p:txBody>
          <a:bodyPr/>
          <a:lstStyle/>
          <a:p>
            <a:r>
              <a:rPr lang="es-EC" sz="4800" dirty="0"/>
              <a:t>Aplicación para detección de contaminantes en agua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C67CA3-BF92-4B48-9629-16C543E45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770" y="4394039"/>
            <a:ext cx="8824456" cy="1185126"/>
          </a:xfrm>
        </p:spPr>
        <p:txBody>
          <a:bodyPr>
            <a:normAutofit/>
          </a:bodyPr>
          <a:lstStyle/>
          <a:p>
            <a:pPr algn="l"/>
            <a:r>
              <a:rPr lang="es-EC" dirty="0"/>
              <a:t>Grupo 5</a:t>
            </a:r>
          </a:p>
          <a:p>
            <a:pPr algn="l"/>
            <a:r>
              <a:rPr lang="es-EC" dirty="0"/>
              <a:t>Programación de sistemas telemáticos</a:t>
            </a:r>
          </a:p>
          <a:p>
            <a:pPr algn="l"/>
            <a:r>
              <a:rPr lang="es-EC" dirty="0"/>
              <a:t>George Gaibor – Karla Avilés – Andrés Torres – Leonardo Ortiz – Melanie Cruz</a:t>
            </a:r>
          </a:p>
        </p:txBody>
      </p:sp>
      <p:pic>
        <p:nvPicPr>
          <p:cNvPr id="1026" name="Picture 2" descr="Resultado de imagen para espol">
            <a:extLst>
              <a:ext uri="{FF2B5EF4-FFF2-40B4-BE49-F238E27FC236}">
                <a16:creationId xmlns:a16="http://schemas.microsoft.com/office/drawing/2014/main" id="{C35E38E1-C633-4B6D-9591-B7520C552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6500" r="93250">
                        <a14:foregroundMark x1="48000" y1="55250" x2="48000" y2="55250"/>
                        <a14:foregroundMark x1="69750" y1="56000" x2="69750" y2="56000"/>
                        <a14:foregroundMark x1="82250" y1="52750" x2="82250" y2="52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8226" y="1832113"/>
            <a:ext cx="3193774" cy="3193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694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63879C-E3B9-4DDA-B96E-D9BBFB9B3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Resultados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CDE7FD5-BCEC-4F84-8D55-8960D2199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337" y="2079485"/>
            <a:ext cx="6724820" cy="463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637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E062BC-D902-4C2E-97B8-AF0715584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Resultados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629EDAA1-9032-4982-8F14-7A8F269231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363" y="2308485"/>
            <a:ext cx="11860653" cy="326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56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5E10D6-D67E-4439-9977-046A4C86B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29F2EC-5E97-41AC-9DA1-A0BD91BBA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676" y="2209455"/>
            <a:ext cx="10294181" cy="4648545"/>
          </a:xfrm>
        </p:spPr>
        <p:txBody>
          <a:bodyPr>
            <a:noAutofit/>
          </a:bodyPr>
          <a:lstStyle/>
          <a:p>
            <a:pPr lvl="0"/>
            <a:r>
              <a:rPr lang="es-EC" sz="2600" dirty="0"/>
              <a:t>Se logró construir un prototipo, empleando como hardware, un módulo WiFi y un sensor TDS, realizando la conexión adecuada con una base de datos en Firebase, la cual logró recopilar los datos medidos en tiempo real.</a:t>
            </a:r>
          </a:p>
          <a:p>
            <a:pPr lvl="0"/>
            <a:r>
              <a:rPr lang="es-EC" sz="2600" dirty="0"/>
              <a:t>A través de ciertos rangos establecidos, se logró clasificar el agua, tomando en consideración los sólidos totales disueltos en la misma, determinando así la aptitud para el consumo del líquido.</a:t>
            </a:r>
          </a:p>
          <a:p>
            <a:pPr lvl="0"/>
            <a:r>
              <a:rPr lang="es-EC" sz="2600" dirty="0"/>
              <a:t>Se registraron, en una página web, los datos recolectados con un sensor TDS, estos fueron mostrados a manera de gráfica, lo cual facilitó el entendimiento de los datos al usuario, pudiendo fácilmente notar la calidad del agua en análisis.</a:t>
            </a:r>
          </a:p>
          <a:p>
            <a:endParaRPr lang="es-EC" sz="2800" dirty="0"/>
          </a:p>
        </p:txBody>
      </p:sp>
    </p:spTree>
    <p:extLst>
      <p:ext uri="{BB962C8B-B14F-4D97-AF65-F5344CB8AC3E}">
        <p14:creationId xmlns:p14="http://schemas.microsoft.com/office/powerpoint/2010/main" val="349335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B83E87-9460-481B-AD3D-CA382AC9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C" sz="5400" dirty="0"/>
              <a:t>Introducción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11509F-D5DE-4C71-AF99-0050FBFD8B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905277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9BE79D-2F12-4EE0-81C6-A988AB00E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/>
              <a:t>¿Qué son los sólidos disueltos totales?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4E305A-2800-4A18-B36F-C620DC995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479" y="2186971"/>
            <a:ext cx="10217528" cy="4348740"/>
          </a:xfrm>
        </p:spPr>
        <p:txBody>
          <a:bodyPr>
            <a:normAutofit/>
          </a:bodyPr>
          <a:lstStyle/>
          <a:p>
            <a:r>
              <a:rPr lang="es-EC" sz="2800" dirty="0">
                <a:solidFill>
                  <a:schemeClr val="bg1"/>
                </a:solidFill>
              </a:rPr>
              <a:t>TDS: total disolved </a:t>
            </a:r>
            <a:r>
              <a:rPr lang="es-EC" sz="2800" dirty="0" err="1">
                <a:solidFill>
                  <a:schemeClr val="bg1"/>
                </a:solidFill>
              </a:rPr>
              <a:t>solids</a:t>
            </a:r>
            <a:endParaRPr lang="es-EC" sz="2800" dirty="0">
              <a:solidFill>
                <a:schemeClr val="bg1"/>
              </a:solidFill>
            </a:endParaRPr>
          </a:p>
          <a:p>
            <a:r>
              <a:rPr lang="es-EC" sz="2800" dirty="0">
                <a:solidFill>
                  <a:schemeClr val="bg1"/>
                </a:solidFill>
              </a:rPr>
              <a:t>Contaminante secundario por la USEPA (Agencia de Protección Ambiental de los Estados Unidos)</a:t>
            </a:r>
          </a:p>
          <a:p>
            <a:r>
              <a:rPr lang="es-EC" sz="2800" dirty="0">
                <a:solidFill>
                  <a:schemeClr val="bg1"/>
                </a:solidFill>
              </a:rPr>
              <a:t>Sales, minerales, metales u otro compuesto orgánico o inorgánico.</a:t>
            </a:r>
          </a:p>
          <a:p>
            <a:r>
              <a:rPr lang="es-EC" sz="2800" dirty="0">
                <a:solidFill>
                  <a:schemeClr val="bg1"/>
                </a:solidFill>
              </a:rPr>
              <a:t>Buen indicador de la calidad del agua.</a:t>
            </a:r>
          </a:p>
          <a:p>
            <a:r>
              <a:rPr lang="es-EC" sz="2800" dirty="0">
                <a:solidFill>
                  <a:schemeClr val="bg1"/>
                </a:solidFill>
              </a:rPr>
              <a:t>Alto contenido de TDS </a:t>
            </a:r>
            <a:r>
              <a:rPr lang="es-EC" sz="2800" dirty="0">
                <a:solidFill>
                  <a:schemeClr val="bg1"/>
                </a:solidFill>
                <a:sym typeface="Wingdings" panose="05000000000000000000" pitchFamily="2" charset="2"/>
              </a:rPr>
              <a:t> irritación gastrointestinal.</a:t>
            </a:r>
          </a:p>
          <a:p>
            <a:r>
              <a:rPr lang="es-EC" sz="2800" dirty="0">
                <a:solidFill>
                  <a:schemeClr val="bg1"/>
                </a:solidFill>
                <a:sym typeface="Wingdings" panose="05000000000000000000" pitchFamily="2" charset="2"/>
              </a:rPr>
              <a:t>Tratamiento: osmosis inversa, destilación o sedimentación.</a:t>
            </a:r>
            <a:endParaRPr lang="es-EC" sz="2800" dirty="0">
              <a:solidFill>
                <a:schemeClr val="bg1"/>
              </a:solidFill>
            </a:endParaRPr>
          </a:p>
          <a:p>
            <a:endParaRPr lang="es-EC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629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sultado de imagen para escala de tds">
            <a:extLst>
              <a:ext uri="{FF2B5EF4-FFF2-40B4-BE49-F238E27FC236}">
                <a16:creationId xmlns:a16="http://schemas.microsoft.com/office/drawing/2014/main" id="{C5BEAF8F-DA45-45DA-8B4F-48603A005A0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79" y="2480331"/>
            <a:ext cx="11328042" cy="327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000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0AF6C9-524F-4DE2-8CCF-FC84740AE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/>
              <a:t>Objetivo general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2508E0-2D6A-4720-8CC3-DE6BCD656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692"/>
            <a:ext cx="10772164" cy="4736892"/>
          </a:xfrm>
        </p:spPr>
        <p:txBody>
          <a:bodyPr>
            <a:normAutofit/>
          </a:bodyPr>
          <a:lstStyle/>
          <a:p>
            <a:pPr lvl="0" algn="just"/>
            <a:endParaRPr lang="es-EC" sz="2800" dirty="0">
              <a:solidFill>
                <a:schemeClr val="bg1"/>
              </a:solidFill>
            </a:endParaRPr>
          </a:p>
          <a:p>
            <a:pPr lvl="0" algn="just"/>
            <a:endParaRPr lang="es-EC" sz="2800" dirty="0">
              <a:solidFill>
                <a:schemeClr val="bg1"/>
              </a:solidFill>
            </a:endParaRPr>
          </a:p>
          <a:p>
            <a:pPr lvl="0" algn="just"/>
            <a:r>
              <a:rPr lang="es-EC" sz="2800" dirty="0">
                <a:solidFill>
                  <a:schemeClr val="bg1"/>
                </a:solidFill>
              </a:rPr>
              <a:t>Desarrollar un prototipo capaz de determinar la aptitud para el consumo del agua, midiendo los sólidos totales disueltos en la misma, haciendo uso de un sensor TDS y mostrando los datos en una aplicación web.</a:t>
            </a:r>
          </a:p>
          <a:p>
            <a:pPr algn="just"/>
            <a:endParaRPr lang="es-EC" sz="2800" dirty="0"/>
          </a:p>
        </p:txBody>
      </p:sp>
    </p:spTree>
    <p:extLst>
      <p:ext uri="{BB962C8B-B14F-4D97-AF65-F5344CB8AC3E}">
        <p14:creationId xmlns:p14="http://schemas.microsoft.com/office/powerpoint/2010/main" val="203617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331D23-F725-4E47-B021-0C30BD5C9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/>
              <a:t>Objetivos específicos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6C6F85-DA93-467E-9E70-3209A4F2F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216950"/>
            <a:ext cx="9613861" cy="4258799"/>
          </a:xfrm>
        </p:spPr>
        <p:txBody>
          <a:bodyPr>
            <a:noAutofit/>
          </a:bodyPr>
          <a:lstStyle/>
          <a:p>
            <a:pPr lvl="0" algn="just"/>
            <a:r>
              <a:rPr lang="es-EC" sz="2800" dirty="0">
                <a:solidFill>
                  <a:schemeClr val="bg1"/>
                </a:solidFill>
              </a:rPr>
              <a:t>Registrar en una base de datos, la cantidad de solidos totales disueltos en el agua, medidos en tiempo real.</a:t>
            </a:r>
          </a:p>
          <a:p>
            <a:pPr marL="0" lvl="0" indent="0" algn="just">
              <a:buNone/>
            </a:pPr>
            <a:endParaRPr lang="es-EC" sz="2800" dirty="0">
              <a:solidFill>
                <a:schemeClr val="bg1"/>
              </a:solidFill>
            </a:endParaRPr>
          </a:p>
          <a:p>
            <a:pPr lvl="0" algn="just"/>
            <a:r>
              <a:rPr lang="es-EC" sz="2800" dirty="0">
                <a:solidFill>
                  <a:schemeClr val="bg1"/>
                </a:solidFill>
              </a:rPr>
              <a:t>Categorizar los sólidos totales disueltos en el agua, estimando así su calidad y aptitud para el consumo humano.</a:t>
            </a:r>
          </a:p>
          <a:p>
            <a:pPr marL="0" lvl="0" indent="0" algn="just">
              <a:buNone/>
            </a:pPr>
            <a:endParaRPr lang="es-EC" sz="2800" dirty="0">
              <a:solidFill>
                <a:schemeClr val="bg1"/>
              </a:solidFill>
            </a:endParaRPr>
          </a:p>
          <a:p>
            <a:pPr lvl="0" algn="just"/>
            <a:r>
              <a:rPr lang="es-EC" sz="2800" dirty="0">
                <a:solidFill>
                  <a:schemeClr val="bg1"/>
                </a:solidFill>
              </a:rPr>
              <a:t>Crear una aplicación web, en la cual se muestren los registros generados, empleando gráficas para una mejor visualización de los datos a través del tiempo.</a:t>
            </a:r>
          </a:p>
          <a:p>
            <a:endParaRPr lang="es-EC" sz="2800" dirty="0"/>
          </a:p>
        </p:txBody>
      </p:sp>
    </p:spTree>
    <p:extLst>
      <p:ext uri="{BB962C8B-B14F-4D97-AF65-F5344CB8AC3E}">
        <p14:creationId xmlns:p14="http://schemas.microsoft.com/office/powerpoint/2010/main" val="3357137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E11A1D-6DC9-40D0-8712-4DCC9E854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/>
              <a:t>Prototipo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50A3B14C-9A2D-4C65-B33F-67A71212EE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5612330"/>
              </p:ext>
            </p:extLst>
          </p:nvPr>
        </p:nvGraphicFramePr>
        <p:xfrm>
          <a:off x="681038" y="2336800"/>
          <a:ext cx="9613144" cy="36292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3907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56057B-EC82-4774-8ADF-0E58B109E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C" sz="5400" dirty="0"/>
              <a:t>Metodología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7FE7F38-C87A-4DD6-978C-3559EC2F0C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352264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3D8FB-6BDB-47DA-A7DD-CF4CEB693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Recursos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AEE0E5D-8699-4765-9489-6E1C74E45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6586" y="2089435"/>
            <a:ext cx="4472327" cy="494876"/>
          </a:xfrm>
        </p:spPr>
        <p:txBody>
          <a:bodyPr/>
          <a:lstStyle/>
          <a:p>
            <a:r>
              <a:rPr lang="es-EC" dirty="0"/>
              <a:t>Hardware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B211C5E-0FE4-405E-AEE5-63A7766434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78331" y="2114057"/>
            <a:ext cx="4474028" cy="494876"/>
          </a:xfrm>
        </p:spPr>
        <p:txBody>
          <a:bodyPr/>
          <a:lstStyle/>
          <a:p>
            <a:r>
              <a:rPr lang="es-EC" dirty="0"/>
              <a:t>Software</a:t>
            </a:r>
          </a:p>
        </p:txBody>
      </p:sp>
      <p:pic>
        <p:nvPicPr>
          <p:cNvPr id="7" name="Picture 4" descr="Resultado de imagen para esp8266 modulo">
            <a:extLst>
              <a:ext uri="{FF2B5EF4-FFF2-40B4-BE49-F238E27FC236}">
                <a16:creationId xmlns:a16="http://schemas.microsoft.com/office/drawing/2014/main" id="{6641407F-C4B4-4834-AC93-239D2333EC3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86" y="2717270"/>
            <a:ext cx="2286396" cy="171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 descr="Resultado de imagen para tds sensor">
            <a:extLst>
              <a:ext uri="{FF2B5EF4-FFF2-40B4-BE49-F238E27FC236}">
                <a16:creationId xmlns:a16="http://schemas.microsoft.com/office/drawing/2014/main" id="{B4E92685-177E-47D2-B10D-C6D254FCC5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86"/>
          <a:stretch/>
        </p:blipFill>
        <p:spPr bwMode="auto">
          <a:xfrm>
            <a:off x="3187353" y="4379026"/>
            <a:ext cx="2286396" cy="2067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Resultado de imagen para arduino ide logo">
            <a:extLst>
              <a:ext uri="{FF2B5EF4-FFF2-40B4-BE49-F238E27FC236}">
                <a16:creationId xmlns:a16="http://schemas.microsoft.com/office/drawing/2014/main" id="{1CAAB1F6-84FD-4AA7-8824-6D200896073C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331" y="2888824"/>
            <a:ext cx="2580687" cy="1757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Resultado de imagen para firebase">
            <a:extLst>
              <a:ext uri="{FF2B5EF4-FFF2-40B4-BE49-F238E27FC236}">
                <a16:creationId xmlns:a16="http://schemas.microsoft.com/office/drawing/2014/main" id="{3132C202-A92C-4F15-AD7E-D41D410934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31875" y1="55139" x2="31875" y2="55139"/>
                        <a14:foregroundMark x1="40703" y1="53611" x2="40703" y2="53611"/>
                        <a14:foregroundMark x1="40938" y1="42361" x2="40938" y2="42361"/>
                        <a14:foregroundMark x1="44531" y1="53611" x2="44531" y2="53611"/>
                        <a14:foregroundMark x1="53906" y1="54583" x2="53906" y2="54583"/>
                        <a14:foregroundMark x1="59375" y1="48750" x2="59375" y2="48750"/>
                        <a14:foregroundMark x1="73906" y1="48750" x2="73906" y2="48750"/>
                        <a14:foregroundMark x1="81328" y1="47778" x2="81328" y2="47778"/>
                        <a14:foregroundMark x1="89609" y1="47361" x2="89609" y2="473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78" t="19611" r="4156" b="26175"/>
          <a:stretch/>
        </p:blipFill>
        <p:spPr bwMode="auto">
          <a:xfrm>
            <a:off x="6778331" y="4771793"/>
            <a:ext cx="4474028" cy="1483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3FC583C9-C337-4313-8CAE-D85EA54F3993}"/>
              </a:ext>
            </a:extLst>
          </p:cNvPr>
          <p:cNvSpPr txBox="1"/>
          <p:nvPr/>
        </p:nvSpPr>
        <p:spPr>
          <a:xfrm>
            <a:off x="546586" y="4645841"/>
            <a:ext cx="2511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b="1" dirty="0">
                <a:solidFill>
                  <a:schemeClr val="bg1"/>
                </a:solidFill>
              </a:rPr>
              <a:t>Módulo </a:t>
            </a:r>
            <a:r>
              <a:rPr lang="es-EC" b="1" dirty="0" err="1">
                <a:solidFill>
                  <a:schemeClr val="bg1"/>
                </a:solidFill>
              </a:rPr>
              <a:t>WiFi</a:t>
            </a:r>
            <a:r>
              <a:rPr lang="es-EC" b="1" dirty="0">
                <a:solidFill>
                  <a:schemeClr val="bg1"/>
                </a:solidFill>
              </a:rPr>
              <a:t> ESP8266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6BAD57F-F7A2-44F6-8189-956E5627E620}"/>
              </a:ext>
            </a:extLst>
          </p:cNvPr>
          <p:cNvSpPr txBox="1"/>
          <p:nvPr/>
        </p:nvSpPr>
        <p:spPr>
          <a:xfrm>
            <a:off x="3074847" y="3904358"/>
            <a:ext cx="2511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b="1" dirty="0">
                <a:solidFill>
                  <a:schemeClr val="bg1"/>
                </a:solidFill>
              </a:rPr>
              <a:t>TDS Meter V1.0</a:t>
            </a:r>
          </a:p>
        </p:txBody>
      </p:sp>
    </p:spTree>
    <p:extLst>
      <p:ext uri="{BB962C8B-B14F-4D97-AF65-F5344CB8AC3E}">
        <p14:creationId xmlns:p14="http://schemas.microsoft.com/office/powerpoint/2010/main" val="4101216915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{56BE574D-7F90-4552-B321-0613962629CA}tf04033917</Template>
  <TotalTime>1806</TotalTime>
  <Words>344</Words>
  <Application>Microsoft Office PowerPoint</Application>
  <PresentationFormat>Panorámica</PresentationFormat>
  <Paragraphs>38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Arial</vt:lpstr>
      <vt:lpstr>Trebuchet MS</vt:lpstr>
      <vt:lpstr>Berlín</vt:lpstr>
      <vt:lpstr>Aplicación para detección de contaminantes en agua</vt:lpstr>
      <vt:lpstr>Introducción</vt:lpstr>
      <vt:lpstr>¿Qué son los sólidos disueltos totales?</vt:lpstr>
      <vt:lpstr>Presentación de PowerPoint</vt:lpstr>
      <vt:lpstr>Objetivo general</vt:lpstr>
      <vt:lpstr>Objetivos específicos</vt:lpstr>
      <vt:lpstr>Prototipo</vt:lpstr>
      <vt:lpstr>Metodología</vt:lpstr>
      <vt:lpstr>Recursos</vt:lpstr>
      <vt:lpstr>Resultados</vt:lpstr>
      <vt:lpstr>Resultados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Aplicación para detección de contaminantes en agua</dc:title>
  <dc:creator>Karla Aviles</dc:creator>
  <cp:lastModifiedBy>Karla Aviles</cp:lastModifiedBy>
  <cp:revision>13</cp:revision>
  <dcterms:created xsi:type="dcterms:W3CDTF">2020-01-19T20:12:06Z</dcterms:created>
  <dcterms:modified xsi:type="dcterms:W3CDTF">2020-01-28T02:08:55Z</dcterms:modified>
</cp:coreProperties>
</file>