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57" r:id="rId4"/>
    <p:sldId id="258" r:id="rId5"/>
    <p:sldId id="259" r:id="rId6"/>
    <p:sldId id="262" r:id="rId7"/>
    <p:sldId id="263" r:id="rId8"/>
    <p:sldId id="264" r:id="rId9"/>
    <p:sldId id="265" r:id="rId10"/>
    <p:sldId id="266"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194"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D4C2A7-4603-44BF-964A-A4F453AF97B4}" type="datetimeFigureOut">
              <a:rPr lang="fr-FR" smtClean="0"/>
              <a:pPr/>
              <a:t>02/05/2013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C7716-8BC1-41C7-BEDB-8F809D538F78}"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FC7716-8BC1-41C7-BEDB-8F809D538F78}" type="slidenum">
              <a:rPr lang="fr-FR" smtClean="0"/>
              <a:pPr/>
              <a:t>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C777AA8-3943-492F-9186-D0D119DACC1F}" type="datetime1">
              <a:rPr lang="fr-FR" smtClean="0"/>
              <a:pPr/>
              <a:t>02/05/2013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2916939-40EC-44DC-90BE-34E5D3BDDC18}" type="datetime1">
              <a:rPr lang="fr-FR" smtClean="0"/>
              <a:pPr/>
              <a:t>02/05/2013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C4626F1-0521-4C24-800B-E10400531DC6}" type="datetime1">
              <a:rPr lang="fr-FR" smtClean="0"/>
              <a:pPr/>
              <a:t>02/05/2013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309620D-C778-41C7-84E3-2D6C3D092514}" type="datetime1">
              <a:rPr lang="fr-FR" smtClean="0"/>
              <a:pPr/>
              <a:t>02/05/2013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D80BBCC-9834-4506-B9E5-EB6F48E7B115}" type="datetime1">
              <a:rPr lang="fr-FR" smtClean="0"/>
              <a:pPr/>
              <a:t>02/05/2013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026022D-F1E3-4F9D-864D-A4700C0DE429}" type="datetime1">
              <a:rPr lang="fr-FR" smtClean="0"/>
              <a:pPr/>
              <a:t>02/05/2013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5D9A3DA-510B-4181-93B6-60DC271F170F}" type="datetime1">
              <a:rPr lang="fr-FR" smtClean="0"/>
              <a:pPr/>
              <a:t>02/05/2013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6F71FB5-A59D-48EB-B308-026128AF73A0}" type="datetime1">
              <a:rPr lang="fr-FR" smtClean="0"/>
              <a:pPr/>
              <a:t>02/05/2013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CB28353-F2C4-4BF1-99C6-D091C41FE52D}" type="datetime1">
              <a:rPr lang="fr-FR" smtClean="0"/>
              <a:pPr/>
              <a:t>02/05/2013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D488C2A-A602-4B56-8ECA-1732AD0A00D8}" type="datetime1">
              <a:rPr lang="fr-FR" smtClean="0"/>
              <a:pPr/>
              <a:t>02/05/2013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1B1C36D-EC75-4DF0-927D-7E59E498D72E}" type="datetime1">
              <a:rPr lang="fr-FR" smtClean="0"/>
              <a:pPr/>
              <a:t>02/05/2013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B255A8-9839-46CE-AE30-8835546892A3}"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B1EA2-432B-4B73-BF03-685E595E0804}" type="datetime1">
              <a:rPr lang="fr-FR" smtClean="0"/>
              <a:pPr/>
              <a:t>02/05/2013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55A8-9839-46CE-AE30-8835546892A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youtube.com/watch?v=F85cuRuQj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vj.com.pk/pdf-files/29_3/145-148.pdf" TargetMode="External"/><Relationship Id="rId2" Type="http://schemas.openxmlformats.org/officeDocument/2006/relationships/hyperlink" Target="http://www.dairyco.org.uk/technical-information/animal-health-welfare/mastitis/" TargetMode="External"/><Relationship Id="rId1" Type="http://schemas.openxmlformats.org/officeDocument/2006/relationships/slideLayout" Target="../slideLayouts/slideLayout2.xml"/><Relationship Id="rId4" Type="http://schemas.openxmlformats.org/officeDocument/2006/relationships/hyperlink" Target="http://www.dpi.vic.gov.au/agriculture/pests-diseases-and-weeds/animal-diseases/beef-and-dairy-cows/milk-fever-hypocalcaemia-in-c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b="1" dirty="0" smtClean="0">
                <a:solidFill>
                  <a:srgbClr val="0000CC"/>
                </a:solidFill>
              </a:rPr>
              <a:t>Dairy cattle production (95314)</a:t>
            </a:r>
            <a:endParaRPr lang="en-US" b="1" dirty="0">
              <a:solidFill>
                <a:srgbClr val="0000CC"/>
              </a:solidFill>
            </a:endParaRPr>
          </a:p>
        </p:txBody>
      </p:sp>
      <p:sp>
        <p:nvSpPr>
          <p:cNvPr id="3" name="Sous-titre 2"/>
          <p:cNvSpPr>
            <a:spLocks noGrp="1"/>
          </p:cNvSpPr>
          <p:nvPr>
            <p:ph type="subTitle" idx="1"/>
          </p:nvPr>
        </p:nvSpPr>
        <p:spPr/>
        <p:txBody>
          <a:bodyPr/>
          <a:lstStyle/>
          <a:p>
            <a:r>
              <a:rPr lang="fr-FR" b="1" dirty="0" smtClean="0">
                <a:solidFill>
                  <a:srgbClr val="0000CC"/>
                </a:solidFill>
              </a:rPr>
              <a:t>Dr Jihad Abdallah</a:t>
            </a:r>
          </a:p>
          <a:p>
            <a:r>
              <a:rPr lang="fr-FR" b="1" dirty="0" err="1" smtClean="0">
                <a:solidFill>
                  <a:srgbClr val="0000CC"/>
                </a:solidFill>
              </a:rPr>
              <a:t>Topic</a:t>
            </a:r>
            <a:r>
              <a:rPr lang="fr-FR" b="1" dirty="0" smtClean="0">
                <a:solidFill>
                  <a:srgbClr val="0000CC"/>
                </a:solidFill>
              </a:rPr>
              <a:t> 11:Important </a:t>
            </a:r>
            <a:r>
              <a:rPr lang="fr-FR" b="1" dirty="0" err="1" smtClean="0">
                <a:solidFill>
                  <a:srgbClr val="0000CC"/>
                </a:solidFill>
              </a:rPr>
              <a:t>diseases</a:t>
            </a:r>
            <a:r>
              <a:rPr lang="fr-FR" b="1" dirty="0" smtClean="0">
                <a:solidFill>
                  <a:srgbClr val="0000CC"/>
                </a:solidFill>
              </a:rPr>
              <a:t> of </a:t>
            </a:r>
            <a:r>
              <a:rPr lang="fr-FR" b="1" dirty="0" err="1" smtClean="0">
                <a:solidFill>
                  <a:srgbClr val="0000CC"/>
                </a:solidFill>
              </a:rPr>
              <a:t>dairy</a:t>
            </a:r>
            <a:r>
              <a:rPr lang="fr-FR" b="1" dirty="0" smtClean="0">
                <a:solidFill>
                  <a:srgbClr val="0000CC"/>
                </a:solidFill>
              </a:rPr>
              <a:t> </a:t>
            </a:r>
            <a:r>
              <a:rPr lang="fr-FR" b="1" dirty="0" err="1" smtClean="0">
                <a:solidFill>
                  <a:srgbClr val="0000CC"/>
                </a:solidFill>
              </a:rPr>
              <a:t>cows</a:t>
            </a:r>
            <a:endParaRPr lang="fr-FR" b="1" dirty="0">
              <a:solidFill>
                <a:srgbClr val="0000CC"/>
              </a:solidFill>
            </a:endParaRPr>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00CC"/>
                </a:solidFill>
              </a:rPr>
              <a:t>Milk Fever</a:t>
            </a:r>
            <a:endParaRPr lang="fr-FR" dirty="0"/>
          </a:p>
        </p:txBody>
      </p:sp>
      <p:sp>
        <p:nvSpPr>
          <p:cNvPr id="3" name="Espace réservé du contenu 2"/>
          <p:cNvSpPr>
            <a:spLocks noGrp="1"/>
          </p:cNvSpPr>
          <p:nvPr>
            <p:ph idx="1"/>
          </p:nvPr>
        </p:nvSpPr>
        <p:spPr/>
        <p:txBody>
          <a:bodyPr>
            <a:normAutofit fontScale="92500" lnSpcReduction="20000"/>
          </a:bodyPr>
          <a:lstStyle/>
          <a:p>
            <a:r>
              <a:rPr lang="en-US" sz="2800" b="1" dirty="0" smtClean="0"/>
              <a:t>Feeding hay prior to calving and restricting access to green feed</a:t>
            </a:r>
            <a:r>
              <a:rPr lang="en-US" sz="2800" dirty="0" smtClean="0"/>
              <a:t> results in acidic blood which </a:t>
            </a:r>
            <a:r>
              <a:rPr lang="en-US" sz="2800" dirty="0" smtClean="0"/>
              <a:t>favors </a:t>
            </a:r>
            <a:r>
              <a:rPr lang="en-US" sz="2800" dirty="0" smtClean="0"/>
              <a:t>calcium </a:t>
            </a:r>
            <a:r>
              <a:rPr lang="en-US" sz="2800" dirty="0" smtClean="0"/>
              <a:t>mobilization </a:t>
            </a:r>
            <a:r>
              <a:rPr lang="en-US" sz="2800" dirty="0" smtClean="0"/>
              <a:t>from bone and improves calcium absorption from the intestines, both of which are important factors in preventing the occurrence of milk fever.</a:t>
            </a:r>
          </a:p>
          <a:p>
            <a:r>
              <a:rPr lang="en-US" sz="2800" b="1" dirty="0" smtClean="0"/>
              <a:t>Fat cows are at a greater risk than thin cows</a:t>
            </a:r>
            <a:r>
              <a:rPr lang="en-US" sz="2800" dirty="0" smtClean="0"/>
              <a:t>. This is partly because their feed and calcium intake has been higher and partly because fat cows produce more milk at calving time</a:t>
            </a:r>
            <a:r>
              <a:rPr lang="en-US" sz="2800" dirty="0" smtClean="0"/>
              <a:t>.</a:t>
            </a:r>
          </a:p>
          <a:p>
            <a:r>
              <a:rPr lang="en-US" sz="2800" dirty="0" smtClean="0"/>
              <a:t>In early lactation, cows should receive as much calcium as possible, and clover-dominant pasture are therefore desirable. They will help to prevent grass </a:t>
            </a:r>
            <a:r>
              <a:rPr lang="en-US" sz="2800" dirty="0" err="1" smtClean="0"/>
              <a:t>tetany</a:t>
            </a:r>
            <a:r>
              <a:rPr lang="en-US" sz="2800" dirty="0" smtClean="0"/>
              <a:t> as well as milk fever</a:t>
            </a:r>
            <a:r>
              <a:rPr lang="en-US" sz="2800" dirty="0" smtClean="0"/>
              <a:t>.</a:t>
            </a:r>
            <a:endParaRPr lang="en-US" sz="2800" dirty="0" smtClean="0"/>
          </a:p>
          <a:p>
            <a:endParaRPr lang="fr-FR" dirty="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00CC"/>
                </a:solidFill>
              </a:rPr>
              <a:t>Milk Fever</a:t>
            </a:r>
            <a:endParaRPr lang="fr-FR" dirty="0"/>
          </a:p>
        </p:txBody>
      </p:sp>
      <p:sp>
        <p:nvSpPr>
          <p:cNvPr id="3" name="Espace réservé du contenu 2"/>
          <p:cNvSpPr>
            <a:spLocks noGrp="1"/>
          </p:cNvSpPr>
          <p:nvPr>
            <p:ph idx="1"/>
          </p:nvPr>
        </p:nvSpPr>
        <p:spPr>
          <a:xfrm>
            <a:off x="457200" y="1340768"/>
            <a:ext cx="8229600" cy="4785395"/>
          </a:xfrm>
        </p:spPr>
        <p:txBody>
          <a:bodyPr>
            <a:normAutofit fontScale="85000" lnSpcReduction="20000"/>
          </a:bodyPr>
          <a:lstStyle/>
          <a:p>
            <a:pPr>
              <a:buNone/>
            </a:pPr>
            <a:r>
              <a:rPr lang="fr-FR" b="1" dirty="0" err="1" smtClean="0">
                <a:solidFill>
                  <a:srgbClr val="0000CC"/>
                </a:solidFill>
              </a:rPr>
              <a:t>Treatment</a:t>
            </a:r>
            <a:r>
              <a:rPr lang="fr-FR" b="1" dirty="0" smtClean="0">
                <a:solidFill>
                  <a:srgbClr val="0000CC"/>
                </a:solidFill>
              </a:rPr>
              <a:t>:</a:t>
            </a:r>
          </a:p>
          <a:p>
            <a:r>
              <a:rPr lang="en-US" dirty="0" smtClean="0"/>
              <a:t>Treatment should be given as soon as possible. Use 300 ml, or more, of a 40% solution of calcium </a:t>
            </a:r>
            <a:r>
              <a:rPr lang="en-US" dirty="0" err="1" smtClean="0"/>
              <a:t>borogluconate</a:t>
            </a:r>
            <a:r>
              <a:rPr lang="en-US" dirty="0" smtClean="0"/>
              <a:t> or, preferably, a combined mineral solution such as "three-in-one" or "four-in-one". Often 600ml may be required.</a:t>
            </a:r>
          </a:p>
          <a:p>
            <a:r>
              <a:rPr lang="en-US" dirty="0" smtClean="0"/>
              <a:t>The combined solutions contain additional ingredients such as magnesium, phosphorus and dextrose (for energy), which may also be at low levels in the blood while cows have milk fever</a:t>
            </a:r>
          </a:p>
          <a:p>
            <a:r>
              <a:rPr lang="en-US" dirty="0" smtClean="0"/>
              <a:t>Recovered cows should not be milked for 24 hours; then the amount of milk taken should be gradually increased over the next 2-3 days.</a:t>
            </a:r>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00CC"/>
                </a:solidFill>
              </a:rPr>
              <a:t>Milk Fever</a:t>
            </a:r>
            <a:endParaRPr lang="fr-FR" dirty="0"/>
          </a:p>
        </p:txBody>
      </p:sp>
      <p:sp>
        <p:nvSpPr>
          <p:cNvPr id="3" name="Espace réservé du contenu 2"/>
          <p:cNvSpPr>
            <a:spLocks noGrp="1"/>
          </p:cNvSpPr>
          <p:nvPr>
            <p:ph idx="1"/>
          </p:nvPr>
        </p:nvSpPr>
        <p:spPr/>
        <p:txBody>
          <a:bodyPr>
            <a:normAutofit/>
          </a:bodyPr>
          <a:lstStyle/>
          <a:p>
            <a:r>
              <a:rPr lang="en-US" sz="2800" dirty="0" smtClean="0"/>
              <a:t>Management of the diet can be a valuable aid preventing milk fever. Cows should be kept on a low calcium diet while they are lactating (dry). </a:t>
            </a:r>
            <a:endParaRPr lang="en-US" sz="2800" dirty="0" smtClean="0"/>
          </a:p>
          <a:p>
            <a:r>
              <a:rPr lang="en-US" sz="2800" dirty="0" smtClean="0"/>
              <a:t>This </a:t>
            </a:r>
            <a:r>
              <a:rPr lang="en-US" sz="2800" dirty="0" smtClean="0"/>
              <a:t>stimulates their calcium regulatory system to keep the blood levels normal by </a:t>
            </a:r>
            <a:r>
              <a:rPr lang="en-US" sz="2800" dirty="0" smtClean="0"/>
              <a:t>mobilizing </a:t>
            </a:r>
            <a:r>
              <a:rPr lang="en-US" sz="2800" dirty="0" smtClean="0"/>
              <a:t>the body stores of calcium from the bone. </a:t>
            </a:r>
            <a:endParaRPr lang="en-US" sz="2800" dirty="0" smtClean="0"/>
          </a:p>
          <a:p>
            <a:r>
              <a:rPr lang="en-US" sz="2800" dirty="0" smtClean="0"/>
              <a:t>When </a:t>
            </a:r>
            <a:r>
              <a:rPr lang="en-US" sz="2800" dirty="0" smtClean="0"/>
              <a:t>the demand for calcium increases </a:t>
            </a:r>
            <a:r>
              <a:rPr lang="en-US" sz="2800" dirty="0" smtClean="0"/>
              <a:t>at </a:t>
            </a:r>
            <a:r>
              <a:rPr lang="en-US" sz="2800" dirty="0" smtClean="0"/>
              <a:t>calving, calcium can be </a:t>
            </a:r>
            <a:r>
              <a:rPr lang="en-US" sz="2800" dirty="0" smtClean="0"/>
              <a:t>mobilized </a:t>
            </a:r>
            <a:r>
              <a:rPr lang="en-US" sz="2800" dirty="0" smtClean="0"/>
              <a:t>much more rapidly from bone than the feed, therefore preventing milk fever</a:t>
            </a:r>
            <a:r>
              <a:rPr lang="en-US" sz="2800" dirty="0" smtClean="0"/>
              <a:t>.</a:t>
            </a:r>
            <a:endParaRPr lang="en-US" sz="2800" dirty="0" smtClean="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7500" lnSpcReduction="20000"/>
          </a:bodyPr>
          <a:lstStyle/>
          <a:p>
            <a:r>
              <a:rPr lang="en-US" dirty="0" smtClean="0"/>
              <a:t>With cows at greater risk - Jersey cows of mature age and in forward to fat condition - green feed should be restricted and plenty of hay fed for at least 1-2 weeks before calving. Neither should contain a high percentage of clover or </a:t>
            </a:r>
            <a:r>
              <a:rPr lang="en-US" dirty="0" err="1" smtClean="0"/>
              <a:t>capeweed</a:t>
            </a:r>
            <a:r>
              <a:rPr lang="en-US" dirty="0" smtClean="0"/>
              <a:t>.</a:t>
            </a:r>
          </a:p>
          <a:p>
            <a:r>
              <a:rPr lang="en-US" dirty="0" smtClean="0"/>
              <a:t>If it is necessary to improve the body condition of cows in order to improve milking performance, feeds high in energy but low in calcium may be used, for example cereal grain or oaten hay. Cereal grain is also high in phosphorus content, and this is of additional value.</a:t>
            </a:r>
          </a:p>
          <a:p>
            <a:r>
              <a:rPr lang="en-US" dirty="0" smtClean="0"/>
              <a:t>On the point of calving, and afterwards, the available feed and calcium should be unrestricted. Calcium feed supplements may be helpful at this point, but should not be given earlier</a:t>
            </a:r>
          </a:p>
          <a:p>
            <a:endParaRPr lang="fr-FR" dirty="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en-US" dirty="0" smtClean="0"/>
              <a:t>Vitamin D3 given by injection 2-8 days before calving may be useful</a:t>
            </a:r>
          </a:p>
          <a:p>
            <a:r>
              <a:rPr lang="en-US" dirty="0" smtClean="0"/>
              <a:t>A common treatment used to prevent milk fever is the injection of calcium </a:t>
            </a:r>
            <a:r>
              <a:rPr lang="en-US" dirty="0" err="1" smtClean="0"/>
              <a:t>borogluconate</a:t>
            </a:r>
            <a:r>
              <a:rPr lang="en-US" dirty="0" smtClean="0"/>
              <a:t> just before or just after calving. Some cows are given more than one treatment. This is quite successful because the calcium provides a reservoir to increase blood calcium just at the time it is needed for milk and </a:t>
            </a:r>
            <a:r>
              <a:rPr lang="en-US" dirty="0" err="1" smtClean="0"/>
              <a:t>colostrum</a:t>
            </a:r>
            <a:r>
              <a:rPr lang="en-US" dirty="0" smtClean="0"/>
              <a:t>. The danger is that it may not last long enough and milk fever may still occur before the calcium-regulating mechanism of the cow is working efficiently.</a:t>
            </a:r>
          </a:p>
          <a:p>
            <a:endParaRPr lang="fr-FR" dirty="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14</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fontScale="92500" lnSpcReduction="10000"/>
          </a:bodyPr>
          <a:lstStyle/>
          <a:p>
            <a:r>
              <a:rPr lang="en-US" dirty="0" smtClean="0"/>
              <a:t>Drenching cows with </a:t>
            </a:r>
            <a:r>
              <a:rPr lang="en-US" dirty="0" err="1" smtClean="0"/>
              <a:t>Unimix</a:t>
            </a:r>
            <a:r>
              <a:rPr lang="en-US" dirty="0" smtClean="0"/>
              <a:t> on the day before and then twice daily for 1 to 2 days after calving has considerably reduced the incidence of milk fever in some herds where other methods alone have been unsatisfactory. </a:t>
            </a:r>
            <a:r>
              <a:rPr lang="en-US" dirty="0" err="1" smtClean="0"/>
              <a:t>Unimix</a:t>
            </a:r>
            <a:r>
              <a:rPr lang="en-US" dirty="0" smtClean="0"/>
              <a:t> is a registered product containing a mixture of calcium and magnesium.</a:t>
            </a:r>
          </a:p>
          <a:p>
            <a:r>
              <a:rPr lang="en-US" dirty="0" smtClean="0"/>
              <a:t>Cows that have required injections to treat milk fever will benefit from a drench of </a:t>
            </a:r>
            <a:r>
              <a:rPr lang="en-US" dirty="0" err="1" smtClean="0"/>
              <a:t>Unimix</a:t>
            </a:r>
            <a:r>
              <a:rPr lang="en-US" dirty="0" smtClean="0"/>
              <a:t> to help prevent relapses.</a:t>
            </a:r>
          </a:p>
          <a:p>
            <a:endParaRPr lang="fr-FR" dirty="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93B255A8-9839-46CE-AE30-8835546892A3}" type="slidenum">
              <a:rPr lang="fr-FR" smtClean="0"/>
              <a:pPr/>
              <a:t>16</a:t>
            </a:fld>
            <a:endParaRPr lang="fr-FR"/>
          </a:p>
        </p:txBody>
      </p:sp>
      <p:sp>
        <p:nvSpPr>
          <p:cNvPr id="1026" name="AutoShape 2" descr="data:image/jpeg;base64,/9j/4AAQSkZJRgABAQAAAQABAAD/2wCEAAkGBwgHBgkIBwgKCgkLDRYPDQwMDRsUFRAWIB0iIiAdHx8kKDQsJCYxJx8fLT0tMTU3Ojo6Iys/RD84QzQ5OjcBCgoKDQwNGg8PGjclHyU3Nzc3Nzc3Nzc3Nzc3Nzc3Nzc3Nzc3Nzc3Nzc3Nzc3Nzc3Nzc3Nzc3Nzc3Nzc3Nzc3N//AABEIAF4AfQMBIgACEQEDEQH/xAAbAAACAgMBAAAAAAAAAAAAAAADBAIGAQUHAP/EADkQAAIBAgUBBgMGBgEFAAAAAAECAwQRAAUSITFBBhMiUWFxMoGRFCOhscHwBxVCYtHhUjNUcoKy/8QAGQEAAwEBAQAAAAAAAAAAAAAAAAECAwUE/8QAIhEAAgIBBQACAwAAAAAAAAAAAAECESEDBBIxQRRREyJx/9oADAMBAAIRAxEAPwDjlPJp1iw8SkG5wFR8Lc3NrHE4SF1AgWKnGYwEOogMQ26/LnEjJyLuCAADvb54k8JKyMpFlANweh4/PBqyUCnpmFOQhLlWJILbBSPwB+eDmvT7PM4oY9EkTxp4mIj1WsQepG/1xSUfWGQlfls/2CiqA3etPEW0qdTJYjkcj4h+zjXUtP3qoSyr4hHpI5uG3+W31GLlQd/k/Y2n7RUsFMzGYwFJd7owKkjra4AxVKCeSloncFGTUF7vWQ6EEMGAHqBviE1QegqcCG+vUNSEN6X2H5jC0tgNAX4WPiJwaWR5tTyzO8jEE7fT8vww6tL9xepaSBdAK3W+vba3ythuVDSs1Gg2vffBKZF7w96CV0nYc36Ydho45p1jW5uQCWPTFvHZmqlFOlLGIwWCu7LtpvYm/wBTjKerGNWUoMHNQLmn8MoapXJqqGoVGW/9GooNv/YYq4oXq+6WKHQyDxNf4j+h/PHW8ly+GjjzHLiS0PdgawtrGwI39wMKJkkkmk08CLq2AAAsOb++PO91xWEXws5X/K6kM2mIl1O4tgoyqRlUxoxJIvcW/DHXaXJagNpqI7I24Renv68YK3ZVK2qSUqIogASptckDrbpg+TJ+DekkcjGQ1Tzd1FC7vf8ApGMDs9mH/byAdDY747Z9hhp0BjVVut1BN9hjVz1SLZmMSFt91JJ98L5Ex8InHY8vD0c0rd53izRwogHJYOTfb+wfXDeYU0rEVc4MbPoUDQASAtidvl73x1tuz+VstpabWC4ckMVOoCwNx6YfbKsskVC1BA+khruAd/P32xL30KujPgcTzakaCtjp1s1tDAqD8Toh/M/jgy5VmbiOkggvLJGJRpB3Urfe+O4R0dIWZoIIoiSBq7oXAtb9MPRw0glD+NHY7b8gdLDpsPriVv76RXFFC7PdjzXdgq7KswpUizJWdoJeWsDqAv5Xvtit5d/DzNJpHjYMVADGxsN+OfX04+mO00phpaxZAZJAWsGZfgFjyfLp15xE1siyyliGQ7ovd202HF8R8uVWwpHN8q/hhUSRXrHZLkaAvKn18xjfxfw4yqNF+0madk5DGwxaqbMJW3mVEsoGhTezXNzfbzH0xk1cioQGUXuTtzfCluW/SkKZb2fpMvVVp8vpo+iKgHNt7++DPlsZbvIwLLf7s8fvnEvt7g7uqjpxt/vAxU21aZYzq5I26DGT1E3lhbCSZdTTGXvU1hgGYA2XoN/rvhbTT04RIo1F2IIU79QfyxkVAQNZ2AcEFQTbcjz9sLzML9Bfffk4l6sfACGo2XRGyGxHNr+vPOEzPJqYSOrX22G/l+uIvcXIbnixv+xheQGU6bagel8S9Vg2RYXRVuSFW1idv3tjXVFHTSadVOjW4NsbEQSqosp04WkRnNy9/wDxOF+RsVjmup+ERKCTfVbULfPCue5t/K6ZT4A8jaULLcDa5O/y+ZxsFlKjTG4AI3P+8JVuVw51MsVTG01x3ccYYjSbhri3B2t7emJ0nHmuXQilpnPaCoiZ4cxZVa9rKNR8reWGO0OS5vQVccddVSS5gumSKUSMxS4uNJ6fhhHLPtdHmMSMpimiZAt+h6G/64seYZhXZlKxrGSeWmUJJMCtwpPBtzY8H19sdhcV0h0VuqzntGY2118g0f8AF9/yxrnzvPZUB/m2ZAqb+CoYD8MbTMZmWyIo1BwSw4GE31spMcQMK32I8Vt+vU4tRj9Coxl+f559siAzKaRdQLJNKArC+4LN8IPnjt3avMchybKaeZ6+GkmqQDTOA04k2vuF30/3eo9scUpaTu5oX0d4sjWNjso43wxn1JUVRhkeZ5YoE7qOMtuiAk2X03JwPT05dxBovXZftZR56TAYBTVyrqMRYFWA5KnryNrYsAjRr7EnrccY4JF9tirkNK7pUxtqjZWsynz/AM4v/Z/+IDIy0vaCnMUnH2mNbox9VG4+V/YY5+42bX7afQrLy8K7+JvTyxDul0307nk749HmFNNEs6VMLwyEBZFkBUk8C4PPpgptuGS1yPhPJx4HH7GJutm3AtzcYBPZAGPhueRhycwJctqRupXnCDKs6WjZXW++kk74QrFHYPqCmRLfFfAu5CgaBt6nnDYhIt9yNNxvcgj1OINAQdxt6tihIN3TOl7MxJsdW+2M01RHQVsNU0DtNBcx2UsBqGnVb0v+nXDCgopQM2ki1yecDkW7K4j1adlaxt/rpioT4uzQrvbup7yenrlRTVHSlQbgqyN8JJG19X/0cASU/wAleoFbrMkPcvSHiJ+8DDSDzq08ji1jyMWWWKOtWanqI0ZmQ7sL9NiPbFOmpZspqVGZU0cqIxFhusqHyPRhsQDvt88e/S1uSp9jbTEftVOylJdLE2JKkH15+ePNUiS0WWwyyTP4CkaltQO3A9fyxY4eymS5hEZ6eSpWOT+hGF0PzBN7etsbbLOziZVBImW11XArkd6E0Xk9yQT/AIxo91BEmni7C5lQdna7Oc7qo6b7PTtJDSq2pwx4DngckWF9yN9sUqpziFlpwYhNIXdp7kr12scdTzvLquryCXLKfMXEcrq7iqXXqt0JFj0H0xQcw7B5pIUWA0CsD4/E6ux9CRa3zxpDdacu8EmogzBhUyTLQCSNR/1Eu2i/uP0w/C5qqfTUUMNlPg0kjb2w22Ty5XSSd3HUR61EFRC1pWcMCO8VgxVrH+kbgHfbfC0nYjPKeFmp5aSsjYfdlZGRgSNmta3yJtjT8sO2weOiOWU01XNOIDFEojRli5J1X1E36aVPzIx0/JsxauoI5pFQPcxtpO2obdOPPHJaKrrskb7PmuXTwFTo7xoTc+QB4P484s3ZjN5IczSGBzJR1TsDYf8ATfkbH9/TGG50ucG0NM6B3oOzra/PqMQ8Ck6RpYW3HTAO/TVZH8TXFmYb+ovjD98yq8QRj/UOSR6fs45QdnpY7lm5FuR+/TCzatvFp98FZ30AO4Q36Hkfj9MYVg43dRY28YB+lsOgomy+ALqAA5JF9/0xmnCpICRsTuQMARoyC7G3rfGdaoAt7ajsWwh4GgqFztq6gX49sDljimikR445I2FirAEWOMwnU3iLE/3La2M31SEhjqPFsAClDRzUs4cae71HbTZj5b42aanIYeEHbm3zwO0irovqBO5IFx+mJQ3ta58R3B3xTk5ZYsh2YRKSLkcnjjA2jV0a5AN9tIuPp7YFKZHIZ4wukcqADb0x4SIqBtluOHI4xIGpr8ogrC4qpqkwBtlSTSCetxztsOemG4qYUzsRbx202Y/vywZZO7EgljkZVItte3l64lpMniu1mJsPLFucpYY7IqscyFCuwtfff0wuuW0Mc7S0kcaSlvEwQXY+d/a+NhFDoPi1A9ensP8AWAO4kk092xtsGG+FmKwKqBygGKzKNBJNj8J/xhS1ie5uxUAA7H626YaKgRho3MhLcsf8YCxXWputlIKo7X139QRiVGxNIk7WQGRl8Pi8Tc39emF2k70Ap4LEg6iLn8MZnlDhCxIttuSxB6/L3wkZCjFWF+oIa1x8sOvLFdDCgiy2vbmxwzZSEDAewwjDIEEZu3iI4xsEIGpxfSAQRibaKtoKpKRkWJLC1yN1xK6qo1FPCeB+eJQQtJ95qBCjhlvxj2mK7AA9bkCx/e+GnYf0y8kgDAteMi/FyTjEEtxp2G9wcQnukZIYgA2Fv364gm5kW97f8hfph46FYdmcOFGpBewLb4PBoQ/fA3uSWNgBhBCHItfSSFW+53wWrEd1PiuVF99jvhpFLI5JOC3hC9ACg3/e+F5reH7xWVQCU6298Bn2jWU76gb+eMSzd6p8bamFr6bfrg6yGDE0uoAxyiy7gEeg2/fnjNPKJB9/qvuSPL2wIMzEDyBJ35theonGjvfEx+Ilj7/LzwPIMY1MFdwTo4IcbgYHKqyrrUBVttYHz/DHl+6dXBYxyC9r8dRtgbBi8zWUKELaVuPP/GJr0lEajUEUfEQfgIuR6nCD1EkVrSOt+oHOJM/hGksrJsDqvcA7/lhOoZ+91qfjF9+eSMWrsdH/2Q=="/>
          <p:cNvSpPr>
            <a:spLocks noChangeAspect="1" noChangeArrowheads="1"/>
          </p:cNvSpPr>
          <p:nvPr/>
        </p:nvSpPr>
        <p:spPr bwMode="auto">
          <a:xfrm>
            <a:off x="0" y="-427038"/>
            <a:ext cx="1190625" cy="89535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028" name="Picture 4" descr="http://www.ranchers.net/photopost/data/500/medium/123_milk_fever.JPG"/>
          <p:cNvPicPr>
            <a:picLocks noChangeAspect="1" noChangeArrowheads="1"/>
          </p:cNvPicPr>
          <p:nvPr/>
        </p:nvPicPr>
        <p:blipFill>
          <a:blip r:embed="rId2" cstate="print"/>
          <a:srcRect/>
          <a:stretch>
            <a:fillRect/>
          </a:stretch>
        </p:blipFill>
        <p:spPr bwMode="auto">
          <a:xfrm>
            <a:off x="539552" y="548680"/>
            <a:ext cx="5715000" cy="42862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smtClean="0">
                <a:hlinkClick r:id="rId2"/>
              </a:rPr>
              <a:t>http://www.youtube.com/watch?v=F85cuRuQjLE</a:t>
            </a:r>
            <a:endParaRPr lang="fr-FR" smtClean="0"/>
          </a:p>
          <a:p>
            <a:endParaRPr lang="fr-FR"/>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17</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00CC"/>
                </a:solidFill>
              </a:rPr>
              <a:t>Sources of lecture</a:t>
            </a:r>
            <a:endParaRPr lang="fr-FR" b="1" dirty="0">
              <a:solidFill>
                <a:srgbClr val="0000CC"/>
              </a:solidFill>
            </a:endParaRPr>
          </a:p>
        </p:txBody>
      </p:sp>
      <p:sp>
        <p:nvSpPr>
          <p:cNvPr id="3" name="Espace réservé du contenu 2"/>
          <p:cNvSpPr>
            <a:spLocks noGrp="1"/>
          </p:cNvSpPr>
          <p:nvPr>
            <p:ph idx="1"/>
          </p:nvPr>
        </p:nvSpPr>
        <p:spPr/>
        <p:txBody>
          <a:bodyPr>
            <a:normAutofit/>
          </a:bodyPr>
          <a:lstStyle/>
          <a:p>
            <a:pPr marL="457200" indent="-457200">
              <a:buAutoNum type="arabicParenR"/>
            </a:pPr>
            <a:r>
              <a:rPr lang="fr-FR" sz="2000" b="1" dirty="0" err="1" smtClean="0"/>
              <a:t>Dairy</a:t>
            </a:r>
            <a:r>
              <a:rPr lang="fr-FR" sz="2000" b="1" dirty="0" smtClean="0"/>
              <a:t> Co </a:t>
            </a:r>
            <a:r>
              <a:rPr lang="fr-FR" sz="2000" b="1" dirty="0" err="1" smtClean="0"/>
              <a:t>Technical</a:t>
            </a:r>
            <a:r>
              <a:rPr lang="fr-FR" sz="2000" b="1" dirty="0" smtClean="0"/>
              <a:t> Information. </a:t>
            </a:r>
            <a:r>
              <a:rPr lang="fr-FR" sz="2000" b="1" dirty="0" err="1" smtClean="0"/>
              <a:t>Mastitis</a:t>
            </a:r>
            <a:r>
              <a:rPr lang="fr-FR" sz="2000" b="1" dirty="0" smtClean="0"/>
              <a:t> in </a:t>
            </a:r>
            <a:r>
              <a:rPr lang="fr-FR" sz="2000" b="1" dirty="0" err="1" smtClean="0"/>
              <a:t>dairy</a:t>
            </a:r>
            <a:r>
              <a:rPr lang="fr-FR" sz="2000" b="1" dirty="0" smtClean="0"/>
              <a:t> </a:t>
            </a:r>
            <a:r>
              <a:rPr lang="fr-FR" sz="2000" b="1" dirty="0" err="1" smtClean="0"/>
              <a:t>cows</a:t>
            </a:r>
            <a:r>
              <a:rPr lang="fr-FR" sz="2000" b="1" dirty="0" smtClean="0"/>
              <a:t>. </a:t>
            </a:r>
            <a:r>
              <a:rPr lang="fr-FR" sz="2000" b="1" dirty="0" smtClean="0">
                <a:hlinkClick r:id="rId2"/>
              </a:rPr>
              <a:t>http://www.dairyco.org.uk/technical-information/animal-health-welfare/mastitis/</a:t>
            </a:r>
            <a:endParaRPr lang="fr-FR" sz="2000" b="1" dirty="0"/>
          </a:p>
          <a:p>
            <a:pPr marL="457200" indent="-457200">
              <a:buAutoNum type="arabicParenR"/>
            </a:pPr>
            <a:r>
              <a:rPr lang="en-US" sz="2000" dirty="0" smtClean="0"/>
              <a:t>A</a:t>
            </a:r>
            <a:r>
              <a:rPr lang="en-US" sz="2000" dirty="0"/>
              <a:t>. SHARIF AND G. </a:t>
            </a:r>
            <a:r>
              <a:rPr lang="en-US" sz="2000" dirty="0" smtClean="0"/>
              <a:t>MUHAMMAD. 2009. </a:t>
            </a:r>
            <a:r>
              <a:rPr lang="en-US" sz="2000" b="1" dirty="0" smtClean="0"/>
              <a:t>MASTITIS </a:t>
            </a:r>
            <a:r>
              <a:rPr lang="en-US" sz="2000" b="1" dirty="0"/>
              <a:t>CONTROL IN DAIRY </a:t>
            </a:r>
            <a:r>
              <a:rPr lang="en-US" sz="2000" b="1" dirty="0" smtClean="0"/>
              <a:t>ANIMALS; </a:t>
            </a:r>
            <a:r>
              <a:rPr lang="fr-FR" sz="2000" b="1" dirty="0"/>
              <a:t>Pakistan </a:t>
            </a:r>
            <a:r>
              <a:rPr lang="fr-FR" sz="2000" b="1" dirty="0" err="1"/>
              <a:t>Vet</a:t>
            </a:r>
            <a:r>
              <a:rPr lang="fr-FR" sz="2000" b="1" dirty="0"/>
              <a:t>. J., 2009, 29(3): 145-148</a:t>
            </a:r>
            <a:r>
              <a:rPr lang="fr-FR" sz="2000" b="1" dirty="0" smtClean="0"/>
              <a:t>. </a:t>
            </a:r>
            <a:r>
              <a:rPr lang="fr-FR" sz="2000" b="1" dirty="0" smtClean="0">
                <a:hlinkClick r:id="rId3"/>
              </a:rPr>
              <a:t>http://</a:t>
            </a:r>
            <a:r>
              <a:rPr lang="fr-FR" sz="2000" b="1" dirty="0" smtClean="0">
                <a:hlinkClick r:id="rId3"/>
              </a:rPr>
              <a:t>www.pvj.com.pk/pdf-files/29_3/145-148.pdf</a:t>
            </a:r>
            <a:endParaRPr lang="fr-FR" sz="2000" b="1" dirty="0" smtClean="0"/>
          </a:p>
          <a:p>
            <a:pPr marL="457200" indent="-457200">
              <a:buAutoNum type="arabicParenR"/>
            </a:pPr>
            <a:r>
              <a:rPr lang="en-US" sz="2000" b="1" dirty="0" smtClean="0"/>
              <a:t>Milk </a:t>
            </a:r>
            <a:r>
              <a:rPr lang="en-US" sz="2000" b="1" dirty="0" smtClean="0"/>
              <a:t>Fever (Hypocalcaemia) in Cows. Note Number: AG0067. Revised by David </a:t>
            </a:r>
            <a:r>
              <a:rPr lang="en-US" sz="2000" b="1" dirty="0" err="1" smtClean="0"/>
              <a:t>Champness</a:t>
            </a:r>
            <a:r>
              <a:rPr lang="en-US" sz="2000" b="1" dirty="0" smtClean="0"/>
              <a:t>, Hamilton </a:t>
            </a:r>
            <a:r>
              <a:rPr lang="en-US" sz="2000" b="1" dirty="0" smtClean="0">
                <a:hlinkClick r:id="rId4"/>
              </a:rPr>
              <a:t>http://www.dpi.vic.gov.au/agriculture/pests-diseases-and-weeds/animal-diseases/beef-and-dairy-cows/milk-fever-hypocalcaemia-in-cows</a:t>
            </a:r>
            <a:endParaRPr lang="en-US" sz="2000" dirty="0" smtClean="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0000CC"/>
                </a:solidFill>
              </a:rPr>
              <a:t>Mastitis</a:t>
            </a:r>
            <a:r>
              <a:rPr lang="fr-FR" dirty="0" smtClean="0"/>
              <a:t> </a:t>
            </a:r>
            <a:endParaRPr lang="fr-FR" dirty="0"/>
          </a:p>
        </p:txBody>
      </p:sp>
      <p:sp>
        <p:nvSpPr>
          <p:cNvPr id="3" name="Espace réservé du contenu 2"/>
          <p:cNvSpPr>
            <a:spLocks noGrp="1"/>
          </p:cNvSpPr>
          <p:nvPr>
            <p:ph idx="1"/>
          </p:nvPr>
        </p:nvSpPr>
        <p:spPr>
          <a:xfrm>
            <a:off x="467544" y="1340768"/>
            <a:ext cx="8229600" cy="4525963"/>
          </a:xfrm>
        </p:spPr>
        <p:txBody>
          <a:bodyPr>
            <a:normAutofit fontScale="85000" lnSpcReduction="10000"/>
          </a:bodyPr>
          <a:lstStyle/>
          <a:p>
            <a:r>
              <a:rPr lang="en-US" sz="2800" b="1" dirty="0" smtClean="0"/>
              <a:t>Mastitis</a:t>
            </a:r>
            <a:r>
              <a:rPr lang="en-US" sz="2800" dirty="0" smtClean="0"/>
              <a:t> is the inflammation of the mammary gland and udder tissue, and is a major endemic disease of dairy cattle. </a:t>
            </a:r>
          </a:p>
          <a:p>
            <a:r>
              <a:rPr lang="en-US" sz="2800" dirty="0" smtClean="0"/>
              <a:t>It usually occurs as an immune response to bacterial invasion of the teat canal by variety of bacterial sources present on the farm, and can also occur as a result of chemical, mechanical, or thermal injury to the cow's udder.</a:t>
            </a:r>
          </a:p>
          <a:p>
            <a:r>
              <a:rPr lang="en-US" sz="2800" dirty="0" smtClean="0"/>
              <a:t>Milk-secreting tissues and various ducts throughout the udder can be damaged by bacterial toxins, and sometimes permanent damage to the udder occurs. </a:t>
            </a:r>
          </a:p>
          <a:p>
            <a:r>
              <a:rPr lang="en-US" sz="2800" dirty="0" smtClean="0"/>
              <a:t>Severe acute cases can be fatal, but even in cows that recover there may be consequences for the rest of the lactation and subsequent lactations.</a:t>
            </a:r>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0000CC"/>
                </a:solidFill>
              </a:rPr>
              <a:t>Mastitis</a:t>
            </a:r>
            <a:endParaRPr lang="fr-FR" dirty="0"/>
          </a:p>
        </p:txBody>
      </p:sp>
      <p:sp>
        <p:nvSpPr>
          <p:cNvPr id="3" name="Espace réservé du contenu 2"/>
          <p:cNvSpPr>
            <a:spLocks noGrp="1"/>
          </p:cNvSpPr>
          <p:nvPr>
            <p:ph idx="1"/>
          </p:nvPr>
        </p:nvSpPr>
        <p:spPr/>
        <p:txBody>
          <a:bodyPr>
            <a:normAutofit fontScale="92500" lnSpcReduction="20000"/>
          </a:bodyPr>
          <a:lstStyle/>
          <a:p>
            <a:r>
              <a:rPr lang="en-US" sz="2800" dirty="0" smtClean="0"/>
              <a:t>Mastitis is most often transmitted by contact with the milking machine, and through contaminated hands or other materials, in housing, bedding and other equipment.</a:t>
            </a:r>
          </a:p>
          <a:p>
            <a:r>
              <a:rPr lang="en-US" sz="2800" dirty="0" smtClean="0"/>
              <a:t>Most </a:t>
            </a:r>
            <a:r>
              <a:rPr lang="en-US" sz="2800" dirty="0"/>
              <a:t>of the cases of mastitis occur </a:t>
            </a:r>
            <a:r>
              <a:rPr lang="en-US" sz="2800" dirty="0" smtClean="0"/>
              <a:t>in lactating </a:t>
            </a:r>
            <a:r>
              <a:rPr lang="en-US" sz="2800" dirty="0"/>
              <a:t>cows, often soon after calving</a:t>
            </a:r>
            <a:r>
              <a:rPr lang="en-US" sz="2800" dirty="0" smtClean="0"/>
              <a:t>.</a:t>
            </a:r>
          </a:p>
          <a:p>
            <a:r>
              <a:rPr lang="fr-FR" sz="2800" dirty="0"/>
              <a:t>The </a:t>
            </a:r>
            <a:r>
              <a:rPr lang="fr-FR" sz="2800" dirty="0" err="1"/>
              <a:t>most</a:t>
            </a:r>
            <a:r>
              <a:rPr lang="fr-FR" sz="2800" dirty="0"/>
              <a:t> </a:t>
            </a:r>
            <a:r>
              <a:rPr lang="fr-FR" sz="2800" dirty="0" err="1"/>
              <a:t>common</a:t>
            </a:r>
            <a:r>
              <a:rPr lang="fr-FR" sz="2800" dirty="0"/>
              <a:t> </a:t>
            </a:r>
            <a:r>
              <a:rPr lang="fr-FR" sz="2800" dirty="0" smtClean="0"/>
              <a:t>causative </a:t>
            </a:r>
            <a:r>
              <a:rPr lang="en-US" sz="2800" dirty="0" smtClean="0"/>
              <a:t>organisms </a:t>
            </a:r>
            <a:r>
              <a:rPr lang="en-US" sz="2800" dirty="0"/>
              <a:t>of udder disease include: </a:t>
            </a:r>
            <a:r>
              <a:rPr lang="en-US" sz="2800" b="1" i="1" dirty="0"/>
              <a:t>Staphylococci</a:t>
            </a:r>
            <a:r>
              <a:rPr lang="en-US" sz="2800" dirty="0"/>
              <a:t> (</a:t>
            </a:r>
            <a:r>
              <a:rPr lang="en-US" sz="2800" i="1" dirty="0" smtClean="0"/>
              <a:t>S. </a:t>
            </a:r>
            <a:r>
              <a:rPr lang="fr-FR" sz="2800" i="1" dirty="0" smtClean="0"/>
              <a:t>aureus </a:t>
            </a:r>
            <a:r>
              <a:rPr lang="fr-FR" sz="2800" i="1" dirty="0"/>
              <a:t>and </a:t>
            </a:r>
            <a:r>
              <a:rPr lang="fr-FR" sz="2800" i="1" dirty="0" err="1"/>
              <a:t>Staph</a:t>
            </a:r>
            <a:r>
              <a:rPr lang="fr-FR" sz="2800" i="1" dirty="0"/>
              <a:t>. </a:t>
            </a:r>
            <a:r>
              <a:rPr lang="fr-FR" sz="2800" i="1" dirty="0" err="1"/>
              <a:t>epidermidis</a:t>
            </a:r>
            <a:r>
              <a:rPr lang="fr-FR" sz="2800" i="1" dirty="0"/>
              <a:t>), </a:t>
            </a:r>
            <a:r>
              <a:rPr lang="fr-FR" sz="2800" b="1" i="1" dirty="0" err="1"/>
              <a:t>Streptococci</a:t>
            </a:r>
            <a:r>
              <a:rPr lang="fr-FR" sz="2800" i="1" dirty="0"/>
              <a:t> (</a:t>
            </a:r>
            <a:r>
              <a:rPr lang="fr-FR" sz="2800" i="1" dirty="0" smtClean="0"/>
              <a:t>Str. </a:t>
            </a:r>
            <a:r>
              <a:rPr lang="fr-FR" sz="2800" i="1" dirty="0" err="1" smtClean="0"/>
              <a:t>agalactiae</a:t>
            </a:r>
            <a:r>
              <a:rPr lang="fr-FR" sz="2800" i="1" dirty="0"/>
              <a:t>, Str. </a:t>
            </a:r>
            <a:r>
              <a:rPr lang="fr-FR" sz="2800" i="1" dirty="0" err="1"/>
              <a:t>dysgalactiae</a:t>
            </a:r>
            <a:r>
              <a:rPr lang="fr-FR" sz="2800" i="1" dirty="0"/>
              <a:t>, Str. </a:t>
            </a:r>
            <a:r>
              <a:rPr lang="fr-FR" sz="2800" i="1" dirty="0" err="1"/>
              <a:t>uberis</a:t>
            </a:r>
            <a:r>
              <a:rPr lang="fr-FR" sz="2800" i="1" dirty="0"/>
              <a:t> and Str. </a:t>
            </a:r>
            <a:r>
              <a:rPr lang="fr-FR" sz="2800" i="1" dirty="0" err="1" smtClean="0"/>
              <a:t>bovis</a:t>
            </a:r>
            <a:r>
              <a:rPr lang="fr-FR" sz="2800" i="1" dirty="0" smtClean="0"/>
              <a:t>) </a:t>
            </a:r>
            <a:r>
              <a:rPr lang="en-US" sz="2800" dirty="0" smtClean="0"/>
              <a:t>and </a:t>
            </a:r>
            <a:r>
              <a:rPr lang="en-US" sz="2800" b="1" i="1" dirty="0" err="1"/>
              <a:t>coliforms</a:t>
            </a:r>
            <a:r>
              <a:rPr lang="en-US" sz="2800" dirty="0"/>
              <a:t> (mainly </a:t>
            </a:r>
            <a:r>
              <a:rPr lang="en-US" sz="2800" i="1" dirty="0"/>
              <a:t>E. coli and </a:t>
            </a:r>
            <a:r>
              <a:rPr lang="en-US" sz="2800" i="1" dirty="0" err="1" smtClean="0"/>
              <a:t>Klebsiella</a:t>
            </a:r>
            <a:r>
              <a:rPr lang="en-US" sz="2800" i="1" dirty="0" smtClean="0"/>
              <a:t> </a:t>
            </a:r>
            <a:r>
              <a:rPr lang="en-US" sz="2800" i="1" dirty="0" err="1" smtClean="0"/>
              <a:t>pneumoniae</a:t>
            </a:r>
            <a:r>
              <a:rPr lang="en-US" sz="2800" i="1" dirty="0"/>
              <a:t>). Other less frequent agents </a:t>
            </a:r>
            <a:r>
              <a:rPr lang="en-US" sz="2800" i="1" dirty="0" smtClean="0"/>
              <a:t>include: </a:t>
            </a:r>
            <a:r>
              <a:rPr lang="fr-FR" sz="2800" dirty="0" err="1" smtClean="0"/>
              <a:t>Pseudomonads</a:t>
            </a:r>
            <a:r>
              <a:rPr lang="fr-FR" sz="2800" dirty="0"/>
              <a:t>, </a:t>
            </a:r>
            <a:r>
              <a:rPr lang="fr-FR" sz="2800" dirty="0" err="1"/>
              <a:t>Nocardia</a:t>
            </a:r>
            <a:r>
              <a:rPr lang="fr-FR" sz="2800" dirty="0"/>
              <a:t>, </a:t>
            </a:r>
            <a:r>
              <a:rPr lang="fr-FR" sz="2800" dirty="0" err="1"/>
              <a:t>Mycoplasma</a:t>
            </a:r>
            <a:r>
              <a:rPr lang="fr-FR" sz="2800" dirty="0"/>
              <a:t> and </a:t>
            </a:r>
            <a:r>
              <a:rPr lang="fr-FR" sz="2800" dirty="0" err="1"/>
              <a:t>yeast</a:t>
            </a:r>
            <a:endParaRPr lang="fr-FR" sz="2800" dirty="0"/>
          </a:p>
          <a:p>
            <a:endParaRPr lang="en-US" sz="2800" dirty="0" smtClean="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rgbClr val="0000CC"/>
                </a:solidFill>
              </a:rPr>
              <a:t>Control of mastitis</a:t>
            </a:r>
            <a:endParaRPr lang="en-US" b="1" dirty="0">
              <a:solidFill>
                <a:srgbClr val="0000CC"/>
              </a:solidFill>
            </a:endParaRPr>
          </a:p>
        </p:txBody>
      </p:sp>
      <p:sp>
        <p:nvSpPr>
          <p:cNvPr id="3" name="Espace réservé du contenu 2"/>
          <p:cNvSpPr>
            <a:spLocks noGrp="1"/>
          </p:cNvSpPr>
          <p:nvPr>
            <p:ph idx="1"/>
          </p:nvPr>
        </p:nvSpPr>
        <p:spPr/>
        <p:txBody>
          <a:bodyPr>
            <a:normAutofit fontScale="85000" lnSpcReduction="10000"/>
          </a:bodyPr>
          <a:lstStyle/>
          <a:p>
            <a:pPr>
              <a:buFontTx/>
              <a:buChar char="-"/>
            </a:pPr>
            <a:r>
              <a:rPr lang="en-US" sz="2800" dirty="0"/>
              <a:t>C</a:t>
            </a:r>
            <a:r>
              <a:rPr lang="en-US" sz="2800" dirty="0" smtClean="0"/>
              <a:t>lose attention to milking hygiene,</a:t>
            </a:r>
          </a:p>
          <a:p>
            <a:pPr>
              <a:buFontTx/>
              <a:buChar char="-"/>
            </a:pPr>
            <a:r>
              <a:rPr lang="en-US" sz="2800" dirty="0" smtClean="0"/>
              <a:t>The first streaks of milk </a:t>
            </a:r>
            <a:r>
              <a:rPr lang="en-US" sz="2800" dirty="0"/>
              <a:t>should be observed for presence of clots, </a:t>
            </a:r>
            <a:r>
              <a:rPr lang="en-US" sz="2800" dirty="0" smtClean="0"/>
              <a:t>streaks of </a:t>
            </a:r>
            <a:r>
              <a:rPr lang="en-US" sz="2800" dirty="0"/>
              <a:t>blood, milk may be off color or watery, all </a:t>
            </a:r>
            <a:r>
              <a:rPr lang="en-US" sz="2800" dirty="0" smtClean="0"/>
              <a:t>these indicate presence of mastitis.</a:t>
            </a:r>
          </a:p>
          <a:p>
            <a:pPr>
              <a:buFontTx/>
              <a:buChar char="-"/>
            </a:pPr>
            <a:r>
              <a:rPr lang="en-US" sz="2800" dirty="0" smtClean="0"/>
              <a:t>Post milking teat dipping in </a:t>
            </a:r>
            <a:r>
              <a:rPr lang="en-US" sz="2800" dirty="0"/>
              <a:t>an antiseptic solution helps in the prevention </a:t>
            </a:r>
            <a:r>
              <a:rPr lang="en-US" sz="2800" dirty="0" smtClean="0"/>
              <a:t>of mastitis,</a:t>
            </a:r>
          </a:p>
          <a:p>
            <a:pPr>
              <a:buFontTx/>
              <a:buChar char="-"/>
            </a:pPr>
            <a:r>
              <a:rPr lang="en-US" sz="2800" dirty="0" smtClean="0"/>
              <a:t>Culling of chronically-infected cows, </a:t>
            </a:r>
          </a:p>
          <a:p>
            <a:pPr>
              <a:buFontTx/>
              <a:buChar char="-"/>
            </a:pPr>
            <a:r>
              <a:rPr lang="en-US" sz="2800" dirty="0" smtClean="0"/>
              <a:t>G</a:t>
            </a:r>
            <a:r>
              <a:rPr lang="en-US" sz="2800" dirty="0" smtClean="0"/>
              <a:t>ood </a:t>
            </a:r>
            <a:r>
              <a:rPr lang="en-US" sz="2800" dirty="0" smtClean="0"/>
              <a:t>housing management</a:t>
            </a:r>
          </a:p>
          <a:p>
            <a:pPr>
              <a:buFontTx/>
              <a:buChar char="-"/>
            </a:pPr>
            <a:r>
              <a:rPr lang="en-US" sz="2800" dirty="0" smtClean="0"/>
              <a:t>E</a:t>
            </a:r>
            <a:r>
              <a:rPr lang="en-US" sz="2800" dirty="0" smtClean="0"/>
              <a:t>ffective </a:t>
            </a:r>
            <a:r>
              <a:rPr lang="en-US" sz="2800" dirty="0" smtClean="0"/>
              <a:t>nutrition to promote good cow health are essential in helping to control herd mastitis levels.</a:t>
            </a:r>
          </a:p>
          <a:p>
            <a:pPr>
              <a:buFontTx/>
              <a:buChar char="-"/>
            </a:pPr>
            <a:r>
              <a:rPr lang="en-US" sz="2800" dirty="0" smtClean="0"/>
              <a:t>Treatment of dry cows with </a:t>
            </a:r>
            <a:r>
              <a:rPr lang="en-US" sz="2800" dirty="0"/>
              <a:t>antibiotics showed </a:t>
            </a:r>
            <a:r>
              <a:rPr lang="en-US" sz="2800" dirty="0" smtClean="0"/>
              <a:t>82</a:t>
            </a:r>
            <a:r>
              <a:rPr lang="en-US" sz="2800" dirty="0"/>
              <a:t>% reduction in the rate of </a:t>
            </a:r>
            <a:r>
              <a:rPr lang="en-US" sz="2800" dirty="0" smtClean="0"/>
              <a:t>new intra-mammary </a:t>
            </a:r>
            <a:r>
              <a:rPr lang="en-US" sz="2800" dirty="0"/>
              <a:t>infections in the dry period</a:t>
            </a:r>
          </a:p>
          <a:p>
            <a:pPr>
              <a:buFontTx/>
              <a:buChar char="-"/>
            </a:pPr>
            <a:endParaRPr lang="en-US" sz="2800" dirty="0" smtClean="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00CC"/>
                </a:solidFill>
              </a:rPr>
              <a:t>Milk Fever</a:t>
            </a:r>
            <a:endParaRPr lang="fr-FR" b="1" dirty="0">
              <a:solidFill>
                <a:srgbClr val="0000CC"/>
              </a:solidFill>
            </a:endParaRPr>
          </a:p>
        </p:txBody>
      </p:sp>
      <p:sp>
        <p:nvSpPr>
          <p:cNvPr id="3" name="Espace réservé du contenu 2"/>
          <p:cNvSpPr>
            <a:spLocks noGrp="1"/>
          </p:cNvSpPr>
          <p:nvPr>
            <p:ph idx="1"/>
          </p:nvPr>
        </p:nvSpPr>
        <p:spPr/>
        <p:txBody>
          <a:bodyPr>
            <a:normAutofit/>
          </a:bodyPr>
          <a:lstStyle/>
          <a:p>
            <a:r>
              <a:rPr lang="en-US" sz="2800" dirty="0" smtClean="0"/>
              <a:t>Milk fever is a disorder mainly of dairy cows close to calving. It is a metabolic disease caused by a low blood calcium level (hypocalcaemia). Affects 3% to 10% of cows per year</a:t>
            </a:r>
          </a:p>
          <a:p>
            <a:r>
              <a:rPr lang="en-US" sz="2800" dirty="0" smtClean="0"/>
              <a:t>Economic l</a:t>
            </a:r>
            <a:r>
              <a:rPr lang="en-US" sz="2800" dirty="0" smtClean="0"/>
              <a:t>osses </a:t>
            </a:r>
            <a:r>
              <a:rPr lang="en-US" sz="2800" dirty="0" smtClean="0"/>
              <a:t>are due to deaths (about one in 20 affected cows), a reduction in the productive lifespan of each affected cow of about three years, and reduction in milk production, as well as costs of prevention and treatment</a:t>
            </a:r>
            <a:r>
              <a:rPr lang="en-US" sz="2800" dirty="0" smtClean="0"/>
              <a:t>.</a:t>
            </a:r>
            <a:endParaRPr lang="en-US" sz="2800" dirty="0" smtClean="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00CC"/>
                </a:solidFill>
              </a:rPr>
              <a:t>Milk Fever</a:t>
            </a:r>
            <a:endParaRPr lang="fr-FR" dirty="0"/>
          </a:p>
        </p:txBody>
      </p:sp>
      <p:sp>
        <p:nvSpPr>
          <p:cNvPr id="3" name="Espace réservé du contenu 2"/>
          <p:cNvSpPr>
            <a:spLocks noGrp="1"/>
          </p:cNvSpPr>
          <p:nvPr>
            <p:ph idx="1"/>
          </p:nvPr>
        </p:nvSpPr>
        <p:spPr>
          <a:xfrm>
            <a:off x="457200" y="1412776"/>
            <a:ext cx="8229600" cy="5040560"/>
          </a:xfrm>
        </p:spPr>
        <p:txBody>
          <a:bodyPr>
            <a:normAutofit fontScale="77500" lnSpcReduction="20000"/>
          </a:bodyPr>
          <a:lstStyle/>
          <a:p>
            <a:pPr>
              <a:buNone/>
            </a:pPr>
            <a:r>
              <a:rPr lang="fr-FR" sz="4100" b="1" dirty="0" err="1" smtClean="0">
                <a:solidFill>
                  <a:srgbClr val="0000CC"/>
                </a:solidFill>
              </a:rPr>
              <a:t>Signs</a:t>
            </a:r>
            <a:r>
              <a:rPr lang="fr-FR" sz="4100" b="1" dirty="0" smtClean="0">
                <a:solidFill>
                  <a:srgbClr val="0000CC"/>
                </a:solidFill>
              </a:rPr>
              <a:t>:</a:t>
            </a:r>
          </a:p>
          <a:p>
            <a:r>
              <a:rPr lang="en-US" dirty="0" smtClean="0"/>
              <a:t>Cows show agitation and a tremor in muscles of the head and limbs. Then they stagger and go down to a "sitting" position, often with a 'kink' in her neck, and finally lie flat on their side before circulatory collapse, coma and death.</a:t>
            </a:r>
          </a:p>
          <a:p>
            <a:r>
              <a:rPr lang="en-US" dirty="0" smtClean="0"/>
              <a:t>A dry muzzle, staring eyes, cold legs and ears, constipation and drowsiness are seen after going down. The heart beat becomes weaker and faster. The body temperature falls below normal, especially in cold, wet, windy weather.</a:t>
            </a:r>
          </a:p>
          <a:p>
            <a:r>
              <a:rPr lang="en-US" dirty="0" smtClean="0"/>
              <a:t>These signs are </a:t>
            </a:r>
            <a:r>
              <a:rPr lang="en-US" b="1" dirty="0" smtClean="0"/>
              <a:t>due mainly to lowered blood calcium levels</a:t>
            </a:r>
            <a:r>
              <a:rPr lang="en-US" dirty="0" smtClean="0"/>
              <a:t>. Sometimes there are additional signs due to complicating factors. </a:t>
            </a:r>
            <a:r>
              <a:rPr lang="en-US" b="1" dirty="0" smtClean="0"/>
              <a:t>Bloat</a:t>
            </a:r>
            <a:r>
              <a:rPr lang="en-US" dirty="0" smtClean="0"/>
              <a:t> is common in cows unable to "sit up" because the gas in the rumen is unable to escape. Pneumonia and exposure may affect cows left out in bad weather.</a:t>
            </a:r>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00CC"/>
                </a:solidFill>
              </a:rPr>
              <a:t>Milk Fever</a:t>
            </a:r>
            <a:endParaRPr lang="fr-FR" dirty="0"/>
          </a:p>
        </p:txBody>
      </p:sp>
      <p:sp>
        <p:nvSpPr>
          <p:cNvPr id="3" name="Espace réservé du contenu 2"/>
          <p:cNvSpPr>
            <a:spLocks noGrp="1"/>
          </p:cNvSpPr>
          <p:nvPr>
            <p:ph idx="1"/>
          </p:nvPr>
        </p:nvSpPr>
        <p:spPr>
          <a:xfrm>
            <a:off x="457200" y="1412776"/>
            <a:ext cx="8229600" cy="4896544"/>
          </a:xfrm>
        </p:spPr>
        <p:txBody>
          <a:bodyPr>
            <a:normAutofit fontScale="85000" lnSpcReduction="20000"/>
          </a:bodyPr>
          <a:lstStyle/>
          <a:p>
            <a:pPr>
              <a:buNone/>
            </a:pPr>
            <a:r>
              <a:rPr lang="fr-FR" sz="4100" b="1" dirty="0" smtClean="0">
                <a:solidFill>
                  <a:srgbClr val="0000CC"/>
                </a:solidFill>
              </a:rPr>
              <a:t>Causes:</a:t>
            </a:r>
          </a:p>
          <a:p>
            <a:r>
              <a:rPr lang="en-US" dirty="0" smtClean="0"/>
              <a:t>About 80% of cases occur within one day of calving because milk and </a:t>
            </a:r>
            <a:r>
              <a:rPr lang="en-US" dirty="0" err="1" smtClean="0"/>
              <a:t>colostrum</a:t>
            </a:r>
            <a:r>
              <a:rPr lang="en-US" dirty="0" smtClean="0"/>
              <a:t> production drain calcium (and other substances) from the blood, and some cows are unable to replace the calcium quickly enough. </a:t>
            </a:r>
            <a:endParaRPr lang="en-US" dirty="0" smtClean="0"/>
          </a:p>
          <a:p>
            <a:r>
              <a:rPr lang="en-US" dirty="0" smtClean="0"/>
              <a:t>High </a:t>
            </a:r>
            <a:r>
              <a:rPr lang="en-US" dirty="0" smtClean="0"/>
              <a:t>producers are more susceptible because the fall in their blood calcium level is greater. </a:t>
            </a:r>
            <a:r>
              <a:rPr lang="en-US" dirty="0" smtClean="0"/>
              <a:t>Some </a:t>
            </a:r>
            <a:r>
              <a:rPr lang="en-US" dirty="0" smtClean="0"/>
              <a:t>individual cow families or breeds (for example, Jerseys) are more susceptible than others.</a:t>
            </a:r>
          </a:p>
          <a:p>
            <a:r>
              <a:rPr lang="en-US" dirty="0" smtClean="0"/>
              <a:t>Age is important. Heifers are rarely affected. Old cows increase in susceptibility up to the fifth or six calving because they produce more milk and are less able to replace blood calcium quickly</a:t>
            </a:r>
            <a:r>
              <a:rPr lang="en-US" dirty="0" smtClean="0"/>
              <a:t>.</a:t>
            </a:r>
            <a:endParaRPr lang="en-US" dirty="0" smtClean="0"/>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00CC"/>
                </a:solidFill>
              </a:rPr>
              <a:t>Milk Fever</a:t>
            </a:r>
            <a:endParaRPr lang="fr-FR" dirty="0"/>
          </a:p>
        </p:txBody>
      </p:sp>
      <p:sp>
        <p:nvSpPr>
          <p:cNvPr id="3" name="Espace réservé du contenu 2"/>
          <p:cNvSpPr>
            <a:spLocks noGrp="1"/>
          </p:cNvSpPr>
          <p:nvPr>
            <p:ph idx="1"/>
          </p:nvPr>
        </p:nvSpPr>
        <p:spPr/>
        <p:txBody>
          <a:bodyPr>
            <a:normAutofit fontScale="92500" lnSpcReduction="10000"/>
          </a:bodyPr>
          <a:lstStyle/>
          <a:p>
            <a:pPr>
              <a:buNone/>
            </a:pPr>
            <a:r>
              <a:rPr lang="en-US" sz="2800" dirty="0" smtClean="0"/>
              <a:t>	</a:t>
            </a:r>
            <a:r>
              <a:rPr lang="en-US" b="1" dirty="0" smtClean="0">
                <a:solidFill>
                  <a:srgbClr val="0000CC"/>
                </a:solidFill>
              </a:rPr>
              <a:t>Prevention:</a:t>
            </a:r>
          </a:p>
          <a:p>
            <a:r>
              <a:rPr lang="en-US" sz="2800" dirty="0" smtClean="0"/>
              <a:t>The </a:t>
            </a:r>
            <a:r>
              <a:rPr lang="en-US" sz="2800" b="1" dirty="0" smtClean="0"/>
              <a:t>feeding management of dry cows in the 2 weeks before calving</a:t>
            </a:r>
            <a:r>
              <a:rPr lang="en-US" sz="2800" dirty="0" smtClean="0"/>
              <a:t> is very important, because it affects both the </a:t>
            </a:r>
            <a:r>
              <a:rPr lang="en-US" sz="2800" b="1" dirty="0" smtClean="0"/>
              <a:t>amount of calcium </a:t>
            </a:r>
            <a:r>
              <a:rPr lang="en-US" sz="2800" dirty="0" smtClean="0"/>
              <a:t>available to replace blood calcium and </a:t>
            </a:r>
            <a:r>
              <a:rPr lang="en-US" sz="2800" b="1" dirty="0" smtClean="0"/>
              <a:t>the efficiency </a:t>
            </a:r>
            <a:r>
              <a:rPr lang="en-US" sz="2800" dirty="0" smtClean="0"/>
              <a:t>with which the available calcium can be used.</a:t>
            </a:r>
          </a:p>
          <a:p>
            <a:r>
              <a:rPr lang="en-US" sz="2800" b="1" dirty="0" smtClean="0"/>
              <a:t>When the amount of calcium in the diet is greater than is needed</a:t>
            </a:r>
            <a:r>
              <a:rPr lang="en-US" sz="2800" dirty="0" smtClean="0"/>
              <a:t>, the efficiency of absorbing calcium from the intestine and the efficiency of transferring calcium from the skeleton both become very sluggish and the chance of milk fever is greatly increased.</a:t>
            </a:r>
          </a:p>
        </p:txBody>
      </p:sp>
      <p:sp>
        <p:nvSpPr>
          <p:cNvPr id="4" name="Espace réservé du numéro de diapositive 3"/>
          <p:cNvSpPr>
            <a:spLocks noGrp="1"/>
          </p:cNvSpPr>
          <p:nvPr>
            <p:ph type="sldNum" sz="quarter" idx="12"/>
          </p:nvPr>
        </p:nvSpPr>
        <p:spPr/>
        <p:txBody>
          <a:bodyPr/>
          <a:lstStyle/>
          <a:p>
            <a:fld id="{93B255A8-9839-46CE-AE30-8835546892A3}"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1391</Words>
  <Application>Microsoft Office PowerPoint</Application>
  <PresentationFormat>Affichage à l'écran (4:3)</PresentationFormat>
  <Paragraphs>80</Paragraphs>
  <Slides>17</Slides>
  <Notes>1</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Thème Office</vt:lpstr>
      <vt:lpstr>Dairy cattle production (95314)</vt:lpstr>
      <vt:lpstr>Sources of lecture</vt:lpstr>
      <vt:lpstr>Mastitis </vt:lpstr>
      <vt:lpstr>Mastitis</vt:lpstr>
      <vt:lpstr>Control of mastitis</vt:lpstr>
      <vt:lpstr>Milk Fever</vt:lpstr>
      <vt:lpstr>Milk Fever</vt:lpstr>
      <vt:lpstr>Milk Fever</vt:lpstr>
      <vt:lpstr>Milk Fever</vt:lpstr>
      <vt:lpstr>Milk Fever</vt:lpstr>
      <vt:lpstr>Milk Fever</vt:lpstr>
      <vt:lpstr>Milk Fever</vt:lpstr>
      <vt:lpstr>Diapositive 13</vt:lpstr>
      <vt:lpstr>Diapositive 14</vt:lpstr>
      <vt:lpstr>Diapositive 15</vt:lpstr>
      <vt:lpstr>Diapositive 16</vt:lpstr>
      <vt:lpstr>Diapositive 17</vt:lpstr>
    </vt:vector>
  </TitlesOfParts>
  <Company>Najah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Dairy cattle production</dc:title>
  <dc:creator>Abdallah</dc:creator>
  <cp:lastModifiedBy>Abdallah</cp:lastModifiedBy>
  <cp:revision>33</cp:revision>
  <dcterms:created xsi:type="dcterms:W3CDTF">2013-04-30T18:22:29Z</dcterms:created>
  <dcterms:modified xsi:type="dcterms:W3CDTF">2013-05-02T12:07:05Z</dcterms:modified>
</cp:coreProperties>
</file>