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Dipakumar" initials="PD" lastIdx="1" clrIdx="0">
    <p:extLst>
      <p:ext uri="{19B8F6BF-5375-455C-9EA6-DF929625EA0E}">
        <p15:presenceInfo xmlns:p15="http://schemas.microsoft.com/office/powerpoint/2012/main" userId="S::Dipak.Patil@tatasteeleurope.com::f3e68ab5-bc19-4ac4-ae4f-9c2f1581ea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784A1-1199-4642-9F26-A1B72F795EAF}" v="70" dt="2021-02-19T15:29:2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DE10-6B80-48AA-956E-04D1E961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9318F-D642-41ED-9F6E-F4BFC4864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CCB5-800E-4673-BCE5-FB11A8CC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4CF1-CD0D-43E4-A3ED-06A79433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0B43-5358-4D29-8D6C-5E893B28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7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3FF0-5A43-495F-9659-4A7E6051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EEE86-7C5F-4C2F-8501-9CA15EF1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05C1-714B-46E8-BEB1-94777141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7258-CC85-4809-99E3-50FA965F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8FAF-39E5-436E-A047-09B9F731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4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52833-2C81-44FF-8ECA-6F40A5153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CEF20-B1A3-4C11-90FB-6280C6B0F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56C5-27EF-4DA7-AECE-6A3F6970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C5FD-97E7-4B49-87CF-55882288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5754-47EC-42A7-B62A-72D6C8B2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8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C868-65C9-4808-9567-47CC55E7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B6AB-4AA9-448B-8B45-9275FAE1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C29C-215B-4EFC-93DD-E1CF9E6B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9B02-16A2-4F65-87BC-23258117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466B-F27C-47BB-A905-3F2971B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62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D6A3-D281-4668-AC3B-12669500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6E37-89BE-46C8-901F-D9D4BBCA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7A26-D17A-4905-ACFE-BC162DB4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53C0-58EC-4B37-934C-4DD3BF89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262F-8B86-4364-8C1C-A91AF915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6C95-B548-41F9-9B5B-7F3D272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D7A5-F155-48B5-BCD6-8C92E9EA9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88449-55EF-4C81-AC1D-5D672612D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0985-367B-4A2A-9DAE-18EC7286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6597-B315-4E37-8BDB-31CBDEE3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23066-F9F5-45F0-8A58-90001A81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5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D7DA-B4B9-40F2-A346-75C70EFC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FB14-7725-4AD4-BB12-D9A05CC7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F2D0-8B14-481C-ABB9-5E089A10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8EC5A-A7B6-438A-BBD6-0F724C33B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39E85-D767-4DB3-8750-CC1AB234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1B56B-9C21-4213-A0FF-F3291B4D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E655E-DB7C-45E0-B845-42DEEC4E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B558A-D628-4C42-963A-0E9D03C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9BF-8DD8-4780-8D06-7C52A940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D8F01-BED0-4BF7-BA38-3C42FF2A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57423-0E06-4861-B119-DB936FB6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80FCD-746B-46C7-BEDB-715F240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91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EE46E-29FA-4957-A3D3-66EB4305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07630-A20B-4DD9-9C29-1E513717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B8B1-009D-42C9-92D1-65CA36DD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6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3D6D-E031-4598-A775-F15AE2B6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1A33-126D-4668-83A8-F99231BE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A9854-9F97-42D8-99BD-1E832A27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B2FED-706E-48C6-B20B-674304CA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BC89-4266-4E97-8303-1C4EA3D2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2B553-D3F5-40D3-B55C-D557FC8D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7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5654-B07F-4058-93FF-B1A25B26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71C79-C744-4BF1-8D04-7AD586E11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605FE-73A8-4E02-AAFE-1BB16307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8C80-D686-4F79-94B7-B61C4FF9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9F9B-454D-4AAE-A106-EFA288B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6BDB-8BD8-4E25-847D-EEFEA36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23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5689D-1F9F-43D5-AD31-B698938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257C-3643-4E09-952B-ECF093A0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5751-CFB0-4A1E-AEEA-F709BCE48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C30E-1555-4232-A85C-ED0A57DB81A3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EC6F-727E-4974-85E9-2B47DCC1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0A46-0C88-44BD-92AF-85CCE020D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62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owl.excelsior.edu/educator-resources/owl-across-disciplines/owl-across-the-disciplines-grammar-and-us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19CF-0A00-4E82-B5CD-9C98DE9C8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notejam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E6A31-8F47-4EA1-8537-2265CB1B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Migration </a:t>
            </a:r>
            <a:r>
              <a:rPr lang="nl-NL" dirty="0" err="1"/>
              <a:t>to</a:t>
            </a:r>
            <a:r>
              <a:rPr lang="nl-NL" dirty="0"/>
              <a:t> Cloud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Dipak Patil</a:t>
            </a:r>
          </a:p>
        </p:txBody>
      </p:sp>
    </p:spTree>
    <p:extLst>
      <p:ext uri="{BB962C8B-B14F-4D97-AF65-F5344CB8AC3E}">
        <p14:creationId xmlns:p14="http://schemas.microsoft.com/office/powerpoint/2010/main" val="9708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E69C-D08B-4319-8969-54920EBE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F3D3-2136-4380-BAEE-3274831B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err="1"/>
              <a:t>Rehost</a:t>
            </a:r>
            <a:r>
              <a:rPr lang="nl-NL" dirty="0"/>
              <a:t> notejam </a:t>
            </a:r>
            <a:r>
              <a:rPr lang="nl-NL" dirty="0" err="1"/>
              <a:t>application</a:t>
            </a:r>
            <a:r>
              <a:rPr lang="nl-NL" dirty="0"/>
              <a:t> in Azure </a:t>
            </a:r>
            <a:r>
              <a:rPr lang="nl-NL" dirty="0" err="1"/>
              <a:t>cloud</a:t>
            </a:r>
            <a:r>
              <a:rPr lang="nl-NL" dirty="0"/>
              <a:t>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Must have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Application is </a:t>
            </a:r>
            <a:r>
              <a:rPr lang="nl-NL" dirty="0" err="1"/>
              <a:t>highly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Application </a:t>
            </a:r>
            <a:r>
              <a:rPr lang="nl-NL" dirty="0" err="1"/>
              <a:t>sustain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peak load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Support Development team </a:t>
            </a:r>
            <a:r>
              <a:rPr lang="nl-NL" dirty="0" err="1"/>
              <a:t>with</a:t>
            </a:r>
            <a:r>
              <a:rPr lang="nl-NL" dirty="0"/>
              <a:t> multiple </a:t>
            </a:r>
            <a:r>
              <a:rPr lang="nl-NL" dirty="0" err="1"/>
              <a:t>deployments</a:t>
            </a:r>
            <a:r>
              <a:rPr lang="nl-NL" dirty="0"/>
              <a:t> without </a:t>
            </a:r>
            <a:r>
              <a:rPr lang="nl-NL" dirty="0" err="1"/>
              <a:t>interruption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backup</a:t>
            </a:r>
            <a:r>
              <a:rPr lang="nl-NL" dirty="0"/>
              <a:t>/</a:t>
            </a:r>
            <a:r>
              <a:rPr lang="nl-NL" dirty="0" err="1"/>
              <a:t>restore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Monitor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logs, </a:t>
            </a:r>
            <a:r>
              <a:rPr lang="nl-NL" dirty="0" err="1"/>
              <a:t>metrics</a:t>
            </a:r>
            <a:r>
              <a:rPr lang="nl-NL" dirty="0"/>
              <a:t>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DTAP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minimal</a:t>
            </a:r>
            <a:r>
              <a:rPr lang="nl-NL" dirty="0"/>
              <a:t> </a:t>
            </a:r>
            <a:r>
              <a:rPr lang="nl-NL" dirty="0" err="1"/>
              <a:t>efforts</a:t>
            </a:r>
            <a:endParaRPr lang="nl-NL" dirty="0"/>
          </a:p>
          <a:p>
            <a:pPr>
              <a:buFont typeface="Wingdings" panose="05000000000000000000" pitchFamily="2" charset="2"/>
              <a:buChar char="q"/>
            </a:pPr>
            <a:r>
              <a:rPr lang="nl-NL" dirty="0" err="1"/>
              <a:t>Improvements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3 Tier </a:t>
            </a:r>
            <a:r>
              <a:rPr lang="nl-NL" dirty="0" err="1"/>
              <a:t>application</a:t>
            </a:r>
            <a:r>
              <a:rPr lang="nl-NL" dirty="0"/>
              <a:t> 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monolithic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Application 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Costs</a:t>
            </a:r>
            <a:r>
              <a:rPr lang="nl-NL" dirty="0"/>
              <a:t> of </a:t>
            </a:r>
            <a:r>
              <a:rPr lang="nl-NL" dirty="0" err="1"/>
              <a:t>infrastructure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0976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DC37-5035-43D1-9678-71C8EF5B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situation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B75817-BAB5-4A32-8B45-82FCAA57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2683" y="1601359"/>
            <a:ext cx="6253212" cy="2094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354AD2-819C-47F1-BF78-8FFAB1B26103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Pain points</a:t>
            </a:r>
          </a:p>
          <a:p>
            <a:r>
              <a:rPr lang="en-US" sz="2000" dirty="0"/>
              <a:t>Self-managed infrastructure</a:t>
            </a:r>
          </a:p>
          <a:p>
            <a:pPr lvl="1"/>
            <a:r>
              <a:rPr lang="en-US" sz="1600" dirty="0"/>
              <a:t>Servers</a:t>
            </a:r>
          </a:p>
          <a:p>
            <a:pPr lvl="1"/>
            <a:r>
              <a:rPr lang="en-US" sz="1600" dirty="0"/>
              <a:t>Firewall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User management</a:t>
            </a:r>
          </a:p>
          <a:p>
            <a:r>
              <a:rPr lang="en-US" sz="2000" dirty="0"/>
              <a:t>Disaster recovery</a:t>
            </a:r>
          </a:p>
          <a:p>
            <a:r>
              <a:rPr lang="en-US" sz="2000" dirty="0"/>
              <a:t>Additional infrastructure of monitoring the application/firewall/server logs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712381-EB0D-4417-A1D9-2804B6A2AD33}"/>
              </a:ext>
            </a:extLst>
          </p:cNvPr>
          <p:cNvSpPr txBox="1">
            <a:spLocks/>
          </p:cNvSpPr>
          <p:nvPr/>
        </p:nvSpPr>
        <p:spPr>
          <a:xfrm>
            <a:off x="7464778" y="1983670"/>
            <a:ext cx="411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77805-30E5-4189-8B90-D3B5E89423CF}"/>
              </a:ext>
            </a:extLst>
          </p:cNvPr>
          <p:cNvSpPr txBox="1">
            <a:spLocks/>
          </p:cNvSpPr>
          <p:nvPr/>
        </p:nvSpPr>
        <p:spPr>
          <a:xfrm>
            <a:off x="6170645" y="1839782"/>
            <a:ext cx="411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484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6A9-DF62-4209-BDF6-77FF74D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nl-NL" dirty="0" err="1"/>
              <a:t>Proposed</a:t>
            </a:r>
            <a:r>
              <a:rPr lang="nl-NL" dirty="0"/>
              <a:t> - notejam solution design</a:t>
            </a:r>
          </a:p>
        </p:txBody>
      </p:sp>
      <p:pic>
        <p:nvPicPr>
          <p:cNvPr id="5" name="Content Placeholder 4" descr="Syncing cloud with solid fill">
            <a:extLst>
              <a:ext uri="{FF2B5EF4-FFF2-40B4-BE49-F238E27FC236}">
                <a16:creationId xmlns:a16="http://schemas.microsoft.com/office/drawing/2014/main" id="{6EFB196D-BC04-452F-AD28-1CAD4192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078" y="2641216"/>
            <a:ext cx="818900" cy="818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A8601-796E-47B0-AFB1-27D9FEF05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2" y="2638697"/>
            <a:ext cx="436925" cy="821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DF2B7-2CDF-4096-AE4F-F82420C49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2" y="2749461"/>
            <a:ext cx="740604" cy="5998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ACC9D2-4EAB-49E9-812C-4748E4655EF1}"/>
              </a:ext>
            </a:extLst>
          </p:cNvPr>
          <p:cNvCxnSpPr>
            <a:cxnSpLocks/>
          </p:cNvCxnSpPr>
          <p:nvPr/>
        </p:nvCxnSpPr>
        <p:spPr>
          <a:xfrm>
            <a:off x="4580389" y="3163078"/>
            <a:ext cx="210563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3ACD019-A1FE-4BE7-8541-D90A1ACD5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927" y="2114516"/>
            <a:ext cx="511290" cy="717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A69F8-340E-4A84-BFE0-C4BD6F7C0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87" y="3243636"/>
            <a:ext cx="511290" cy="717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83D9C3-22C3-4F60-A4D7-C9ACFB367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138" y="2195074"/>
            <a:ext cx="731724" cy="556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C2FBFD-AFD3-4629-A2D2-715EACDC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95" y="3345122"/>
            <a:ext cx="731724" cy="5561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9B6FF-FAFB-4E11-A1B3-7B51A654A262}"/>
              </a:ext>
            </a:extLst>
          </p:cNvPr>
          <p:cNvCxnSpPr>
            <a:endCxn id="5" idx="1"/>
          </p:cNvCxnSpPr>
          <p:nvPr/>
        </p:nvCxnSpPr>
        <p:spPr>
          <a:xfrm>
            <a:off x="989901" y="3049405"/>
            <a:ext cx="630177" cy="1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440B2-0B71-4788-B9EB-F9E3B9311B14}"/>
              </a:ext>
            </a:extLst>
          </p:cNvPr>
          <p:cNvCxnSpPr>
            <a:stCxn id="5" idx="3"/>
          </p:cNvCxnSpPr>
          <p:nvPr/>
        </p:nvCxnSpPr>
        <p:spPr>
          <a:xfrm flipV="1">
            <a:off x="2438978" y="3049405"/>
            <a:ext cx="656560" cy="1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5085C-DF7A-4D1A-8E6E-4A257F2674A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916946" y="2473129"/>
            <a:ext cx="852981" cy="576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04AD7B-D98E-4DC9-BA6F-6427B393A456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916946" y="3049406"/>
            <a:ext cx="825141" cy="552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581EEE-EE89-4CBD-94EA-B8C5302C726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81217" y="2473129"/>
            <a:ext cx="4489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27EEB0-AC56-4E1B-A183-9C971B53818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53377" y="3595545"/>
            <a:ext cx="439118" cy="2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75C317-ECAE-4CAC-923A-A49D720A1FD6}"/>
              </a:ext>
            </a:extLst>
          </p:cNvPr>
          <p:cNvSpPr txBox="1"/>
          <p:nvPr/>
        </p:nvSpPr>
        <p:spPr>
          <a:xfrm>
            <a:off x="3095537" y="3508651"/>
            <a:ext cx="91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Load </a:t>
            </a:r>
            <a:r>
              <a:rPr lang="nl-NL" sz="1000" dirty="0" err="1"/>
              <a:t>Balancer</a:t>
            </a:r>
            <a:r>
              <a:rPr lang="nl-NL" sz="1000" dirty="0"/>
              <a:t> + Firewall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C88C42-5BE8-42C8-8716-17D336CDE764}"/>
              </a:ext>
            </a:extLst>
          </p:cNvPr>
          <p:cNvSpPr txBox="1"/>
          <p:nvPr/>
        </p:nvSpPr>
        <p:spPr>
          <a:xfrm>
            <a:off x="493879" y="3512329"/>
            <a:ext cx="436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CC3A5-D6DE-4ED2-8859-C8E18EC48637}"/>
              </a:ext>
            </a:extLst>
          </p:cNvPr>
          <p:cNvSpPr txBox="1"/>
          <p:nvPr/>
        </p:nvSpPr>
        <p:spPr>
          <a:xfrm>
            <a:off x="1662529" y="3602249"/>
            <a:ext cx="614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Internet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2A32E3-B18A-4664-88B3-4D8A9B09E88C}"/>
              </a:ext>
            </a:extLst>
          </p:cNvPr>
          <p:cNvSpPr txBox="1"/>
          <p:nvPr/>
        </p:nvSpPr>
        <p:spPr>
          <a:xfrm>
            <a:off x="6910662" y="2438642"/>
            <a:ext cx="992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/>
              <a:t>Primary</a:t>
            </a:r>
            <a:r>
              <a:rPr lang="nl-NL" sz="1000" dirty="0"/>
              <a:t> </a:t>
            </a:r>
            <a:r>
              <a:rPr lang="nl-NL" sz="1000" dirty="0" err="1"/>
              <a:t>Region</a:t>
            </a:r>
            <a:endParaRPr lang="nl-NL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51952-2EEC-41F0-8028-525D6A9E7857}"/>
              </a:ext>
            </a:extLst>
          </p:cNvPr>
          <p:cNvSpPr txBox="1"/>
          <p:nvPr/>
        </p:nvSpPr>
        <p:spPr>
          <a:xfrm>
            <a:off x="7013299" y="3602249"/>
            <a:ext cx="1122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/>
              <a:t>Secondary</a:t>
            </a:r>
            <a:r>
              <a:rPr lang="nl-NL" sz="1000" dirty="0"/>
              <a:t> </a:t>
            </a:r>
            <a:r>
              <a:rPr lang="nl-NL" sz="1000" dirty="0" err="1"/>
              <a:t>Region</a:t>
            </a:r>
            <a:endParaRPr lang="nl-NL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FA5F2E-E808-474C-8F11-DE222427B63C}"/>
              </a:ext>
            </a:extLst>
          </p:cNvPr>
          <p:cNvSpPr txBox="1"/>
          <p:nvPr/>
        </p:nvSpPr>
        <p:spPr>
          <a:xfrm>
            <a:off x="4580388" y="4039381"/>
            <a:ext cx="88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Web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4CC6E-D9F5-490E-8129-2A2E7287596E}"/>
              </a:ext>
            </a:extLst>
          </p:cNvPr>
          <p:cNvSpPr txBox="1"/>
          <p:nvPr/>
        </p:nvSpPr>
        <p:spPr>
          <a:xfrm>
            <a:off x="5730137" y="4020285"/>
            <a:ext cx="69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Database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9C49B0-0C9B-45DF-849E-4F02B46D7D6C}"/>
              </a:ext>
            </a:extLst>
          </p:cNvPr>
          <p:cNvSpPr txBox="1"/>
          <p:nvPr/>
        </p:nvSpPr>
        <p:spPr>
          <a:xfrm>
            <a:off x="4654310" y="2826042"/>
            <a:ext cx="88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Web Server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8749A-7C02-4081-BA87-F726B65FA4C7}"/>
              </a:ext>
            </a:extLst>
          </p:cNvPr>
          <p:cNvSpPr txBox="1"/>
          <p:nvPr/>
        </p:nvSpPr>
        <p:spPr>
          <a:xfrm>
            <a:off x="5804059" y="2806946"/>
            <a:ext cx="69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38572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6E6FB1-CC35-4652-9D42-C1C748AC18E0}"/>
              </a:ext>
            </a:extLst>
          </p:cNvPr>
          <p:cNvSpPr/>
          <p:nvPr/>
        </p:nvSpPr>
        <p:spPr>
          <a:xfrm>
            <a:off x="237067" y="959556"/>
            <a:ext cx="11116733" cy="5350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05E594-990A-49C4-A3BC-FE6837FA9FD3}"/>
              </a:ext>
            </a:extLst>
          </p:cNvPr>
          <p:cNvSpPr/>
          <p:nvPr/>
        </p:nvSpPr>
        <p:spPr>
          <a:xfrm>
            <a:off x="3747912" y="1125206"/>
            <a:ext cx="4732590" cy="4607588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4509F-A5BD-4B00-9562-EEB2DB9E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82" y="365126"/>
            <a:ext cx="10515600" cy="447676"/>
          </a:xfrm>
        </p:spPr>
        <p:txBody>
          <a:bodyPr>
            <a:normAutofit fontScale="90000"/>
          </a:bodyPr>
          <a:lstStyle/>
          <a:p>
            <a:r>
              <a:rPr lang="nl-NL" dirty="0"/>
              <a:t>Technical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5C85A-6E90-4EEA-B6FA-A24A2B74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79" y="2824412"/>
            <a:ext cx="238125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7757A-5BF5-4FE0-975A-0A81065FB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59" y="2357968"/>
            <a:ext cx="523875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533E23-D618-4278-B2B5-8E886842A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226" y="2446860"/>
            <a:ext cx="161925" cy="27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3C3B3D-CF33-4EDC-92BB-E9C4E1AFF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898" y="3002489"/>
            <a:ext cx="266700" cy="209550"/>
          </a:xfrm>
          <a:prstGeom prst="rect">
            <a:avLst/>
          </a:prstGeom>
        </p:spPr>
      </p:pic>
      <p:pic>
        <p:nvPicPr>
          <p:cNvPr id="14" name="Picture 13" descr="Frontdoor&#10;- WAF enabled&#10;- Load balancing with priority to Primary region">
            <a:extLst>
              <a:ext uri="{FF2B5EF4-FFF2-40B4-BE49-F238E27FC236}">
                <a16:creationId xmlns:a16="http://schemas.microsoft.com/office/drawing/2014/main" id="{211F7480-A4C0-4230-ABC7-45FD066F9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342" y="2786452"/>
            <a:ext cx="571500" cy="504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D30B1D-919B-40FB-8720-D3D25AD94AE5}"/>
              </a:ext>
            </a:extLst>
          </p:cNvPr>
          <p:cNvSpPr txBox="1"/>
          <p:nvPr/>
        </p:nvSpPr>
        <p:spPr>
          <a:xfrm>
            <a:off x="3375379" y="3486323"/>
            <a:ext cx="1275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Frontdoor </a:t>
            </a:r>
            <a:r>
              <a:rPr lang="nl-NL" sz="1000" dirty="0" err="1"/>
              <a:t>with</a:t>
            </a:r>
            <a:r>
              <a:rPr lang="nl-NL" sz="1000" dirty="0"/>
              <a:t> WAF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6C5503-96AE-41CD-B422-FC7F0F54E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485" y="1428749"/>
            <a:ext cx="2381250" cy="20002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15DB96-1FAF-440A-964A-BFCE88A812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7997" y="3732544"/>
            <a:ext cx="2381250" cy="2000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28FCD4-CD36-4569-A1C8-E428FA62F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4172" y="5314773"/>
            <a:ext cx="304800" cy="257175"/>
          </a:xfrm>
          <a:prstGeom prst="rect">
            <a:avLst/>
          </a:prstGeom>
        </p:spPr>
      </p:pic>
      <p:pic>
        <p:nvPicPr>
          <p:cNvPr id="21" name="Picture 20" descr="Resoure group&#10;- Indicate environment&#10;- has tags">
            <a:extLst>
              <a:ext uri="{FF2B5EF4-FFF2-40B4-BE49-F238E27FC236}">
                <a16:creationId xmlns:a16="http://schemas.microsoft.com/office/drawing/2014/main" id="{003B3A49-BA8B-411F-BC53-314363F8D7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1200" y="1414639"/>
            <a:ext cx="304800" cy="257175"/>
          </a:xfrm>
          <a:prstGeom prst="rect">
            <a:avLst/>
          </a:prstGeom>
        </p:spPr>
      </p:pic>
      <p:pic>
        <p:nvPicPr>
          <p:cNvPr id="23" name="Picture 22" descr="Database - &#10;- With fall back configuration&#10;- backup enabled&#10;- Retention period 3 years">
            <a:extLst>
              <a:ext uri="{FF2B5EF4-FFF2-40B4-BE49-F238E27FC236}">
                <a16:creationId xmlns:a16="http://schemas.microsoft.com/office/drawing/2014/main" id="{296A78DC-E546-458F-A5B2-F74923F6C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5271" y="1559059"/>
            <a:ext cx="990600" cy="685800"/>
          </a:xfrm>
          <a:prstGeom prst="rect">
            <a:avLst/>
          </a:prstGeom>
        </p:spPr>
      </p:pic>
      <p:pic>
        <p:nvPicPr>
          <p:cNvPr id="24" name="Picture 23" descr="Web app with &#10;- Standard app plan with auto scale&#10;- Monitoring enabled&#10;- Connected to Git source &#10;- Deployment slots enabled&#10;- SSl/TLS configured with custom domain">
            <a:extLst>
              <a:ext uri="{FF2B5EF4-FFF2-40B4-BE49-F238E27FC236}">
                <a16:creationId xmlns:a16="http://schemas.microsoft.com/office/drawing/2014/main" id="{3A13952B-37AE-466A-BB92-E9092BF912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8933" y="3871838"/>
            <a:ext cx="733425" cy="638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F90571-B7C7-4FC9-8BBC-93CFAB9F4B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3399" y="3843845"/>
            <a:ext cx="990600" cy="6858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3241A6-828B-416A-B6CB-B631DE9B3D26}"/>
              </a:ext>
            </a:extLst>
          </p:cNvPr>
          <p:cNvCxnSpPr>
            <a:cxnSpLocks/>
          </p:cNvCxnSpPr>
          <p:nvPr/>
        </p:nvCxnSpPr>
        <p:spPr>
          <a:xfrm>
            <a:off x="5715639" y="3429001"/>
            <a:ext cx="3202586" cy="1411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E67878F-C97D-48DB-80D8-2DAAE07EC5A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98842" y="1789632"/>
            <a:ext cx="1943914" cy="12492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35ED110-B04C-4A6D-9A8B-AC582E9DEB0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98842" y="3038865"/>
            <a:ext cx="1730130" cy="10571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EDA882-DBD1-4DBF-82FF-1DA2C10D923B}"/>
              </a:ext>
            </a:extLst>
          </p:cNvPr>
          <p:cNvCxnSpPr/>
          <p:nvPr/>
        </p:nvCxnSpPr>
        <p:spPr>
          <a:xfrm>
            <a:off x="6610351" y="1789632"/>
            <a:ext cx="714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272AF4-9C07-4F20-BB98-FF433665B5C5}"/>
              </a:ext>
            </a:extLst>
          </p:cNvPr>
          <p:cNvCxnSpPr/>
          <p:nvPr/>
        </p:nvCxnSpPr>
        <p:spPr>
          <a:xfrm>
            <a:off x="6375398" y="4078953"/>
            <a:ext cx="94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94795B-83CD-49FB-A4A4-C5AE3B5F2F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198604" y="3029481"/>
            <a:ext cx="1142955" cy="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05FF42-E342-43BD-8D28-43282B7B70D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65434" y="3029481"/>
            <a:ext cx="861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Web app with &#10;- Standard app plan with auto scale&#10;- Monitoring enabled&#10;- Connected to Git source &#10;- Deployment slots enabled&#10;- SSl/TLS configured with custom domain">
            <a:extLst>
              <a:ext uri="{FF2B5EF4-FFF2-40B4-BE49-F238E27FC236}">
                <a16:creationId xmlns:a16="http://schemas.microsoft.com/office/drawing/2014/main" id="{F7D2745A-DF92-4966-8424-F4CB453C31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2348" y="1559059"/>
            <a:ext cx="733425" cy="6381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EB31729-3B26-4C0B-9D1D-AB9E0F8BE9F5}"/>
              </a:ext>
            </a:extLst>
          </p:cNvPr>
          <p:cNvSpPr txBox="1"/>
          <p:nvPr/>
        </p:nvSpPr>
        <p:spPr>
          <a:xfrm>
            <a:off x="838200" y="3352237"/>
            <a:ext cx="52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User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14A47E-8EBE-4532-B8B1-9A95AC4634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32354" y="2584973"/>
            <a:ext cx="608524" cy="6172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DCCDE7-2351-4BE1-9D11-BC16297906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43600" y="4824144"/>
            <a:ext cx="608524" cy="617217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CECB17-2CFE-4A1C-A835-94271260C40A}"/>
              </a:ext>
            </a:extLst>
          </p:cNvPr>
          <p:cNvCxnSpPr>
            <a:cxnSpLocks/>
          </p:cNvCxnSpPr>
          <p:nvPr/>
        </p:nvCxnSpPr>
        <p:spPr>
          <a:xfrm>
            <a:off x="6225267" y="4404911"/>
            <a:ext cx="4810" cy="4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1C8200-F56C-495F-A5D6-5643B6101BA3}"/>
              </a:ext>
            </a:extLst>
          </p:cNvPr>
          <p:cNvCxnSpPr>
            <a:cxnSpLocks/>
          </p:cNvCxnSpPr>
          <p:nvPr/>
        </p:nvCxnSpPr>
        <p:spPr>
          <a:xfrm flipH="1">
            <a:off x="6412379" y="2054578"/>
            <a:ext cx="6681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6E4BFD-1F53-45EF-BA37-680028AF8F7D}"/>
              </a:ext>
            </a:extLst>
          </p:cNvPr>
          <p:cNvSpPr txBox="1"/>
          <p:nvPr/>
        </p:nvSpPr>
        <p:spPr>
          <a:xfrm>
            <a:off x="8444089" y="2824412"/>
            <a:ext cx="1767598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/>
              <a:t>Region</a:t>
            </a:r>
            <a:endParaRPr lang="nl-N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E7A2CD-8F24-468D-8E34-FACE8D301BCC}"/>
              </a:ext>
            </a:extLst>
          </p:cNvPr>
          <p:cNvSpPr txBox="1"/>
          <p:nvPr/>
        </p:nvSpPr>
        <p:spPr>
          <a:xfrm>
            <a:off x="8444089" y="3817413"/>
            <a:ext cx="1767598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dirty="0" err="1"/>
              <a:t>Fallback</a:t>
            </a:r>
            <a:r>
              <a:rPr lang="nl-NL" dirty="0"/>
              <a:t> </a:t>
            </a:r>
            <a:r>
              <a:rPr lang="nl-NL" dirty="0" err="1"/>
              <a:t>Region</a:t>
            </a:r>
            <a:endParaRPr lang="nl-N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4C51ED-48F3-46F2-BB23-DB41CCDB07C1}"/>
              </a:ext>
            </a:extLst>
          </p:cNvPr>
          <p:cNvSpPr txBox="1"/>
          <p:nvPr/>
        </p:nvSpPr>
        <p:spPr>
          <a:xfrm>
            <a:off x="5817589" y="5745246"/>
            <a:ext cx="73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Azure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582414-25C3-4519-AA6D-B4B4CE9036E5}"/>
              </a:ext>
            </a:extLst>
          </p:cNvPr>
          <p:cNvSpPr txBox="1"/>
          <p:nvPr/>
        </p:nvSpPr>
        <p:spPr>
          <a:xfrm>
            <a:off x="1221810" y="2778165"/>
            <a:ext cx="816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notejam.com</a:t>
            </a:r>
          </a:p>
        </p:txBody>
      </p:sp>
      <p:pic>
        <p:nvPicPr>
          <p:cNvPr id="81" name="Picture 80" descr="AAD for&#10;-User management">
            <a:extLst>
              <a:ext uri="{FF2B5EF4-FFF2-40B4-BE49-F238E27FC236}">
                <a16:creationId xmlns:a16="http://schemas.microsoft.com/office/drawing/2014/main" id="{58E6F4E1-A7E6-49CF-BDFE-438A128FC31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03328" y="2723085"/>
            <a:ext cx="679161" cy="583118"/>
          </a:xfrm>
          <a:prstGeom prst="rect">
            <a:avLst/>
          </a:prstGeom>
        </p:spPr>
      </p:pic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7CD75EB1-F4F5-45AE-BAF4-F35725CFC0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6732" y="2004631"/>
            <a:ext cx="1067215" cy="6795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CF2CBF75-70DF-49D1-AA74-6DA76CAC65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84991" y="3059520"/>
            <a:ext cx="975727" cy="62400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5D30E48-D6AA-4FCC-B552-45B757EE64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6932" y="2558721"/>
            <a:ext cx="448365" cy="44836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CAB374B-FF5F-4F8C-BD97-4914FED792CF}"/>
              </a:ext>
            </a:extLst>
          </p:cNvPr>
          <p:cNvSpPr txBox="1"/>
          <p:nvPr/>
        </p:nvSpPr>
        <p:spPr>
          <a:xfrm>
            <a:off x="7196328" y="2961366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Log Analytics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257E41-0376-4DDC-9FEF-91B0ABED6F54}"/>
              </a:ext>
            </a:extLst>
          </p:cNvPr>
          <p:cNvCxnSpPr>
            <a:cxnSpLocks/>
          </p:cNvCxnSpPr>
          <p:nvPr/>
        </p:nvCxnSpPr>
        <p:spPr>
          <a:xfrm>
            <a:off x="6552124" y="2824412"/>
            <a:ext cx="79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9394F1-DAE5-48B2-AC6F-F9B1308B2DF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541115" y="2110356"/>
            <a:ext cx="0" cy="44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1C15E5F-F6B9-47E1-A032-CC16C6664880}"/>
              </a:ext>
            </a:extLst>
          </p:cNvPr>
          <p:cNvSpPr txBox="1"/>
          <p:nvPr/>
        </p:nvSpPr>
        <p:spPr>
          <a:xfrm>
            <a:off x="7485735" y="2251958"/>
            <a:ext cx="914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err="1"/>
              <a:t>Diagnostics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303960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86E-0A42-4DBB-A15C-1A2D70AC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Qustions</a:t>
            </a:r>
            <a:r>
              <a:rPr lang="nl-NL" dirty="0"/>
              <a:t>..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F90DF7D6-8A80-4BFF-8659-95E9FFFC0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75C77-9D5A-42AE-BDDC-A3C09FEB98A5}"/>
              </a:ext>
            </a:extLst>
          </p:cNvPr>
          <p:cNvSpPr txBox="1"/>
          <p:nvPr/>
        </p:nvSpPr>
        <p:spPr>
          <a:xfrm>
            <a:off x="3920331" y="6176963"/>
            <a:ext cx="4351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>
                <a:hlinkClick r:id="rId4" tooltip="https://owl.excelsior.edu/educator-resources/owl-across-disciplines/owl-across-the-disciplines-grammar-and-usage/"/>
              </a:rPr>
              <a:t>This Photo</a:t>
            </a:r>
            <a:r>
              <a:rPr lang="nl-NL" sz="900"/>
              <a:t> by Unknown Author is licensed under </a:t>
            </a:r>
            <a:r>
              <a:rPr lang="nl-NL" sz="900">
                <a:hlinkClick r:id="rId5" tooltip="https://creativecommons.org/licenses/by/3.0/"/>
              </a:rPr>
              <a:t>CC BY</a:t>
            </a:r>
            <a:endParaRPr lang="nl-NL" sz="900"/>
          </a:p>
        </p:txBody>
      </p:sp>
    </p:spTree>
    <p:extLst>
      <p:ext uri="{BB962C8B-B14F-4D97-AF65-F5344CB8AC3E}">
        <p14:creationId xmlns:p14="http://schemas.microsoft.com/office/powerpoint/2010/main" val="1476622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C8E008ADD504384404C9E3E99B7EB" ma:contentTypeVersion="10" ma:contentTypeDescription="Create a new document." ma:contentTypeScope="" ma:versionID="8c4373961c0831170a61a8106b8bd466">
  <xsd:schema xmlns:xsd="http://www.w3.org/2001/XMLSchema" xmlns:xs="http://www.w3.org/2001/XMLSchema" xmlns:p="http://schemas.microsoft.com/office/2006/metadata/properties" xmlns:ns3="9ac6d3fa-e392-431b-b9b0-b371ac6fcc4b" xmlns:ns4="e43dcf83-6b49-4140-93f1-162dddd7ee38" targetNamespace="http://schemas.microsoft.com/office/2006/metadata/properties" ma:root="true" ma:fieldsID="fe446e04f8a12cf8a23ebc1d9dbc4fc7" ns3:_="" ns4:_="">
    <xsd:import namespace="9ac6d3fa-e392-431b-b9b0-b371ac6fcc4b"/>
    <xsd:import namespace="e43dcf83-6b49-4140-93f1-162dddd7e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6d3fa-e392-431b-b9b0-b371ac6fc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3dcf83-6b49-4140-93f1-162dddd7e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297EB5-55AC-4480-9131-BC60DA26C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6d3fa-e392-431b-b9b0-b371ac6fcc4b"/>
    <ds:schemaRef ds:uri="e43dcf83-6b49-4140-93f1-162dddd7e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7000AB-59D9-4BB2-934C-2EC5A7058E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EEBAFC-A708-43F1-BE20-3B564BFB5361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e43dcf83-6b49-4140-93f1-162dddd7ee38"/>
    <ds:schemaRef ds:uri="http://purl.org/dc/dcmitype/"/>
    <ds:schemaRef ds:uri="9ac6d3fa-e392-431b-b9b0-b371ac6fcc4b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notejam</vt:lpstr>
      <vt:lpstr>Goal</vt:lpstr>
      <vt:lpstr>Current situation</vt:lpstr>
      <vt:lpstr>Proposed - notejam solution design</vt:lpstr>
      <vt:lpstr>Technical Design</vt:lpstr>
      <vt:lpstr>Qustions..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notejam</dc:title>
  <dc:creator>Patil, Dipakumar</dc:creator>
  <cp:lastModifiedBy>Patil, Dipakumar</cp:lastModifiedBy>
  <cp:revision>1</cp:revision>
  <dcterms:created xsi:type="dcterms:W3CDTF">2021-02-18T09:32:17Z</dcterms:created>
  <dcterms:modified xsi:type="dcterms:W3CDTF">2021-02-19T15:29:25Z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0x010100D51C8E008ADD504384404C9E3E99B7EB</vt:lpwstr>
  </property>
</Properties>
</file>