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 snapToObjects="1">
      <p:cViewPr varScale="1">
        <p:scale>
          <a:sx n="109" d="100"/>
          <a:sy n="10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5338A-A9EE-0447-9A55-9FAA83719303}" type="datetimeFigureOut">
              <a:rPr lang="en-DE" smtClean="0"/>
              <a:t>10.12.21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6444-6190-4D41-85F5-448931D927D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47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Main idea behind differential network 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DE" dirty="0"/>
              <a:t>re the differentially expressed genes between baseline and treatment samples also those that are differentially co-expressed? Do we get similar results from this analysis or additional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Which information do we get from differential gene interactions?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DE" dirty="0"/>
              <a:t>Approach for differential network analysis:</a:t>
            </a:r>
          </a:p>
          <a:p>
            <a:pPr marL="228600" indent="-228600">
              <a:buFont typeface="+mj-lt"/>
              <a:buAutoNum type="arabicPeriod"/>
            </a:pPr>
            <a:r>
              <a:rPr lang="en-DE" dirty="0"/>
              <a:t>Calculate prior-guided gene expression networks using KiMONo </a:t>
            </a:r>
            <a:r>
              <a:rPr lang="en-DE" dirty="0">
                <a:sym typeface="Wingdings" pitchFamily="2" charset="2"/>
              </a:rPr>
              <a:t>for control and treatment samples separately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G</a:t>
            </a:r>
            <a:r>
              <a:rPr lang="en-DE" dirty="0">
                <a:sym typeface="Wingdings" pitchFamily="2" charset="2"/>
              </a:rPr>
              <a:t>et differential gene interactions: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DE" dirty="0"/>
              <a:t>ake beta values and SE of beta values of control and treatment group for one pair of genes (</a:t>
            </a:r>
            <a:r>
              <a:rPr lang="en-GB" dirty="0" err="1"/>
              <a:t>i</a:t>
            </a:r>
            <a:r>
              <a:rPr lang="en-DE" dirty="0"/>
              <a:t> and j) and calculate z score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DE" dirty="0"/>
              <a:t>alculate p values for all z scores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G</a:t>
            </a:r>
            <a:r>
              <a:rPr lang="en-DE" dirty="0"/>
              <a:t>enerate differential network from those interactions with a significant p-value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BD289-3A29-45E8-AD20-ACE8C932FF0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40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42ED-C62D-AE46-BBC3-D1460F94E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1E0A8-1EED-7D4E-A6CF-1BEFAD714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3459-02D6-334D-A280-9E91A8AF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51CE-99F8-A44D-A736-37BA023F8E7F}" type="datetime1">
              <a:rPr lang="de-DE" smtClean="0"/>
              <a:t>10.12.21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68FC-1312-6243-AA92-F0D935CD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16C2-A66A-1943-AE08-A27C2591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779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9923-BEA9-4442-B1B6-0D59855A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727E6-A368-4E4E-A1C8-FFE8C3572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58C66-EEEB-C34C-9C46-ABF0A689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A278-E640-D044-8EA7-2834563CC55C}" type="datetime1">
              <a:rPr lang="de-DE" smtClean="0"/>
              <a:t>10.12.21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B3B8-CB19-AC4A-832C-23128F0B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9110-FDE6-034F-8F3A-23416096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16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79C3B-5A7F-944F-8411-5BAFDA23D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781A0-DE26-9A4B-A95F-4F7518CF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1E9C-316C-E549-A194-E7E08B6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6593-DCD4-4749-A3DA-F8308E6DF6E1}" type="datetime1">
              <a:rPr lang="de-DE" smtClean="0"/>
              <a:t>10.12.21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AE4B-D42C-4843-ADAC-DE438771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3015A-2099-6941-BE7D-913C9E51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47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5A4A-0249-F349-A24E-89E9ED9B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536D-1451-6849-97D3-81BF27A2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AAF2-6E01-9C4A-B85C-09F99623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2D-848E-AA40-AB39-DD9993FD1B60}" type="datetime1">
              <a:rPr lang="de-DE" smtClean="0"/>
              <a:t>10.12.21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23C8-B077-9043-97A3-BDA8F37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26BE-00DF-704E-B236-8BA46591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38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34DE-9E35-1E45-BF11-21C49721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EA23-45D7-4849-928D-5DCB6DC9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D96E-CC9D-7F43-A110-DAEC6F2E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AF4E-5E65-354F-B3A9-51ED2402B4CC}" type="datetime1">
              <a:rPr lang="de-DE" smtClean="0"/>
              <a:t>10.12.21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4833-F975-C841-8D0F-8039EC74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AC63-ABAF-0545-9D03-9FF3E58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13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BEF2-ECBF-A54A-8AC7-EB13F08C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6450-1C15-8042-9950-9489674F9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A3E75-EC52-1241-8888-570296BDF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BE0A-0488-0146-82AC-63F38F79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A011-5711-3649-B597-7216EF36B602}" type="datetime1">
              <a:rPr lang="de-DE" smtClean="0"/>
              <a:t>10.12.21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17175-BA71-CF47-BFD1-846C0B72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00A4-5014-4C47-899A-2ECD84A5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638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AF55-3F2E-034C-963B-63948B0B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CB4C-CE17-DF4C-AF53-42973194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49501-747D-9245-B925-9FF6A8674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5D661-E6BE-894D-B9C3-38D7077F3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CA7E6-0BB8-1C49-8CD2-C9E1B1AEC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84270-FFBB-DF4F-87D2-1CB760BB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C698-DC69-F048-9552-D1242E8DA583}" type="datetime1">
              <a:rPr lang="de-DE" smtClean="0"/>
              <a:t>10.12.21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3F96F-D23E-AB4F-B23A-715095D4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2A79E-B28F-6E4A-BDAE-ECE3BE78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72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A90B-B55A-7642-8F4E-1100B377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CCD75-0CAE-424C-A8B6-B53AEA8E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CDE4-0D89-3449-9F2E-C34CF957D829}" type="datetime1">
              <a:rPr lang="de-DE" smtClean="0"/>
              <a:t>10.12.21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35288-DB9A-4A41-8932-1716D7A5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8F3AC-C2FC-ED46-B2EE-C2552C3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693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4E10D-5AF1-954F-9B87-1167CA76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35D9-E367-1F4E-AB35-8F0199ABAB50}" type="datetime1">
              <a:rPr lang="de-DE" smtClean="0"/>
              <a:t>10.12.21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C50CD-BCAB-A440-A76F-66102731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FD645-AF76-B34D-83C9-4AFADCC8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210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BE9A-9632-2844-ADE1-0FDB7115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16AB-95FF-5B4B-BF61-308C90825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80129-E046-8B40-AE8D-786A73AC9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E44C-ED18-474E-BD9E-93208EC6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DDF6-E6BF-5749-99F9-82F575E1DF8D}" type="datetime1">
              <a:rPr lang="de-DE" smtClean="0"/>
              <a:t>10.12.21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C3FF0-500D-E144-BE8E-3FEA296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D0658-C387-AC45-A70C-06B1C245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478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E190-33B6-F543-9237-6D386EB5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A285D-F98C-504D-8A3A-DC3513D02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F4B2-EA9A-FB43-905E-574B50FBA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3A04-495A-2148-AAF4-0B3ABF19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AF4C-E830-8544-A7EF-A288638AC42C}" type="datetime1">
              <a:rPr lang="de-DE" smtClean="0"/>
              <a:t>10.12.21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69A75-0123-ED40-B7D7-49FE71D7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BA2B9-0EA8-6448-8EDB-DD34D8D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925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43921-C564-1D40-BBA0-9310939C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41F7-3276-6940-947F-DC7C2FD0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B4D5E-CD96-E648-A355-C3755F620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3350B-CE1D-E748-9A8A-06CE78A398CC}" type="datetime1">
              <a:rPr lang="de-DE" smtClean="0"/>
              <a:t>10.12.21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ED81-6377-0B4F-BAD4-768370284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F501-12F7-E146-B941-13FF54BE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A9D6-EFF2-094E-A8D7-68A3F5A2F8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381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B85D8-2018-A74C-9285-D8A8C9DC5CA5}"/>
              </a:ext>
            </a:extLst>
          </p:cNvPr>
          <p:cNvSpPr txBox="1"/>
          <p:nvPr/>
        </p:nvSpPr>
        <p:spPr>
          <a:xfrm>
            <a:off x="1566549" y="1190084"/>
            <a:ext cx="337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Prior-guided gene expression network using KiMONo</a:t>
            </a:r>
            <a:r>
              <a:rPr lang="en-DE" sz="16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22AD8-B543-234C-A057-4FD3E0B51690}"/>
              </a:ext>
            </a:extLst>
          </p:cNvPr>
          <p:cNvSpPr txBox="1"/>
          <p:nvPr/>
        </p:nvSpPr>
        <p:spPr>
          <a:xfrm>
            <a:off x="1320059" y="5835786"/>
            <a:ext cx="983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i="1" baseline="30000" dirty="0">
                <a:latin typeface="+mj-lt"/>
              </a:rPr>
              <a:t>1</a:t>
            </a:r>
            <a:r>
              <a:rPr lang="en-DE" sz="1200" i="1" dirty="0">
                <a:latin typeface="+mj-lt"/>
              </a:rPr>
              <a:t>Ogris et al., Sci Rep, 2021</a:t>
            </a:r>
            <a:endParaRPr lang="en-DE" sz="1200" i="1" baseline="30000" dirty="0">
              <a:latin typeface="+mj-lt"/>
            </a:endParaRPr>
          </a:p>
          <a:p>
            <a:r>
              <a:rPr lang="en-DE" sz="1400" i="1" baseline="30000" dirty="0">
                <a:latin typeface="+mj-lt"/>
              </a:rPr>
              <a:t>2</a:t>
            </a:r>
            <a:r>
              <a:rPr lang="en-GB" sz="1200" i="1" dirty="0">
                <a:latin typeface="+mj-lt"/>
              </a:rPr>
              <a:t>Kim Y et al., Int J Data Min </a:t>
            </a:r>
            <a:r>
              <a:rPr lang="en-GB" sz="1200" i="1" dirty="0" err="1">
                <a:latin typeface="+mj-lt"/>
              </a:rPr>
              <a:t>Bioinform</a:t>
            </a:r>
            <a:r>
              <a:rPr lang="en-GB" sz="1200" i="1" dirty="0">
                <a:latin typeface="+mj-lt"/>
              </a:rPr>
              <a:t>,</a:t>
            </a:r>
            <a:r>
              <a:rPr lang="en-GB" sz="1200" dirty="0">
                <a:latin typeface="+mj-lt"/>
              </a:rPr>
              <a:t> 2018</a:t>
            </a:r>
            <a:endParaRPr lang="en-DE" sz="1400" i="1" baseline="30000" dirty="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D0F102-02E8-B241-BAED-C8C6916063B8}"/>
              </a:ext>
            </a:extLst>
          </p:cNvPr>
          <p:cNvSpPr txBox="1"/>
          <p:nvPr/>
        </p:nvSpPr>
        <p:spPr>
          <a:xfrm>
            <a:off x="1575554" y="2880927"/>
            <a:ext cx="390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Approach DiffGRN</a:t>
            </a:r>
            <a:r>
              <a:rPr lang="en-DE" sz="16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: differential gene interactions using a z-test</a:t>
            </a:r>
            <a:endParaRPr lang="en-DE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B9DC770-B04D-0B49-A385-F474574D0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617" y="3428159"/>
            <a:ext cx="1996264" cy="828575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5283D813-2FA3-5247-9A32-96DA341A3E15}"/>
              </a:ext>
            </a:extLst>
          </p:cNvPr>
          <p:cNvGrpSpPr/>
          <p:nvPr/>
        </p:nvGrpSpPr>
        <p:grpSpPr>
          <a:xfrm>
            <a:off x="1953412" y="4241415"/>
            <a:ext cx="3495175" cy="1077218"/>
            <a:chOff x="954579" y="5346344"/>
            <a:chExt cx="3532771" cy="146884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EBB3C17-68DD-354A-81FA-E7DC63A50512}"/>
                </a:ext>
              </a:extLst>
            </p:cNvPr>
            <p:cNvSpPr txBox="1"/>
            <p:nvPr/>
          </p:nvSpPr>
          <p:spPr>
            <a:xfrm>
              <a:off x="954579" y="5346344"/>
              <a:ext cx="3532771" cy="1468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W</a:t>
              </a:r>
              <a:r>
                <a:rPr lang="en-DE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here       and       </a:t>
              </a:r>
              <a:r>
                <a:rPr lang="en-GB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</a:t>
              </a:r>
              <a:r>
                <a:rPr lang="en-DE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 estimated regression coefficients of gene i and gene </a:t>
              </a:r>
              <a:r>
                <a:rPr lang="en-GB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j</a:t>
              </a:r>
              <a:r>
                <a:rPr lang="en-DE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within control and treatment group </a:t>
              </a:r>
              <a:endParaRPr lang="en-DE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AEDEBF81-EB00-C041-B783-C578D4AA7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222" t="10305" r="46614" b="58690"/>
            <a:stretch/>
          </p:blipFill>
          <p:spPr>
            <a:xfrm>
              <a:off x="1660973" y="5436015"/>
              <a:ext cx="269255" cy="307778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395F774-4CA1-DC41-9DB9-0C46B3C63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281" t="8523" r="29773" b="58690"/>
            <a:stretch/>
          </p:blipFill>
          <p:spPr>
            <a:xfrm>
              <a:off x="2331936" y="5426583"/>
              <a:ext cx="243184" cy="326642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2AF0AB-C379-4940-A653-3FFC024821D0}"/>
              </a:ext>
            </a:extLst>
          </p:cNvPr>
          <p:cNvGrpSpPr/>
          <p:nvPr/>
        </p:nvGrpSpPr>
        <p:grpSpPr>
          <a:xfrm>
            <a:off x="6180823" y="1049442"/>
            <a:ext cx="3934088" cy="1663668"/>
            <a:chOff x="5076220" y="1292474"/>
            <a:chExt cx="4861816" cy="2038002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6883B81-C597-D242-A00A-B9EEF17D48A3}"/>
                </a:ext>
              </a:extLst>
            </p:cNvPr>
            <p:cNvGrpSpPr/>
            <p:nvPr/>
          </p:nvGrpSpPr>
          <p:grpSpPr>
            <a:xfrm>
              <a:off x="5076220" y="1292474"/>
              <a:ext cx="1868961" cy="1319894"/>
              <a:chOff x="4844284" y="1191858"/>
              <a:chExt cx="1978405" cy="1435238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7D7AB19-4B6D-6445-83DD-F72F907596F3}"/>
                  </a:ext>
                </a:extLst>
              </p:cNvPr>
              <p:cNvCxnSpPr/>
              <p:nvPr/>
            </p:nvCxnSpPr>
            <p:spPr>
              <a:xfrm>
                <a:off x="4960253" y="1783977"/>
                <a:ext cx="919387" cy="125444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3D7E507-2920-254B-8AAB-8B88AFF69558}"/>
                  </a:ext>
                </a:extLst>
              </p:cNvPr>
              <p:cNvCxnSpPr/>
              <p:nvPr/>
            </p:nvCxnSpPr>
            <p:spPr>
              <a:xfrm>
                <a:off x="4953426" y="1783977"/>
                <a:ext cx="1387394" cy="722619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C23C8D2-E995-7244-9E60-652C10C28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0253" y="1783977"/>
                <a:ext cx="434473" cy="645299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EB9E05F-59B7-2C49-AF5E-09D995B68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0695" y="1317756"/>
                <a:ext cx="1196025" cy="427015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5EBB87C-2253-D54C-82A0-BF446A660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4284" y="1658533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C038E2C-F815-C242-BD0F-784422214383}"/>
                  </a:ext>
                </a:extLst>
              </p:cNvPr>
              <p:cNvCxnSpPr/>
              <p:nvPr/>
            </p:nvCxnSpPr>
            <p:spPr>
              <a:xfrm>
                <a:off x="5510695" y="1317302"/>
                <a:ext cx="368945" cy="592119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6211905-E93B-6D47-9419-93FF886C6B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94726" y="1191858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03022EE-5890-AD4F-A21C-82090300E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4726" y="1738805"/>
                <a:ext cx="1311994" cy="690472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706D929-5DD9-0143-919B-2F18E5227E2B}"/>
                  </a:ext>
                </a:extLst>
              </p:cNvPr>
              <p:cNvCxnSpPr/>
              <p:nvPr/>
            </p:nvCxnSpPr>
            <p:spPr>
              <a:xfrm>
                <a:off x="5876770" y="1909421"/>
                <a:ext cx="467097" cy="597176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444DDFCD-88CB-9C4E-97F9-A88F54CA8981}"/>
                  </a:ext>
                </a:extLst>
              </p:cNvPr>
              <p:cNvCxnSpPr/>
              <p:nvPr/>
            </p:nvCxnSpPr>
            <p:spPr>
              <a:xfrm flipH="1">
                <a:off x="6348206" y="1738805"/>
                <a:ext cx="358514" cy="76284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FD753F8-E95D-804D-85AA-AFA9EFA98C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3671" y="1783977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1944F53-83FA-8443-877D-CA93507948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0751" y="1613361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B37AD5-A024-0B40-8780-FE062EACB1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8757" y="2303833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0110E85-468F-BB41-97AE-A8C38184A6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4851" y="2376209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3660DE2-53FC-B64B-AACB-21A050E852F6}"/>
                </a:ext>
              </a:extLst>
            </p:cNvPr>
            <p:cNvCxnSpPr/>
            <p:nvPr/>
          </p:nvCxnSpPr>
          <p:spPr>
            <a:xfrm>
              <a:off x="7905358" y="1837007"/>
              <a:ext cx="868527" cy="115363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763B1ED-9E52-194D-AA46-BE804AF56D8E}"/>
                </a:ext>
              </a:extLst>
            </p:cNvPr>
            <p:cNvCxnSpPr/>
            <p:nvPr/>
          </p:nvCxnSpPr>
          <p:spPr>
            <a:xfrm>
              <a:off x="7898908" y="1837007"/>
              <a:ext cx="1310644" cy="66454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5C772E-A4D1-C84C-8FAC-189567D471CE}"/>
                </a:ext>
              </a:extLst>
            </p:cNvPr>
            <p:cNvCxnSpPr>
              <a:cxnSpLocks/>
            </p:cNvCxnSpPr>
            <p:nvPr/>
          </p:nvCxnSpPr>
          <p:spPr>
            <a:xfrm>
              <a:off x="7905358" y="1837007"/>
              <a:ext cx="410438" cy="59343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02FABC4-0B16-5A43-AEA1-59B8047EE535}"/>
                </a:ext>
              </a:extLst>
            </p:cNvPr>
            <p:cNvCxnSpPr>
              <a:cxnSpLocks/>
            </p:cNvCxnSpPr>
            <p:nvPr/>
          </p:nvCxnSpPr>
          <p:spPr>
            <a:xfrm>
              <a:off x="8425350" y="1408254"/>
              <a:ext cx="1129862" cy="39269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93760C9-824E-5A4D-8483-ED76E0480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5804" y="1721644"/>
              <a:ext cx="219107" cy="2307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93279CC-C044-AA4F-AB01-A224ED66C080}"/>
                </a:ext>
              </a:extLst>
            </p:cNvPr>
            <p:cNvCxnSpPr/>
            <p:nvPr/>
          </p:nvCxnSpPr>
          <p:spPr>
            <a:xfrm>
              <a:off x="8425350" y="1407837"/>
              <a:ext cx="348535" cy="544533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61EB9A5-B653-B443-855F-B385E6796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5796" y="1292474"/>
              <a:ext cx="219107" cy="2307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570DC85-4D2E-5248-8A15-C0FF34C4A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96" y="1795465"/>
              <a:ext cx="1239415" cy="63498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57E7E50-46BB-804C-908A-A96187BE5605}"/>
                </a:ext>
              </a:extLst>
            </p:cNvPr>
            <p:cNvCxnSpPr/>
            <p:nvPr/>
          </p:nvCxnSpPr>
          <p:spPr>
            <a:xfrm>
              <a:off x="8771174" y="1952370"/>
              <a:ext cx="441258" cy="549183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FF43517-3D37-FB4E-B4BD-4D65F14BB205}"/>
                </a:ext>
              </a:extLst>
            </p:cNvPr>
            <p:cNvCxnSpPr/>
            <p:nvPr/>
          </p:nvCxnSpPr>
          <p:spPr>
            <a:xfrm flipH="1">
              <a:off x="9216530" y="1795465"/>
              <a:ext cx="338681" cy="70154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752D150-9E0F-8940-8194-CC8058626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331" y="1837007"/>
              <a:ext cx="219107" cy="2307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BA9C7D9-64D6-6A40-9C5B-023429AA71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5658" y="1680103"/>
              <a:ext cx="219107" cy="2307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9A166B1-844B-C447-8F8E-19209B5E5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6242" y="2315084"/>
              <a:ext cx="219107" cy="2307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3A1F9A2-6B2B-6F40-B503-33ADD492B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999" y="2381644"/>
              <a:ext cx="219107" cy="2307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144" name="Right Arrow 143">
              <a:extLst>
                <a:ext uri="{FF2B5EF4-FFF2-40B4-BE49-F238E27FC236}">
                  <a16:creationId xmlns:a16="http://schemas.microsoft.com/office/drawing/2014/main" id="{B22B19B2-2068-0F43-B76A-8347593AE35D}"/>
                </a:ext>
              </a:extLst>
            </p:cNvPr>
            <p:cNvSpPr/>
            <p:nvPr/>
          </p:nvSpPr>
          <p:spPr>
            <a:xfrm>
              <a:off x="7242629" y="1894688"/>
              <a:ext cx="319314" cy="2182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31DBBA9-FFFB-2343-9D82-A9E93954B114}"/>
                </a:ext>
              </a:extLst>
            </p:cNvPr>
            <p:cNvSpPr txBox="1"/>
            <p:nvPr/>
          </p:nvSpPr>
          <p:spPr>
            <a:xfrm>
              <a:off x="5154100" y="2576347"/>
              <a:ext cx="1619002" cy="389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467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Prior network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FB04A9A-D6F1-DF47-A0CF-00CF0C248C9D}"/>
                </a:ext>
              </a:extLst>
            </p:cNvPr>
            <p:cNvSpPr txBox="1"/>
            <p:nvPr/>
          </p:nvSpPr>
          <p:spPr>
            <a:xfrm>
              <a:off x="7604311" y="2664236"/>
              <a:ext cx="2333725" cy="666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467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Prior-guided expression network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3C96922-DE93-D74B-81E8-4729F48ECA6D}"/>
              </a:ext>
            </a:extLst>
          </p:cNvPr>
          <p:cNvGrpSpPr/>
          <p:nvPr/>
        </p:nvGrpSpPr>
        <p:grpSpPr>
          <a:xfrm>
            <a:off x="6242372" y="2960848"/>
            <a:ext cx="3622977" cy="2675008"/>
            <a:chOff x="5076221" y="3093883"/>
            <a:chExt cx="4588545" cy="36469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FE173D-4626-2546-8046-F5F3FA2D7DC8}"/>
                </a:ext>
              </a:extLst>
            </p:cNvPr>
            <p:cNvCxnSpPr/>
            <p:nvPr/>
          </p:nvCxnSpPr>
          <p:spPr>
            <a:xfrm>
              <a:off x="5186302" y="5571138"/>
              <a:ext cx="1310644" cy="664545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9235336-5740-BB47-AAF1-FF9350920D28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13" y="3214888"/>
              <a:ext cx="1129862" cy="392698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71855CC-700C-0942-A04D-F77ECBC6502D}"/>
                </a:ext>
              </a:extLst>
            </p:cNvPr>
            <p:cNvGrpSpPr/>
            <p:nvPr/>
          </p:nvGrpSpPr>
          <p:grpSpPr>
            <a:xfrm>
              <a:off x="5076221" y="3093883"/>
              <a:ext cx="4588545" cy="3646956"/>
              <a:chOff x="4852816" y="2705232"/>
              <a:chExt cx="4857242" cy="3779114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DF4815E-DCB5-544D-B740-E7FECC43A14A}"/>
                  </a:ext>
                </a:extLst>
              </p:cNvPr>
              <p:cNvCxnSpPr/>
              <p:nvPr/>
            </p:nvCxnSpPr>
            <p:spPr>
              <a:xfrm>
                <a:off x="4968785" y="3297351"/>
                <a:ext cx="919387" cy="125444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C41478D-2589-FC4D-99FE-D6EB4C1546D0}"/>
                  </a:ext>
                </a:extLst>
              </p:cNvPr>
              <p:cNvCxnSpPr/>
              <p:nvPr/>
            </p:nvCxnSpPr>
            <p:spPr>
              <a:xfrm>
                <a:off x="4961958" y="3297351"/>
                <a:ext cx="1387394" cy="722619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AAF0BB4-3D6B-4340-BC3F-32989B6BF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8785" y="3297351"/>
                <a:ext cx="434473" cy="645299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D39AAD9-4D19-674C-B85A-8A03D574EE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2816" y="3171907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DBF1FCCC-AE7F-834E-9758-06CDEC08A5A0}"/>
                  </a:ext>
                </a:extLst>
              </p:cNvPr>
              <p:cNvCxnSpPr/>
              <p:nvPr/>
            </p:nvCxnSpPr>
            <p:spPr>
              <a:xfrm>
                <a:off x="5519227" y="2830676"/>
                <a:ext cx="368945" cy="592119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DBC60A6-728B-FB44-92CD-ADD520BB8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3258" y="2705232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2686CAA-BEB4-664A-8BE6-34ECC08191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3258" y="3252179"/>
                <a:ext cx="1311994" cy="690472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2217424-2F4B-6046-BA95-59D93F44226F}"/>
                  </a:ext>
                </a:extLst>
              </p:cNvPr>
              <p:cNvCxnSpPr/>
              <p:nvPr/>
            </p:nvCxnSpPr>
            <p:spPr>
              <a:xfrm>
                <a:off x="5885302" y="3422795"/>
                <a:ext cx="467097" cy="597176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DF2DFB18-D367-F348-8D39-7BB156106955}"/>
                  </a:ext>
                </a:extLst>
              </p:cNvPr>
              <p:cNvCxnSpPr/>
              <p:nvPr/>
            </p:nvCxnSpPr>
            <p:spPr>
              <a:xfrm flipH="1">
                <a:off x="6356738" y="3252179"/>
                <a:ext cx="358514" cy="762848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8ABFD4D9-9070-B046-B5DF-BF27D02815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2203" y="3297351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D285B53-E62A-1548-8AC7-8DCCF57F14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283" y="3126735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12EA78B-0C71-274B-9176-D6EFC94D72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7289" y="3817207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1906E2A-DBB3-E148-9128-14B473512B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33383" y="3889583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9DA21A3-AF43-B24F-A337-4AC1B07F4907}"/>
                  </a:ext>
                </a:extLst>
              </p:cNvPr>
              <p:cNvCxnSpPr/>
              <p:nvPr/>
            </p:nvCxnSpPr>
            <p:spPr>
              <a:xfrm>
                <a:off x="4968785" y="5270413"/>
                <a:ext cx="919387" cy="125444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87BC1203-47FF-D643-B321-6FA30D225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8785" y="5270413"/>
                <a:ext cx="434473" cy="645299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C91A6CC-8A3F-EA42-BC10-A1DF1E6649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2816" y="5144970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C130F32-C621-554F-AC1F-2AB3F98562FE}"/>
                  </a:ext>
                </a:extLst>
              </p:cNvPr>
              <p:cNvCxnSpPr/>
              <p:nvPr/>
            </p:nvCxnSpPr>
            <p:spPr>
              <a:xfrm>
                <a:off x="5519227" y="4803738"/>
                <a:ext cx="368945" cy="592119"/>
              </a:xfrm>
              <a:prstGeom prst="line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E24C879-1995-DC4F-B50F-CAB20281C79C}"/>
                  </a:ext>
                </a:extLst>
              </p:cNvPr>
              <p:cNvCxnSpPr/>
              <p:nvPr/>
            </p:nvCxnSpPr>
            <p:spPr>
              <a:xfrm>
                <a:off x="5519227" y="4803738"/>
                <a:ext cx="1196025" cy="421503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54C2FC9E-833F-AF46-AB97-F8BAC24F21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3258" y="4678294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F5FCBEF-EE4B-6547-9A9D-7A6AA4F5D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3258" y="5225241"/>
                <a:ext cx="1311994" cy="690472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A0A62A4B-D192-AF49-89FA-AD93088FB0A8}"/>
                  </a:ext>
                </a:extLst>
              </p:cNvPr>
              <p:cNvCxnSpPr/>
              <p:nvPr/>
            </p:nvCxnSpPr>
            <p:spPr>
              <a:xfrm>
                <a:off x="5885302" y="5395857"/>
                <a:ext cx="467097" cy="597176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8A9CBDF-61C7-4E43-B350-D4D846BCA1B9}"/>
                  </a:ext>
                </a:extLst>
              </p:cNvPr>
              <p:cNvCxnSpPr/>
              <p:nvPr/>
            </p:nvCxnSpPr>
            <p:spPr>
              <a:xfrm flipH="1">
                <a:off x="6356738" y="5225241"/>
                <a:ext cx="358514" cy="762848"/>
              </a:xfrm>
              <a:prstGeom prst="line">
                <a:avLst/>
              </a:prstGeom>
              <a:ln w="63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521AD8F-A229-1146-A2F5-755FE41697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2203" y="5270413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20A81148-9CD2-2C4C-A73A-11BC02D50C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283" y="5099797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ED95143-88BC-3044-9FC5-7B015678CD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7289" y="5790269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0BFE4A3-58BB-DD40-A1A3-2432324BDD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33383" y="5862645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A8D960A-CD3C-7247-AB0B-7676B3E0D34B}"/>
                  </a:ext>
                </a:extLst>
              </p:cNvPr>
              <p:cNvCxnSpPr/>
              <p:nvPr/>
            </p:nvCxnSpPr>
            <p:spPr>
              <a:xfrm>
                <a:off x="7840795" y="4242615"/>
                <a:ext cx="1387394" cy="722619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D9D2C293-919F-584A-A02B-764B74B129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31653" y="4117171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54958FDB-1207-9740-8D7D-91E16885D3B1}"/>
                  </a:ext>
                </a:extLst>
              </p:cNvPr>
              <p:cNvCxnSpPr/>
              <p:nvPr/>
            </p:nvCxnSpPr>
            <p:spPr>
              <a:xfrm>
                <a:off x="8398064" y="3775939"/>
                <a:ext cx="1196025" cy="421503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05B71A7-3885-7742-A045-D30A49E740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2095" y="3650496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1B5FAEA9-ED6E-744C-9D9B-B6D094C7D737}"/>
                  </a:ext>
                </a:extLst>
              </p:cNvPr>
              <p:cNvCxnSpPr/>
              <p:nvPr/>
            </p:nvCxnSpPr>
            <p:spPr>
              <a:xfrm>
                <a:off x="8764139" y="4368058"/>
                <a:ext cx="467097" cy="597176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061556A-C200-2A46-8369-A1BF41A78434}"/>
                  </a:ext>
                </a:extLst>
              </p:cNvPr>
              <p:cNvCxnSpPr/>
              <p:nvPr/>
            </p:nvCxnSpPr>
            <p:spPr>
              <a:xfrm flipH="1">
                <a:off x="9235575" y="4197442"/>
                <a:ext cx="358514" cy="762848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2AF704C0-884D-D34C-960B-94FC297AA6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51040" y="4242615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F61DBF08-5FAD-744F-8C96-BE4ED9EFDB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78120" y="4071999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8795DE3B-F4E7-FA4A-81A5-162E7CB6F3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66126" y="4762470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4BD7FFF-A990-724E-8DE4-730440FC42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12220" y="4834847"/>
                <a:ext cx="231938" cy="2508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7B4E872-4BB5-6046-AC22-8254433181EA}"/>
                  </a:ext>
                </a:extLst>
              </p:cNvPr>
              <p:cNvSpPr txBox="1"/>
              <p:nvPr/>
            </p:nvSpPr>
            <p:spPr>
              <a:xfrm>
                <a:off x="4934097" y="4077329"/>
                <a:ext cx="1713809" cy="449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467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Control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DA97934-FC3E-484A-977A-A997FD3B490C}"/>
                  </a:ext>
                </a:extLst>
              </p:cNvPr>
              <p:cNvSpPr txBox="1"/>
              <p:nvPr/>
            </p:nvSpPr>
            <p:spPr>
              <a:xfrm>
                <a:off x="4997787" y="6034951"/>
                <a:ext cx="1713809" cy="449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467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Treatment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12ACDAE-D4D8-3841-8F6C-95FAF8434619}"/>
                  </a:ext>
                </a:extLst>
              </p:cNvPr>
              <p:cNvSpPr txBox="1"/>
              <p:nvPr/>
            </p:nvSpPr>
            <p:spPr>
              <a:xfrm>
                <a:off x="7907234" y="5177771"/>
                <a:ext cx="1713809" cy="76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467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Differential network</a:t>
                </a:r>
              </a:p>
            </p:txBody>
          </p:sp>
        </p:grpSp>
        <p:sp>
          <p:nvSpPr>
            <p:cNvPr id="165" name="Right Arrow 164">
              <a:extLst>
                <a:ext uri="{FF2B5EF4-FFF2-40B4-BE49-F238E27FC236}">
                  <a16:creationId xmlns:a16="http://schemas.microsoft.com/office/drawing/2014/main" id="{79ED6B14-2BBD-C24B-886D-6D9F7A3F9B8E}"/>
                </a:ext>
              </a:extLst>
            </p:cNvPr>
            <p:cNvSpPr/>
            <p:nvPr/>
          </p:nvSpPr>
          <p:spPr>
            <a:xfrm>
              <a:off x="7236811" y="4860910"/>
              <a:ext cx="319314" cy="2182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</p:grpSp>
    </p:spTree>
    <p:extLst>
      <p:ext uri="{BB962C8B-B14F-4D97-AF65-F5344CB8AC3E}">
        <p14:creationId xmlns:p14="http://schemas.microsoft.com/office/powerpoint/2010/main" val="4269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184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2021-12-10T12:30:20Z</dcterms:created>
  <dcterms:modified xsi:type="dcterms:W3CDTF">2021-12-10T20:51:00Z</dcterms:modified>
</cp:coreProperties>
</file>