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TT Norms" charset="1" panose="02000503030000020003"/>
      <p:regular r:id="rId25"/>
    </p:embeddedFont>
    <p:embeddedFont>
      <p:font typeface="TT Norms Bold" charset="1" panose="020008030300000200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33.pn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34.pn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35.pn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36.pn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37.pn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38.pn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39.png" Type="http://schemas.openxmlformats.org/officeDocument/2006/relationships/image"/><Relationship Id="rId4" Target="../media/image40.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41.png" Type="http://schemas.openxmlformats.org/officeDocument/2006/relationships/image"/><Relationship Id="rId6" Target="../media/image4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39.png" Type="http://schemas.openxmlformats.org/officeDocument/2006/relationships/image"/><Relationship Id="rId4" Target="../media/image40.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8.png" Type="http://schemas.openxmlformats.org/officeDocument/2006/relationships/image"/><Relationship Id="rId12" Target="../media/image9.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pn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22.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23.png" Type="http://schemas.openxmlformats.org/officeDocument/2006/relationships/image"/><Relationship Id="rId12" Target="../media/image24.png" Type="http://schemas.openxmlformats.org/officeDocument/2006/relationships/image"/><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2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7.pn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32.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749433" y="5775025"/>
            <a:ext cx="20461501" cy="7477748"/>
          </a:xfrm>
          <a:custGeom>
            <a:avLst/>
            <a:gdLst/>
            <a:ahLst/>
            <a:cxnLst/>
            <a:rect r="r" b="b" t="t" l="l"/>
            <a:pathLst>
              <a:path h="7477748" w="20461501">
                <a:moveTo>
                  <a:pt x="0" y="0"/>
                </a:moveTo>
                <a:lnTo>
                  <a:pt x="20461500" y="0"/>
                </a:lnTo>
                <a:lnTo>
                  <a:pt x="20461500" y="7477748"/>
                </a:lnTo>
                <a:lnTo>
                  <a:pt x="0" y="7477748"/>
                </a:lnTo>
                <a:lnTo>
                  <a:pt x="0" y="0"/>
                </a:lnTo>
                <a:close/>
              </a:path>
            </a:pathLst>
          </a:custGeom>
          <a:blipFill>
            <a:blip r:embed="rId2"/>
            <a:stretch>
              <a:fillRect l="0" t="0" r="0" b="0"/>
            </a:stretch>
          </a:blipFill>
        </p:spPr>
      </p:sp>
      <p:sp>
        <p:nvSpPr>
          <p:cNvPr name="Freeform 3" id="3"/>
          <p:cNvSpPr/>
          <p:nvPr/>
        </p:nvSpPr>
        <p:spPr>
          <a:xfrm flipH="false" flipV="false" rot="0">
            <a:off x="1028700" y="2395880"/>
            <a:ext cx="9411854" cy="5835491"/>
          </a:xfrm>
          <a:custGeom>
            <a:avLst/>
            <a:gdLst/>
            <a:ahLst/>
            <a:cxnLst/>
            <a:rect r="r" b="b" t="t" l="l"/>
            <a:pathLst>
              <a:path h="5835491" w="9411854">
                <a:moveTo>
                  <a:pt x="0" y="0"/>
                </a:moveTo>
                <a:lnTo>
                  <a:pt x="9411854" y="0"/>
                </a:lnTo>
                <a:lnTo>
                  <a:pt x="9411854" y="5835492"/>
                </a:lnTo>
                <a:lnTo>
                  <a:pt x="0" y="58354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198084" y="2124078"/>
            <a:ext cx="735531" cy="543604"/>
          </a:xfrm>
          <a:custGeom>
            <a:avLst/>
            <a:gdLst/>
            <a:ahLst/>
            <a:cxnLst/>
            <a:rect r="r" b="b" t="t" l="l"/>
            <a:pathLst>
              <a:path h="543604" w="735531">
                <a:moveTo>
                  <a:pt x="0" y="0"/>
                </a:moveTo>
                <a:lnTo>
                  <a:pt x="735532" y="0"/>
                </a:lnTo>
                <a:lnTo>
                  <a:pt x="735532" y="543605"/>
                </a:lnTo>
                <a:lnTo>
                  <a:pt x="0" y="5436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0972800" y="8301712"/>
            <a:ext cx="5520243" cy="562061"/>
          </a:xfrm>
          <a:custGeom>
            <a:avLst/>
            <a:gdLst/>
            <a:ahLst/>
            <a:cxnLst/>
            <a:rect r="r" b="b" t="t" l="l"/>
            <a:pathLst>
              <a:path h="562061" w="5520243">
                <a:moveTo>
                  <a:pt x="0" y="0"/>
                </a:moveTo>
                <a:lnTo>
                  <a:pt x="5520243" y="0"/>
                </a:lnTo>
                <a:lnTo>
                  <a:pt x="5520243" y="562061"/>
                </a:lnTo>
                <a:lnTo>
                  <a:pt x="0" y="5620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9329975" y="846268"/>
            <a:ext cx="637065" cy="364865"/>
          </a:xfrm>
          <a:custGeom>
            <a:avLst/>
            <a:gdLst/>
            <a:ahLst/>
            <a:cxnLst/>
            <a:rect r="r" b="b" t="t" l="l"/>
            <a:pathLst>
              <a:path h="364865" w="637065">
                <a:moveTo>
                  <a:pt x="0" y="0"/>
                </a:moveTo>
                <a:lnTo>
                  <a:pt x="637066" y="0"/>
                </a:lnTo>
                <a:lnTo>
                  <a:pt x="637066" y="364864"/>
                </a:lnTo>
                <a:lnTo>
                  <a:pt x="0" y="36486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282573" y="1538449"/>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8" id="8"/>
          <p:cNvSpPr txBox="true"/>
          <p:nvPr/>
        </p:nvSpPr>
        <p:spPr>
          <a:xfrm rot="0">
            <a:off x="11743349" y="8478597"/>
            <a:ext cx="2935759" cy="24507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exports vs imports</a:t>
            </a:r>
          </a:p>
        </p:txBody>
      </p:sp>
      <p:sp>
        <p:nvSpPr>
          <p:cNvPr name="TextBox 9" id="9"/>
          <p:cNvSpPr txBox="true"/>
          <p:nvPr/>
        </p:nvSpPr>
        <p:spPr>
          <a:xfrm rot="0">
            <a:off x="10972800" y="3600721"/>
            <a:ext cx="5778547" cy="1542779"/>
          </a:xfrm>
          <a:prstGeom prst="rect">
            <a:avLst/>
          </a:prstGeom>
        </p:spPr>
        <p:txBody>
          <a:bodyPr anchor="t" rtlCol="false" tIns="0" lIns="0" bIns="0" rIns="0">
            <a:spAutoFit/>
          </a:bodyPr>
          <a:lstStyle/>
          <a:p>
            <a:pPr algn="l">
              <a:lnSpc>
                <a:spcPts val="11550"/>
              </a:lnSpc>
            </a:pPr>
            <a:r>
              <a:rPr lang="en-US" sz="11436">
                <a:solidFill>
                  <a:srgbClr val="FFFFFF"/>
                </a:solidFill>
                <a:latin typeface="TT Norms"/>
                <a:ea typeface="TT Norms"/>
                <a:cs typeface="TT Norms"/>
                <a:sym typeface="TT Norms"/>
              </a:rPr>
              <a:t>TradeKE</a:t>
            </a:r>
          </a:p>
        </p:txBody>
      </p:sp>
      <p:sp>
        <p:nvSpPr>
          <p:cNvPr name="TextBox 10" id="10"/>
          <p:cNvSpPr txBox="true"/>
          <p:nvPr/>
        </p:nvSpPr>
        <p:spPr>
          <a:xfrm rot="0">
            <a:off x="11198084" y="5148307"/>
            <a:ext cx="5778547" cy="1542779"/>
          </a:xfrm>
          <a:prstGeom prst="rect">
            <a:avLst/>
          </a:prstGeom>
        </p:spPr>
        <p:txBody>
          <a:bodyPr anchor="t" rtlCol="false" tIns="0" lIns="0" bIns="0" rIns="0">
            <a:spAutoFit/>
          </a:bodyPr>
          <a:lstStyle/>
          <a:p>
            <a:pPr algn="l">
              <a:lnSpc>
                <a:spcPts val="11550"/>
              </a:lnSpc>
            </a:pPr>
            <a:r>
              <a:rPr lang="en-US" b="true" sz="11436">
                <a:solidFill>
                  <a:srgbClr val="FFFFFF"/>
                </a:solidFill>
                <a:latin typeface="TT Norms Bold"/>
                <a:ea typeface="TT Norms Bold"/>
                <a:cs typeface="TT Norms Bold"/>
                <a:sym typeface="TT Norms Bold"/>
              </a:rPr>
              <a:t>Insights</a:t>
            </a:r>
          </a:p>
        </p:txBody>
      </p:sp>
      <p:sp>
        <p:nvSpPr>
          <p:cNvPr name="TextBox 11" id="11"/>
          <p:cNvSpPr txBox="true"/>
          <p:nvPr/>
        </p:nvSpPr>
        <p:spPr>
          <a:xfrm rot="0">
            <a:off x="1894469" y="924554"/>
            <a:ext cx="1046628" cy="24507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Home</a:t>
            </a:r>
          </a:p>
        </p:txBody>
      </p:sp>
      <p:sp>
        <p:nvSpPr>
          <p:cNvPr name="TextBox 12" id="12"/>
          <p:cNvSpPr txBox="true"/>
          <p:nvPr/>
        </p:nvSpPr>
        <p:spPr>
          <a:xfrm rot="0">
            <a:off x="3729624" y="924554"/>
            <a:ext cx="1522880" cy="24507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About Us</a:t>
            </a:r>
          </a:p>
        </p:txBody>
      </p:sp>
      <p:sp>
        <p:nvSpPr>
          <p:cNvPr name="TextBox 13" id="13"/>
          <p:cNvSpPr txBox="true"/>
          <p:nvPr/>
        </p:nvSpPr>
        <p:spPr>
          <a:xfrm rot="0">
            <a:off x="5734627" y="924554"/>
            <a:ext cx="1522880" cy="24507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Contact</a:t>
            </a:r>
          </a:p>
        </p:txBody>
      </p:sp>
      <p:sp>
        <p:nvSpPr>
          <p:cNvPr name="TextBox 14" id="14"/>
          <p:cNvSpPr txBox="true"/>
          <p:nvPr/>
        </p:nvSpPr>
        <p:spPr>
          <a:xfrm rot="0">
            <a:off x="15935932" y="924554"/>
            <a:ext cx="1522880" cy="24507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001</a:t>
            </a:r>
          </a:p>
        </p:txBody>
      </p:sp>
      <p:sp>
        <p:nvSpPr>
          <p:cNvPr name="Freeform 15" id="15"/>
          <p:cNvSpPr/>
          <p:nvPr/>
        </p:nvSpPr>
        <p:spPr>
          <a:xfrm flipH="false" flipV="false" rot="0">
            <a:off x="5880114" y="4659483"/>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6" id="16"/>
          <p:cNvSpPr txBox="true"/>
          <p:nvPr/>
        </p:nvSpPr>
        <p:spPr>
          <a:xfrm rot="0">
            <a:off x="16697372" y="9551999"/>
            <a:ext cx="1352502" cy="24507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By Chelah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255984" y="323581"/>
            <a:ext cx="516732" cy="381898"/>
          </a:xfrm>
          <a:custGeom>
            <a:avLst/>
            <a:gdLst/>
            <a:ahLst/>
            <a:cxnLst/>
            <a:rect r="r" b="b" t="t" l="l"/>
            <a:pathLst>
              <a:path h="381898" w="516732">
                <a:moveTo>
                  <a:pt x="0" y="0"/>
                </a:moveTo>
                <a:lnTo>
                  <a:pt x="516732" y="0"/>
                </a:lnTo>
                <a:lnTo>
                  <a:pt x="516732"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4264" y="6981528"/>
            <a:ext cx="20461501" cy="7477748"/>
          </a:xfrm>
          <a:custGeom>
            <a:avLst/>
            <a:gdLst/>
            <a:ahLst/>
            <a:cxnLst/>
            <a:rect r="r" b="b" t="t" l="l"/>
            <a:pathLst>
              <a:path h="7477748" w="20461501">
                <a:moveTo>
                  <a:pt x="0" y="0"/>
                </a:moveTo>
                <a:lnTo>
                  <a:pt x="20461501" y="0"/>
                </a:lnTo>
                <a:lnTo>
                  <a:pt x="20461501" y="7477749"/>
                </a:lnTo>
                <a:lnTo>
                  <a:pt x="0" y="7477749"/>
                </a:lnTo>
                <a:lnTo>
                  <a:pt x="0" y="0"/>
                </a:lnTo>
                <a:close/>
              </a:path>
            </a:pathLst>
          </a:custGeom>
          <a:blipFill>
            <a:blip r:embed="rId4">
              <a:alphaModFix amt="44999"/>
            </a:blip>
            <a:stretch>
              <a:fillRect l="0" t="0" r="0" b="0"/>
            </a:stretch>
          </a:blipFill>
        </p:spPr>
      </p:sp>
      <p:grpSp>
        <p:nvGrpSpPr>
          <p:cNvPr name="Group 4" id="4"/>
          <p:cNvGrpSpPr/>
          <p:nvPr/>
        </p:nvGrpSpPr>
        <p:grpSpPr>
          <a:xfrm rot="0">
            <a:off x="182969" y="1818254"/>
            <a:ext cx="11185729" cy="5500288"/>
            <a:chOff x="0" y="0"/>
            <a:chExt cx="1814703" cy="892333"/>
          </a:xfrm>
        </p:grpSpPr>
        <p:sp>
          <p:nvSpPr>
            <p:cNvPr name="Freeform 5" id="5"/>
            <p:cNvSpPr/>
            <p:nvPr/>
          </p:nvSpPr>
          <p:spPr>
            <a:xfrm flipH="false" flipV="false" rot="0">
              <a:off x="0" y="0"/>
              <a:ext cx="1814703" cy="892333"/>
            </a:xfrm>
            <a:custGeom>
              <a:avLst/>
              <a:gdLst/>
              <a:ahLst/>
              <a:cxnLst/>
              <a:rect r="r" b="b" t="t" l="l"/>
              <a:pathLst>
                <a:path h="892333" w="1814703">
                  <a:moveTo>
                    <a:pt x="15919" y="0"/>
                  </a:moveTo>
                  <a:lnTo>
                    <a:pt x="1798785" y="0"/>
                  </a:lnTo>
                  <a:cubicBezTo>
                    <a:pt x="1807576" y="0"/>
                    <a:pt x="1814703" y="7127"/>
                    <a:pt x="1814703" y="15919"/>
                  </a:cubicBezTo>
                  <a:lnTo>
                    <a:pt x="1814703" y="876414"/>
                  </a:lnTo>
                  <a:cubicBezTo>
                    <a:pt x="1814703" y="885205"/>
                    <a:pt x="1807576" y="892333"/>
                    <a:pt x="1798785" y="892333"/>
                  </a:cubicBezTo>
                  <a:lnTo>
                    <a:pt x="15919" y="892333"/>
                  </a:lnTo>
                  <a:cubicBezTo>
                    <a:pt x="7127" y="892333"/>
                    <a:pt x="0" y="885205"/>
                    <a:pt x="0" y="876414"/>
                  </a:cubicBezTo>
                  <a:lnTo>
                    <a:pt x="0" y="15919"/>
                  </a:lnTo>
                  <a:cubicBezTo>
                    <a:pt x="0" y="7127"/>
                    <a:pt x="7127" y="0"/>
                    <a:pt x="15919" y="0"/>
                  </a:cubicBezTo>
                  <a:close/>
                </a:path>
              </a:pathLst>
            </a:custGeom>
            <a:blipFill>
              <a:blip r:embed="rId5"/>
              <a:stretch>
                <a:fillRect l="0" t="-8213" r="0" b="-8213"/>
              </a:stretch>
            </a:blipFill>
            <a:ln w="57150" cap="rnd">
              <a:solidFill>
                <a:srgbClr val="FFFFFF"/>
              </a:solidFill>
              <a:prstDash val="solid"/>
              <a:round/>
            </a:ln>
          </p:spPr>
        </p:sp>
      </p:grpSp>
      <p:sp>
        <p:nvSpPr>
          <p:cNvPr name="Freeform 6" id="6"/>
          <p:cNvSpPr/>
          <p:nvPr/>
        </p:nvSpPr>
        <p:spPr>
          <a:xfrm flipH="false" flipV="false" rot="0">
            <a:off x="-2049919" y="8521402"/>
            <a:ext cx="4099837" cy="4114800"/>
          </a:xfrm>
          <a:custGeom>
            <a:avLst/>
            <a:gdLst/>
            <a:ahLst/>
            <a:cxnLst/>
            <a:rect r="r" b="b" t="t" l="l"/>
            <a:pathLst>
              <a:path h="4114800" w="4099837">
                <a:moveTo>
                  <a:pt x="0" y="0"/>
                </a:moveTo>
                <a:lnTo>
                  <a:pt x="4099838" y="0"/>
                </a:lnTo>
                <a:lnTo>
                  <a:pt x="409983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1140003" y="158772"/>
            <a:ext cx="10756309" cy="364865"/>
            <a:chOff x="0" y="0"/>
            <a:chExt cx="14341745" cy="486486"/>
          </a:xfrm>
        </p:grpSpPr>
        <p:sp>
          <p:nvSpPr>
            <p:cNvPr name="Freeform 8" id="8"/>
            <p:cNvSpPr/>
            <p:nvPr/>
          </p:nvSpPr>
          <p:spPr>
            <a:xfrm flipH="false" flipV="false" rot="0">
              <a:off x="13492325" y="0"/>
              <a:ext cx="849421" cy="486486"/>
            </a:xfrm>
            <a:custGeom>
              <a:avLst/>
              <a:gdLst/>
              <a:ahLst/>
              <a:cxnLst/>
              <a:rect r="r" b="b" t="t" l="l"/>
              <a:pathLst>
                <a:path h="486486" w="849421">
                  <a:moveTo>
                    <a:pt x="0" y="0"/>
                  </a:moveTo>
                  <a:lnTo>
                    <a:pt x="849420" y="0"/>
                  </a:lnTo>
                  <a:lnTo>
                    <a:pt x="849420" y="486486"/>
                  </a:lnTo>
                  <a:lnTo>
                    <a:pt x="0" y="4864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0" y="106629"/>
              <a:ext cx="2427964" cy="303744"/>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TradeKE Insights</a:t>
              </a:r>
            </a:p>
          </p:txBody>
        </p:sp>
        <p:sp>
          <p:nvSpPr>
            <p:cNvPr name="TextBox 10" id="10"/>
            <p:cNvSpPr txBox="true"/>
            <p:nvPr/>
          </p:nvSpPr>
          <p:spPr>
            <a:xfrm rot="0">
              <a:off x="3578317" y="91682"/>
              <a:ext cx="1395504" cy="33946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Home</a:t>
              </a:r>
            </a:p>
          </p:txBody>
        </p:sp>
        <p:sp>
          <p:nvSpPr>
            <p:cNvPr name="TextBox 11" id="11"/>
            <p:cNvSpPr txBox="true"/>
            <p:nvPr/>
          </p:nvSpPr>
          <p:spPr>
            <a:xfrm rot="0">
              <a:off x="6025190" y="91682"/>
              <a:ext cx="2030506" cy="339461"/>
            </a:xfrm>
            <a:prstGeom prst="rect">
              <a:avLst/>
            </a:prstGeom>
          </p:spPr>
          <p:txBody>
            <a:bodyPr anchor="t" rtlCol="false" tIns="0" lIns="0" bIns="0" rIns="0">
              <a:spAutoFit/>
            </a:bodyPr>
            <a:lstStyle/>
            <a:p>
              <a:pPr algn="l">
                <a:lnSpc>
                  <a:spcPts val="1885"/>
                </a:lnSpc>
              </a:pPr>
              <a:r>
                <a:rPr lang="en-US" sz="1866" b="true">
                  <a:solidFill>
                    <a:srgbClr val="FFFFFF"/>
                  </a:solidFill>
                  <a:latin typeface="TT Norms Bold"/>
                  <a:ea typeface="TT Norms Bold"/>
                  <a:cs typeface="TT Norms Bold"/>
                  <a:sym typeface="TT Norms Bold"/>
                </a:rPr>
                <a:t>About Us</a:t>
              </a:r>
            </a:p>
          </p:txBody>
        </p:sp>
      </p:grpSp>
      <p:grpSp>
        <p:nvGrpSpPr>
          <p:cNvPr name="Group 12" id="12"/>
          <p:cNvGrpSpPr/>
          <p:nvPr/>
        </p:nvGrpSpPr>
        <p:grpSpPr>
          <a:xfrm rot="0">
            <a:off x="514350" y="7762744"/>
            <a:ext cx="17259300" cy="2552831"/>
            <a:chOff x="0" y="0"/>
            <a:chExt cx="2446295" cy="361833"/>
          </a:xfrm>
        </p:grpSpPr>
        <p:sp>
          <p:nvSpPr>
            <p:cNvPr name="Freeform 13" id="13"/>
            <p:cNvSpPr/>
            <p:nvPr/>
          </p:nvSpPr>
          <p:spPr>
            <a:xfrm flipH="false" flipV="false" rot="0">
              <a:off x="0" y="0"/>
              <a:ext cx="2446295" cy="361833"/>
            </a:xfrm>
            <a:custGeom>
              <a:avLst/>
              <a:gdLst/>
              <a:ahLst/>
              <a:cxnLst/>
              <a:rect r="r" b="b" t="t" l="l"/>
              <a:pathLst>
                <a:path h="361833" w="2446295">
                  <a:moveTo>
                    <a:pt x="0" y="0"/>
                  </a:moveTo>
                  <a:lnTo>
                    <a:pt x="2446295" y="0"/>
                  </a:lnTo>
                  <a:lnTo>
                    <a:pt x="2446295" y="361833"/>
                  </a:lnTo>
                  <a:lnTo>
                    <a:pt x="0" y="361833"/>
                  </a:lnTo>
                  <a:close/>
                </a:path>
              </a:pathLst>
            </a:custGeom>
            <a:solidFill>
              <a:srgbClr val="003C3C"/>
            </a:solidFill>
          </p:spPr>
        </p:sp>
        <p:sp>
          <p:nvSpPr>
            <p:cNvPr name="TextBox 14" id="14"/>
            <p:cNvSpPr txBox="true"/>
            <p:nvPr/>
          </p:nvSpPr>
          <p:spPr>
            <a:xfrm>
              <a:off x="0" y="38100"/>
              <a:ext cx="2446295" cy="323733"/>
            </a:xfrm>
            <a:prstGeom prst="rect">
              <a:avLst/>
            </a:prstGeom>
          </p:spPr>
          <p:txBody>
            <a:bodyPr anchor="ctr" rtlCol="false" tIns="50800" lIns="50800" bIns="50800" rIns="50800"/>
            <a:lstStyle/>
            <a:p>
              <a:pPr algn="ctr">
                <a:lnSpc>
                  <a:spcPts val="1885"/>
                </a:lnSpc>
              </a:pPr>
            </a:p>
          </p:txBody>
        </p:sp>
      </p:grpSp>
      <p:sp>
        <p:nvSpPr>
          <p:cNvPr name="TextBox 15" id="15"/>
          <p:cNvSpPr txBox="true"/>
          <p:nvPr/>
        </p:nvSpPr>
        <p:spPr>
          <a:xfrm rot="0">
            <a:off x="11757881" y="1327441"/>
            <a:ext cx="6159967" cy="6360991"/>
          </a:xfrm>
          <a:prstGeom prst="rect">
            <a:avLst/>
          </a:prstGeom>
        </p:spPr>
        <p:txBody>
          <a:bodyPr anchor="t" rtlCol="false" tIns="0" lIns="0" bIns="0" rIns="0">
            <a:spAutoFit/>
          </a:bodyPr>
          <a:lstStyle/>
          <a:p>
            <a:pPr algn="just" marL="421131" indent="-210566" lvl="1">
              <a:lnSpc>
                <a:spcPts val="2204"/>
              </a:lnSpc>
              <a:buFont typeface="Arial"/>
              <a:buChar char="•"/>
            </a:pPr>
            <a:r>
              <a:rPr lang="en-US" sz="1950">
                <a:solidFill>
                  <a:srgbClr val="FFFFFF"/>
                </a:solidFill>
                <a:latin typeface="TT Norms"/>
                <a:ea typeface="TT Norms"/>
                <a:cs typeface="TT Norms"/>
                <a:sym typeface="TT Norms"/>
              </a:rPr>
              <a:t>"Kenya's trade is heavily skewed toward Asia, with China and India accounting for 53% of major partnerships. This concentration stems from China's Belt and Road Initiative, which has reshaped sub-Saharan Africa through strategic infrastructure investments, trade agreements, and economic diplomacy since the 2000s. </a:t>
            </a:r>
          </a:p>
          <a:p>
            <a:pPr algn="just" marL="421131" indent="-210566" lvl="1">
              <a:lnSpc>
                <a:spcPts val="2204"/>
              </a:lnSpc>
              <a:buFont typeface="Arial"/>
              <a:buChar char="•"/>
            </a:pPr>
            <a:r>
              <a:rPr lang="en-US" sz="1950">
                <a:solidFill>
                  <a:srgbClr val="FFFFFF"/>
                </a:solidFill>
                <a:latin typeface="TT Norms"/>
                <a:ea typeface="TT Norms"/>
                <a:cs typeface="TT Norms"/>
                <a:sym typeface="TT Norms"/>
              </a:rPr>
              <a:t>The UAE has leapfrogged India to become Kenya's second-largest source market due to soaring oil prices, as Kenya imports costly petroleum products.</a:t>
            </a:r>
          </a:p>
          <a:p>
            <a:pPr algn="just" marL="421131" indent="-210566" lvl="1">
              <a:lnSpc>
                <a:spcPts val="2204"/>
              </a:lnSpc>
              <a:buFont typeface="Arial"/>
              <a:buChar char="•"/>
            </a:pPr>
            <a:r>
              <a:rPr lang="en-US" sz="1950">
                <a:solidFill>
                  <a:srgbClr val="FFFFFF"/>
                </a:solidFill>
                <a:latin typeface="TT Norms"/>
                <a:ea typeface="TT Norms"/>
                <a:cs typeface="TT Norms"/>
                <a:sym typeface="TT Norms"/>
              </a:rPr>
              <a:t>China's dominance reflects Kenya's role as a pivotal maritime BRI location, with Chinese state-owned and private firms establishing extensive infrastructure, trade, and manufacturing projects.</a:t>
            </a:r>
          </a:p>
          <a:p>
            <a:pPr algn="just" marL="421131" indent="-210566" lvl="1">
              <a:lnSpc>
                <a:spcPts val="2204"/>
              </a:lnSpc>
              <a:buFont typeface="Arial"/>
              <a:buChar char="•"/>
            </a:pPr>
            <a:r>
              <a:rPr lang="en-US" sz="1950">
                <a:solidFill>
                  <a:srgbClr val="FFFFFF"/>
                </a:solidFill>
                <a:latin typeface="TT Norms"/>
                <a:ea typeface="TT Norms"/>
                <a:cs typeface="TT Norms"/>
                <a:sym typeface="TT Norms"/>
              </a:rPr>
              <a:t>Meanwhile, Kenya exports primarily to East African neighbors (Uganda, Tanzania) leveraging regional integration, and to European markets (Netherlands, UK) through established colonial-era trade links and recent EU trade agreements.</a:t>
            </a:r>
          </a:p>
          <a:p>
            <a:pPr algn="just" marL="421131" indent="-210566" lvl="1">
              <a:lnSpc>
                <a:spcPts val="2204"/>
              </a:lnSpc>
              <a:buFont typeface="Arial"/>
              <a:buChar char="•"/>
            </a:pPr>
            <a:r>
              <a:rPr lang="en-US" sz="1950">
                <a:solidFill>
                  <a:srgbClr val="FFFFFF"/>
                </a:solidFill>
                <a:latin typeface="TT Norms"/>
                <a:ea typeface="TT Norms"/>
                <a:cs typeface="TT Norms"/>
                <a:sym typeface="TT Norms"/>
              </a:rPr>
              <a:t>This creates a structural imbalance - large import dependencies on manufactured goods and energy from Asia/Middle East versus smaller regional agricultural and raw material exports."</a:t>
            </a:r>
          </a:p>
        </p:txBody>
      </p:sp>
      <p:grpSp>
        <p:nvGrpSpPr>
          <p:cNvPr name="Group 16" id="16"/>
          <p:cNvGrpSpPr/>
          <p:nvPr/>
        </p:nvGrpSpPr>
        <p:grpSpPr>
          <a:xfrm rot="0">
            <a:off x="514350" y="519084"/>
            <a:ext cx="7126444" cy="1294617"/>
            <a:chOff x="0" y="0"/>
            <a:chExt cx="9501926" cy="1726156"/>
          </a:xfrm>
        </p:grpSpPr>
        <p:sp>
          <p:nvSpPr>
            <p:cNvPr name="TextBox 17" id="17"/>
            <p:cNvSpPr txBox="true"/>
            <p:nvPr/>
          </p:nvSpPr>
          <p:spPr>
            <a:xfrm rot="0">
              <a:off x="0" y="152400"/>
              <a:ext cx="5174915" cy="1573756"/>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Trade </a:t>
              </a:r>
            </a:p>
          </p:txBody>
        </p:sp>
        <p:sp>
          <p:nvSpPr>
            <p:cNvPr name="TextBox 18" id="18"/>
            <p:cNvSpPr txBox="true"/>
            <p:nvPr/>
          </p:nvSpPr>
          <p:spPr>
            <a:xfrm rot="0">
              <a:off x="3667562" y="152400"/>
              <a:ext cx="5834364" cy="1573756"/>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Partners</a:t>
              </a:r>
            </a:p>
          </p:txBody>
        </p:sp>
      </p:grpSp>
      <p:sp>
        <p:nvSpPr>
          <p:cNvPr name="TextBox 19" id="19"/>
          <p:cNvSpPr txBox="true"/>
          <p:nvPr/>
        </p:nvSpPr>
        <p:spPr>
          <a:xfrm rot="0">
            <a:off x="16250770" y="459091"/>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010</a:t>
            </a:r>
          </a:p>
        </p:txBody>
      </p:sp>
      <p:sp>
        <p:nvSpPr>
          <p:cNvPr name="TextBox 20" id="20"/>
          <p:cNvSpPr txBox="true"/>
          <p:nvPr/>
        </p:nvSpPr>
        <p:spPr>
          <a:xfrm rot="0">
            <a:off x="885619" y="7894509"/>
            <a:ext cx="16373681" cy="2270251"/>
          </a:xfrm>
          <a:prstGeom prst="rect">
            <a:avLst/>
          </a:prstGeom>
        </p:spPr>
        <p:txBody>
          <a:bodyPr anchor="t" rtlCol="false" tIns="0" lIns="0" bIns="0" rIns="0">
            <a:spAutoFit/>
          </a:bodyPr>
          <a:lstStyle/>
          <a:p>
            <a:pPr algn="l">
              <a:lnSpc>
                <a:spcPts val="2604"/>
              </a:lnSpc>
            </a:pPr>
            <a:r>
              <a:rPr lang="en-US" sz="2066">
                <a:solidFill>
                  <a:srgbClr val="FFFFFF"/>
                </a:solidFill>
                <a:latin typeface="TT Norms"/>
                <a:ea typeface="TT Norms"/>
                <a:cs typeface="TT Norms"/>
                <a:sym typeface="TT Norms"/>
              </a:rPr>
              <a:t>- REDUCE DEPENDENCY: Diversify suppliers beyond China/India to Japan, South Korea, Vietnam and ASEAN countries </a:t>
            </a:r>
          </a:p>
          <a:p>
            <a:pPr algn="l">
              <a:lnSpc>
                <a:spcPts val="2604"/>
              </a:lnSpc>
            </a:pPr>
            <a:r>
              <a:rPr lang="en-US" sz="2066">
                <a:solidFill>
                  <a:srgbClr val="FFFFFF"/>
                </a:solidFill>
                <a:latin typeface="TT Norms"/>
                <a:ea typeface="TT Norms"/>
                <a:cs typeface="TT Norms"/>
                <a:sym typeface="TT Norms"/>
              </a:rPr>
              <a:t>- STRENGTHEN REGIONAL TRADE: Maximize AfCFTA benefits and boost exports to East African neighbors (Uganda, Tanzania) </a:t>
            </a:r>
          </a:p>
          <a:p>
            <a:pPr algn="l">
              <a:lnSpc>
                <a:spcPts val="2604"/>
              </a:lnSpc>
            </a:pPr>
            <a:r>
              <a:rPr lang="en-US" sz="2066">
                <a:solidFill>
                  <a:srgbClr val="FFFFFF"/>
                </a:solidFill>
                <a:latin typeface="TT Norms"/>
                <a:ea typeface="TT Norms"/>
                <a:cs typeface="TT Norms"/>
                <a:sym typeface="TT Norms"/>
              </a:rPr>
              <a:t>- EXPAND EUROPEAN MARKETS: Leverage EU trade deal beyond current Netherlands/UK partnerships - DEVELOP MANUFACTURING HUB: Position Kenya as regional value-added production center </a:t>
            </a:r>
          </a:p>
          <a:p>
            <a:pPr algn="l">
              <a:lnSpc>
                <a:spcPts val="2604"/>
              </a:lnSpc>
            </a:pPr>
            <a:r>
              <a:rPr lang="en-US" sz="2066">
                <a:solidFill>
                  <a:srgbClr val="FFFFFF"/>
                </a:solidFill>
                <a:latin typeface="TT Norms"/>
                <a:ea typeface="TT Norms"/>
                <a:cs typeface="TT Norms"/>
                <a:sym typeface="TT Norms"/>
              </a:rPr>
              <a:t>- BALANCE PARTNERSHIPS: Maintain flexible relationships between Eastern and Western trading blocs - E</a:t>
            </a:r>
            <a:r>
              <a:rPr lang="en-US" sz="2066">
                <a:solidFill>
                  <a:srgbClr val="FFFFFF"/>
                </a:solidFill>
                <a:latin typeface="TT Norms"/>
                <a:ea typeface="TT Norms"/>
                <a:cs typeface="TT Norms"/>
                <a:sym typeface="TT Norms"/>
              </a:rPr>
              <a:t>NERGY TRANSITION: Reduce UAE petroleum dependency through renewable energy development </a:t>
            </a:r>
          </a:p>
          <a:p>
            <a:pPr algn="l">
              <a:lnSpc>
                <a:spcPts val="2604"/>
              </a:lnSpc>
            </a:pPr>
            <a:r>
              <a:rPr lang="en-US" sz="2066">
                <a:solidFill>
                  <a:srgbClr val="FFFFFF"/>
                </a:solidFill>
                <a:latin typeface="TT Norms"/>
                <a:ea typeface="TT Norms"/>
                <a:cs typeface="TT Norms"/>
                <a:sym typeface="TT Norms"/>
              </a:rPr>
              <a:t>- CREATE SPECIAL ZONES: Establish targeted economic zones for specific regional export markets"</a:t>
            </a:r>
          </a:p>
        </p:txBody>
      </p:sp>
      <p:sp>
        <p:nvSpPr>
          <p:cNvPr name="TextBox 21" id="21"/>
          <p:cNvSpPr txBox="true"/>
          <p:nvPr/>
        </p:nvSpPr>
        <p:spPr>
          <a:xfrm rot="0">
            <a:off x="514350" y="7506334"/>
            <a:ext cx="3187914" cy="268947"/>
          </a:xfrm>
          <a:prstGeom prst="rect">
            <a:avLst/>
          </a:prstGeom>
        </p:spPr>
        <p:txBody>
          <a:bodyPr anchor="t" rtlCol="false" tIns="0" lIns="0" bIns="0" rIns="0">
            <a:spAutoFit/>
          </a:bodyPr>
          <a:lstStyle/>
          <a:p>
            <a:pPr algn="just" marL="0" indent="0" lvl="0">
              <a:lnSpc>
                <a:spcPts val="2087"/>
              </a:lnSpc>
              <a:spcBef>
                <a:spcPct val="0"/>
              </a:spcBef>
            </a:pPr>
            <a:r>
              <a:rPr lang="en-US" b="true" sz="2066" strike="noStrike" u="none">
                <a:solidFill>
                  <a:srgbClr val="FFFFFF"/>
                </a:solidFill>
                <a:latin typeface="TT Norms Bold"/>
                <a:ea typeface="TT Norms Bold"/>
                <a:cs typeface="TT Norms Bold"/>
                <a:sym typeface="TT Norms Bold"/>
              </a:rPr>
              <a:t>RECOMMENDATIONS</a:t>
            </a:r>
          </a:p>
        </p:txBody>
      </p:sp>
      <p:sp>
        <p:nvSpPr>
          <p:cNvPr name="TextBox 22" id="22"/>
          <p:cNvSpPr txBox="true"/>
          <p:nvPr/>
        </p:nvSpPr>
        <p:spPr>
          <a:xfrm rot="0">
            <a:off x="11896312" y="1037032"/>
            <a:ext cx="1593957" cy="280885"/>
          </a:xfrm>
          <a:prstGeom prst="rect">
            <a:avLst/>
          </a:prstGeom>
        </p:spPr>
        <p:txBody>
          <a:bodyPr anchor="t" rtlCol="false" tIns="0" lIns="0" bIns="0" rIns="0">
            <a:spAutoFit/>
          </a:bodyPr>
          <a:lstStyle/>
          <a:p>
            <a:pPr algn="just" marL="0" indent="0" lvl="0">
              <a:lnSpc>
                <a:spcPts val="2188"/>
              </a:lnSpc>
              <a:spcBef>
                <a:spcPct val="0"/>
              </a:spcBef>
            </a:pPr>
            <a:r>
              <a:rPr lang="en-US" b="true" sz="2166">
                <a:solidFill>
                  <a:srgbClr val="FFFFFF"/>
                </a:solidFill>
                <a:latin typeface="TT Norms Bold"/>
                <a:ea typeface="TT Norms Bold"/>
                <a:cs typeface="TT Norms Bold"/>
                <a:sym typeface="TT Norms Bold"/>
              </a:rPr>
              <a:t>INSIGHTS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255984" y="323581"/>
            <a:ext cx="516732" cy="381898"/>
          </a:xfrm>
          <a:custGeom>
            <a:avLst/>
            <a:gdLst/>
            <a:ahLst/>
            <a:cxnLst/>
            <a:rect r="r" b="b" t="t" l="l"/>
            <a:pathLst>
              <a:path h="381898" w="516732">
                <a:moveTo>
                  <a:pt x="0" y="0"/>
                </a:moveTo>
                <a:lnTo>
                  <a:pt x="516732" y="0"/>
                </a:lnTo>
                <a:lnTo>
                  <a:pt x="516732"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4264" y="6981528"/>
            <a:ext cx="20461501" cy="7477748"/>
          </a:xfrm>
          <a:custGeom>
            <a:avLst/>
            <a:gdLst/>
            <a:ahLst/>
            <a:cxnLst/>
            <a:rect r="r" b="b" t="t" l="l"/>
            <a:pathLst>
              <a:path h="7477748" w="20461501">
                <a:moveTo>
                  <a:pt x="0" y="0"/>
                </a:moveTo>
                <a:lnTo>
                  <a:pt x="20461501" y="0"/>
                </a:lnTo>
                <a:lnTo>
                  <a:pt x="20461501" y="7477749"/>
                </a:lnTo>
                <a:lnTo>
                  <a:pt x="0" y="7477749"/>
                </a:lnTo>
                <a:lnTo>
                  <a:pt x="0" y="0"/>
                </a:lnTo>
                <a:close/>
              </a:path>
            </a:pathLst>
          </a:custGeom>
          <a:blipFill>
            <a:blip r:embed="rId4">
              <a:alphaModFix amt="44999"/>
            </a:blip>
            <a:stretch>
              <a:fillRect l="0" t="0" r="0" b="0"/>
            </a:stretch>
          </a:blipFill>
        </p:spPr>
      </p:sp>
      <p:grpSp>
        <p:nvGrpSpPr>
          <p:cNvPr name="Group 4" id="4"/>
          <p:cNvGrpSpPr/>
          <p:nvPr/>
        </p:nvGrpSpPr>
        <p:grpSpPr>
          <a:xfrm rot="0">
            <a:off x="182969" y="1732529"/>
            <a:ext cx="11185729" cy="5500288"/>
            <a:chOff x="0" y="0"/>
            <a:chExt cx="1814703" cy="892333"/>
          </a:xfrm>
        </p:grpSpPr>
        <p:sp>
          <p:nvSpPr>
            <p:cNvPr name="Freeform 5" id="5"/>
            <p:cNvSpPr/>
            <p:nvPr/>
          </p:nvSpPr>
          <p:spPr>
            <a:xfrm flipH="false" flipV="false" rot="0">
              <a:off x="0" y="0"/>
              <a:ext cx="1814703" cy="892333"/>
            </a:xfrm>
            <a:custGeom>
              <a:avLst/>
              <a:gdLst/>
              <a:ahLst/>
              <a:cxnLst/>
              <a:rect r="r" b="b" t="t" l="l"/>
              <a:pathLst>
                <a:path h="892333" w="1814703">
                  <a:moveTo>
                    <a:pt x="15919" y="0"/>
                  </a:moveTo>
                  <a:lnTo>
                    <a:pt x="1798785" y="0"/>
                  </a:lnTo>
                  <a:cubicBezTo>
                    <a:pt x="1807576" y="0"/>
                    <a:pt x="1814703" y="7127"/>
                    <a:pt x="1814703" y="15919"/>
                  </a:cubicBezTo>
                  <a:lnTo>
                    <a:pt x="1814703" y="876414"/>
                  </a:lnTo>
                  <a:cubicBezTo>
                    <a:pt x="1814703" y="885205"/>
                    <a:pt x="1807576" y="892333"/>
                    <a:pt x="1798785" y="892333"/>
                  </a:cubicBezTo>
                  <a:lnTo>
                    <a:pt x="15919" y="892333"/>
                  </a:lnTo>
                  <a:cubicBezTo>
                    <a:pt x="7127" y="892333"/>
                    <a:pt x="0" y="885205"/>
                    <a:pt x="0" y="876414"/>
                  </a:cubicBezTo>
                  <a:lnTo>
                    <a:pt x="0" y="15919"/>
                  </a:lnTo>
                  <a:cubicBezTo>
                    <a:pt x="0" y="7127"/>
                    <a:pt x="7127" y="0"/>
                    <a:pt x="15919" y="0"/>
                  </a:cubicBezTo>
                  <a:close/>
                </a:path>
              </a:pathLst>
            </a:custGeom>
            <a:blipFill>
              <a:blip r:embed="rId5"/>
              <a:stretch>
                <a:fillRect l="-175" t="0" r="-175" b="0"/>
              </a:stretch>
            </a:blipFill>
            <a:ln w="57150" cap="rnd">
              <a:solidFill>
                <a:srgbClr val="FFFFFF"/>
              </a:solidFill>
              <a:prstDash val="solid"/>
              <a:round/>
            </a:ln>
          </p:spPr>
        </p:sp>
      </p:grpSp>
      <p:sp>
        <p:nvSpPr>
          <p:cNvPr name="Freeform 6" id="6"/>
          <p:cNvSpPr/>
          <p:nvPr/>
        </p:nvSpPr>
        <p:spPr>
          <a:xfrm flipH="false" flipV="false" rot="0">
            <a:off x="7190385" y="7318542"/>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049919" y="8521402"/>
            <a:ext cx="4099837" cy="4114800"/>
          </a:xfrm>
          <a:custGeom>
            <a:avLst/>
            <a:gdLst/>
            <a:ahLst/>
            <a:cxnLst/>
            <a:rect r="r" b="b" t="t" l="l"/>
            <a:pathLst>
              <a:path h="4114800" w="4099837">
                <a:moveTo>
                  <a:pt x="0" y="0"/>
                </a:moveTo>
                <a:lnTo>
                  <a:pt x="4099838" y="0"/>
                </a:lnTo>
                <a:lnTo>
                  <a:pt x="409983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p:nvPr/>
        </p:nvGrpSpPr>
        <p:grpSpPr>
          <a:xfrm rot="0">
            <a:off x="1140003" y="158772"/>
            <a:ext cx="10756309" cy="364865"/>
            <a:chOff x="0" y="0"/>
            <a:chExt cx="14341745" cy="486486"/>
          </a:xfrm>
        </p:grpSpPr>
        <p:sp>
          <p:nvSpPr>
            <p:cNvPr name="Freeform 9" id="9"/>
            <p:cNvSpPr/>
            <p:nvPr/>
          </p:nvSpPr>
          <p:spPr>
            <a:xfrm flipH="false" flipV="false" rot="0">
              <a:off x="13492325" y="0"/>
              <a:ext cx="849421" cy="486486"/>
            </a:xfrm>
            <a:custGeom>
              <a:avLst/>
              <a:gdLst/>
              <a:ahLst/>
              <a:cxnLst/>
              <a:rect r="r" b="b" t="t" l="l"/>
              <a:pathLst>
                <a:path h="486486" w="849421">
                  <a:moveTo>
                    <a:pt x="0" y="0"/>
                  </a:moveTo>
                  <a:lnTo>
                    <a:pt x="849420" y="0"/>
                  </a:lnTo>
                  <a:lnTo>
                    <a:pt x="849420" y="486486"/>
                  </a:lnTo>
                  <a:lnTo>
                    <a:pt x="0" y="4864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0" y="106629"/>
              <a:ext cx="2427964" cy="303744"/>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TradeKE Insights</a:t>
              </a:r>
            </a:p>
          </p:txBody>
        </p:sp>
        <p:sp>
          <p:nvSpPr>
            <p:cNvPr name="TextBox 11" id="11"/>
            <p:cNvSpPr txBox="true"/>
            <p:nvPr/>
          </p:nvSpPr>
          <p:spPr>
            <a:xfrm rot="0">
              <a:off x="3578317" y="91682"/>
              <a:ext cx="1395504" cy="33946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Home</a:t>
              </a:r>
            </a:p>
          </p:txBody>
        </p:sp>
        <p:sp>
          <p:nvSpPr>
            <p:cNvPr name="TextBox 12" id="12"/>
            <p:cNvSpPr txBox="true"/>
            <p:nvPr/>
          </p:nvSpPr>
          <p:spPr>
            <a:xfrm rot="0">
              <a:off x="6025190" y="91682"/>
              <a:ext cx="2030506" cy="339461"/>
            </a:xfrm>
            <a:prstGeom prst="rect">
              <a:avLst/>
            </a:prstGeom>
          </p:spPr>
          <p:txBody>
            <a:bodyPr anchor="t" rtlCol="false" tIns="0" lIns="0" bIns="0" rIns="0">
              <a:spAutoFit/>
            </a:bodyPr>
            <a:lstStyle/>
            <a:p>
              <a:pPr algn="l">
                <a:lnSpc>
                  <a:spcPts val="1885"/>
                </a:lnSpc>
              </a:pPr>
              <a:r>
                <a:rPr lang="en-US" sz="1866" b="true">
                  <a:solidFill>
                    <a:srgbClr val="FFFFFF"/>
                  </a:solidFill>
                  <a:latin typeface="TT Norms Bold"/>
                  <a:ea typeface="TT Norms Bold"/>
                  <a:cs typeface="TT Norms Bold"/>
                  <a:sym typeface="TT Norms Bold"/>
                </a:rPr>
                <a:t>About Us</a:t>
              </a:r>
            </a:p>
          </p:txBody>
        </p:sp>
      </p:grpSp>
      <p:grpSp>
        <p:nvGrpSpPr>
          <p:cNvPr name="Group 13" id="13"/>
          <p:cNvGrpSpPr/>
          <p:nvPr/>
        </p:nvGrpSpPr>
        <p:grpSpPr>
          <a:xfrm rot="0">
            <a:off x="514350" y="7629734"/>
            <a:ext cx="17259300" cy="2676316"/>
            <a:chOff x="0" y="0"/>
            <a:chExt cx="2446295" cy="379335"/>
          </a:xfrm>
        </p:grpSpPr>
        <p:sp>
          <p:nvSpPr>
            <p:cNvPr name="Freeform 14" id="14"/>
            <p:cNvSpPr/>
            <p:nvPr/>
          </p:nvSpPr>
          <p:spPr>
            <a:xfrm flipH="false" flipV="false" rot="0">
              <a:off x="0" y="0"/>
              <a:ext cx="2446295" cy="379335"/>
            </a:xfrm>
            <a:custGeom>
              <a:avLst/>
              <a:gdLst/>
              <a:ahLst/>
              <a:cxnLst/>
              <a:rect r="r" b="b" t="t" l="l"/>
              <a:pathLst>
                <a:path h="379335" w="2446295">
                  <a:moveTo>
                    <a:pt x="0" y="0"/>
                  </a:moveTo>
                  <a:lnTo>
                    <a:pt x="2446295" y="0"/>
                  </a:lnTo>
                  <a:lnTo>
                    <a:pt x="2446295" y="379335"/>
                  </a:lnTo>
                  <a:lnTo>
                    <a:pt x="0" y="379335"/>
                  </a:lnTo>
                  <a:close/>
                </a:path>
              </a:pathLst>
            </a:custGeom>
            <a:solidFill>
              <a:srgbClr val="003C3C"/>
            </a:solidFill>
          </p:spPr>
        </p:sp>
        <p:sp>
          <p:nvSpPr>
            <p:cNvPr name="TextBox 15" id="15"/>
            <p:cNvSpPr txBox="true"/>
            <p:nvPr/>
          </p:nvSpPr>
          <p:spPr>
            <a:xfrm>
              <a:off x="0" y="38100"/>
              <a:ext cx="2446295" cy="341235"/>
            </a:xfrm>
            <a:prstGeom prst="rect">
              <a:avLst/>
            </a:prstGeom>
          </p:spPr>
          <p:txBody>
            <a:bodyPr anchor="ctr" rtlCol="false" tIns="50800" lIns="50800" bIns="50800" rIns="50800"/>
            <a:lstStyle/>
            <a:p>
              <a:pPr algn="ctr">
                <a:lnSpc>
                  <a:spcPts val="1885"/>
                </a:lnSpc>
              </a:pPr>
            </a:p>
          </p:txBody>
        </p:sp>
      </p:grpSp>
      <p:sp>
        <p:nvSpPr>
          <p:cNvPr name="TextBox 16" id="16"/>
          <p:cNvSpPr txBox="true"/>
          <p:nvPr/>
        </p:nvSpPr>
        <p:spPr>
          <a:xfrm rot="0">
            <a:off x="11546001" y="1048780"/>
            <a:ext cx="6159967" cy="6580955"/>
          </a:xfrm>
          <a:prstGeom prst="rect">
            <a:avLst/>
          </a:prstGeom>
        </p:spPr>
        <p:txBody>
          <a:bodyPr anchor="t" rtlCol="false" tIns="0" lIns="0" bIns="0" rIns="0">
            <a:spAutoFit/>
          </a:bodyPr>
          <a:lstStyle/>
          <a:p>
            <a:pPr algn="just" marL="442721" indent="-221360" lvl="1">
              <a:lnSpc>
                <a:spcPts val="2317"/>
              </a:lnSpc>
              <a:buFont typeface="Arial"/>
              <a:buChar char="•"/>
            </a:pPr>
            <a:r>
              <a:rPr lang="en-US" sz="2050">
                <a:solidFill>
                  <a:srgbClr val="FFFFFF"/>
                </a:solidFill>
                <a:latin typeface="TT Norms"/>
                <a:ea typeface="TT Norms"/>
                <a:cs typeface="TT Norms"/>
                <a:sym typeface="TT Norms"/>
              </a:rPr>
              <a:t>Kenya exhibits severe trade concentration risk, with the top 5 trading partners (China, India, UAE, Uganda, Netherlands) accounting for approximately 80% of total trade value.</a:t>
            </a:r>
          </a:p>
          <a:p>
            <a:pPr algn="just" marL="442721" indent="-221360" lvl="1">
              <a:lnSpc>
                <a:spcPts val="2317"/>
              </a:lnSpc>
              <a:buFont typeface="Arial"/>
              <a:buChar char="•"/>
            </a:pPr>
            <a:r>
              <a:rPr lang="en-US" sz="2050">
                <a:solidFill>
                  <a:srgbClr val="FFFFFF"/>
                </a:solidFill>
                <a:latin typeface="TT Norms"/>
                <a:ea typeface="TT Norms"/>
                <a:cs typeface="TT Norms"/>
                <a:sym typeface="TT Norms"/>
              </a:rPr>
              <a:t>This concentration stems from Kenya's role as a regional trade hub under China's Belt and Road Initiative, which has intensified economic relationships with Asian partners.</a:t>
            </a:r>
          </a:p>
          <a:p>
            <a:pPr algn="just" marL="442721" indent="-221360" lvl="1">
              <a:lnSpc>
                <a:spcPts val="2317"/>
              </a:lnSpc>
              <a:buFont typeface="Arial"/>
              <a:buChar char="•"/>
            </a:pPr>
            <a:r>
              <a:rPr lang="en-US" sz="2050">
                <a:solidFill>
                  <a:srgbClr val="FFFFFF"/>
                </a:solidFill>
                <a:latin typeface="TT Norms"/>
                <a:ea typeface="TT Norms"/>
                <a:cs typeface="TT Norms"/>
                <a:sym typeface="TT Norms"/>
              </a:rPr>
              <a:t>The 80% threshold concentration in just 5 partners creates significant vulnerability to external shocks, currency fluctuations, and geopolitical tensions.</a:t>
            </a:r>
          </a:p>
          <a:p>
            <a:pPr algn="just" marL="442721" indent="-221360" lvl="1">
              <a:lnSpc>
                <a:spcPts val="2317"/>
              </a:lnSpc>
              <a:buFont typeface="Arial"/>
              <a:buChar char="•"/>
            </a:pPr>
            <a:r>
              <a:rPr lang="en-US" sz="2050">
                <a:solidFill>
                  <a:srgbClr val="FFFFFF"/>
                </a:solidFill>
                <a:latin typeface="TT Norms"/>
                <a:ea typeface="TT Norms"/>
                <a:cs typeface="TT Norms"/>
                <a:sym typeface="TT Norms"/>
              </a:rPr>
              <a:t>Kenya's participation in regional trade blocs such as the East African Community and bilateral arrangements aims at trade diversification, but the concentration pattern persists due to Kenya's import dependency on manufactured goods from Asia and petroleum from the Middle East. </a:t>
            </a:r>
          </a:p>
          <a:p>
            <a:pPr algn="just" marL="442721" indent="-221360" lvl="1">
              <a:lnSpc>
                <a:spcPts val="2317"/>
              </a:lnSpc>
              <a:buFont typeface="Arial"/>
              <a:buChar char="•"/>
            </a:pPr>
            <a:r>
              <a:rPr lang="en-US" sz="2050">
                <a:solidFill>
                  <a:srgbClr val="FFFFFF"/>
                </a:solidFill>
                <a:latin typeface="TT Norms"/>
                <a:ea typeface="TT Norms"/>
                <a:cs typeface="TT Norms"/>
                <a:sym typeface="TT Norms"/>
              </a:rPr>
              <a:t>The steep cumulative curve indicates that beyond the top 5 partners, remaining trading relationships contribute minimally to overall trade volume, highlighting the need for broader market diversification to reduce economic vulnerability.</a:t>
            </a:r>
          </a:p>
        </p:txBody>
      </p:sp>
      <p:grpSp>
        <p:nvGrpSpPr>
          <p:cNvPr name="Group 17" id="17"/>
          <p:cNvGrpSpPr/>
          <p:nvPr/>
        </p:nvGrpSpPr>
        <p:grpSpPr>
          <a:xfrm rot="0">
            <a:off x="608671" y="505454"/>
            <a:ext cx="8297815" cy="1279618"/>
            <a:chOff x="0" y="0"/>
            <a:chExt cx="11063754" cy="1706157"/>
          </a:xfrm>
        </p:grpSpPr>
        <p:sp>
          <p:nvSpPr>
            <p:cNvPr name="TextBox 18" id="18"/>
            <p:cNvSpPr txBox="true"/>
            <p:nvPr/>
          </p:nvSpPr>
          <p:spPr>
            <a:xfrm rot="0">
              <a:off x="0" y="152400"/>
              <a:ext cx="5563672" cy="1553757"/>
            </a:xfrm>
            <a:prstGeom prst="rect">
              <a:avLst/>
            </a:prstGeom>
          </p:spPr>
          <p:txBody>
            <a:bodyPr anchor="t" rtlCol="false" tIns="0" lIns="0" bIns="0" rIns="0">
              <a:spAutoFit/>
            </a:bodyPr>
            <a:lstStyle/>
            <a:p>
              <a:pPr algn="l">
                <a:lnSpc>
                  <a:spcPts val="8509"/>
                </a:lnSpc>
              </a:pPr>
              <a:r>
                <a:rPr lang="en-US" sz="8424">
                  <a:solidFill>
                    <a:srgbClr val="FFFFFF"/>
                  </a:solidFill>
                  <a:latin typeface="TT Norms"/>
                  <a:ea typeface="TT Norms"/>
                  <a:cs typeface="TT Norms"/>
                  <a:sym typeface="TT Norms"/>
                </a:rPr>
                <a:t>Trading</a:t>
              </a:r>
            </a:p>
          </p:txBody>
        </p:sp>
        <p:sp>
          <p:nvSpPr>
            <p:cNvPr name="TextBox 19" id="19"/>
            <p:cNvSpPr txBox="true"/>
            <p:nvPr/>
          </p:nvSpPr>
          <p:spPr>
            <a:xfrm rot="0">
              <a:off x="5078962" y="152400"/>
              <a:ext cx="5984792" cy="1553757"/>
            </a:xfrm>
            <a:prstGeom prst="rect">
              <a:avLst/>
            </a:prstGeom>
          </p:spPr>
          <p:txBody>
            <a:bodyPr anchor="t" rtlCol="false" tIns="0" lIns="0" bIns="0" rIns="0">
              <a:spAutoFit/>
            </a:bodyPr>
            <a:lstStyle/>
            <a:p>
              <a:pPr algn="l">
                <a:lnSpc>
                  <a:spcPts val="8509"/>
                </a:lnSpc>
              </a:pPr>
              <a:r>
                <a:rPr lang="en-US" sz="8424" b="true">
                  <a:solidFill>
                    <a:srgbClr val="FFFFFF"/>
                  </a:solidFill>
                  <a:latin typeface="TT Norms Bold"/>
                  <a:ea typeface="TT Norms Bold"/>
                  <a:cs typeface="TT Norms Bold"/>
                  <a:sym typeface="TT Norms Bold"/>
                </a:rPr>
                <a:t>Partners</a:t>
              </a:r>
            </a:p>
          </p:txBody>
        </p:sp>
      </p:grpSp>
      <p:sp>
        <p:nvSpPr>
          <p:cNvPr name="TextBox 20" id="20"/>
          <p:cNvSpPr txBox="true"/>
          <p:nvPr/>
        </p:nvSpPr>
        <p:spPr>
          <a:xfrm rot="0">
            <a:off x="16250770" y="543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011</a:t>
            </a:r>
          </a:p>
        </p:txBody>
      </p:sp>
      <p:sp>
        <p:nvSpPr>
          <p:cNvPr name="TextBox 21" id="21"/>
          <p:cNvSpPr txBox="true"/>
          <p:nvPr/>
        </p:nvSpPr>
        <p:spPr>
          <a:xfrm rot="0">
            <a:off x="994345" y="7998904"/>
            <a:ext cx="16711623" cy="1946401"/>
          </a:xfrm>
          <a:prstGeom prst="rect">
            <a:avLst/>
          </a:prstGeom>
        </p:spPr>
        <p:txBody>
          <a:bodyPr anchor="t" rtlCol="false" tIns="0" lIns="0" bIns="0" rIns="0">
            <a:spAutoFit/>
          </a:bodyPr>
          <a:lstStyle/>
          <a:p>
            <a:pPr algn="l">
              <a:lnSpc>
                <a:spcPts val="2604"/>
              </a:lnSpc>
            </a:pPr>
            <a:r>
              <a:rPr lang="en-US" sz="2066">
                <a:solidFill>
                  <a:srgbClr val="FFFFFF"/>
                </a:solidFill>
                <a:latin typeface="TT Norms"/>
                <a:ea typeface="TT Norms"/>
                <a:cs typeface="TT Norms"/>
                <a:sym typeface="TT Norms"/>
              </a:rPr>
              <a:t>- DIVERSIFICATION IMPERATIVE: Reduce top-5 concentration through targeted market expansion </a:t>
            </a:r>
          </a:p>
          <a:p>
            <a:pPr algn="l">
              <a:lnSpc>
                <a:spcPts val="2604"/>
              </a:lnSpc>
            </a:pPr>
            <a:r>
              <a:rPr lang="en-US" sz="2066">
                <a:solidFill>
                  <a:srgbClr val="FFFFFF"/>
                </a:solidFill>
                <a:latin typeface="TT Norms"/>
                <a:ea typeface="TT Norms"/>
                <a:cs typeface="TT Norms"/>
                <a:sym typeface="TT Norms"/>
              </a:rPr>
              <a:t>- GEOGRAPHIC REBALANCING: Increase trade with African, European, and American partners to reduce Asian dependency </a:t>
            </a:r>
          </a:p>
          <a:p>
            <a:pPr algn="l">
              <a:lnSpc>
                <a:spcPts val="2604"/>
              </a:lnSpc>
            </a:pPr>
            <a:r>
              <a:rPr lang="en-US" sz="2066">
                <a:solidFill>
                  <a:srgbClr val="FFFFFF"/>
                </a:solidFill>
                <a:latin typeface="TT Norms"/>
                <a:ea typeface="TT Norms"/>
                <a:cs typeface="TT Norms"/>
                <a:sym typeface="TT Norms"/>
              </a:rPr>
              <a:t>- SECTOR DIVERSIFICATION: Develop new export products to access untapped markets beyond current partner base </a:t>
            </a:r>
          </a:p>
          <a:p>
            <a:pPr algn="l">
              <a:lnSpc>
                <a:spcPts val="2604"/>
              </a:lnSpc>
            </a:pPr>
            <a:r>
              <a:rPr lang="en-US" sz="2066">
                <a:solidFill>
                  <a:srgbClr val="FFFFFF"/>
                </a:solidFill>
                <a:latin typeface="TT Norms"/>
                <a:ea typeface="TT Norms"/>
                <a:cs typeface="TT Norms"/>
                <a:sym typeface="TT Norms"/>
              </a:rPr>
              <a:t>- REGIONAL INTEGRATION: Leverage AfCFTA to distribute trade risk across 54 African markets </a:t>
            </a:r>
          </a:p>
          <a:p>
            <a:pPr algn="l">
              <a:lnSpc>
                <a:spcPts val="2604"/>
              </a:lnSpc>
            </a:pPr>
            <a:r>
              <a:rPr lang="en-US" sz="2066">
                <a:solidFill>
                  <a:srgbClr val="FFFFFF"/>
                </a:solidFill>
                <a:latin typeface="TT Norms"/>
                <a:ea typeface="TT Norms"/>
                <a:cs typeface="TT Norms"/>
                <a:sym typeface="TT Norms"/>
              </a:rPr>
              <a:t>- CONTINGENCY PLANNING: Create alternative supply chains for critical imports to manage concentration risks </a:t>
            </a:r>
            <a:r>
              <a:rPr lang="en-US" sz="2066">
                <a:solidFill>
                  <a:srgbClr val="FFFFFF"/>
                </a:solidFill>
                <a:latin typeface="TT Norms"/>
                <a:ea typeface="TT Norms"/>
                <a:cs typeface="TT Norms"/>
                <a:sym typeface="TT Norms"/>
              </a:rPr>
              <a:t> </a:t>
            </a:r>
          </a:p>
          <a:p>
            <a:pPr algn="l">
              <a:lnSpc>
                <a:spcPts val="2604"/>
              </a:lnSpc>
            </a:pPr>
            <a:r>
              <a:rPr lang="en-US" sz="2066">
                <a:solidFill>
                  <a:srgbClr val="FFFFFF"/>
                </a:solidFill>
                <a:latin typeface="TT Norms"/>
                <a:ea typeface="TT Norms"/>
                <a:cs typeface="TT Norms"/>
                <a:sym typeface="TT Norms"/>
              </a:rPr>
              <a:t>- MONITOR CONCENTRATION: For instance setting maximum thresholds (no partner &gt;25%, top-3 &lt;60%) and track quarterly"</a:t>
            </a:r>
          </a:p>
        </p:txBody>
      </p:sp>
      <p:sp>
        <p:nvSpPr>
          <p:cNvPr name="TextBox 22" id="22"/>
          <p:cNvSpPr txBox="true"/>
          <p:nvPr/>
        </p:nvSpPr>
        <p:spPr>
          <a:xfrm rot="0">
            <a:off x="608671" y="7686884"/>
            <a:ext cx="3187914" cy="268947"/>
          </a:xfrm>
          <a:prstGeom prst="rect">
            <a:avLst/>
          </a:prstGeom>
        </p:spPr>
        <p:txBody>
          <a:bodyPr anchor="t" rtlCol="false" tIns="0" lIns="0" bIns="0" rIns="0">
            <a:spAutoFit/>
          </a:bodyPr>
          <a:lstStyle/>
          <a:p>
            <a:pPr algn="just" marL="0" indent="0" lvl="0">
              <a:lnSpc>
                <a:spcPts val="2087"/>
              </a:lnSpc>
              <a:spcBef>
                <a:spcPct val="0"/>
              </a:spcBef>
            </a:pPr>
            <a:r>
              <a:rPr lang="en-US" b="true" sz="2066" strike="noStrike" u="none">
                <a:solidFill>
                  <a:srgbClr val="FFFFFF"/>
                </a:solidFill>
                <a:latin typeface="TT Norms Bold"/>
                <a:ea typeface="TT Norms Bold"/>
                <a:cs typeface="TT Norms Bold"/>
                <a:sym typeface="TT Norms Bold"/>
              </a:rPr>
              <a:t>RECOMMENDATIONS</a:t>
            </a:r>
          </a:p>
        </p:txBody>
      </p:sp>
      <p:sp>
        <p:nvSpPr>
          <p:cNvPr name="TextBox 23" id="23"/>
          <p:cNvSpPr txBox="true"/>
          <p:nvPr/>
        </p:nvSpPr>
        <p:spPr>
          <a:xfrm rot="0">
            <a:off x="12153124" y="735877"/>
            <a:ext cx="1593957" cy="292823"/>
          </a:xfrm>
          <a:prstGeom prst="rect">
            <a:avLst/>
          </a:prstGeom>
        </p:spPr>
        <p:txBody>
          <a:bodyPr anchor="t" rtlCol="false" tIns="0" lIns="0" bIns="0" rIns="0">
            <a:spAutoFit/>
          </a:bodyPr>
          <a:lstStyle/>
          <a:p>
            <a:pPr algn="just" marL="0" indent="0" lvl="0">
              <a:lnSpc>
                <a:spcPts val="2289"/>
              </a:lnSpc>
              <a:spcBef>
                <a:spcPct val="0"/>
              </a:spcBef>
            </a:pPr>
            <a:r>
              <a:rPr lang="en-US" b="true" sz="2266">
                <a:solidFill>
                  <a:srgbClr val="FFFFFF"/>
                </a:solidFill>
                <a:latin typeface="TT Norms Bold"/>
                <a:ea typeface="TT Norms Bold"/>
                <a:cs typeface="TT Norms Bold"/>
                <a:sym typeface="TT Norms Bold"/>
              </a:rPr>
              <a:t>INSIGHTS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255984" y="218806"/>
            <a:ext cx="516732" cy="381898"/>
          </a:xfrm>
          <a:custGeom>
            <a:avLst/>
            <a:gdLst/>
            <a:ahLst/>
            <a:cxnLst/>
            <a:rect r="r" b="b" t="t" l="l"/>
            <a:pathLst>
              <a:path h="381898" w="516732">
                <a:moveTo>
                  <a:pt x="0" y="0"/>
                </a:moveTo>
                <a:lnTo>
                  <a:pt x="516732" y="0"/>
                </a:lnTo>
                <a:lnTo>
                  <a:pt x="516732"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4264" y="6981528"/>
            <a:ext cx="20461501" cy="7477748"/>
          </a:xfrm>
          <a:custGeom>
            <a:avLst/>
            <a:gdLst/>
            <a:ahLst/>
            <a:cxnLst/>
            <a:rect r="r" b="b" t="t" l="l"/>
            <a:pathLst>
              <a:path h="7477748" w="20461501">
                <a:moveTo>
                  <a:pt x="0" y="0"/>
                </a:moveTo>
                <a:lnTo>
                  <a:pt x="20461501" y="0"/>
                </a:lnTo>
                <a:lnTo>
                  <a:pt x="20461501" y="7477749"/>
                </a:lnTo>
                <a:lnTo>
                  <a:pt x="0" y="7477749"/>
                </a:lnTo>
                <a:lnTo>
                  <a:pt x="0" y="0"/>
                </a:lnTo>
                <a:close/>
              </a:path>
            </a:pathLst>
          </a:custGeom>
          <a:blipFill>
            <a:blip r:embed="rId4">
              <a:alphaModFix amt="44999"/>
            </a:blip>
            <a:stretch>
              <a:fillRect l="0" t="0" r="0" b="0"/>
            </a:stretch>
          </a:blipFill>
        </p:spPr>
      </p:sp>
      <p:grpSp>
        <p:nvGrpSpPr>
          <p:cNvPr name="Group 4" id="4"/>
          <p:cNvGrpSpPr/>
          <p:nvPr/>
        </p:nvGrpSpPr>
        <p:grpSpPr>
          <a:xfrm rot="0">
            <a:off x="182969" y="1732529"/>
            <a:ext cx="11510988" cy="5500288"/>
            <a:chOff x="0" y="0"/>
            <a:chExt cx="1867471" cy="892333"/>
          </a:xfrm>
        </p:grpSpPr>
        <p:sp>
          <p:nvSpPr>
            <p:cNvPr name="Freeform 5" id="5"/>
            <p:cNvSpPr/>
            <p:nvPr/>
          </p:nvSpPr>
          <p:spPr>
            <a:xfrm flipH="false" flipV="false" rot="0">
              <a:off x="0" y="0"/>
              <a:ext cx="1867471" cy="892333"/>
            </a:xfrm>
            <a:custGeom>
              <a:avLst/>
              <a:gdLst/>
              <a:ahLst/>
              <a:cxnLst/>
              <a:rect r="r" b="b" t="t" l="l"/>
              <a:pathLst>
                <a:path h="892333" w="1867471">
                  <a:moveTo>
                    <a:pt x="15469" y="0"/>
                  </a:moveTo>
                  <a:lnTo>
                    <a:pt x="1852002" y="0"/>
                  </a:lnTo>
                  <a:cubicBezTo>
                    <a:pt x="1856105" y="0"/>
                    <a:pt x="1860040" y="1630"/>
                    <a:pt x="1862941" y="4531"/>
                  </a:cubicBezTo>
                  <a:cubicBezTo>
                    <a:pt x="1865842" y="7432"/>
                    <a:pt x="1867471" y="11366"/>
                    <a:pt x="1867471" y="15469"/>
                  </a:cubicBezTo>
                  <a:lnTo>
                    <a:pt x="1867471" y="876864"/>
                  </a:lnTo>
                  <a:cubicBezTo>
                    <a:pt x="1867471" y="880966"/>
                    <a:pt x="1865842" y="884901"/>
                    <a:pt x="1862941" y="887802"/>
                  </a:cubicBezTo>
                  <a:cubicBezTo>
                    <a:pt x="1860040" y="890703"/>
                    <a:pt x="1856105" y="892333"/>
                    <a:pt x="1852002" y="892333"/>
                  </a:cubicBezTo>
                  <a:lnTo>
                    <a:pt x="15469" y="892333"/>
                  </a:lnTo>
                  <a:cubicBezTo>
                    <a:pt x="11366" y="892333"/>
                    <a:pt x="7432" y="890703"/>
                    <a:pt x="4531" y="887802"/>
                  </a:cubicBezTo>
                  <a:cubicBezTo>
                    <a:pt x="1630" y="884901"/>
                    <a:pt x="0" y="880966"/>
                    <a:pt x="0" y="876864"/>
                  </a:cubicBezTo>
                  <a:lnTo>
                    <a:pt x="0" y="15469"/>
                  </a:lnTo>
                  <a:cubicBezTo>
                    <a:pt x="0" y="11366"/>
                    <a:pt x="1630" y="7432"/>
                    <a:pt x="4531" y="4531"/>
                  </a:cubicBezTo>
                  <a:cubicBezTo>
                    <a:pt x="7432" y="1630"/>
                    <a:pt x="11366" y="0"/>
                    <a:pt x="15469" y="0"/>
                  </a:cubicBezTo>
                  <a:close/>
                </a:path>
              </a:pathLst>
            </a:custGeom>
            <a:blipFill>
              <a:blip r:embed="rId5"/>
              <a:stretch>
                <a:fillRect l="0" t="-1273" r="0" b="-1273"/>
              </a:stretch>
            </a:blipFill>
            <a:ln w="57150" cap="rnd">
              <a:solidFill>
                <a:srgbClr val="FFFFFF"/>
              </a:solidFill>
              <a:prstDash val="solid"/>
              <a:round/>
            </a:ln>
          </p:spPr>
        </p:sp>
      </p:grpSp>
      <p:sp>
        <p:nvSpPr>
          <p:cNvPr name="Freeform 6" id="6"/>
          <p:cNvSpPr/>
          <p:nvPr/>
        </p:nvSpPr>
        <p:spPr>
          <a:xfrm flipH="false" flipV="false" rot="0">
            <a:off x="7190385" y="7318542"/>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049919" y="8521402"/>
            <a:ext cx="4099837" cy="4114800"/>
          </a:xfrm>
          <a:custGeom>
            <a:avLst/>
            <a:gdLst/>
            <a:ahLst/>
            <a:cxnLst/>
            <a:rect r="r" b="b" t="t" l="l"/>
            <a:pathLst>
              <a:path h="4114800" w="4099837">
                <a:moveTo>
                  <a:pt x="0" y="0"/>
                </a:moveTo>
                <a:lnTo>
                  <a:pt x="4099838" y="0"/>
                </a:lnTo>
                <a:lnTo>
                  <a:pt x="409983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p:nvPr/>
        </p:nvGrpSpPr>
        <p:grpSpPr>
          <a:xfrm rot="0">
            <a:off x="1140003" y="158772"/>
            <a:ext cx="10756309" cy="364865"/>
            <a:chOff x="0" y="0"/>
            <a:chExt cx="14341745" cy="486486"/>
          </a:xfrm>
        </p:grpSpPr>
        <p:sp>
          <p:nvSpPr>
            <p:cNvPr name="Freeform 9" id="9"/>
            <p:cNvSpPr/>
            <p:nvPr/>
          </p:nvSpPr>
          <p:spPr>
            <a:xfrm flipH="false" flipV="false" rot="0">
              <a:off x="13492325" y="0"/>
              <a:ext cx="849421" cy="486486"/>
            </a:xfrm>
            <a:custGeom>
              <a:avLst/>
              <a:gdLst/>
              <a:ahLst/>
              <a:cxnLst/>
              <a:rect r="r" b="b" t="t" l="l"/>
              <a:pathLst>
                <a:path h="486486" w="849421">
                  <a:moveTo>
                    <a:pt x="0" y="0"/>
                  </a:moveTo>
                  <a:lnTo>
                    <a:pt x="849420" y="0"/>
                  </a:lnTo>
                  <a:lnTo>
                    <a:pt x="849420" y="486486"/>
                  </a:lnTo>
                  <a:lnTo>
                    <a:pt x="0" y="4864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0" y="106629"/>
              <a:ext cx="2427964" cy="303744"/>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TradeKE Insights</a:t>
              </a:r>
            </a:p>
          </p:txBody>
        </p:sp>
        <p:sp>
          <p:nvSpPr>
            <p:cNvPr name="TextBox 11" id="11"/>
            <p:cNvSpPr txBox="true"/>
            <p:nvPr/>
          </p:nvSpPr>
          <p:spPr>
            <a:xfrm rot="0">
              <a:off x="3578317" y="91682"/>
              <a:ext cx="1395504" cy="33946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Home</a:t>
              </a:r>
            </a:p>
          </p:txBody>
        </p:sp>
        <p:sp>
          <p:nvSpPr>
            <p:cNvPr name="TextBox 12" id="12"/>
            <p:cNvSpPr txBox="true"/>
            <p:nvPr/>
          </p:nvSpPr>
          <p:spPr>
            <a:xfrm rot="0">
              <a:off x="6025190" y="91682"/>
              <a:ext cx="2030506" cy="339461"/>
            </a:xfrm>
            <a:prstGeom prst="rect">
              <a:avLst/>
            </a:prstGeom>
          </p:spPr>
          <p:txBody>
            <a:bodyPr anchor="t" rtlCol="false" tIns="0" lIns="0" bIns="0" rIns="0">
              <a:spAutoFit/>
            </a:bodyPr>
            <a:lstStyle/>
            <a:p>
              <a:pPr algn="l">
                <a:lnSpc>
                  <a:spcPts val="1885"/>
                </a:lnSpc>
              </a:pPr>
              <a:r>
                <a:rPr lang="en-US" sz="1866" b="true">
                  <a:solidFill>
                    <a:srgbClr val="FFFFFF"/>
                  </a:solidFill>
                  <a:latin typeface="TT Norms Bold"/>
                  <a:ea typeface="TT Norms Bold"/>
                  <a:cs typeface="TT Norms Bold"/>
                  <a:sym typeface="TT Norms Bold"/>
                </a:rPr>
                <a:t>About Us</a:t>
              </a:r>
            </a:p>
          </p:txBody>
        </p:sp>
      </p:grpSp>
      <p:grpSp>
        <p:nvGrpSpPr>
          <p:cNvPr name="Group 13" id="13"/>
          <p:cNvGrpSpPr/>
          <p:nvPr/>
        </p:nvGrpSpPr>
        <p:grpSpPr>
          <a:xfrm rot="0">
            <a:off x="514350" y="7536921"/>
            <a:ext cx="17259300" cy="2724977"/>
            <a:chOff x="0" y="0"/>
            <a:chExt cx="2446295" cy="386232"/>
          </a:xfrm>
        </p:grpSpPr>
        <p:sp>
          <p:nvSpPr>
            <p:cNvPr name="Freeform 14" id="14"/>
            <p:cNvSpPr/>
            <p:nvPr/>
          </p:nvSpPr>
          <p:spPr>
            <a:xfrm flipH="false" flipV="false" rot="0">
              <a:off x="0" y="0"/>
              <a:ext cx="2446295" cy="386232"/>
            </a:xfrm>
            <a:custGeom>
              <a:avLst/>
              <a:gdLst/>
              <a:ahLst/>
              <a:cxnLst/>
              <a:rect r="r" b="b" t="t" l="l"/>
              <a:pathLst>
                <a:path h="386232" w="2446295">
                  <a:moveTo>
                    <a:pt x="0" y="0"/>
                  </a:moveTo>
                  <a:lnTo>
                    <a:pt x="2446295" y="0"/>
                  </a:lnTo>
                  <a:lnTo>
                    <a:pt x="2446295" y="386232"/>
                  </a:lnTo>
                  <a:lnTo>
                    <a:pt x="0" y="386232"/>
                  </a:lnTo>
                  <a:close/>
                </a:path>
              </a:pathLst>
            </a:custGeom>
            <a:solidFill>
              <a:srgbClr val="003C3C"/>
            </a:solidFill>
          </p:spPr>
        </p:sp>
        <p:sp>
          <p:nvSpPr>
            <p:cNvPr name="TextBox 15" id="15"/>
            <p:cNvSpPr txBox="true"/>
            <p:nvPr/>
          </p:nvSpPr>
          <p:spPr>
            <a:xfrm>
              <a:off x="0" y="38100"/>
              <a:ext cx="2446295" cy="348132"/>
            </a:xfrm>
            <a:prstGeom prst="rect">
              <a:avLst/>
            </a:prstGeom>
          </p:spPr>
          <p:txBody>
            <a:bodyPr anchor="ctr" rtlCol="false" tIns="50800" lIns="50800" bIns="50800" rIns="50800"/>
            <a:lstStyle/>
            <a:p>
              <a:pPr algn="ctr">
                <a:lnSpc>
                  <a:spcPts val="1885"/>
                </a:lnSpc>
              </a:pPr>
            </a:p>
          </p:txBody>
        </p:sp>
      </p:grpSp>
      <p:sp>
        <p:nvSpPr>
          <p:cNvPr name="TextBox 16" id="16"/>
          <p:cNvSpPr txBox="true"/>
          <p:nvPr/>
        </p:nvSpPr>
        <p:spPr>
          <a:xfrm rot="0">
            <a:off x="11732057" y="1257300"/>
            <a:ext cx="6003698" cy="6295205"/>
          </a:xfrm>
          <a:prstGeom prst="rect">
            <a:avLst/>
          </a:prstGeom>
        </p:spPr>
        <p:txBody>
          <a:bodyPr anchor="t" rtlCol="false" tIns="0" lIns="0" bIns="0" rIns="0">
            <a:spAutoFit/>
          </a:bodyPr>
          <a:lstStyle/>
          <a:p>
            <a:pPr algn="just" marL="442721" indent="-221360" lvl="1">
              <a:lnSpc>
                <a:spcPts val="2317"/>
              </a:lnSpc>
              <a:buFont typeface="Arial"/>
              <a:buChar char="•"/>
            </a:pPr>
            <a:r>
              <a:rPr lang="en-US" sz="2050">
                <a:solidFill>
                  <a:srgbClr val="FFFFFF"/>
                </a:solidFill>
                <a:latin typeface="TT Norms"/>
                <a:ea typeface="TT Norms"/>
                <a:cs typeface="TT Norms"/>
                <a:sym typeface="TT Norms"/>
              </a:rPr>
              <a:t>"Kenya exhibits extreme trade dependency patterns - massive import relationships with Asian partners (China, India, UAE) clustered on the import axis, while export relationships concentrate with East African neighbors and European markets on the export axis.</a:t>
            </a:r>
          </a:p>
          <a:p>
            <a:pPr algn="just" marL="442721" indent="-221360" lvl="1">
              <a:lnSpc>
                <a:spcPts val="2317"/>
              </a:lnSpc>
              <a:buFont typeface="Arial"/>
              <a:buChar char="•"/>
            </a:pPr>
            <a:r>
              <a:rPr lang="en-US" sz="2050">
                <a:solidFill>
                  <a:srgbClr val="FFFFFF"/>
                </a:solidFill>
                <a:latin typeface="TT Norms"/>
                <a:ea typeface="TT Norms"/>
                <a:cs typeface="TT Norms"/>
                <a:sym typeface="TT Norms"/>
              </a:rPr>
              <a:t>This polarization stems from Kenya's role as a regional manufacturing and trade hub, where the country imports crude petroleum, chemicals, manufactured goods, machinery, and transportation equipment primarily from Asia, while exporting agricultural products, processed goods, and re-exports to regional markets. </a:t>
            </a:r>
          </a:p>
          <a:p>
            <a:pPr algn="just" marL="442721" indent="-221360" lvl="1">
              <a:lnSpc>
                <a:spcPts val="2317"/>
              </a:lnSpc>
              <a:buFont typeface="Arial"/>
              <a:buChar char="•"/>
            </a:pPr>
            <a:r>
              <a:rPr lang="en-US" sz="2050">
                <a:solidFill>
                  <a:srgbClr val="FFFFFF"/>
                </a:solidFill>
                <a:latin typeface="TT Norms"/>
                <a:ea typeface="TT Norms"/>
                <a:cs typeface="TT Norms"/>
                <a:sym typeface="TT Norms"/>
              </a:rPr>
              <a:t>Kenya achieved a record $1.2 billion trade surplus with Africa in 2023, with Tanzania becoming Kenya's largest East African market, overtaking Uganda. </a:t>
            </a:r>
          </a:p>
          <a:p>
            <a:pPr algn="just" marL="442721" indent="-221360" lvl="1">
              <a:lnSpc>
                <a:spcPts val="2317"/>
              </a:lnSpc>
              <a:buFont typeface="Arial"/>
              <a:buChar char="•"/>
            </a:pPr>
            <a:r>
              <a:rPr lang="en-US" sz="2050">
                <a:solidFill>
                  <a:srgbClr val="FFFFFF"/>
                </a:solidFill>
                <a:latin typeface="TT Norms"/>
                <a:ea typeface="TT Norms"/>
                <a:cs typeface="TT Norms"/>
                <a:sym typeface="TT Norms"/>
              </a:rPr>
              <a:t>However, Kenya runs severe deficits with major Asian suppliers, creating the structural imbalance visible in this chart where no major partner approaches the balanced trade line."</a:t>
            </a:r>
          </a:p>
        </p:txBody>
      </p:sp>
      <p:sp>
        <p:nvSpPr>
          <p:cNvPr name="TextBox 17" id="17"/>
          <p:cNvSpPr txBox="true"/>
          <p:nvPr/>
        </p:nvSpPr>
        <p:spPr>
          <a:xfrm rot="0">
            <a:off x="561046" y="676037"/>
            <a:ext cx="3943017" cy="1115280"/>
          </a:xfrm>
          <a:prstGeom prst="rect">
            <a:avLst/>
          </a:prstGeom>
        </p:spPr>
        <p:txBody>
          <a:bodyPr anchor="t" rtlCol="false" tIns="0" lIns="0" bIns="0" rIns="0">
            <a:spAutoFit/>
          </a:bodyPr>
          <a:lstStyle/>
          <a:p>
            <a:pPr algn="l">
              <a:lnSpc>
                <a:spcPts val="8408"/>
              </a:lnSpc>
            </a:pPr>
            <a:r>
              <a:rPr lang="en-US" sz="8324">
                <a:solidFill>
                  <a:srgbClr val="FFFFFF"/>
                </a:solidFill>
                <a:latin typeface="TT Norms"/>
                <a:ea typeface="TT Norms"/>
                <a:cs typeface="TT Norms"/>
                <a:sym typeface="TT Norms"/>
              </a:rPr>
              <a:t>Import -</a:t>
            </a:r>
          </a:p>
        </p:txBody>
      </p:sp>
      <p:sp>
        <p:nvSpPr>
          <p:cNvPr name="TextBox 18" id="18"/>
          <p:cNvSpPr txBox="true"/>
          <p:nvPr/>
        </p:nvSpPr>
        <p:spPr>
          <a:xfrm rot="0">
            <a:off x="4610957" y="676037"/>
            <a:ext cx="4028187" cy="1115280"/>
          </a:xfrm>
          <a:prstGeom prst="rect">
            <a:avLst/>
          </a:prstGeom>
        </p:spPr>
        <p:txBody>
          <a:bodyPr anchor="t" rtlCol="false" tIns="0" lIns="0" bIns="0" rIns="0">
            <a:spAutoFit/>
          </a:bodyPr>
          <a:lstStyle/>
          <a:p>
            <a:pPr algn="l">
              <a:lnSpc>
                <a:spcPts val="8408"/>
              </a:lnSpc>
            </a:pPr>
            <a:r>
              <a:rPr lang="en-US" sz="8324" b="true">
                <a:solidFill>
                  <a:srgbClr val="FFFFFF"/>
                </a:solidFill>
                <a:latin typeface="TT Norms Bold"/>
                <a:ea typeface="TT Norms Bold"/>
                <a:cs typeface="TT Norms Bold"/>
                <a:sym typeface="TT Norms Bold"/>
              </a:rPr>
              <a:t>Export</a:t>
            </a:r>
          </a:p>
        </p:txBody>
      </p:sp>
      <p:sp>
        <p:nvSpPr>
          <p:cNvPr name="TextBox 19" id="19"/>
          <p:cNvSpPr txBox="true"/>
          <p:nvPr/>
        </p:nvSpPr>
        <p:spPr>
          <a:xfrm rot="0">
            <a:off x="16497860" y="354316"/>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012</a:t>
            </a:r>
          </a:p>
        </p:txBody>
      </p:sp>
      <p:sp>
        <p:nvSpPr>
          <p:cNvPr name="TextBox 20" id="20"/>
          <p:cNvSpPr txBox="true"/>
          <p:nvPr/>
        </p:nvSpPr>
        <p:spPr>
          <a:xfrm rot="0">
            <a:off x="914400" y="7869059"/>
            <a:ext cx="16888031" cy="2270251"/>
          </a:xfrm>
          <a:prstGeom prst="rect">
            <a:avLst/>
          </a:prstGeom>
        </p:spPr>
        <p:txBody>
          <a:bodyPr anchor="t" rtlCol="false" tIns="0" lIns="0" bIns="0" rIns="0">
            <a:spAutoFit/>
          </a:bodyPr>
          <a:lstStyle/>
          <a:p>
            <a:pPr algn="l">
              <a:lnSpc>
                <a:spcPts val="2604"/>
              </a:lnSpc>
            </a:pPr>
            <a:r>
              <a:rPr lang="en-US" sz="2066">
                <a:solidFill>
                  <a:srgbClr val="FFFFFF"/>
                </a:solidFill>
                <a:latin typeface="TT Norms"/>
                <a:ea typeface="TT Norms"/>
                <a:cs typeface="TT Norms"/>
                <a:sym typeface="TT Norms"/>
              </a:rPr>
              <a:t>- DEVELOP TWO-WAY TRADE: Convert one-way relationships into balanced partnerships by identifying export opportunities to current import partners</a:t>
            </a:r>
          </a:p>
          <a:p>
            <a:pPr algn="l">
              <a:lnSpc>
                <a:spcPts val="2604"/>
              </a:lnSpc>
            </a:pPr>
            <a:r>
              <a:rPr lang="en-US" sz="2066">
                <a:solidFill>
                  <a:srgbClr val="FFFFFF"/>
                </a:solidFill>
                <a:latin typeface="TT Norms"/>
                <a:ea typeface="TT Norms"/>
                <a:cs typeface="TT Norms"/>
                <a:sym typeface="TT Norms"/>
              </a:rPr>
              <a:t>- REGIONAL VALUE CHAINS: Leverage Africa trade surplus ($1.2bn in 2023) to expand manufacturing for Asian markets </a:t>
            </a:r>
          </a:p>
          <a:p>
            <a:pPr algn="l">
              <a:lnSpc>
                <a:spcPts val="2604"/>
              </a:lnSpc>
            </a:pPr>
            <a:r>
              <a:rPr lang="en-US" sz="2066">
                <a:solidFill>
                  <a:srgbClr val="FFFFFF"/>
                </a:solidFill>
                <a:latin typeface="TT Norms"/>
                <a:ea typeface="TT Norms"/>
                <a:cs typeface="TT Norms"/>
                <a:sym typeface="TT Norms"/>
              </a:rPr>
              <a:t>- IMPORT SUBSTITUTION: Reduce Asian import dependency by developing domestic production in key categories  </a:t>
            </a:r>
          </a:p>
          <a:p>
            <a:pPr algn="l">
              <a:lnSpc>
                <a:spcPts val="2604"/>
              </a:lnSpc>
            </a:pPr>
            <a:r>
              <a:rPr lang="en-US" sz="2066">
                <a:solidFill>
                  <a:srgbClr val="FFFFFF"/>
                </a:solidFill>
                <a:latin typeface="TT Norms"/>
                <a:ea typeface="TT Norms"/>
                <a:cs typeface="TT Norms"/>
                <a:sym typeface="TT Norms"/>
              </a:rPr>
              <a:t>- STRATEGIC POSITIONING: Use Kenya's regional hub status to facilitate triangular trade relationships </a:t>
            </a:r>
          </a:p>
          <a:p>
            <a:pPr algn="l">
              <a:lnSpc>
                <a:spcPts val="2604"/>
              </a:lnSpc>
            </a:pPr>
            <a:r>
              <a:rPr lang="en-US" sz="2066">
                <a:solidFill>
                  <a:srgbClr val="FFFFFF"/>
                </a:solidFill>
                <a:latin typeface="TT Norms"/>
                <a:ea typeface="TT Norms"/>
                <a:cs typeface="TT Norms"/>
                <a:sym typeface="TT Norms"/>
              </a:rPr>
              <a:t>- NEGOTI</a:t>
            </a:r>
            <a:r>
              <a:rPr lang="en-US" sz="2066">
                <a:solidFill>
                  <a:srgbClr val="FFFFFF"/>
                </a:solidFill>
                <a:latin typeface="TT Norms"/>
                <a:ea typeface="TT Norms"/>
                <a:cs typeface="TT Norms"/>
                <a:sym typeface="TT Norms"/>
              </a:rPr>
              <a:t>ATE BALANCE: Include export promotion clauses in import agreements with major Asian partners </a:t>
            </a:r>
          </a:p>
          <a:p>
            <a:pPr algn="l">
              <a:lnSpc>
                <a:spcPts val="2604"/>
              </a:lnSpc>
            </a:pPr>
            <a:r>
              <a:rPr lang="en-US" sz="2066">
                <a:solidFill>
                  <a:srgbClr val="FFFFFF"/>
                </a:solidFill>
                <a:latin typeface="TT Norms"/>
                <a:ea typeface="TT Norms"/>
                <a:cs typeface="TT Norms"/>
                <a:sym typeface="TT Norms"/>
              </a:rPr>
              <a:t>- MONITOR DEPENDENCIES: Track import-export ratios and set targets to move partners closer to balanced trade line</a:t>
            </a:r>
          </a:p>
        </p:txBody>
      </p:sp>
      <p:sp>
        <p:nvSpPr>
          <p:cNvPr name="TextBox 21" id="21"/>
          <p:cNvSpPr txBox="true"/>
          <p:nvPr/>
        </p:nvSpPr>
        <p:spPr>
          <a:xfrm rot="0">
            <a:off x="772716" y="7600130"/>
            <a:ext cx="2981321" cy="268947"/>
          </a:xfrm>
          <a:prstGeom prst="rect">
            <a:avLst/>
          </a:prstGeom>
        </p:spPr>
        <p:txBody>
          <a:bodyPr anchor="t" rtlCol="false" tIns="0" lIns="0" bIns="0" rIns="0">
            <a:spAutoFit/>
          </a:bodyPr>
          <a:lstStyle/>
          <a:p>
            <a:pPr algn="just" marL="0" indent="0" lvl="0">
              <a:lnSpc>
                <a:spcPts val="2087"/>
              </a:lnSpc>
              <a:spcBef>
                <a:spcPct val="0"/>
              </a:spcBef>
            </a:pPr>
            <a:r>
              <a:rPr lang="en-US" b="true" sz="2066" strike="noStrike" u="none">
                <a:solidFill>
                  <a:srgbClr val="FFFFFF"/>
                </a:solidFill>
                <a:latin typeface="TT Norms Bold"/>
                <a:ea typeface="TT Norms Bold"/>
                <a:cs typeface="TT Norms Bold"/>
                <a:sym typeface="TT Norms Bold"/>
              </a:rPr>
              <a:t>RECOMMENDATIONS</a:t>
            </a:r>
          </a:p>
        </p:txBody>
      </p:sp>
      <p:sp>
        <p:nvSpPr>
          <p:cNvPr name="TextBox 22" id="22"/>
          <p:cNvSpPr txBox="true"/>
          <p:nvPr/>
        </p:nvSpPr>
        <p:spPr>
          <a:xfrm rot="0">
            <a:off x="12338852" y="966890"/>
            <a:ext cx="1593957" cy="280885"/>
          </a:xfrm>
          <a:prstGeom prst="rect">
            <a:avLst/>
          </a:prstGeom>
        </p:spPr>
        <p:txBody>
          <a:bodyPr anchor="t" rtlCol="false" tIns="0" lIns="0" bIns="0" rIns="0">
            <a:spAutoFit/>
          </a:bodyPr>
          <a:lstStyle/>
          <a:p>
            <a:pPr algn="just" marL="0" indent="0" lvl="0">
              <a:lnSpc>
                <a:spcPts val="2188"/>
              </a:lnSpc>
              <a:spcBef>
                <a:spcPct val="0"/>
              </a:spcBef>
            </a:pPr>
            <a:r>
              <a:rPr lang="en-US" b="true" sz="2166">
                <a:solidFill>
                  <a:srgbClr val="FFFFFF"/>
                </a:solidFill>
                <a:latin typeface="TT Norms Bold"/>
                <a:ea typeface="TT Norms Bold"/>
                <a:cs typeface="TT Norms Bold"/>
                <a:sym typeface="TT Norms Bold"/>
              </a:rPr>
              <a:t>INSIGHTS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51701" y="154114"/>
            <a:ext cx="516732" cy="381898"/>
          </a:xfrm>
          <a:custGeom>
            <a:avLst/>
            <a:gdLst/>
            <a:ahLst/>
            <a:cxnLst/>
            <a:rect r="r" b="b" t="t" l="l"/>
            <a:pathLst>
              <a:path h="381898" w="516732">
                <a:moveTo>
                  <a:pt x="0" y="0"/>
                </a:moveTo>
                <a:lnTo>
                  <a:pt x="516732" y="0"/>
                </a:lnTo>
                <a:lnTo>
                  <a:pt x="516732"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24264" y="6981528"/>
            <a:ext cx="20461501" cy="7477748"/>
          </a:xfrm>
          <a:custGeom>
            <a:avLst/>
            <a:gdLst/>
            <a:ahLst/>
            <a:cxnLst/>
            <a:rect r="r" b="b" t="t" l="l"/>
            <a:pathLst>
              <a:path h="7477748" w="20461501">
                <a:moveTo>
                  <a:pt x="20461501" y="0"/>
                </a:moveTo>
                <a:lnTo>
                  <a:pt x="0" y="0"/>
                </a:lnTo>
                <a:lnTo>
                  <a:pt x="0" y="7477749"/>
                </a:lnTo>
                <a:lnTo>
                  <a:pt x="20461501" y="7477749"/>
                </a:lnTo>
                <a:lnTo>
                  <a:pt x="20461501" y="0"/>
                </a:lnTo>
                <a:close/>
              </a:path>
            </a:pathLst>
          </a:custGeom>
          <a:blipFill>
            <a:blip r:embed="rId4">
              <a:alphaModFix amt="44999"/>
            </a:blip>
            <a:stretch>
              <a:fillRect l="0" t="0" r="0" b="0"/>
            </a:stretch>
          </a:blipFill>
        </p:spPr>
      </p:sp>
      <p:grpSp>
        <p:nvGrpSpPr>
          <p:cNvPr name="Group 4" id="4"/>
          <p:cNvGrpSpPr/>
          <p:nvPr/>
        </p:nvGrpSpPr>
        <p:grpSpPr>
          <a:xfrm rot="0">
            <a:off x="151701" y="1746020"/>
            <a:ext cx="12103912" cy="5659121"/>
            <a:chOff x="0" y="0"/>
            <a:chExt cx="1875213" cy="876746"/>
          </a:xfrm>
        </p:grpSpPr>
        <p:sp>
          <p:nvSpPr>
            <p:cNvPr name="Freeform 5" id="5"/>
            <p:cNvSpPr/>
            <p:nvPr/>
          </p:nvSpPr>
          <p:spPr>
            <a:xfrm flipH="false" flipV="false" rot="0">
              <a:off x="0" y="0"/>
              <a:ext cx="1875213" cy="876746"/>
            </a:xfrm>
            <a:custGeom>
              <a:avLst/>
              <a:gdLst/>
              <a:ahLst/>
              <a:cxnLst/>
              <a:rect r="r" b="b" t="t" l="l"/>
              <a:pathLst>
                <a:path h="876746" w="1875213">
                  <a:moveTo>
                    <a:pt x="14711" y="0"/>
                  </a:moveTo>
                  <a:lnTo>
                    <a:pt x="1860501" y="0"/>
                  </a:lnTo>
                  <a:cubicBezTo>
                    <a:pt x="1864403" y="0"/>
                    <a:pt x="1868145" y="1550"/>
                    <a:pt x="1870904" y="4309"/>
                  </a:cubicBezTo>
                  <a:cubicBezTo>
                    <a:pt x="1873663" y="7068"/>
                    <a:pt x="1875213" y="10810"/>
                    <a:pt x="1875213" y="14711"/>
                  </a:cubicBezTo>
                  <a:lnTo>
                    <a:pt x="1875213" y="862035"/>
                  </a:lnTo>
                  <a:cubicBezTo>
                    <a:pt x="1875213" y="865936"/>
                    <a:pt x="1873663" y="869678"/>
                    <a:pt x="1870904" y="872437"/>
                  </a:cubicBezTo>
                  <a:cubicBezTo>
                    <a:pt x="1868145" y="875196"/>
                    <a:pt x="1864403" y="876746"/>
                    <a:pt x="1860501" y="876746"/>
                  </a:cubicBezTo>
                  <a:lnTo>
                    <a:pt x="14711" y="876746"/>
                  </a:lnTo>
                  <a:cubicBezTo>
                    <a:pt x="10810" y="876746"/>
                    <a:pt x="7068" y="875196"/>
                    <a:pt x="4309" y="872437"/>
                  </a:cubicBezTo>
                  <a:cubicBezTo>
                    <a:pt x="1550" y="869678"/>
                    <a:pt x="0" y="865936"/>
                    <a:pt x="0" y="862035"/>
                  </a:cubicBezTo>
                  <a:lnTo>
                    <a:pt x="0" y="14711"/>
                  </a:lnTo>
                  <a:cubicBezTo>
                    <a:pt x="0" y="10810"/>
                    <a:pt x="1550" y="7068"/>
                    <a:pt x="4309" y="4309"/>
                  </a:cubicBezTo>
                  <a:cubicBezTo>
                    <a:pt x="7068" y="1550"/>
                    <a:pt x="10810" y="0"/>
                    <a:pt x="14711" y="0"/>
                  </a:cubicBezTo>
                  <a:close/>
                </a:path>
              </a:pathLst>
            </a:custGeom>
            <a:blipFill>
              <a:blip r:embed="rId5"/>
              <a:stretch>
                <a:fillRect l="0" t="-2401" r="0" b="-2401"/>
              </a:stretch>
            </a:blipFill>
            <a:ln w="57150" cap="rnd">
              <a:solidFill>
                <a:srgbClr val="FFFFFF"/>
              </a:solidFill>
              <a:prstDash val="solid"/>
              <a:round/>
            </a:ln>
          </p:spPr>
        </p:sp>
      </p:grpSp>
      <p:sp>
        <p:nvSpPr>
          <p:cNvPr name="Freeform 6" id="6"/>
          <p:cNvSpPr/>
          <p:nvPr/>
        </p:nvSpPr>
        <p:spPr>
          <a:xfrm flipH="false" flipV="false" rot="0">
            <a:off x="16276328" y="8491582"/>
            <a:ext cx="1965945" cy="1533437"/>
          </a:xfrm>
          <a:custGeom>
            <a:avLst/>
            <a:gdLst/>
            <a:ahLst/>
            <a:cxnLst/>
            <a:rect r="r" b="b" t="t" l="l"/>
            <a:pathLst>
              <a:path h="1533437" w="1965945">
                <a:moveTo>
                  <a:pt x="0" y="0"/>
                </a:moveTo>
                <a:lnTo>
                  <a:pt x="1965944" y="0"/>
                </a:lnTo>
                <a:lnTo>
                  <a:pt x="1965944" y="1533436"/>
                </a:lnTo>
                <a:lnTo>
                  <a:pt x="0" y="1533436"/>
                </a:lnTo>
                <a:lnTo>
                  <a:pt x="0" y="0"/>
                </a:lnTo>
                <a:close/>
              </a:path>
            </a:pathLst>
          </a:custGeom>
          <a:blipFill>
            <a:blip r:embed="rId6">
              <a:alphaModFix amt="12000"/>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6276328" y="431866"/>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013</a:t>
            </a:r>
          </a:p>
        </p:txBody>
      </p:sp>
      <p:grpSp>
        <p:nvGrpSpPr>
          <p:cNvPr name="Group 8" id="8"/>
          <p:cNvGrpSpPr/>
          <p:nvPr/>
        </p:nvGrpSpPr>
        <p:grpSpPr>
          <a:xfrm rot="0">
            <a:off x="151701" y="536012"/>
            <a:ext cx="10254703" cy="1294617"/>
            <a:chOff x="0" y="0"/>
            <a:chExt cx="13672937" cy="1726156"/>
          </a:xfrm>
        </p:grpSpPr>
        <p:sp>
          <p:nvSpPr>
            <p:cNvPr name="TextBox 9" id="9"/>
            <p:cNvSpPr txBox="true"/>
            <p:nvPr/>
          </p:nvSpPr>
          <p:spPr>
            <a:xfrm rot="0">
              <a:off x="8047740" y="152400"/>
              <a:ext cx="5625197" cy="1573756"/>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Analysis</a:t>
              </a:r>
            </a:p>
          </p:txBody>
        </p:sp>
        <p:sp>
          <p:nvSpPr>
            <p:cNvPr name="TextBox 10" id="10"/>
            <p:cNvSpPr txBox="true"/>
            <p:nvPr/>
          </p:nvSpPr>
          <p:spPr>
            <a:xfrm rot="0">
              <a:off x="0" y="152400"/>
              <a:ext cx="8047740" cy="1573756"/>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Commodity</a:t>
              </a:r>
            </a:p>
          </p:txBody>
        </p:sp>
      </p:grpSp>
      <p:grpSp>
        <p:nvGrpSpPr>
          <p:cNvPr name="Group 11" id="11"/>
          <p:cNvGrpSpPr/>
          <p:nvPr/>
        </p:nvGrpSpPr>
        <p:grpSpPr>
          <a:xfrm rot="0">
            <a:off x="514350" y="7657273"/>
            <a:ext cx="17259300" cy="2724977"/>
            <a:chOff x="0" y="0"/>
            <a:chExt cx="2446295" cy="386232"/>
          </a:xfrm>
        </p:grpSpPr>
        <p:sp>
          <p:nvSpPr>
            <p:cNvPr name="Freeform 12" id="12"/>
            <p:cNvSpPr/>
            <p:nvPr/>
          </p:nvSpPr>
          <p:spPr>
            <a:xfrm flipH="false" flipV="false" rot="0">
              <a:off x="0" y="0"/>
              <a:ext cx="2446295" cy="386232"/>
            </a:xfrm>
            <a:custGeom>
              <a:avLst/>
              <a:gdLst/>
              <a:ahLst/>
              <a:cxnLst/>
              <a:rect r="r" b="b" t="t" l="l"/>
              <a:pathLst>
                <a:path h="386232" w="2446295">
                  <a:moveTo>
                    <a:pt x="0" y="0"/>
                  </a:moveTo>
                  <a:lnTo>
                    <a:pt x="2446295" y="0"/>
                  </a:lnTo>
                  <a:lnTo>
                    <a:pt x="2446295" y="386232"/>
                  </a:lnTo>
                  <a:lnTo>
                    <a:pt x="0" y="386232"/>
                  </a:lnTo>
                  <a:close/>
                </a:path>
              </a:pathLst>
            </a:custGeom>
            <a:solidFill>
              <a:srgbClr val="003C3C"/>
            </a:solidFill>
          </p:spPr>
        </p:sp>
        <p:sp>
          <p:nvSpPr>
            <p:cNvPr name="TextBox 13" id="13"/>
            <p:cNvSpPr txBox="true"/>
            <p:nvPr/>
          </p:nvSpPr>
          <p:spPr>
            <a:xfrm>
              <a:off x="0" y="38100"/>
              <a:ext cx="2446295" cy="348132"/>
            </a:xfrm>
            <a:prstGeom prst="rect">
              <a:avLst/>
            </a:prstGeom>
          </p:spPr>
          <p:txBody>
            <a:bodyPr anchor="ctr" rtlCol="false" tIns="50800" lIns="50800" bIns="50800" rIns="50800"/>
            <a:lstStyle/>
            <a:p>
              <a:pPr algn="ctr">
                <a:lnSpc>
                  <a:spcPts val="1885"/>
                </a:lnSpc>
              </a:pPr>
            </a:p>
          </p:txBody>
        </p:sp>
      </p:grpSp>
      <p:sp>
        <p:nvSpPr>
          <p:cNvPr name="TextBox 14" id="14"/>
          <p:cNvSpPr txBox="true"/>
          <p:nvPr/>
        </p:nvSpPr>
        <p:spPr>
          <a:xfrm rot="0">
            <a:off x="12461196" y="773369"/>
            <a:ext cx="5491046" cy="6898640"/>
          </a:xfrm>
          <a:prstGeom prst="rect">
            <a:avLst/>
          </a:prstGeom>
        </p:spPr>
        <p:txBody>
          <a:bodyPr anchor="t" rtlCol="false" tIns="0" lIns="0" bIns="0" rIns="0">
            <a:spAutoFit/>
          </a:bodyPr>
          <a:lstStyle/>
          <a:p>
            <a:pPr algn="just" marL="410209" indent="-205105" lvl="1">
              <a:lnSpc>
                <a:spcPts val="2184"/>
              </a:lnSpc>
              <a:buFont typeface="Arial"/>
              <a:buChar char="•"/>
            </a:pPr>
            <a:r>
              <a:rPr lang="en-US" sz="1899">
                <a:solidFill>
                  <a:srgbClr val="FFFFFF"/>
                </a:solidFill>
                <a:latin typeface="TT Norms"/>
                <a:ea typeface="TT Norms"/>
                <a:cs typeface="TT Norms"/>
                <a:sym typeface="TT Norms"/>
              </a:rPr>
              <a:t>"Kenya exhibits stark commodity-based trade imbalances that explain the overall deficit structure.</a:t>
            </a:r>
          </a:p>
          <a:p>
            <a:pPr algn="just" marL="410209" indent="-205105" lvl="1">
              <a:lnSpc>
                <a:spcPts val="2184"/>
              </a:lnSpc>
              <a:buFont typeface="Arial"/>
              <a:buChar char="•"/>
            </a:pPr>
            <a:r>
              <a:rPr lang="en-US" sz="1899">
                <a:solidFill>
                  <a:srgbClr val="FFFFFF"/>
                </a:solidFill>
                <a:latin typeface="TT Norms"/>
                <a:ea typeface="TT Norms"/>
                <a:cs typeface="TT Norms"/>
                <a:sym typeface="TT Norms"/>
              </a:rPr>
              <a:t>Petroleum products create the largest deficit with zero domestic production, as Kenya's oil import bill reached Sh575.5 billion in 2024 despite declining by 8.1%.</a:t>
            </a:r>
          </a:p>
          <a:p>
            <a:pPr algn="just" marL="410209" indent="-205105" lvl="1">
              <a:lnSpc>
                <a:spcPts val="2184"/>
              </a:lnSpc>
              <a:buFont typeface="Arial"/>
              <a:buChar char="•"/>
            </a:pPr>
            <a:r>
              <a:rPr lang="en-US" sz="1899">
                <a:solidFill>
                  <a:srgbClr val="FFFFFF"/>
                </a:solidFill>
                <a:latin typeface="TT Norms"/>
                <a:ea typeface="TT Norms"/>
                <a:cs typeface="TT Norms"/>
                <a:sym typeface="TT Norms"/>
              </a:rPr>
              <a:t>The country imports all petroleum requirements with 90% being refined products.</a:t>
            </a:r>
          </a:p>
          <a:p>
            <a:pPr algn="just" marL="410209" indent="-205105" lvl="1">
              <a:lnSpc>
                <a:spcPts val="2184"/>
              </a:lnSpc>
              <a:buFont typeface="Arial"/>
              <a:buChar char="•"/>
            </a:pPr>
            <a:r>
              <a:rPr lang="en-US" sz="1899">
                <a:solidFill>
                  <a:srgbClr val="FFFFFF"/>
                </a:solidFill>
                <a:latin typeface="TT Norms"/>
                <a:ea typeface="TT Norms"/>
                <a:cs typeface="TT Norms"/>
                <a:sym typeface="TT Norms"/>
              </a:rPr>
              <a:t>Manufactured goods show severe import dependency with minimal export capacity, as trade deficits widen largely on increased expenditure on manufactured materials. </a:t>
            </a:r>
          </a:p>
          <a:p>
            <a:pPr algn="just" marL="410209" indent="-205105" lvl="1">
              <a:lnSpc>
                <a:spcPts val="2184"/>
              </a:lnSpc>
              <a:buFont typeface="Arial"/>
              <a:buChar char="•"/>
            </a:pPr>
            <a:r>
              <a:rPr lang="en-US" sz="1899">
                <a:solidFill>
                  <a:srgbClr val="FFFFFF"/>
                </a:solidFill>
                <a:latin typeface="TT Norms"/>
                <a:ea typeface="TT Norms"/>
                <a:cs typeface="TT Norms"/>
                <a:sym typeface="TT Norms"/>
              </a:rPr>
              <a:t>However, agricultural products represent Kenya's competitive advantage, generating substantial export surpluses through tea, coffee, and horticultural products. Tea exports alone achieved record earnings of Ksh 180.57 billion in 2023, demonstrating Kenya's agricultural export strength.</a:t>
            </a:r>
          </a:p>
          <a:p>
            <a:pPr algn="just" marL="410209" indent="-205105" lvl="1">
              <a:lnSpc>
                <a:spcPts val="2184"/>
              </a:lnSpc>
              <a:buFont typeface="Arial"/>
              <a:buChar char="•"/>
            </a:pPr>
            <a:r>
              <a:rPr lang="en-US" sz="1899">
                <a:solidFill>
                  <a:srgbClr val="FFFFFF"/>
                </a:solidFill>
                <a:latin typeface="TT Norms"/>
                <a:ea typeface="TT Norms"/>
                <a:cs typeface="TT Norms"/>
                <a:sym typeface="TT Norms"/>
              </a:rPr>
              <a:t>This commodity pattern reveals that Kenya's trade deficit stems from structural dependencies on imported energy and manufactured goods, partially offset by agricultural export competitiveness."</a:t>
            </a:r>
          </a:p>
        </p:txBody>
      </p:sp>
      <p:grpSp>
        <p:nvGrpSpPr>
          <p:cNvPr name="Group 15" id="15"/>
          <p:cNvGrpSpPr/>
          <p:nvPr/>
        </p:nvGrpSpPr>
        <p:grpSpPr>
          <a:xfrm rot="0">
            <a:off x="1140003" y="158772"/>
            <a:ext cx="10756309" cy="364865"/>
            <a:chOff x="0" y="0"/>
            <a:chExt cx="14341745" cy="486486"/>
          </a:xfrm>
        </p:grpSpPr>
        <p:sp>
          <p:nvSpPr>
            <p:cNvPr name="Freeform 16" id="16"/>
            <p:cNvSpPr/>
            <p:nvPr/>
          </p:nvSpPr>
          <p:spPr>
            <a:xfrm flipH="false" flipV="false" rot="0">
              <a:off x="13492325" y="0"/>
              <a:ext cx="849421" cy="486486"/>
            </a:xfrm>
            <a:custGeom>
              <a:avLst/>
              <a:gdLst/>
              <a:ahLst/>
              <a:cxnLst/>
              <a:rect r="r" b="b" t="t" l="l"/>
              <a:pathLst>
                <a:path h="486486" w="849421">
                  <a:moveTo>
                    <a:pt x="0" y="0"/>
                  </a:moveTo>
                  <a:lnTo>
                    <a:pt x="849420" y="0"/>
                  </a:lnTo>
                  <a:lnTo>
                    <a:pt x="849420" y="486486"/>
                  </a:lnTo>
                  <a:lnTo>
                    <a:pt x="0" y="4864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0" y="106629"/>
              <a:ext cx="2427964" cy="303744"/>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TradeKE Insights</a:t>
              </a:r>
            </a:p>
          </p:txBody>
        </p:sp>
        <p:sp>
          <p:nvSpPr>
            <p:cNvPr name="TextBox 18" id="18"/>
            <p:cNvSpPr txBox="true"/>
            <p:nvPr/>
          </p:nvSpPr>
          <p:spPr>
            <a:xfrm rot="0">
              <a:off x="3578317" y="91682"/>
              <a:ext cx="1395504" cy="33946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Home</a:t>
              </a:r>
            </a:p>
          </p:txBody>
        </p:sp>
        <p:sp>
          <p:nvSpPr>
            <p:cNvPr name="TextBox 19" id="19"/>
            <p:cNvSpPr txBox="true"/>
            <p:nvPr/>
          </p:nvSpPr>
          <p:spPr>
            <a:xfrm rot="0">
              <a:off x="6025190" y="91682"/>
              <a:ext cx="2030506" cy="339461"/>
            </a:xfrm>
            <a:prstGeom prst="rect">
              <a:avLst/>
            </a:prstGeom>
          </p:spPr>
          <p:txBody>
            <a:bodyPr anchor="t" rtlCol="false" tIns="0" lIns="0" bIns="0" rIns="0">
              <a:spAutoFit/>
            </a:bodyPr>
            <a:lstStyle/>
            <a:p>
              <a:pPr algn="l">
                <a:lnSpc>
                  <a:spcPts val="1885"/>
                </a:lnSpc>
              </a:pPr>
              <a:r>
                <a:rPr lang="en-US" sz="1866" b="true">
                  <a:solidFill>
                    <a:srgbClr val="FFFFFF"/>
                  </a:solidFill>
                  <a:latin typeface="TT Norms Bold"/>
                  <a:ea typeface="TT Norms Bold"/>
                  <a:cs typeface="TT Norms Bold"/>
                  <a:sym typeface="TT Norms Bold"/>
                </a:rPr>
                <a:t>About Us</a:t>
              </a:r>
            </a:p>
          </p:txBody>
        </p:sp>
      </p:grpSp>
      <p:sp>
        <p:nvSpPr>
          <p:cNvPr name="TextBox 20" id="20"/>
          <p:cNvSpPr txBox="true"/>
          <p:nvPr/>
        </p:nvSpPr>
        <p:spPr>
          <a:xfrm rot="0">
            <a:off x="885973" y="8049536"/>
            <a:ext cx="17066269" cy="2130636"/>
          </a:xfrm>
          <a:prstGeom prst="rect">
            <a:avLst/>
          </a:prstGeom>
        </p:spPr>
        <p:txBody>
          <a:bodyPr anchor="t" rtlCol="false" tIns="0" lIns="0" bIns="0" rIns="0">
            <a:spAutoFit/>
          </a:bodyPr>
          <a:lstStyle/>
          <a:p>
            <a:pPr algn="just">
              <a:lnSpc>
                <a:spcPts val="2458"/>
              </a:lnSpc>
            </a:pPr>
            <a:r>
              <a:rPr lang="en-US" sz="1966">
                <a:solidFill>
                  <a:srgbClr val="FFFFFF"/>
                </a:solidFill>
                <a:latin typeface="TT Norms"/>
                <a:ea typeface="TT Norms"/>
                <a:cs typeface="TT Norms"/>
                <a:sym typeface="TT Norms"/>
              </a:rPr>
              <a:t>- ENERGY TRANSITION: Accelerate renewable energy adoption to reduce petroleum import dependency of Sh575.5 billion annually </a:t>
            </a:r>
          </a:p>
          <a:p>
            <a:pPr algn="just">
              <a:lnSpc>
                <a:spcPts val="2458"/>
              </a:lnSpc>
            </a:pPr>
            <a:r>
              <a:rPr lang="en-US" sz="1966">
                <a:solidFill>
                  <a:srgbClr val="FFFFFF"/>
                </a:solidFill>
                <a:latin typeface="TT Norms"/>
                <a:ea typeface="TT Norms"/>
                <a:cs typeface="TT Norms"/>
                <a:sym typeface="TT Norms"/>
              </a:rPr>
              <a:t>- DOMESTIC REFINING: Develop local petroleum refining capacity to add value and reduce refined product imports </a:t>
            </a:r>
          </a:p>
          <a:p>
            <a:pPr algn="just">
              <a:lnSpc>
                <a:spcPts val="2458"/>
              </a:lnSpc>
            </a:pPr>
            <a:r>
              <a:rPr lang="en-US" sz="1966">
                <a:solidFill>
                  <a:srgbClr val="FFFFFF"/>
                </a:solidFill>
                <a:latin typeface="TT Norms"/>
                <a:ea typeface="TT Norms"/>
                <a:cs typeface="TT Norms"/>
                <a:sym typeface="TT Norms"/>
              </a:rPr>
              <a:t>- MANUFACTURING DEVELOPMENT: Implement import substitution for key manufactured goods through targeted industrial policy </a:t>
            </a:r>
          </a:p>
          <a:p>
            <a:pPr algn="just">
              <a:lnSpc>
                <a:spcPts val="2458"/>
              </a:lnSpc>
            </a:pPr>
            <a:r>
              <a:rPr lang="en-US" sz="1966">
                <a:solidFill>
                  <a:srgbClr val="FFFFFF"/>
                </a:solidFill>
                <a:latin typeface="TT Norms"/>
                <a:ea typeface="TT Norms"/>
                <a:cs typeface="TT Norms"/>
                <a:sym typeface="TT Norms"/>
              </a:rPr>
              <a:t>- VALUE-ADDED AGRICULTURE: Expand processing of agricultural exports to capture higher margins and reduce raw material dependence </a:t>
            </a:r>
          </a:p>
          <a:p>
            <a:pPr algn="just">
              <a:lnSpc>
                <a:spcPts val="2458"/>
              </a:lnSpc>
            </a:pPr>
            <a:r>
              <a:rPr lang="en-US" sz="1966">
                <a:solidFill>
                  <a:srgbClr val="FFFFFF"/>
                </a:solidFill>
                <a:latin typeface="TT Norms"/>
                <a:ea typeface="TT Norms"/>
                <a:cs typeface="TT Norms"/>
                <a:sym typeface="TT Norms"/>
              </a:rPr>
              <a:t>- INDUSTRIAL DIVERSIFICATION: Develop manufacturing exports in sectors where Kenya has regional competitive advantages </a:t>
            </a:r>
          </a:p>
          <a:p>
            <a:pPr algn="just">
              <a:lnSpc>
                <a:spcPts val="2458"/>
              </a:lnSpc>
            </a:pPr>
            <a:r>
              <a:rPr lang="en-US" sz="1966">
                <a:solidFill>
                  <a:srgbClr val="FFFFFF"/>
                </a:solidFill>
                <a:latin typeface="TT Norms"/>
                <a:ea typeface="TT Norms"/>
                <a:cs typeface="TT Norms"/>
                <a:sym typeface="TT Norms"/>
              </a:rPr>
              <a:t>- GREEN ENERGY MANUFACTURING: Position Kenya as regional hub for renewable energy equipment production </a:t>
            </a:r>
          </a:p>
          <a:p>
            <a:pPr algn="just">
              <a:lnSpc>
                <a:spcPts val="2458"/>
              </a:lnSpc>
            </a:pPr>
            <a:r>
              <a:rPr lang="en-US" sz="1966">
                <a:solidFill>
                  <a:srgbClr val="FFFFFF"/>
                </a:solidFill>
                <a:latin typeface="TT Norms"/>
                <a:ea typeface="TT Norms"/>
                <a:cs typeface="TT Norms"/>
                <a:sym typeface="TT Norms"/>
              </a:rPr>
              <a:t>- REGIONAL VALUE CHAINS: Integrate into East African manufacturing networks to reduce import costs </a:t>
            </a:r>
          </a:p>
        </p:txBody>
      </p:sp>
      <p:sp>
        <p:nvSpPr>
          <p:cNvPr name="TextBox 21" id="21"/>
          <p:cNvSpPr txBox="true"/>
          <p:nvPr/>
        </p:nvSpPr>
        <p:spPr>
          <a:xfrm rot="0">
            <a:off x="885973" y="7733473"/>
            <a:ext cx="3244382" cy="268947"/>
          </a:xfrm>
          <a:prstGeom prst="rect">
            <a:avLst/>
          </a:prstGeom>
        </p:spPr>
        <p:txBody>
          <a:bodyPr anchor="t" rtlCol="false" tIns="0" lIns="0" bIns="0" rIns="0">
            <a:spAutoFit/>
          </a:bodyPr>
          <a:lstStyle/>
          <a:p>
            <a:pPr algn="just" marL="0" indent="0" lvl="0">
              <a:lnSpc>
                <a:spcPts val="2087"/>
              </a:lnSpc>
              <a:spcBef>
                <a:spcPct val="0"/>
              </a:spcBef>
            </a:pPr>
            <a:r>
              <a:rPr lang="en-US" b="true" sz="2066" strike="noStrike">
                <a:solidFill>
                  <a:srgbClr val="FFFFFF"/>
                </a:solidFill>
                <a:latin typeface="TT Norms Bold"/>
                <a:ea typeface="TT Norms Bold"/>
                <a:cs typeface="TT Norms Bold"/>
                <a:sym typeface="TT Norms Bold"/>
              </a:rPr>
              <a:t>RECOMMENDATIONS</a:t>
            </a:r>
          </a:p>
        </p:txBody>
      </p:sp>
      <p:sp>
        <p:nvSpPr>
          <p:cNvPr name="TextBox 22" id="22"/>
          <p:cNvSpPr txBox="true"/>
          <p:nvPr/>
        </p:nvSpPr>
        <p:spPr>
          <a:xfrm rot="-5400000">
            <a:off x="11732098" y="1599608"/>
            <a:ext cx="1593957" cy="292823"/>
          </a:xfrm>
          <a:prstGeom prst="rect">
            <a:avLst/>
          </a:prstGeom>
        </p:spPr>
        <p:txBody>
          <a:bodyPr anchor="t" rtlCol="false" tIns="0" lIns="0" bIns="0" rIns="0">
            <a:spAutoFit/>
          </a:bodyPr>
          <a:lstStyle/>
          <a:p>
            <a:pPr algn="just" marL="0" indent="0" lvl="0">
              <a:lnSpc>
                <a:spcPts val="2289"/>
              </a:lnSpc>
              <a:spcBef>
                <a:spcPct val="0"/>
              </a:spcBef>
            </a:pPr>
            <a:r>
              <a:rPr lang="en-US" b="true" sz="2266">
                <a:solidFill>
                  <a:srgbClr val="FFFFFF"/>
                </a:solidFill>
                <a:latin typeface="TT Norms Bold"/>
                <a:ea typeface="TT Norms Bold"/>
                <a:cs typeface="TT Norms Bold"/>
                <a:sym typeface="TT Norms Bold"/>
              </a:rPr>
              <a:t>INSIGHTS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51701" y="154114"/>
            <a:ext cx="516732" cy="381898"/>
          </a:xfrm>
          <a:custGeom>
            <a:avLst/>
            <a:gdLst/>
            <a:ahLst/>
            <a:cxnLst/>
            <a:rect r="r" b="b" t="t" l="l"/>
            <a:pathLst>
              <a:path h="381898" w="516732">
                <a:moveTo>
                  <a:pt x="0" y="0"/>
                </a:moveTo>
                <a:lnTo>
                  <a:pt x="516732" y="0"/>
                </a:lnTo>
                <a:lnTo>
                  <a:pt x="516732"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24264" y="6981528"/>
            <a:ext cx="20461501" cy="7477748"/>
          </a:xfrm>
          <a:custGeom>
            <a:avLst/>
            <a:gdLst/>
            <a:ahLst/>
            <a:cxnLst/>
            <a:rect r="r" b="b" t="t" l="l"/>
            <a:pathLst>
              <a:path h="7477748" w="20461501">
                <a:moveTo>
                  <a:pt x="20461501" y="0"/>
                </a:moveTo>
                <a:lnTo>
                  <a:pt x="0" y="0"/>
                </a:lnTo>
                <a:lnTo>
                  <a:pt x="0" y="7477749"/>
                </a:lnTo>
                <a:lnTo>
                  <a:pt x="20461501" y="7477749"/>
                </a:lnTo>
                <a:lnTo>
                  <a:pt x="20461501" y="0"/>
                </a:lnTo>
                <a:close/>
              </a:path>
            </a:pathLst>
          </a:custGeom>
          <a:blipFill>
            <a:blip r:embed="rId4">
              <a:alphaModFix amt="44999"/>
            </a:blip>
            <a:stretch>
              <a:fillRect l="0" t="0" r="0" b="0"/>
            </a:stretch>
          </a:blipFill>
        </p:spPr>
      </p:sp>
      <p:grpSp>
        <p:nvGrpSpPr>
          <p:cNvPr name="Group 4" id="4"/>
          <p:cNvGrpSpPr/>
          <p:nvPr/>
        </p:nvGrpSpPr>
        <p:grpSpPr>
          <a:xfrm rot="0">
            <a:off x="514350" y="7536921"/>
            <a:ext cx="17259300" cy="2724977"/>
            <a:chOff x="0" y="0"/>
            <a:chExt cx="2446295" cy="386232"/>
          </a:xfrm>
        </p:grpSpPr>
        <p:sp>
          <p:nvSpPr>
            <p:cNvPr name="Freeform 5" id="5"/>
            <p:cNvSpPr/>
            <p:nvPr/>
          </p:nvSpPr>
          <p:spPr>
            <a:xfrm flipH="false" flipV="false" rot="0">
              <a:off x="0" y="0"/>
              <a:ext cx="2446295" cy="386232"/>
            </a:xfrm>
            <a:custGeom>
              <a:avLst/>
              <a:gdLst/>
              <a:ahLst/>
              <a:cxnLst/>
              <a:rect r="r" b="b" t="t" l="l"/>
              <a:pathLst>
                <a:path h="386232" w="2446295">
                  <a:moveTo>
                    <a:pt x="0" y="0"/>
                  </a:moveTo>
                  <a:lnTo>
                    <a:pt x="2446295" y="0"/>
                  </a:lnTo>
                  <a:lnTo>
                    <a:pt x="2446295" y="386232"/>
                  </a:lnTo>
                  <a:lnTo>
                    <a:pt x="0" y="386232"/>
                  </a:lnTo>
                  <a:close/>
                </a:path>
              </a:pathLst>
            </a:custGeom>
            <a:solidFill>
              <a:srgbClr val="003C3C"/>
            </a:solidFill>
          </p:spPr>
        </p:sp>
        <p:sp>
          <p:nvSpPr>
            <p:cNvPr name="TextBox 6" id="6"/>
            <p:cNvSpPr txBox="true"/>
            <p:nvPr/>
          </p:nvSpPr>
          <p:spPr>
            <a:xfrm>
              <a:off x="0" y="38100"/>
              <a:ext cx="2446295" cy="348132"/>
            </a:xfrm>
            <a:prstGeom prst="rect">
              <a:avLst/>
            </a:prstGeom>
          </p:spPr>
          <p:txBody>
            <a:bodyPr anchor="ctr" rtlCol="false" tIns="50800" lIns="50800" bIns="50800" rIns="50800"/>
            <a:lstStyle/>
            <a:p>
              <a:pPr algn="ctr">
                <a:lnSpc>
                  <a:spcPts val="1885"/>
                </a:lnSpc>
              </a:pPr>
            </a:p>
          </p:txBody>
        </p:sp>
      </p:grpSp>
      <p:grpSp>
        <p:nvGrpSpPr>
          <p:cNvPr name="Group 7" id="7"/>
          <p:cNvGrpSpPr/>
          <p:nvPr/>
        </p:nvGrpSpPr>
        <p:grpSpPr>
          <a:xfrm rot="0">
            <a:off x="151701" y="1746020"/>
            <a:ext cx="12103912" cy="5659121"/>
            <a:chOff x="0" y="0"/>
            <a:chExt cx="1875213" cy="876746"/>
          </a:xfrm>
        </p:grpSpPr>
        <p:sp>
          <p:nvSpPr>
            <p:cNvPr name="Freeform 8" id="8"/>
            <p:cNvSpPr/>
            <p:nvPr/>
          </p:nvSpPr>
          <p:spPr>
            <a:xfrm flipH="false" flipV="false" rot="0">
              <a:off x="0" y="0"/>
              <a:ext cx="1875213" cy="876746"/>
            </a:xfrm>
            <a:custGeom>
              <a:avLst/>
              <a:gdLst/>
              <a:ahLst/>
              <a:cxnLst/>
              <a:rect r="r" b="b" t="t" l="l"/>
              <a:pathLst>
                <a:path h="876746" w="1875213">
                  <a:moveTo>
                    <a:pt x="14711" y="0"/>
                  </a:moveTo>
                  <a:lnTo>
                    <a:pt x="1860501" y="0"/>
                  </a:lnTo>
                  <a:cubicBezTo>
                    <a:pt x="1864403" y="0"/>
                    <a:pt x="1868145" y="1550"/>
                    <a:pt x="1870904" y="4309"/>
                  </a:cubicBezTo>
                  <a:cubicBezTo>
                    <a:pt x="1873663" y="7068"/>
                    <a:pt x="1875213" y="10810"/>
                    <a:pt x="1875213" y="14711"/>
                  </a:cubicBezTo>
                  <a:lnTo>
                    <a:pt x="1875213" y="862035"/>
                  </a:lnTo>
                  <a:cubicBezTo>
                    <a:pt x="1875213" y="865936"/>
                    <a:pt x="1873663" y="869678"/>
                    <a:pt x="1870904" y="872437"/>
                  </a:cubicBezTo>
                  <a:cubicBezTo>
                    <a:pt x="1868145" y="875196"/>
                    <a:pt x="1864403" y="876746"/>
                    <a:pt x="1860501" y="876746"/>
                  </a:cubicBezTo>
                  <a:lnTo>
                    <a:pt x="14711" y="876746"/>
                  </a:lnTo>
                  <a:cubicBezTo>
                    <a:pt x="10810" y="876746"/>
                    <a:pt x="7068" y="875196"/>
                    <a:pt x="4309" y="872437"/>
                  </a:cubicBezTo>
                  <a:cubicBezTo>
                    <a:pt x="1550" y="869678"/>
                    <a:pt x="0" y="865936"/>
                    <a:pt x="0" y="862035"/>
                  </a:cubicBezTo>
                  <a:lnTo>
                    <a:pt x="0" y="14711"/>
                  </a:lnTo>
                  <a:cubicBezTo>
                    <a:pt x="0" y="10810"/>
                    <a:pt x="1550" y="7068"/>
                    <a:pt x="4309" y="4309"/>
                  </a:cubicBezTo>
                  <a:cubicBezTo>
                    <a:pt x="7068" y="1550"/>
                    <a:pt x="10810" y="0"/>
                    <a:pt x="14711" y="0"/>
                  </a:cubicBezTo>
                  <a:close/>
                </a:path>
              </a:pathLst>
            </a:custGeom>
            <a:blipFill>
              <a:blip r:embed="rId5"/>
              <a:stretch>
                <a:fillRect l="0" t="-2401" r="0" b="-2401"/>
              </a:stretch>
            </a:blipFill>
            <a:ln w="57150" cap="rnd">
              <a:solidFill>
                <a:srgbClr val="FFFFFF"/>
              </a:solidFill>
              <a:prstDash val="solid"/>
              <a:round/>
            </a:ln>
          </p:spPr>
        </p:sp>
      </p:grpSp>
      <p:sp>
        <p:nvSpPr>
          <p:cNvPr name="Freeform 9" id="9"/>
          <p:cNvSpPr/>
          <p:nvPr/>
        </p:nvSpPr>
        <p:spPr>
          <a:xfrm flipH="false" flipV="false" rot="0">
            <a:off x="16276328" y="8491582"/>
            <a:ext cx="1965945" cy="1533437"/>
          </a:xfrm>
          <a:custGeom>
            <a:avLst/>
            <a:gdLst/>
            <a:ahLst/>
            <a:cxnLst/>
            <a:rect r="r" b="b" t="t" l="l"/>
            <a:pathLst>
              <a:path h="1533437" w="1965945">
                <a:moveTo>
                  <a:pt x="0" y="0"/>
                </a:moveTo>
                <a:lnTo>
                  <a:pt x="1965944" y="0"/>
                </a:lnTo>
                <a:lnTo>
                  <a:pt x="1965944" y="1533436"/>
                </a:lnTo>
                <a:lnTo>
                  <a:pt x="0" y="1533436"/>
                </a:lnTo>
                <a:lnTo>
                  <a:pt x="0" y="0"/>
                </a:lnTo>
                <a:close/>
              </a:path>
            </a:pathLst>
          </a:custGeom>
          <a:blipFill>
            <a:blip r:embed="rId6">
              <a:alphaModFix amt="12000"/>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140003" y="158772"/>
            <a:ext cx="10756309" cy="364865"/>
            <a:chOff x="0" y="0"/>
            <a:chExt cx="14341745" cy="486486"/>
          </a:xfrm>
        </p:grpSpPr>
        <p:sp>
          <p:nvSpPr>
            <p:cNvPr name="Freeform 11" id="11"/>
            <p:cNvSpPr/>
            <p:nvPr/>
          </p:nvSpPr>
          <p:spPr>
            <a:xfrm flipH="false" flipV="false" rot="0">
              <a:off x="13492325" y="0"/>
              <a:ext cx="849421" cy="486486"/>
            </a:xfrm>
            <a:custGeom>
              <a:avLst/>
              <a:gdLst/>
              <a:ahLst/>
              <a:cxnLst/>
              <a:rect r="r" b="b" t="t" l="l"/>
              <a:pathLst>
                <a:path h="486486" w="849421">
                  <a:moveTo>
                    <a:pt x="0" y="0"/>
                  </a:moveTo>
                  <a:lnTo>
                    <a:pt x="849420" y="0"/>
                  </a:lnTo>
                  <a:lnTo>
                    <a:pt x="849420" y="486486"/>
                  </a:lnTo>
                  <a:lnTo>
                    <a:pt x="0" y="4864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0" y="106629"/>
              <a:ext cx="2427964" cy="303744"/>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TradeKE Insights</a:t>
              </a:r>
            </a:p>
          </p:txBody>
        </p:sp>
        <p:sp>
          <p:nvSpPr>
            <p:cNvPr name="TextBox 13" id="13"/>
            <p:cNvSpPr txBox="true"/>
            <p:nvPr/>
          </p:nvSpPr>
          <p:spPr>
            <a:xfrm rot="0">
              <a:off x="3578317" y="91682"/>
              <a:ext cx="1395504" cy="33946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Home</a:t>
              </a:r>
            </a:p>
          </p:txBody>
        </p:sp>
        <p:sp>
          <p:nvSpPr>
            <p:cNvPr name="TextBox 14" id="14"/>
            <p:cNvSpPr txBox="true"/>
            <p:nvPr/>
          </p:nvSpPr>
          <p:spPr>
            <a:xfrm rot="0">
              <a:off x="6025190" y="91682"/>
              <a:ext cx="2030506" cy="339461"/>
            </a:xfrm>
            <a:prstGeom prst="rect">
              <a:avLst/>
            </a:prstGeom>
          </p:spPr>
          <p:txBody>
            <a:bodyPr anchor="t" rtlCol="false" tIns="0" lIns="0" bIns="0" rIns="0">
              <a:spAutoFit/>
            </a:bodyPr>
            <a:lstStyle/>
            <a:p>
              <a:pPr algn="l">
                <a:lnSpc>
                  <a:spcPts val="1885"/>
                </a:lnSpc>
              </a:pPr>
              <a:r>
                <a:rPr lang="en-US" sz="1866" b="true">
                  <a:solidFill>
                    <a:srgbClr val="FFFFFF"/>
                  </a:solidFill>
                  <a:latin typeface="TT Norms Bold"/>
                  <a:ea typeface="TT Norms Bold"/>
                  <a:cs typeface="TT Norms Bold"/>
                  <a:sym typeface="TT Norms Bold"/>
                </a:rPr>
                <a:t>About Us</a:t>
              </a:r>
            </a:p>
          </p:txBody>
        </p:sp>
      </p:grpSp>
      <p:sp>
        <p:nvSpPr>
          <p:cNvPr name="TextBox 15" id="15"/>
          <p:cNvSpPr txBox="true"/>
          <p:nvPr/>
        </p:nvSpPr>
        <p:spPr>
          <a:xfrm rot="0">
            <a:off x="16276328" y="379305"/>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014</a:t>
            </a:r>
          </a:p>
        </p:txBody>
      </p:sp>
      <p:sp>
        <p:nvSpPr>
          <p:cNvPr name="TextBox 16" id="16"/>
          <p:cNvSpPr txBox="true"/>
          <p:nvPr/>
        </p:nvSpPr>
        <p:spPr>
          <a:xfrm rot="0">
            <a:off x="7754386" y="634952"/>
            <a:ext cx="3470998" cy="964917"/>
          </a:xfrm>
          <a:prstGeom prst="rect">
            <a:avLst/>
          </a:prstGeom>
        </p:spPr>
        <p:txBody>
          <a:bodyPr anchor="t" rtlCol="false" tIns="0" lIns="0" bIns="0" rIns="0">
            <a:spAutoFit/>
          </a:bodyPr>
          <a:lstStyle/>
          <a:p>
            <a:pPr algn="l">
              <a:lnSpc>
                <a:spcPts val="7297"/>
              </a:lnSpc>
            </a:pPr>
            <a:r>
              <a:rPr lang="en-US" sz="7225">
                <a:solidFill>
                  <a:srgbClr val="FFFFFF"/>
                </a:solidFill>
                <a:latin typeface="TT Norms"/>
                <a:ea typeface="TT Norms"/>
                <a:cs typeface="TT Norms"/>
                <a:sym typeface="TT Norms"/>
              </a:rPr>
              <a:t>Growth </a:t>
            </a:r>
          </a:p>
        </p:txBody>
      </p:sp>
      <p:sp>
        <p:nvSpPr>
          <p:cNvPr name="TextBox 17" id="17"/>
          <p:cNvSpPr txBox="true"/>
          <p:nvPr/>
        </p:nvSpPr>
        <p:spPr>
          <a:xfrm rot="0">
            <a:off x="151701" y="634952"/>
            <a:ext cx="7835405" cy="964917"/>
          </a:xfrm>
          <a:prstGeom prst="rect">
            <a:avLst/>
          </a:prstGeom>
        </p:spPr>
        <p:txBody>
          <a:bodyPr anchor="t" rtlCol="false" tIns="0" lIns="0" bIns="0" rIns="0">
            <a:spAutoFit/>
          </a:bodyPr>
          <a:lstStyle/>
          <a:p>
            <a:pPr algn="l">
              <a:lnSpc>
                <a:spcPts val="7297"/>
              </a:lnSpc>
            </a:pPr>
            <a:r>
              <a:rPr lang="en-US" sz="7225" b="true">
                <a:solidFill>
                  <a:srgbClr val="FFFFFF"/>
                </a:solidFill>
                <a:latin typeface="TT Norms Bold"/>
                <a:ea typeface="TT Norms Bold"/>
                <a:cs typeface="TT Norms Bold"/>
                <a:sym typeface="TT Norms Bold"/>
              </a:rPr>
              <a:t>Commodity-wise</a:t>
            </a:r>
          </a:p>
        </p:txBody>
      </p:sp>
      <p:sp>
        <p:nvSpPr>
          <p:cNvPr name="TextBox 18" id="18"/>
          <p:cNvSpPr txBox="true"/>
          <p:nvPr/>
        </p:nvSpPr>
        <p:spPr>
          <a:xfrm rot="0">
            <a:off x="12375471" y="1398295"/>
            <a:ext cx="5590455" cy="6080380"/>
          </a:xfrm>
          <a:prstGeom prst="rect">
            <a:avLst/>
          </a:prstGeom>
        </p:spPr>
        <p:txBody>
          <a:bodyPr anchor="t" rtlCol="false" tIns="0" lIns="0" bIns="0" rIns="0">
            <a:spAutoFit/>
          </a:bodyPr>
          <a:lstStyle/>
          <a:p>
            <a:pPr algn="just" marL="424631" indent="-212315" lvl="1">
              <a:lnSpc>
                <a:spcPts val="2183"/>
              </a:lnSpc>
              <a:buFont typeface="Arial"/>
              <a:buChar char="•"/>
            </a:pPr>
            <a:r>
              <a:rPr lang="en-US" sz="1966">
                <a:solidFill>
                  <a:srgbClr val="FFFFFF"/>
                </a:solidFill>
                <a:latin typeface="TT Norms"/>
                <a:ea typeface="TT Norms"/>
                <a:cs typeface="TT Norms"/>
                <a:sym typeface="TT Norms"/>
              </a:rPr>
              <a:t>Kenya's commodity growth patterns reveal significant volatility driven by external shocks and recovery cycles. Agricultural exports experienced exceptional growth in 2022-2023, with tea exports achieving record earnings of Kshs 180.57 billion in 2023 (31% increase) due to increased volumes and favorable exchange rates.</a:t>
            </a:r>
          </a:p>
          <a:p>
            <a:pPr algn="just" marL="424631" indent="-212315" lvl="1">
              <a:lnSpc>
                <a:spcPts val="2183"/>
              </a:lnSpc>
              <a:buFont typeface="Arial"/>
              <a:buChar char="•"/>
            </a:pPr>
            <a:r>
              <a:rPr lang="en-US" sz="1966">
                <a:solidFill>
                  <a:srgbClr val="FFFFFF"/>
                </a:solidFill>
                <a:latin typeface="TT Norms"/>
                <a:ea typeface="TT Norms"/>
                <a:cs typeface="TT Norms"/>
                <a:sym typeface="TT Norms"/>
              </a:rPr>
              <a:t>However, agricultural export growth faces challenges from climate variability, global price fluctuations, and exchange rate volatility that particularly impacts coffee exports to European markets. </a:t>
            </a:r>
          </a:p>
          <a:p>
            <a:pPr algn="just" marL="424631" indent="-212315" lvl="1">
              <a:lnSpc>
                <a:spcPts val="2183"/>
              </a:lnSpc>
              <a:buFont typeface="Arial"/>
              <a:buChar char="•"/>
            </a:pPr>
            <a:r>
              <a:rPr lang="en-US" sz="1966">
                <a:solidFill>
                  <a:srgbClr val="FFFFFF"/>
                </a:solidFill>
                <a:latin typeface="TT Norms"/>
                <a:ea typeface="TT Norms"/>
                <a:cs typeface="TT Norms"/>
                <a:sym typeface="TT Norms"/>
              </a:rPr>
              <a:t>Import growth shows high volatility across all categories, reflecting Kenya's susceptibility to global supply chain disruptions, energy price shocks, and currency fluctuations.</a:t>
            </a:r>
          </a:p>
          <a:p>
            <a:pPr algn="just" marL="424631" indent="-212315" lvl="1">
              <a:lnSpc>
                <a:spcPts val="2183"/>
              </a:lnSpc>
              <a:buFont typeface="Arial"/>
              <a:buChar char="•"/>
            </a:pPr>
            <a:r>
              <a:rPr lang="en-US" sz="1966">
                <a:solidFill>
                  <a:srgbClr val="FFFFFF"/>
                </a:solidFill>
                <a:latin typeface="TT Norms"/>
                <a:ea typeface="TT Norms"/>
                <a:cs typeface="TT Norms"/>
                <a:sym typeface="TT Norms"/>
              </a:rPr>
              <a:t>The declining growth rates in 2024-2025 depict economic headwinds from inflation, high interest rates, and reduced consumer demand affecting both export competitiveness and import capacity</a:t>
            </a:r>
          </a:p>
        </p:txBody>
      </p:sp>
      <p:sp>
        <p:nvSpPr>
          <p:cNvPr name="TextBox 19" id="19"/>
          <p:cNvSpPr txBox="true"/>
          <p:nvPr/>
        </p:nvSpPr>
        <p:spPr>
          <a:xfrm rot="0">
            <a:off x="668433" y="8005720"/>
            <a:ext cx="17066269" cy="1998301"/>
          </a:xfrm>
          <a:prstGeom prst="rect">
            <a:avLst/>
          </a:prstGeom>
        </p:spPr>
        <p:txBody>
          <a:bodyPr anchor="t" rtlCol="false" tIns="0" lIns="0" bIns="0" rIns="0">
            <a:spAutoFit/>
          </a:bodyPr>
          <a:lstStyle/>
          <a:p>
            <a:pPr algn="just">
              <a:lnSpc>
                <a:spcPts val="2645"/>
              </a:lnSpc>
            </a:pPr>
            <a:r>
              <a:rPr lang="en-US" sz="2066">
                <a:solidFill>
                  <a:srgbClr val="FFFFFF"/>
                </a:solidFill>
                <a:latin typeface="TT Norms"/>
                <a:ea typeface="TT Norms"/>
                <a:cs typeface="TT Norms"/>
                <a:sym typeface="TT Norms"/>
              </a:rPr>
              <a:t>- AGRICULTURAL RESILIENCE: Develop climate-smart agriculture and irrigation systems to reduce weather-related volatility in export growth </a:t>
            </a:r>
          </a:p>
          <a:p>
            <a:pPr algn="just">
              <a:lnSpc>
                <a:spcPts val="2645"/>
              </a:lnSpc>
            </a:pPr>
            <a:r>
              <a:rPr lang="en-US" sz="2066">
                <a:solidFill>
                  <a:srgbClr val="FFFFFF"/>
                </a:solidFill>
                <a:latin typeface="TT Norms"/>
                <a:ea typeface="TT Norms"/>
                <a:cs typeface="TT Norms"/>
                <a:sym typeface="TT Norms"/>
              </a:rPr>
              <a:t>- CURRENCY HEDGING: Implement financial instruments to protect exporters from exchange rate volatility impacts  </a:t>
            </a:r>
          </a:p>
          <a:p>
            <a:pPr algn="just">
              <a:lnSpc>
                <a:spcPts val="2645"/>
              </a:lnSpc>
            </a:pPr>
            <a:r>
              <a:rPr lang="en-US" sz="2066">
                <a:solidFill>
                  <a:srgbClr val="FFFFFF"/>
                </a:solidFill>
                <a:latin typeface="TT Norms"/>
                <a:ea typeface="TT Norms"/>
                <a:cs typeface="TT Norms"/>
                <a:sym typeface="TT Norms"/>
              </a:rPr>
              <a:t>- SUPPLY CHAIN EFFICIENCY: Invest in logistics infrastructure to maintain export competitiveness during global disruptions </a:t>
            </a:r>
          </a:p>
          <a:p>
            <a:pPr algn="just">
              <a:lnSpc>
                <a:spcPts val="2645"/>
              </a:lnSpc>
            </a:pPr>
            <a:r>
              <a:rPr lang="en-US" sz="2066">
                <a:solidFill>
                  <a:srgbClr val="FFFFFF"/>
                </a:solidFill>
                <a:latin typeface="TT Norms"/>
                <a:ea typeface="TT Norms"/>
                <a:cs typeface="TT Norms"/>
                <a:sym typeface="TT Norms"/>
              </a:rPr>
              <a:t>- IMPORT OPTIMIZATION: Develop strategic procurement policies to smooth import growth volatility and reduce costs </a:t>
            </a:r>
          </a:p>
          <a:p>
            <a:pPr algn="just">
              <a:lnSpc>
                <a:spcPts val="2645"/>
              </a:lnSpc>
            </a:pPr>
            <a:r>
              <a:rPr lang="en-US" sz="2066">
                <a:solidFill>
                  <a:srgbClr val="FFFFFF"/>
                </a:solidFill>
                <a:latin typeface="TT Norms"/>
                <a:ea typeface="TT Norms"/>
                <a:cs typeface="TT Norms"/>
                <a:sym typeface="TT Norms"/>
              </a:rPr>
              <a:t>- MANUFACTURING SCALING: Accelerate industrial development to capture higher and more stable manufactured export growth </a:t>
            </a:r>
          </a:p>
          <a:p>
            <a:pPr algn="just">
              <a:lnSpc>
                <a:spcPts val="2645"/>
              </a:lnSpc>
            </a:pPr>
            <a:r>
              <a:rPr lang="en-US" sz="2066">
                <a:solidFill>
                  <a:srgbClr val="FFFFFF"/>
                </a:solidFill>
                <a:latin typeface="TT Norms"/>
                <a:ea typeface="TT Norms"/>
                <a:cs typeface="TT Norms"/>
                <a:sym typeface="TT Norms"/>
              </a:rPr>
              <a:t>- REGIONAL INTEGRATION: Leverage AfCFTA to create more predictable growth patterns through regional trade stability</a:t>
            </a:r>
          </a:p>
        </p:txBody>
      </p:sp>
      <p:sp>
        <p:nvSpPr>
          <p:cNvPr name="TextBox 20" id="20"/>
          <p:cNvSpPr txBox="true"/>
          <p:nvPr/>
        </p:nvSpPr>
        <p:spPr>
          <a:xfrm rot="0">
            <a:off x="899657" y="7675732"/>
            <a:ext cx="3169746" cy="280885"/>
          </a:xfrm>
          <a:prstGeom prst="rect">
            <a:avLst/>
          </a:prstGeom>
        </p:spPr>
        <p:txBody>
          <a:bodyPr anchor="t" rtlCol="false" tIns="0" lIns="0" bIns="0" rIns="0">
            <a:spAutoFit/>
          </a:bodyPr>
          <a:lstStyle/>
          <a:p>
            <a:pPr algn="just" marL="0" indent="0" lvl="0">
              <a:lnSpc>
                <a:spcPts val="2188"/>
              </a:lnSpc>
              <a:spcBef>
                <a:spcPct val="0"/>
              </a:spcBef>
            </a:pPr>
            <a:r>
              <a:rPr lang="en-US" b="true" sz="2166" strike="noStrike" u="none">
                <a:solidFill>
                  <a:srgbClr val="FFFFFF"/>
                </a:solidFill>
                <a:latin typeface="TT Norms Bold"/>
                <a:ea typeface="TT Norms Bold"/>
                <a:cs typeface="TT Norms Bold"/>
                <a:sym typeface="TT Norms Bold"/>
              </a:rPr>
              <a:t>RECOMMENDATIONS</a:t>
            </a:r>
          </a:p>
        </p:txBody>
      </p:sp>
      <p:sp>
        <p:nvSpPr>
          <p:cNvPr name="TextBox 21" id="21"/>
          <p:cNvSpPr txBox="true"/>
          <p:nvPr/>
        </p:nvSpPr>
        <p:spPr>
          <a:xfrm rot="0">
            <a:off x="12768959" y="1098360"/>
            <a:ext cx="1593957" cy="280885"/>
          </a:xfrm>
          <a:prstGeom prst="rect">
            <a:avLst/>
          </a:prstGeom>
        </p:spPr>
        <p:txBody>
          <a:bodyPr anchor="t" rtlCol="false" tIns="0" lIns="0" bIns="0" rIns="0">
            <a:spAutoFit/>
          </a:bodyPr>
          <a:lstStyle/>
          <a:p>
            <a:pPr algn="just" marL="0" indent="0" lvl="0">
              <a:lnSpc>
                <a:spcPts val="2188"/>
              </a:lnSpc>
              <a:spcBef>
                <a:spcPct val="0"/>
              </a:spcBef>
            </a:pPr>
            <a:r>
              <a:rPr lang="en-US" b="true" sz="2166">
                <a:solidFill>
                  <a:srgbClr val="FFFFFF"/>
                </a:solidFill>
                <a:latin typeface="TT Norms Bold"/>
                <a:ea typeface="TT Norms Bold"/>
                <a:cs typeface="TT Norms Bold"/>
                <a:sym typeface="TT Norms Bold"/>
              </a:rPr>
              <a:t>INSIGHTS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51701" y="154114"/>
            <a:ext cx="516732" cy="381898"/>
          </a:xfrm>
          <a:custGeom>
            <a:avLst/>
            <a:gdLst/>
            <a:ahLst/>
            <a:cxnLst/>
            <a:rect r="r" b="b" t="t" l="l"/>
            <a:pathLst>
              <a:path h="381898" w="516732">
                <a:moveTo>
                  <a:pt x="0" y="0"/>
                </a:moveTo>
                <a:lnTo>
                  <a:pt x="516732" y="0"/>
                </a:lnTo>
                <a:lnTo>
                  <a:pt x="516732"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24264" y="6981528"/>
            <a:ext cx="20461501" cy="7477748"/>
          </a:xfrm>
          <a:custGeom>
            <a:avLst/>
            <a:gdLst/>
            <a:ahLst/>
            <a:cxnLst/>
            <a:rect r="r" b="b" t="t" l="l"/>
            <a:pathLst>
              <a:path h="7477748" w="20461501">
                <a:moveTo>
                  <a:pt x="20461501" y="0"/>
                </a:moveTo>
                <a:lnTo>
                  <a:pt x="0" y="0"/>
                </a:lnTo>
                <a:lnTo>
                  <a:pt x="0" y="7477749"/>
                </a:lnTo>
                <a:lnTo>
                  <a:pt x="20461501" y="7477749"/>
                </a:lnTo>
                <a:lnTo>
                  <a:pt x="20461501" y="0"/>
                </a:lnTo>
                <a:close/>
              </a:path>
            </a:pathLst>
          </a:custGeom>
          <a:blipFill>
            <a:blip r:embed="rId4">
              <a:alphaModFix amt="44999"/>
            </a:blip>
            <a:stretch>
              <a:fillRect l="0" t="0" r="0" b="0"/>
            </a:stretch>
          </a:blipFill>
        </p:spPr>
      </p:sp>
      <p:grpSp>
        <p:nvGrpSpPr>
          <p:cNvPr name="Group 4" id="4"/>
          <p:cNvGrpSpPr/>
          <p:nvPr/>
        </p:nvGrpSpPr>
        <p:grpSpPr>
          <a:xfrm rot="0">
            <a:off x="-230569" y="1713649"/>
            <a:ext cx="15431023" cy="5659121"/>
            <a:chOff x="0" y="0"/>
            <a:chExt cx="2390669" cy="876746"/>
          </a:xfrm>
        </p:grpSpPr>
        <p:sp>
          <p:nvSpPr>
            <p:cNvPr name="Freeform 5" id="5"/>
            <p:cNvSpPr/>
            <p:nvPr/>
          </p:nvSpPr>
          <p:spPr>
            <a:xfrm flipH="false" flipV="false" rot="0">
              <a:off x="0" y="0"/>
              <a:ext cx="2390669" cy="876746"/>
            </a:xfrm>
            <a:custGeom>
              <a:avLst/>
              <a:gdLst/>
              <a:ahLst/>
              <a:cxnLst/>
              <a:rect r="r" b="b" t="t" l="l"/>
              <a:pathLst>
                <a:path h="876746" w="2390669">
                  <a:moveTo>
                    <a:pt x="11539" y="0"/>
                  </a:moveTo>
                  <a:lnTo>
                    <a:pt x="2379130" y="0"/>
                  </a:lnTo>
                  <a:cubicBezTo>
                    <a:pt x="2385503" y="0"/>
                    <a:pt x="2390669" y="5166"/>
                    <a:pt x="2390669" y="11539"/>
                  </a:cubicBezTo>
                  <a:lnTo>
                    <a:pt x="2390669" y="865207"/>
                  </a:lnTo>
                  <a:cubicBezTo>
                    <a:pt x="2390669" y="871580"/>
                    <a:pt x="2385503" y="876746"/>
                    <a:pt x="2379130" y="876746"/>
                  </a:cubicBezTo>
                  <a:lnTo>
                    <a:pt x="11539" y="876746"/>
                  </a:lnTo>
                  <a:cubicBezTo>
                    <a:pt x="5166" y="876746"/>
                    <a:pt x="0" y="871580"/>
                    <a:pt x="0" y="865207"/>
                  </a:cubicBezTo>
                  <a:lnTo>
                    <a:pt x="0" y="11539"/>
                  </a:lnTo>
                  <a:cubicBezTo>
                    <a:pt x="0" y="5166"/>
                    <a:pt x="5166" y="0"/>
                    <a:pt x="11539" y="0"/>
                  </a:cubicBezTo>
                  <a:close/>
                </a:path>
              </a:pathLst>
            </a:custGeom>
            <a:blipFill>
              <a:blip r:embed="rId5"/>
              <a:stretch>
                <a:fillRect l="0" t="-104" r="0" b="-104"/>
              </a:stretch>
            </a:blipFill>
            <a:ln w="57150" cap="rnd">
              <a:solidFill>
                <a:srgbClr val="FFFFFF"/>
              </a:solidFill>
              <a:prstDash val="solid"/>
              <a:round/>
            </a:ln>
          </p:spPr>
        </p:sp>
      </p:grpSp>
      <p:sp>
        <p:nvSpPr>
          <p:cNvPr name="Freeform 6" id="6"/>
          <p:cNvSpPr/>
          <p:nvPr/>
        </p:nvSpPr>
        <p:spPr>
          <a:xfrm flipH="false" flipV="false" rot="0">
            <a:off x="16276328" y="8491582"/>
            <a:ext cx="1965945" cy="1533437"/>
          </a:xfrm>
          <a:custGeom>
            <a:avLst/>
            <a:gdLst/>
            <a:ahLst/>
            <a:cxnLst/>
            <a:rect r="r" b="b" t="t" l="l"/>
            <a:pathLst>
              <a:path h="1533437" w="1965945">
                <a:moveTo>
                  <a:pt x="0" y="0"/>
                </a:moveTo>
                <a:lnTo>
                  <a:pt x="1965944" y="0"/>
                </a:lnTo>
                <a:lnTo>
                  <a:pt x="1965944" y="1533436"/>
                </a:lnTo>
                <a:lnTo>
                  <a:pt x="0" y="1533436"/>
                </a:lnTo>
                <a:lnTo>
                  <a:pt x="0" y="0"/>
                </a:lnTo>
                <a:close/>
              </a:path>
            </a:pathLst>
          </a:custGeom>
          <a:blipFill>
            <a:blip r:embed="rId6">
              <a:alphaModFix amt="12000"/>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1140003" y="158772"/>
            <a:ext cx="10756309" cy="364865"/>
            <a:chOff x="0" y="0"/>
            <a:chExt cx="14341745" cy="486486"/>
          </a:xfrm>
        </p:grpSpPr>
        <p:sp>
          <p:nvSpPr>
            <p:cNvPr name="Freeform 8" id="8"/>
            <p:cNvSpPr/>
            <p:nvPr/>
          </p:nvSpPr>
          <p:spPr>
            <a:xfrm flipH="false" flipV="false" rot="0">
              <a:off x="13492325" y="0"/>
              <a:ext cx="849421" cy="486486"/>
            </a:xfrm>
            <a:custGeom>
              <a:avLst/>
              <a:gdLst/>
              <a:ahLst/>
              <a:cxnLst/>
              <a:rect r="r" b="b" t="t" l="l"/>
              <a:pathLst>
                <a:path h="486486" w="849421">
                  <a:moveTo>
                    <a:pt x="0" y="0"/>
                  </a:moveTo>
                  <a:lnTo>
                    <a:pt x="849420" y="0"/>
                  </a:lnTo>
                  <a:lnTo>
                    <a:pt x="849420" y="486486"/>
                  </a:lnTo>
                  <a:lnTo>
                    <a:pt x="0" y="4864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0" y="106629"/>
              <a:ext cx="2427964" cy="303744"/>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TradeKE Insights</a:t>
              </a:r>
            </a:p>
          </p:txBody>
        </p:sp>
        <p:sp>
          <p:nvSpPr>
            <p:cNvPr name="TextBox 10" id="10"/>
            <p:cNvSpPr txBox="true"/>
            <p:nvPr/>
          </p:nvSpPr>
          <p:spPr>
            <a:xfrm rot="0">
              <a:off x="3578317" y="91682"/>
              <a:ext cx="1395504" cy="33946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Home</a:t>
              </a:r>
            </a:p>
          </p:txBody>
        </p:sp>
        <p:sp>
          <p:nvSpPr>
            <p:cNvPr name="TextBox 11" id="11"/>
            <p:cNvSpPr txBox="true"/>
            <p:nvPr/>
          </p:nvSpPr>
          <p:spPr>
            <a:xfrm rot="0">
              <a:off x="6025190" y="91682"/>
              <a:ext cx="2030506" cy="339461"/>
            </a:xfrm>
            <a:prstGeom prst="rect">
              <a:avLst/>
            </a:prstGeom>
          </p:spPr>
          <p:txBody>
            <a:bodyPr anchor="t" rtlCol="false" tIns="0" lIns="0" bIns="0" rIns="0">
              <a:spAutoFit/>
            </a:bodyPr>
            <a:lstStyle/>
            <a:p>
              <a:pPr algn="l">
                <a:lnSpc>
                  <a:spcPts val="1885"/>
                </a:lnSpc>
              </a:pPr>
              <a:r>
                <a:rPr lang="en-US" sz="1866" b="true">
                  <a:solidFill>
                    <a:srgbClr val="FFFFFF"/>
                  </a:solidFill>
                  <a:latin typeface="TT Norms Bold"/>
                  <a:ea typeface="TT Norms Bold"/>
                  <a:cs typeface="TT Norms Bold"/>
                  <a:sym typeface="TT Norms Bold"/>
                </a:rPr>
                <a:t>About Us</a:t>
              </a:r>
            </a:p>
          </p:txBody>
        </p:sp>
      </p:grpSp>
      <p:sp>
        <p:nvSpPr>
          <p:cNvPr name="TextBox 12" id="12"/>
          <p:cNvSpPr txBox="true"/>
          <p:nvPr/>
        </p:nvSpPr>
        <p:spPr>
          <a:xfrm rot="0">
            <a:off x="16497860" y="431868"/>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015</a:t>
            </a:r>
          </a:p>
        </p:txBody>
      </p:sp>
      <p:grpSp>
        <p:nvGrpSpPr>
          <p:cNvPr name="Group 13" id="13"/>
          <p:cNvGrpSpPr/>
          <p:nvPr/>
        </p:nvGrpSpPr>
        <p:grpSpPr>
          <a:xfrm rot="0">
            <a:off x="151701" y="536012"/>
            <a:ext cx="10864235" cy="1294617"/>
            <a:chOff x="0" y="0"/>
            <a:chExt cx="14485646" cy="1726156"/>
          </a:xfrm>
        </p:grpSpPr>
        <p:sp>
          <p:nvSpPr>
            <p:cNvPr name="TextBox 14" id="14"/>
            <p:cNvSpPr txBox="true"/>
            <p:nvPr/>
          </p:nvSpPr>
          <p:spPr>
            <a:xfrm rot="0">
              <a:off x="8860450" y="152400"/>
              <a:ext cx="5625197" cy="1573756"/>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Growth</a:t>
              </a:r>
            </a:p>
          </p:txBody>
        </p:sp>
        <p:sp>
          <p:nvSpPr>
            <p:cNvPr name="TextBox 15" id="15"/>
            <p:cNvSpPr txBox="true"/>
            <p:nvPr/>
          </p:nvSpPr>
          <p:spPr>
            <a:xfrm rot="0">
              <a:off x="0" y="152400"/>
              <a:ext cx="8860450" cy="1573756"/>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Region-wise</a:t>
              </a:r>
            </a:p>
          </p:txBody>
        </p:sp>
      </p:grpSp>
      <p:grpSp>
        <p:nvGrpSpPr>
          <p:cNvPr name="Group 16" id="16"/>
          <p:cNvGrpSpPr/>
          <p:nvPr/>
        </p:nvGrpSpPr>
        <p:grpSpPr>
          <a:xfrm rot="0">
            <a:off x="-230569" y="7489750"/>
            <a:ext cx="15252386" cy="2797250"/>
            <a:chOff x="0" y="0"/>
            <a:chExt cx="2161840" cy="396476"/>
          </a:xfrm>
        </p:grpSpPr>
        <p:sp>
          <p:nvSpPr>
            <p:cNvPr name="Freeform 17" id="17"/>
            <p:cNvSpPr/>
            <p:nvPr/>
          </p:nvSpPr>
          <p:spPr>
            <a:xfrm flipH="false" flipV="false" rot="0">
              <a:off x="0" y="0"/>
              <a:ext cx="2161840" cy="396476"/>
            </a:xfrm>
            <a:custGeom>
              <a:avLst/>
              <a:gdLst/>
              <a:ahLst/>
              <a:cxnLst/>
              <a:rect r="r" b="b" t="t" l="l"/>
              <a:pathLst>
                <a:path h="396476" w="2161840">
                  <a:moveTo>
                    <a:pt x="0" y="0"/>
                  </a:moveTo>
                  <a:lnTo>
                    <a:pt x="2161840" y="0"/>
                  </a:lnTo>
                  <a:lnTo>
                    <a:pt x="2161840" y="396476"/>
                  </a:lnTo>
                  <a:lnTo>
                    <a:pt x="0" y="396476"/>
                  </a:lnTo>
                  <a:close/>
                </a:path>
              </a:pathLst>
            </a:custGeom>
            <a:solidFill>
              <a:srgbClr val="003C3C"/>
            </a:solidFill>
          </p:spPr>
        </p:sp>
        <p:sp>
          <p:nvSpPr>
            <p:cNvPr name="TextBox 18" id="18"/>
            <p:cNvSpPr txBox="true"/>
            <p:nvPr/>
          </p:nvSpPr>
          <p:spPr>
            <a:xfrm>
              <a:off x="0" y="38100"/>
              <a:ext cx="2161840" cy="358376"/>
            </a:xfrm>
            <a:prstGeom prst="rect">
              <a:avLst/>
            </a:prstGeom>
          </p:spPr>
          <p:txBody>
            <a:bodyPr anchor="ctr" rtlCol="false" tIns="50800" lIns="50800" bIns="50800" rIns="50800"/>
            <a:lstStyle/>
            <a:p>
              <a:pPr algn="ctr">
                <a:lnSpc>
                  <a:spcPts val="1885"/>
                </a:lnSpc>
              </a:pPr>
            </a:p>
          </p:txBody>
        </p:sp>
      </p:grpSp>
      <p:grpSp>
        <p:nvGrpSpPr>
          <p:cNvPr name="Group 19" id="19"/>
          <p:cNvGrpSpPr/>
          <p:nvPr/>
        </p:nvGrpSpPr>
        <p:grpSpPr>
          <a:xfrm rot="0">
            <a:off x="75501" y="7454897"/>
            <a:ext cx="14562747" cy="2758004"/>
            <a:chOff x="0" y="0"/>
            <a:chExt cx="19416996" cy="3677338"/>
          </a:xfrm>
        </p:grpSpPr>
        <p:sp>
          <p:nvSpPr>
            <p:cNvPr name="TextBox 20" id="20"/>
            <p:cNvSpPr txBox="true"/>
            <p:nvPr/>
          </p:nvSpPr>
          <p:spPr>
            <a:xfrm rot="0">
              <a:off x="446088" y="185382"/>
              <a:ext cx="18970908" cy="3325624"/>
            </a:xfrm>
            <a:prstGeom prst="rect">
              <a:avLst/>
            </a:prstGeom>
          </p:spPr>
          <p:txBody>
            <a:bodyPr anchor="t" rtlCol="false" tIns="0" lIns="0" bIns="0" rIns="0">
              <a:spAutoFit/>
            </a:bodyPr>
            <a:lstStyle/>
            <a:p>
              <a:pPr algn="just">
                <a:lnSpc>
                  <a:spcPts val="2183"/>
                </a:lnSpc>
              </a:pPr>
              <a:r>
                <a:rPr lang="en-US" sz="1966">
                  <a:solidFill>
                    <a:srgbClr val="FFFFFF"/>
                  </a:solidFill>
                  <a:latin typeface="TT Norms"/>
                  <a:ea typeface="TT Norms"/>
                  <a:cs typeface="TT Norms"/>
                  <a:sym typeface="TT Norms"/>
                </a:rPr>
                <a:t>- BALANCE ASIAN DEPENDENCY: While leveraging Asian growth, develop export capabilities to create two-way trade relationships </a:t>
              </a:r>
            </a:p>
            <a:p>
              <a:pPr algn="just">
                <a:lnSpc>
                  <a:spcPts val="2183"/>
                </a:lnSpc>
              </a:pPr>
              <a:r>
                <a:rPr lang="en-US" sz="1966">
                  <a:solidFill>
                    <a:srgbClr val="FFFFFF"/>
                  </a:solidFill>
                  <a:latin typeface="TT Norms"/>
                  <a:ea typeface="TT Norms"/>
                  <a:cs typeface="TT Norms"/>
                  <a:sym typeface="TT Norms"/>
                </a:rPr>
                <a:t>- ACCELERATE EAST AFRICA INTEGRATION: Maximize the region's fastest-growing status by expanding manufacturing for regional markets </a:t>
              </a:r>
            </a:p>
            <a:p>
              <a:pPr algn="just">
                <a:lnSpc>
                  <a:spcPts val="2183"/>
                </a:lnSpc>
              </a:pPr>
              <a:r>
                <a:rPr lang="en-US" sz="1966">
                  <a:solidFill>
                    <a:srgbClr val="FFFFFF"/>
                  </a:solidFill>
                  <a:latin typeface="TT Norms"/>
                  <a:ea typeface="TT Norms"/>
                  <a:cs typeface="TT Norms"/>
                  <a:sym typeface="TT Norms"/>
                </a:rPr>
                <a:t>- STRENGTHEN EUROPEAN PARTNERSHIPS: Build on steady European growth through value-added agricultural exports and EU trade agreements </a:t>
              </a:r>
            </a:p>
            <a:p>
              <a:pPr algn="just">
                <a:lnSpc>
                  <a:spcPts val="2183"/>
                </a:lnSpc>
              </a:pPr>
              <a:r>
                <a:rPr lang="en-US" sz="1966">
                  <a:solidFill>
                    <a:srgbClr val="FFFFFF"/>
                  </a:solidFill>
                  <a:latin typeface="TT Norms"/>
                  <a:ea typeface="TT Norms"/>
                  <a:cs typeface="TT Norms"/>
                  <a:sym typeface="TT Norms"/>
                </a:rPr>
                <a:t>- DIVERSIFY MIDDLE EAST RELATIONS: Beyond petroleum imports, explore renewable energy cooperation and services exports </a:t>
              </a:r>
            </a:p>
            <a:p>
              <a:pPr algn="just">
                <a:lnSpc>
                  <a:spcPts val="2183"/>
                </a:lnSpc>
              </a:pPr>
              <a:r>
                <a:rPr lang="en-US" sz="1966">
                  <a:solidFill>
                    <a:srgbClr val="FFFFFF"/>
                  </a:solidFill>
                  <a:latin typeface="TT Norms"/>
                  <a:ea typeface="TT Norms"/>
                  <a:cs typeface="TT Norms"/>
                  <a:sym typeface="TT Norms"/>
                </a:rPr>
                <a:t>- REVITALIZE NEGLECTED MARKETS: Develop strategies for North America and Oceania where Kenya has untapped potential </a:t>
              </a:r>
            </a:p>
          </p:txBody>
        </p:sp>
        <p:sp>
          <p:nvSpPr>
            <p:cNvPr name="TextBox 21" id="21"/>
            <p:cNvSpPr txBox="true"/>
            <p:nvPr/>
          </p:nvSpPr>
          <p:spPr>
            <a:xfrm rot="-5400000">
              <a:off x="-1622880" y="1660980"/>
              <a:ext cx="3677338" cy="355378"/>
            </a:xfrm>
            <a:prstGeom prst="rect">
              <a:avLst/>
            </a:prstGeom>
          </p:spPr>
          <p:txBody>
            <a:bodyPr anchor="t" rtlCol="false" tIns="0" lIns="0" bIns="0" rIns="0">
              <a:spAutoFit/>
            </a:bodyPr>
            <a:lstStyle/>
            <a:p>
              <a:pPr algn="just" marL="0" indent="0" lvl="0">
                <a:lnSpc>
                  <a:spcPts val="1986"/>
                </a:lnSpc>
                <a:spcBef>
                  <a:spcPct val="0"/>
                </a:spcBef>
              </a:pPr>
              <a:r>
                <a:rPr lang="en-US" b="true" sz="1966" strike="noStrike" u="none">
                  <a:solidFill>
                    <a:srgbClr val="FFFFFF"/>
                  </a:solidFill>
                  <a:latin typeface="TT Norms Bold"/>
                  <a:ea typeface="TT Norms Bold"/>
                  <a:cs typeface="TT Norms Bold"/>
                  <a:sym typeface="TT Norms Bold"/>
                </a:rPr>
                <a:t>RECOMMENDATIONS</a:t>
              </a:r>
            </a:p>
          </p:txBody>
        </p:sp>
      </p:grpSp>
      <p:sp>
        <p:nvSpPr>
          <p:cNvPr name="TextBox 22" id="22"/>
          <p:cNvSpPr txBox="true"/>
          <p:nvPr/>
        </p:nvSpPr>
        <p:spPr>
          <a:xfrm rot="0">
            <a:off x="16010959" y="800100"/>
            <a:ext cx="1421936" cy="280885"/>
          </a:xfrm>
          <a:prstGeom prst="rect">
            <a:avLst/>
          </a:prstGeom>
        </p:spPr>
        <p:txBody>
          <a:bodyPr anchor="t" rtlCol="false" tIns="0" lIns="0" bIns="0" rIns="0">
            <a:spAutoFit/>
          </a:bodyPr>
          <a:lstStyle/>
          <a:p>
            <a:pPr algn="just" marL="0" indent="0" lvl="0">
              <a:lnSpc>
                <a:spcPts val="2188"/>
              </a:lnSpc>
              <a:spcBef>
                <a:spcPct val="0"/>
              </a:spcBef>
            </a:pPr>
            <a:r>
              <a:rPr lang="en-US" b="true" sz="2166">
                <a:solidFill>
                  <a:srgbClr val="FFFFFF"/>
                </a:solidFill>
                <a:latin typeface="TT Norms Bold"/>
                <a:ea typeface="TT Norms Bold"/>
                <a:cs typeface="TT Norms Bold"/>
                <a:sym typeface="TT Norms Bold"/>
              </a:rPr>
              <a:t>INSIGHTS</a:t>
            </a:r>
          </a:p>
        </p:txBody>
      </p:sp>
      <p:sp>
        <p:nvSpPr>
          <p:cNvPr name="TextBox 23" id="23"/>
          <p:cNvSpPr txBox="true"/>
          <p:nvPr/>
        </p:nvSpPr>
        <p:spPr>
          <a:xfrm rot="0">
            <a:off x="15021818" y="1202370"/>
            <a:ext cx="3023895" cy="9167114"/>
          </a:xfrm>
          <a:prstGeom prst="rect">
            <a:avLst/>
          </a:prstGeom>
        </p:spPr>
        <p:txBody>
          <a:bodyPr anchor="t" rtlCol="false" tIns="0" lIns="0" bIns="0" rIns="0">
            <a:spAutoFit/>
          </a:bodyPr>
          <a:lstStyle/>
          <a:p>
            <a:pPr algn="l" marL="392939" indent="-196469" lvl="1">
              <a:lnSpc>
                <a:spcPts val="2002"/>
              </a:lnSpc>
              <a:buFont typeface="Arial"/>
              <a:buChar char="•"/>
            </a:pPr>
            <a:r>
              <a:rPr lang="en-US" sz="1820">
                <a:solidFill>
                  <a:srgbClr val="FFFFFF"/>
                </a:solidFill>
                <a:latin typeface="TT Norms"/>
                <a:ea typeface="TT Norms"/>
                <a:cs typeface="TT Norms"/>
                <a:sym typeface="TT Norms"/>
              </a:rPr>
              <a:t>Kenya's regional trade patterns reveal a decisive shift toward Asian markets during the 2020-2024 period, with Asia showing the steepest growth trajectory from post-COVID recovery.</a:t>
            </a:r>
          </a:p>
          <a:p>
            <a:pPr algn="l" marL="392939" indent="-196469" lvl="1">
              <a:lnSpc>
                <a:spcPts val="2002"/>
              </a:lnSpc>
              <a:buFont typeface="Arial"/>
              <a:buChar char="•"/>
            </a:pPr>
            <a:r>
              <a:rPr lang="en-US" sz="1820">
                <a:solidFill>
                  <a:srgbClr val="FFFFFF"/>
                </a:solidFill>
                <a:latin typeface="TT Norms"/>
                <a:ea typeface="TT Norms"/>
                <a:cs typeface="TT Norms"/>
                <a:sym typeface="TT Norms"/>
              </a:rPr>
              <a:t> This growth reflects Kenya's increasing integration with Asian supply chains, driven by China's BRI infrastructure investments and rising import dependency on manufactured goods and machinery. </a:t>
            </a:r>
          </a:p>
          <a:p>
            <a:pPr algn="l" marL="392939" indent="-196469" lvl="1">
              <a:lnSpc>
                <a:spcPts val="2002"/>
              </a:lnSpc>
              <a:buFont typeface="Arial"/>
              <a:buChar char="•"/>
            </a:pPr>
            <a:r>
              <a:rPr lang="en-US" sz="1820">
                <a:solidFill>
                  <a:srgbClr val="FFFFFF"/>
                </a:solidFill>
                <a:latin typeface="TT Norms"/>
                <a:ea typeface="TT Norms"/>
                <a:cs typeface="TT Norms"/>
                <a:sym typeface="TT Norms"/>
              </a:rPr>
              <a:t>East Africa remains Kenya's strongest export region despite slower growth, benefiting from regional integration efforts and Kenya's role as a regional hub. </a:t>
            </a:r>
          </a:p>
          <a:p>
            <a:pPr algn="l" marL="392939" indent="-196469" lvl="1">
              <a:lnSpc>
                <a:spcPts val="2002"/>
              </a:lnSpc>
              <a:buFont typeface="Arial"/>
              <a:buChar char="•"/>
            </a:pPr>
            <a:r>
              <a:rPr lang="en-US" sz="1820">
                <a:solidFill>
                  <a:srgbClr val="FFFFFF"/>
                </a:solidFill>
                <a:latin typeface="TT Norms"/>
                <a:ea typeface="TT Norms"/>
                <a:cs typeface="TT Norms"/>
                <a:sym typeface="TT Norms"/>
              </a:rPr>
              <a:t>Despite challenges like climate events and conflicts, East Africa remains the fastest-growing region in Africa, with Kenya maintaining its position as one of the best performing economies in sub-Saharan Africa. </a:t>
            </a:r>
          </a:p>
          <a:p>
            <a:pPr algn="l">
              <a:lnSpc>
                <a:spcPts val="2002"/>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086750" y="7918503"/>
            <a:ext cx="20461501" cy="7477748"/>
          </a:xfrm>
          <a:custGeom>
            <a:avLst/>
            <a:gdLst/>
            <a:ahLst/>
            <a:cxnLst/>
            <a:rect r="r" b="b" t="t" l="l"/>
            <a:pathLst>
              <a:path h="7477748" w="20461501">
                <a:moveTo>
                  <a:pt x="0" y="0"/>
                </a:moveTo>
                <a:lnTo>
                  <a:pt x="20461500" y="0"/>
                </a:lnTo>
                <a:lnTo>
                  <a:pt x="20461500" y="7477749"/>
                </a:lnTo>
                <a:lnTo>
                  <a:pt x="0" y="7477749"/>
                </a:lnTo>
                <a:lnTo>
                  <a:pt x="0" y="0"/>
                </a:lnTo>
                <a:close/>
              </a:path>
            </a:pathLst>
          </a:custGeom>
          <a:blipFill>
            <a:blip r:embed="rId2">
              <a:alphaModFix amt="44999"/>
            </a:blip>
            <a:stretch>
              <a:fillRect l="0" t="0" r="0" b="0"/>
            </a:stretch>
          </a:blipFill>
        </p:spPr>
      </p:sp>
      <p:sp>
        <p:nvSpPr>
          <p:cNvPr name="Freeform 3" id="3"/>
          <p:cNvSpPr/>
          <p:nvPr/>
        </p:nvSpPr>
        <p:spPr>
          <a:xfrm flipH="false" flipV="false" rot="0">
            <a:off x="15065897" y="8194728"/>
            <a:ext cx="3222103" cy="2220356"/>
          </a:xfrm>
          <a:custGeom>
            <a:avLst/>
            <a:gdLst/>
            <a:ahLst/>
            <a:cxnLst/>
            <a:rect r="r" b="b" t="t" l="l"/>
            <a:pathLst>
              <a:path h="2220356" w="3222103">
                <a:moveTo>
                  <a:pt x="0" y="0"/>
                </a:moveTo>
                <a:lnTo>
                  <a:pt x="3222103" y="0"/>
                </a:lnTo>
                <a:lnTo>
                  <a:pt x="3222103" y="2220356"/>
                </a:lnTo>
                <a:lnTo>
                  <a:pt x="0" y="2220356"/>
                </a:lnTo>
                <a:lnTo>
                  <a:pt x="0" y="0"/>
                </a:lnTo>
                <a:close/>
              </a:path>
            </a:pathLst>
          </a:custGeom>
          <a:blipFill>
            <a:blip r:embed="rId3">
              <a:alphaModFix amt="39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69323" y="1323346"/>
            <a:ext cx="5848383"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Conclusion</a:t>
            </a:r>
          </a:p>
        </p:txBody>
      </p:sp>
      <p:sp>
        <p:nvSpPr>
          <p:cNvPr name="TextBox 5" id="5"/>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016</a:t>
            </a:r>
          </a:p>
        </p:txBody>
      </p:sp>
      <p:sp>
        <p:nvSpPr>
          <p:cNvPr name="Freeform 6" id="6"/>
          <p:cNvSpPr/>
          <p:nvPr/>
        </p:nvSpPr>
        <p:spPr>
          <a:xfrm flipH="false" flipV="false" rot="0">
            <a:off x="13728126" y="6631537"/>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50697" y="2690146"/>
            <a:ext cx="5140918" cy="405056"/>
          </a:xfrm>
          <a:prstGeom prst="rect">
            <a:avLst/>
          </a:prstGeom>
        </p:spPr>
        <p:txBody>
          <a:bodyPr anchor="t" rtlCol="false" tIns="0" lIns="0" bIns="0" rIns="0">
            <a:spAutoFit/>
          </a:bodyPr>
          <a:lstStyle/>
          <a:p>
            <a:pPr algn="l">
              <a:lnSpc>
                <a:spcPts val="3000"/>
              </a:lnSpc>
            </a:pPr>
            <a:r>
              <a:rPr lang="en-US" sz="2970" u="sng" b="true">
                <a:solidFill>
                  <a:srgbClr val="6CB0C3"/>
                </a:solidFill>
                <a:latin typeface="TT Norms Bold"/>
                <a:ea typeface="TT Norms Bold"/>
                <a:cs typeface="TT Norms Bold"/>
                <a:sym typeface="TT Norms Bold"/>
              </a:rPr>
              <a:t>Strategic Opportunities</a:t>
            </a:r>
          </a:p>
        </p:txBody>
      </p:sp>
      <p:grpSp>
        <p:nvGrpSpPr>
          <p:cNvPr name="Group 8" id="8"/>
          <p:cNvGrpSpPr/>
          <p:nvPr/>
        </p:nvGrpSpPr>
        <p:grpSpPr>
          <a:xfrm rot="0">
            <a:off x="701404" y="416691"/>
            <a:ext cx="11609532" cy="381898"/>
            <a:chOff x="0" y="0"/>
            <a:chExt cx="15479376" cy="509197"/>
          </a:xfrm>
        </p:grpSpPr>
        <p:sp>
          <p:nvSpPr>
            <p:cNvPr name="Freeform 9" id="9"/>
            <p:cNvSpPr/>
            <p:nvPr/>
          </p:nvSpPr>
          <p:spPr>
            <a:xfrm flipH="false" flipV="false" rot="0">
              <a:off x="0" y="0"/>
              <a:ext cx="688976" cy="509197"/>
            </a:xfrm>
            <a:custGeom>
              <a:avLst/>
              <a:gdLst/>
              <a:ahLst/>
              <a:cxnLst/>
              <a:rect r="r" b="b" t="t" l="l"/>
              <a:pathLst>
                <a:path h="509197" w="688976">
                  <a:moveTo>
                    <a:pt x="0" y="0"/>
                  </a:moveTo>
                  <a:lnTo>
                    <a:pt x="688976" y="0"/>
                  </a:lnTo>
                  <a:lnTo>
                    <a:pt x="688976" y="509197"/>
                  </a:lnTo>
                  <a:lnTo>
                    <a:pt x="0" y="5091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4629955" y="0"/>
              <a:ext cx="849421" cy="486486"/>
            </a:xfrm>
            <a:custGeom>
              <a:avLst/>
              <a:gdLst/>
              <a:ahLst/>
              <a:cxnLst/>
              <a:rect r="r" b="b" t="t" l="l"/>
              <a:pathLst>
                <a:path h="486486" w="849421">
                  <a:moveTo>
                    <a:pt x="0" y="0"/>
                  </a:moveTo>
                  <a:lnTo>
                    <a:pt x="849421" y="0"/>
                  </a:lnTo>
                  <a:lnTo>
                    <a:pt x="849421" y="486486"/>
                  </a:lnTo>
                  <a:lnTo>
                    <a:pt x="0" y="4864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1" id="11"/>
            <p:cNvSpPr txBox="true"/>
            <p:nvPr/>
          </p:nvSpPr>
          <p:spPr>
            <a:xfrm rot="0">
              <a:off x="1137630" y="106629"/>
              <a:ext cx="2427964" cy="303744"/>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TradeKE Insights</a:t>
              </a:r>
            </a:p>
          </p:txBody>
        </p:sp>
        <p:sp>
          <p:nvSpPr>
            <p:cNvPr name="TextBox 12" id="12"/>
            <p:cNvSpPr txBox="true"/>
            <p:nvPr/>
          </p:nvSpPr>
          <p:spPr>
            <a:xfrm rot="0">
              <a:off x="4715947" y="91682"/>
              <a:ext cx="1395504" cy="33946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Home</a:t>
              </a:r>
            </a:p>
          </p:txBody>
        </p:sp>
        <p:sp>
          <p:nvSpPr>
            <p:cNvPr name="TextBox 13" id="13"/>
            <p:cNvSpPr txBox="true"/>
            <p:nvPr/>
          </p:nvSpPr>
          <p:spPr>
            <a:xfrm rot="0">
              <a:off x="7162820" y="91682"/>
              <a:ext cx="2030506" cy="339461"/>
            </a:xfrm>
            <a:prstGeom prst="rect">
              <a:avLst/>
            </a:prstGeom>
          </p:spPr>
          <p:txBody>
            <a:bodyPr anchor="t" rtlCol="false" tIns="0" lIns="0" bIns="0" rIns="0">
              <a:spAutoFit/>
            </a:bodyPr>
            <a:lstStyle/>
            <a:p>
              <a:pPr algn="l">
                <a:lnSpc>
                  <a:spcPts val="1885"/>
                </a:lnSpc>
              </a:pPr>
              <a:r>
                <a:rPr lang="en-US" sz="1866" b="true">
                  <a:solidFill>
                    <a:srgbClr val="FFFFFF"/>
                  </a:solidFill>
                  <a:latin typeface="TT Norms Bold"/>
                  <a:ea typeface="TT Norms Bold"/>
                  <a:cs typeface="TT Norms Bold"/>
                  <a:sym typeface="TT Norms Bold"/>
                </a:rPr>
                <a:t>About Us</a:t>
              </a:r>
            </a:p>
          </p:txBody>
        </p:sp>
      </p:grpSp>
      <p:sp>
        <p:nvSpPr>
          <p:cNvPr name="TextBox 14" id="14"/>
          <p:cNvSpPr txBox="true"/>
          <p:nvPr/>
        </p:nvSpPr>
        <p:spPr>
          <a:xfrm rot="0">
            <a:off x="9144000" y="2690146"/>
            <a:ext cx="5140918" cy="405056"/>
          </a:xfrm>
          <a:prstGeom prst="rect">
            <a:avLst/>
          </a:prstGeom>
        </p:spPr>
        <p:txBody>
          <a:bodyPr anchor="t" rtlCol="false" tIns="0" lIns="0" bIns="0" rIns="0">
            <a:spAutoFit/>
          </a:bodyPr>
          <a:lstStyle/>
          <a:p>
            <a:pPr algn="l">
              <a:lnSpc>
                <a:spcPts val="3000"/>
              </a:lnSpc>
            </a:pPr>
            <a:r>
              <a:rPr lang="en-US" sz="2970" u="sng" b="true">
                <a:solidFill>
                  <a:srgbClr val="6CB0C3"/>
                </a:solidFill>
                <a:latin typeface="TT Norms Bold"/>
                <a:ea typeface="TT Norms Bold"/>
                <a:cs typeface="TT Norms Bold"/>
                <a:sym typeface="TT Norms Bold"/>
              </a:rPr>
              <a:t>Critical Risks</a:t>
            </a:r>
          </a:p>
        </p:txBody>
      </p:sp>
      <p:grpSp>
        <p:nvGrpSpPr>
          <p:cNvPr name="Group 15" id="15"/>
          <p:cNvGrpSpPr/>
          <p:nvPr/>
        </p:nvGrpSpPr>
        <p:grpSpPr>
          <a:xfrm rot="0">
            <a:off x="250697" y="5681231"/>
            <a:ext cx="7997263" cy="1593055"/>
            <a:chOff x="0" y="0"/>
            <a:chExt cx="10663018" cy="2124074"/>
          </a:xfrm>
        </p:grpSpPr>
        <p:grpSp>
          <p:nvGrpSpPr>
            <p:cNvPr name="Group 16" id="16"/>
            <p:cNvGrpSpPr/>
            <p:nvPr/>
          </p:nvGrpSpPr>
          <p:grpSpPr>
            <a:xfrm rot="0">
              <a:off x="0" y="0"/>
              <a:ext cx="10663018" cy="2124074"/>
              <a:chOff x="0" y="0"/>
              <a:chExt cx="2106275" cy="419570"/>
            </a:xfrm>
          </p:grpSpPr>
          <p:sp>
            <p:nvSpPr>
              <p:cNvPr name="Freeform 17" id="17"/>
              <p:cNvSpPr/>
              <p:nvPr/>
            </p:nvSpPr>
            <p:spPr>
              <a:xfrm flipH="false" flipV="false" rot="0">
                <a:off x="0" y="0"/>
                <a:ext cx="2106275" cy="419570"/>
              </a:xfrm>
              <a:custGeom>
                <a:avLst/>
                <a:gdLst/>
                <a:ahLst/>
                <a:cxnLst/>
                <a:rect r="r" b="b" t="t" l="l"/>
                <a:pathLst>
                  <a:path h="419570" w="2106275">
                    <a:moveTo>
                      <a:pt x="20329" y="0"/>
                    </a:moveTo>
                    <a:lnTo>
                      <a:pt x="2085946" y="0"/>
                    </a:lnTo>
                    <a:cubicBezTo>
                      <a:pt x="2091337" y="0"/>
                      <a:pt x="2096508" y="2142"/>
                      <a:pt x="2100321" y="5954"/>
                    </a:cubicBezTo>
                    <a:cubicBezTo>
                      <a:pt x="2104133" y="9767"/>
                      <a:pt x="2106275" y="14938"/>
                      <a:pt x="2106275" y="20329"/>
                    </a:cubicBezTo>
                    <a:lnTo>
                      <a:pt x="2106275" y="399241"/>
                    </a:lnTo>
                    <a:cubicBezTo>
                      <a:pt x="2106275" y="410468"/>
                      <a:pt x="2097173" y="419570"/>
                      <a:pt x="2085946" y="419570"/>
                    </a:cubicBezTo>
                    <a:lnTo>
                      <a:pt x="20329" y="419570"/>
                    </a:lnTo>
                    <a:cubicBezTo>
                      <a:pt x="14938" y="419570"/>
                      <a:pt x="9767" y="417428"/>
                      <a:pt x="5954" y="413616"/>
                    </a:cubicBezTo>
                    <a:cubicBezTo>
                      <a:pt x="2142" y="409803"/>
                      <a:pt x="0" y="404632"/>
                      <a:pt x="0" y="399241"/>
                    </a:cubicBezTo>
                    <a:lnTo>
                      <a:pt x="0" y="20329"/>
                    </a:lnTo>
                    <a:cubicBezTo>
                      <a:pt x="0" y="9102"/>
                      <a:pt x="9102" y="0"/>
                      <a:pt x="20329" y="0"/>
                    </a:cubicBezTo>
                    <a:close/>
                  </a:path>
                </a:pathLst>
              </a:custGeom>
              <a:gradFill rotWithShape="true">
                <a:gsLst>
                  <a:gs pos="0">
                    <a:srgbClr val="FFFFFF">
                      <a:alpha val="0"/>
                    </a:srgbClr>
                  </a:gs>
                  <a:gs pos="100000">
                    <a:srgbClr val="6CB0C3">
                      <a:alpha val="100000"/>
                    </a:srgbClr>
                  </a:gs>
                </a:gsLst>
                <a:lin ang="0"/>
              </a:gradFill>
              <a:ln w="28575" cap="rnd">
                <a:solidFill>
                  <a:srgbClr val="FFFFFF"/>
                </a:solidFill>
                <a:prstDash val="solid"/>
                <a:round/>
              </a:ln>
            </p:spPr>
          </p:sp>
          <p:sp>
            <p:nvSpPr>
              <p:cNvPr name="TextBox 18" id="18"/>
              <p:cNvSpPr txBox="true"/>
              <p:nvPr/>
            </p:nvSpPr>
            <p:spPr>
              <a:xfrm>
                <a:off x="0" y="38100"/>
                <a:ext cx="2106275" cy="381470"/>
              </a:xfrm>
              <a:prstGeom prst="rect">
                <a:avLst/>
              </a:prstGeom>
            </p:spPr>
            <p:txBody>
              <a:bodyPr anchor="ctr" rtlCol="false" tIns="50800" lIns="50800" bIns="50800" rIns="50800"/>
              <a:lstStyle/>
              <a:p>
                <a:pPr algn="ctr">
                  <a:lnSpc>
                    <a:spcPts val="1885"/>
                  </a:lnSpc>
                </a:pPr>
              </a:p>
            </p:txBody>
          </p:sp>
        </p:grpSp>
        <p:sp>
          <p:nvSpPr>
            <p:cNvPr name="TextBox 19" id="19"/>
            <p:cNvSpPr txBox="true"/>
            <p:nvPr/>
          </p:nvSpPr>
          <p:spPr>
            <a:xfrm rot="0">
              <a:off x="138030" y="138336"/>
              <a:ext cx="10386958" cy="1967491"/>
            </a:xfrm>
            <a:prstGeom prst="rect">
              <a:avLst/>
            </a:prstGeom>
          </p:spPr>
          <p:txBody>
            <a:bodyPr anchor="t" rtlCol="false" tIns="0" lIns="0" bIns="0" rIns="0">
              <a:spAutoFit/>
            </a:bodyPr>
            <a:lstStyle/>
            <a:p>
              <a:pPr algn="l">
                <a:lnSpc>
                  <a:spcPts val="2989"/>
                </a:lnSpc>
              </a:pPr>
              <a:r>
                <a:rPr lang="en-US" sz="2470" u="sng" b="true">
                  <a:solidFill>
                    <a:srgbClr val="FFFFFF"/>
                  </a:solidFill>
                  <a:latin typeface="TT Norms Bold"/>
                  <a:ea typeface="TT Norms Bold"/>
                  <a:cs typeface="TT Norms Bold"/>
                  <a:sym typeface="TT Norms Bold"/>
                </a:rPr>
                <a:t>Import Substitution</a:t>
              </a:r>
            </a:p>
            <a:p>
              <a:pPr algn="l">
                <a:lnSpc>
                  <a:spcPts val="2989"/>
                </a:lnSpc>
              </a:pPr>
              <a:r>
                <a:rPr lang="en-US" sz="2470">
                  <a:solidFill>
                    <a:srgbClr val="FFFFFF"/>
                  </a:solidFill>
                  <a:latin typeface="TT Norms"/>
                  <a:ea typeface="TT Norms"/>
                  <a:cs typeface="TT Norms"/>
                  <a:sym typeface="TT Norms"/>
                </a:rPr>
                <a:t>$2.1 billion potential savings through domestic rice and sugar production, creating 500,000+ jobs in rural areas.</a:t>
              </a:r>
            </a:p>
            <a:p>
              <a:pPr algn="l">
                <a:lnSpc>
                  <a:spcPts val="2989"/>
                </a:lnSpc>
              </a:pPr>
            </a:p>
          </p:txBody>
        </p:sp>
      </p:grpSp>
      <p:grpSp>
        <p:nvGrpSpPr>
          <p:cNvPr name="Group 20" id="20"/>
          <p:cNvGrpSpPr/>
          <p:nvPr/>
        </p:nvGrpSpPr>
        <p:grpSpPr>
          <a:xfrm rot="0">
            <a:off x="250697" y="7863357"/>
            <a:ext cx="7997263" cy="1977614"/>
            <a:chOff x="0" y="0"/>
            <a:chExt cx="10663018" cy="2636819"/>
          </a:xfrm>
        </p:grpSpPr>
        <p:grpSp>
          <p:nvGrpSpPr>
            <p:cNvPr name="Group 21" id="21"/>
            <p:cNvGrpSpPr/>
            <p:nvPr/>
          </p:nvGrpSpPr>
          <p:grpSpPr>
            <a:xfrm rot="0">
              <a:off x="0" y="0"/>
              <a:ext cx="10663018" cy="2189690"/>
              <a:chOff x="0" y="0"/>
              <a:chExt cx="2106275" cy="432531"/>
            </a:xfrm>
          </p:grpSpPr>
          <p:sp>
            <p:nvSpPr>
              <p:cNvPr name="Freeform 22" id="22"/>
              <p:cNvSpPr/>
              <p:nvPr/>
            </p:nvSpPr>
            <p:spPr>
              <a:xfrm flipH="false" flipV="false" rot="0">
                <a:off x="0" y="0"/>
                <a:ext cx="2106275" cy="432531"/>
              </a:xfrm>
              <a:custGeom>
                <a:avLst/>
                <a:gdLst/>
                <a:ahLst/>
                <a:cxnLst/>
                <a:rect r="r" b="b" t="t" l="l"/>
                <a:pathLst>
                  <a:path h="432531" w="2106275">
                    <a:moveTo>
                      <a:pt x="20329" y="0"/>
                    </a:moveTo>
                    <a:lnTo>
                      <a:pt x="2085946" y="0"/>
                    </a:lnTo>
                    <a:cubicBezTo>
                      <a:pt x="2091337" y="0"/>
                      <a:pt x="2096508" y="2142"/>
                      <a:pt x="2100321" y="5954"/>
                    </a:cubicBezTo>
                    <a:cubicBezTo>
                      <a:pt x="2104133" y="9767"/>
                      <a:pt x="2106275" y="14938"/>
                      <a:pt x="2106275" y="20329"/>
                    </a:cubicBezTo>
                    <a:lnTo>
                      <a:pt x="2106275" y="412202"/>
                    </a:lnTo>
                    <a:cubicBezTo>
                      <a:pt x="2106275" y="423430"/>
                      <a:pt x="2097173" y="432531"/>
                      <a:pt x="2085946" y="432531"/>
                    </a:cubicBezTo>
                    <a:lnTo>
                      <a:pt x="20329" y="432531"/>
                    </a:lnTo>
                    <a:cubicBezTo>
                      <a:pt x="9102" y="432531"/>
                      <a:pt x="0" y="423430"/>
                      <a:pt x="0" y="412202"/>
                    </a:cubicBezTo>
                    <a:lnTo>
                      <a:pt x="0" y="20329"/>
                    </a:lnTo>
                    <a:cubicBezTo>
                      <a:pt x="0" y="9102"/>
                      <a:pt x="9102" y="0"/>
                      <a:pt x="20329" y="0"/>
                    </a:cubicBezTo>
                    <a:close/>
                  </a:path>
                </a:pathLst>
              </a:custGeom>
              <a:solidFill>
                <a:srgbClr val="000000">
                  <a:alpha val="0"/>
                </a:srgbClr>
              </a:solidFill>
              <a:ln w="28575" cap="rnd">
                <a:solidFill>
                  <a:srgbClr val="FFFFFF"/>
                </a:solidFill>
                <a:prstDash val="solid"/>
                <a:round/>
              </a:ln>
            </p:spPr>
          </p:sp>
          <p:sp>
            <p:nvSpPr>
              <p:cNvPr name="TextBox 23" id="23"/>
              <p:cNvSpPr txBox="true"/>
              <p:nvPr/>
            </p:nvSpPr>
            <p:spPr>
              <a:xfrm>
                <a:off x="0" y="38100"/>
                <a:ext cx="2106275" cy="394431"/>
              </a:xfrm>
              <a:prstGeom prst="rect">
                <a:avLst/>
              </a:prstGeom>
            </p:spPr>
            <p:txBody>
              <a:bodyPr anchor="ctr" rtlCol="false" tIns="50800" lIns="50800" bIns="50800" rIns="50800"/>
              <a:lstStyle/>
              <a:p>
                <a:pPr algn="ctr">
                  <a:lnSpc>
                    <a:spcPts val="1885"/>
                  </a:lnSpc>
                </a:pPr>
              </a:p>
            </p:txBody>
          </p:sp>
        </p:grpSp>
        <p:sp>
          <p:nvSpPr>
            <p:cNvPr name="TextBox 24" id="24"/>
            <p:cNvSpPr txBox="true"/>
            <p:nvPr/>
          </p:nvSpPr>
          <p:spPr>
            <a:xfrm rot="0">
              <a:off x="138030" y="174027"/>
              <a:ext cx="10386958" cy="2462791"/>
            </a:xfrm>
            <a:prstGeom prst="rect">
              <a:avLst/>
            </a:prstGeom>
          </p:spPr>
          <p:txBody>
            <a:bodyPr anchor="t" rtlCol="false" tIns="0" lIns="0" bIns="0" rIns="0">
              <a:spAutoFit/>
            </a:bodyPr>
            <a:lstStyle/>
            <a:p>
              <a:pPr algn="l">
                <a:lnSpc>
                  <a:spcPts val="2989"/>
                </a:lnSpc>
              </a:pPr>
              <a:r>
                <a:rPr lang="en-US" sz="2470" u="sng" b="true">
                  <a:solidFill>
                    <a:srgbClr val="FFFFFF"/>
                  </a:solidFill>
                  <a:latin typeface="TT Norms Bold"/>
                  <a:ea typeface="TT Norms Bold"/>
                  <a:cs typeface="TT Norms Bold"/>
                  <a:sym typeface="TT Norms Bold"/>
                </a:rPr>
                <a:t>Regional Trade Leadership</a:t>
              </a:r>
            </a:p>
            <a:p>
              <a:pPr algn="l">
                <a:lnSpc>
                  <a:spcPts val="2989"/>
                </a:lnSpc>
              </a:pPr>
              <a:r>
                <a:rPr lang="en-US" sz="2470">
                  <a:solidFill>
                    <a:srgbClr val="FFFFFF"/>
                  </a:solidFill>
                  <a:latin typeface="TT Norms"/>
                  <a:ea typeface="TT Norms"/>
                  <a:cs typeface="TT Norms"/>
                  <a:sym typeface="TT Norms"/>
                </a:rPr>
                <a:t>AfCFTA implementation could position Kenya as the manufacturing hub for East Africa's 300+ million consumers.</a:t>
              </a:r>
            </a:p>
            <a:p>
              <a:pPr algn="l">
                <a:lnSpc>
                  <a:spcPts val="2989"/>
                </a:lnSpc>
              </a:pPr>
            </a:p>
          </p:txBody>
        </p:sp>
      </p:grpSp>
      <p:grpSp>
        <p:nvGrpSpPr>
          <p:cNvPr name="Group 25" id="25"/>
          <p:cNvGrpSpPr/>
          <p:nvPr/>
        </p:nvGrpSpPr>
        <p:grpSpPr>
          <a:xfrm rot="0">
            <a:off x="9144000" y="3284035"/>
            <a:ext cx="7997263" cy="1826128"/>
            <a:chOff x="0" y="0"/>
            <a:chExt cx="10663018" cy="2434837"/>
          </a:xfrm>
        </p:grpSpPr>
        <p:grpSp>
          <p:nvGrpSpPr>
            <p:cNvPr name="Group 26" id="26"/>
            <p:cNvGrpSpPr/>
            <p:nvPr/>
          </p:nvGrpSpPr>
          <p:grpSpPr>
            <a:xfrm rot="0">
              <a:off x="0" y="0"/>
              <a:ext cx="10663018" cy="2434837"/>
              <a:chOff x="0" y="0"/>
              <a:chExt cx="2106275" cy="480955"/>
            </a:xfrm>
          </p:grpSpPr>
          <p:sp>
            <p:nvSpPr>
              <p:cNvPr name="Freeform 27" id="27"/>
              <p:cNvSpPr/>
              <p:nvPr/>
            </p:nvSpPr>
            <p:spPr>
              <a:xfrm flipH="false" flipV="false" rot="0">
                <a:off x="0" y="0"/>
                <a:ext cx="2106275" cy="480955"/>
              </a:xfrm>
              <a:custGeom>
                <a:avLst/>
                <a:gdLst/>
                <a:ahLst/>
                <a:cxnLst/>
                <a:rect r="r" b="b" t="t" l="l"/>
                <a:pathLst>
                  <a:path h="480955" w="2106275">
                    <a:moveTo>
                      <a:pt x="20329" y="0"/>
                    </a:moveTo>
                    <a:lnTo>
                      <a:pt x="2085946" y="0"/>
                    </a:lnTo>
                    <a:cubicBezTo>
                      <a:pt x="2091337" y="0"/>
                      <a:pt x="2096508" y="2142"/>
                      <a:pt x="2100321" y="5954"/>
                    </a:cubicBezTo>
                    <a:cubicBezTo>
                      <a:pt x="2104133" y="9767"/>
                      <a:pt x="2106275" y="14938"/>
                      <a:pt x="2106275" y="20329"/>
                    </a:cubicBezTo>
                    <a:lnTo>
                      <a:pt x="2106275" y="460626"/>
                    </a:lnTo>
                    <a:cubicBezTo>
                      <a:pt x="2106275" y="466018"/>
                      <a:pt x="2104133" y="471189"/>
                      <a:pt x="2100321" y="475001"/>
                    </a:cubicBezTo>
                    <a:cubicBezTo>
                      <a:pt x="2096508" y="478814"/>
                      <a:pt x="2091337" y="480955"/>
                      <a:pt x="2085946" y="480955"/>
                    </a:cubicBezTo>
                    <a:lnTo>
                      <a:pt x="20329" y="480955"/>
                    </a:lnTo>
                    <a:cubicBezTo>
                      <a:pt x="9102" y="480955"/>
                      <a:pt x="0" y="471854"/>
                      <a:pt x="0" y="460626"/>
                    </a:cubicBezTo>
                    <a:lnTo>
                      <a:pt x="0" y="20329"/>
                    </a:lnTo>
                    <a:cubicBezTo>
                      <a:pt x="0" y="9102"/>
                      <a:pt x="9102" y="0"/>
                      <a:pt x="20329" y="0"/>
                    </a:cubicBezTo>
                    <a:close/>
                  </a:path>
                </a:pathLst>
              </a:custGeom>
              <a:gradFill rotWithShape="true">
                <a:gsLst>
                  <a:gs pos="0">
                    <a:srgbClr val="FFFFFF">
                      <a:alpha val="0"/>
                    </a:srgbClr>
                  </a:gs>
                  <a:gs pos="100000">
                    <a:srgbClr val="6CB0C3">
                      <a:alpha val="100000"/>
                    </a:srgbClr>
                  </a:gs>
                </a:gsLst>
                <a:lin ang="0"/>
              </a:gradFill>
              <a:ln w="28575" cap="rnd">
                <a:solidFill>
                  <a:srgbClr val="FFFFFF"/>
                </a:solidFill>
                <a:prstDash val="solid"/>
                <a:round/>
              </a:ln>
            </p:spPr>
          </p:sp>
          <p:sp>
            <p:nvSpPr>
              <p:cNvPr name="TextBox 28" id="28"/>
              <p:cNvSpPr txBox="true"/>
              <p:nvPr/>
            </p:nvSpPr>
            <p:spPr>
              <a:xfrm>
                <a:off x="0" y="38100"/>
                <a:ext cx="2106275" cy="442855"/>
              </a:xfrm>
              <a:prstGeom prst="rect">
                <a:avLst/>
              </a:prstGeom>
            </p:spPr>
            <p:txBody>
              <a:bodyPr anchor="ctr" rtlCol="false" tIns="50800" lIns="50800" bIns="50800" rIns="50800"/>
              <a:lstStyle/>
              <a:p>
                <a:pPr algn="ctr">
                  <a:lnSpc>
                    <a:spcPts val="1885"/>
                  </a:lnSpc>
                </a:pPr>
              </a:p>
            </p:txBody>
          </p:sp>
        </p:grpSp>
        <p:sp>
          <p:nvSpPr>
            <p:cNvPr name="TextBox 29" id="29"/>
            <p:cNvSpPr txBox="true"/>
            <p:nvPr/>
          </p:nvSpPr>
          <p:spPr>
            <a:xfrm rot="0">
              <a:off x="138030" y="238435"/>
              <a:ext cx="10386958" cy="1967491"/>
            </a:xfrm>
            <a:prstGeom prst="rect">
              <a:avLst/>
            </a:prstGeom>
          </p:spPr>
          <p:txBody>
            <a:bodyPr anchor="t" rtlCol="false" tIns="0" lIns="0" bIns="0" rIns="0">
              <a:spAutoFit/>
            </a:bodyPr>
            <a:lstStyle/>
            <a:p>
              <a:pPr algn="l">
                <a:lnSpc>
                  <a:spcPts val="2989"/>
                </a:lnSpc>
              </a:pPr>
              <a:r>
                <a:rPr lang="en-US" sz="2470" u="sng" b="true">
                  <a:solidFill>
                    <a:srgbClr val="FFFFFF"/>
                  </a:solidFill>
                  <a:latin typeface="TT Norms Bold"/>
                  <a:ea typeface="TT Norms Bold"/>
                  <a:cs typeface="TT Norms Bold"/>
                  <a:sym typeface="TT Norms Bold"/>
                </a:rPr>
                <a:t>Debt Sustainability</a:t>
              </a:r>
            </a:p>
            <a:p>
              <a:pPr algn="l">
                <a:lnSpc>
                  <a:spcPts val="2989"/>
                </a:lnSpc>
              </a:pPr>
              <a:r>
                <a:rPr lang="en-US" sz="2470">
                  <a:solidFill>
                    <a:srgbClr val="FFFFFF"/>
                  </a:solidFill>
                  <a:latin typeface="TT Norms"/>
                  <a:ea typeface="TT Norms"/>
                  <a:cs typeface="TT Norms"/>
                  <a:sym typeface="TT Norms"/>
                </a:rPr>
                <a:t>Persistent trade deficits strain foreign reserves and increase external debt vulnerability to currency fluctuations.</a:t>
              </a:r>
            </a:p>
          </p:txBody>
        </p:sp>
      </p:grpSp>
      <p:grpSp>
        <p:nvGrpSpPr>
          <p:cNvPr name="Group 30" id="30"/>
          <p:cNvGrpSpPr/>
          <p:nvPr/>
        </p:nvGrpSpPr>
        <p:grpSpPr>
          <a:xfrm rot="0">
            <a:off x="9144000" y="5564695"/>
            <a:ext cx="7997263" cy="1826128"/>
            <a:chOff x="0" y="0"/>
            <a:chExt cx="10663018" cy="2434837"/>
          </a:xfrm>
        </p:grpSpPr>
        <p:grpSp>
          <p:nvGrpSpPr>
            <p:cNvPr name="Group 31" id="31"/>
            <p:cNvGrpSpPr/>
            <p:nvPr/>
          </p:nvGrpSpPr>
          <p:grpSpPr>
            <a:xfrm rot="0">
              <a:off x="0" y="0"/>
              <a:ext cx="10663018" cy="2434837"/>
              <a:chOff x="0" y="0"/>
              <a:chExt cx="2106275" cy="480955"/>
            </a:xfrm>
          </p:grpSpPr>
          <p:sp>
            <p:nvSpPr>
              <p:cNvPr name="Freeform 32" id="32"/>
              <p:cNvSpPr/>
              <p:nvPr/>
            </p:nvSpPr>
            <p:spPr>
              <a:xfrm flipH="false" flipV="false" rot="0">
                <a:off x="0" y="0"/>
                <a:ext cx="2106275" cy="480955"/>
              </a:xfrm>
              <a:custGeom>
                <a:avLst/>
                <a:gdLst/>
                <a:ahLst/>
                <a:cxnLst/>
                <a:rect r="r" b="b" t="t" l="l"/>
                <a:pathLst>
                  <a:path h="480955" w="2106275">
                    <a:moveTo>
                      <a:pt x="20329" y="0"/>
                    </a:moveTo>
                    <a:lnTo>
                      <a:pt x="2085946" y="0"/>
                    </a:lnTo>
                    <a:cubicBezTo>
                      <a:pt x="2091337" y="0"/>
                      <a:pt x="2096508" y="2142"/>
                      <a:pt x="2100321" y="5954"/>
                    </a:cubicBezTo>
                    <a:cubicBezTo>
                      <a:pt x="2104133" y="9767"/>
                      <a:pt x="2106275" y="14938"/>
                      <a:pt x="2106275" y="20329"/>
                    </a:cubicBezTo>
                    <a:lnTo>
                      <a:pt x="2106275" y="460626"/>
                    </a:lnTo>
                    <a:cubicBezTo>
                      <a:pt x="2106275" y="466018"/>
                      <a:pt x="2104133" y="471189"/>
                      <a:pt x="2100321" y="475001"/>
                    </a:cubicBezTo>
                    <a:cubicBezTo>
                      <a:pt x="2096508" y="478814"/>
                      <a:pt x="2091337" y="480955"/>
                      <a:pt x="2085946" y="480955"/>
                    </a:cubicBezTo>
                    <a:lnTo>
                      <a:pt x="20329" y="480955"/>
                    </a:lnTo>
                    <a:cubicBezTo>
                      <a:pt x="9102" y="480955"/>
                      <a:pt x="0" y="471854"/>
                      <a:pt x="0" y="460626"/>
                    </a:cubicBezTo>
                    <a:lnTo>
                      <a:pt x="0" y="20329"/>
                    </a:lnTo>
                    <a:cubicBezTo>
                      <a:pt x="0" y="9102"/>
                      <a:pt x="9102" y="0"/>
                      <a:pt x="20329" y="0"/>
                    </a:cubicBezTo>
                    <a:close/>
                  </a:path>
                </a:pathLst>
              </a:custGeom>
              <a:solidFill>
                <a:srgbClr val="000000">
                  <a:alpha val="0"/>
                </a:srgbClr>
              </a:solidFill>
              <a:ln w="28575" cap="rnd">
                <a:solidFill>
                  <a:srgbClr val="FFFFFF"/>
                </a:solidFill>
                <a:prstDash val="solid"/>
                <a:round/>
              </a:ln>
            </p:spPr>
          </p:sp>
          <p:sp>
            <p:nvSpPr>
              <p:cNvPr name="TextBox 33" id="33"/>
              <p:cNvSpPr txBox="true"/>
              <p:nvPr/>
            </p:nvSpPr>
            <p:spPr>
              <a:xfrm>
                <a:off x="0" y="38100"/>
                <a:ext cx="2106275" cy="442855"/>
              </a:xfrm>
              <a:prstGeom prst="rect">
                <a:avLst/>
              </a:prstGeom>
            </p:spPr>
            <p:txBody>
              <a:bodyPr anchor="ctr" rtlCol="false" tIns="50800" lIns="50800" bIns="50800" rIns="50800"/>
              <a:lstStyle/>
              <a:p>
                <a:pPr algn="ctr">
                  <a:lnSpc>
                    <a:spcPts val="1885"/>
                  </a:lnSpc>
                </a:pPr>
              </a:p>
            </p:txBody>
          </p:sp>
        </p:grpSp>
        <p:sp>
          <p:nvSpPr>
            <p:cNvPr name="TextBox 34" id="34"/>
            <p:cNvSpPr txBox="true"/>
            <p:nvPr/>
          </p:nvSpPr>
          <p:spPr>
            <a:xfrm rot="0">
              <a:off x="138030" y="340345"/>
              <a:ext cx="10386958" cy="1472191"/>
            </a:xfrm>
            <a:prstGeom prst="rect">
              <a:avLst/>
            </a:prstGeom>
          </p:spPr>
          <p:txBody>
            <a:bodyPr anchor="t" rtlCol="false" tIns="0" lIns="0" bIns="0" rIns="0">
              <a:spAutoFit/>
            </a:bodyPr>
            <a:lstStyle/>
            <a:p>
              <a:pPr algn="l">
                <a:lnSpc>
                  <a:spcPts val="2989"/>
                </a:lnSpc>
              </a:pPr>
              <a:r>
                <a:rPr lang="en-US" sz="2470" u="sng" b="true">
                  <a:solidFill>
                    <a:srgbClr val="FFFFFF"/>
                  </a:solidFill>
                  <a:latin typeface="TT Norms Bold"/>
                  <a:ea typeface="TT Norms Bold"/>
                  <a:cs typeface="TT Norms Bold"/>
                  <a:sym typeface="TT Norms Bold"/>
                </a:rPr>
                <a:t>Import Dependency</a:t>
              </a:r>
            </a:p>
            <a:p>
              <a:pPr algn="l">
                <a:lnSpc>
                  <a:spcPts val="2989"/>
                </a:lnSpc>
              </a:pPr>
              <a:r>
                <a:rPr lang="en-US" sz="2470">
                  <a:solidFill>
                    <a:srgbClr val="FFFFFF"/>
                  </a:solidFill>
                  <a:latin typeface="TT Norms"/>
                  <a:ea typeface="TT Norms"/>
                  <a:cs typeface="TT Norms"/>
                  <a:sym typeface="TT Norms"/>
                </a:rPr>
                <a:t>2:1 import-export ratio creates exposure to global supply chain disruptions and commodity price volatility.</a:t>
              </a:r>
            </a:p>
          </p:txBody>
        </p:sp>
      </p:grpSp>
      <p:grpSp>
        <p:nvGrpSpPr>
          <p:cNvPr name="Group 35" id="35"/>
          <p:cNvGrpSpPr/>
          <p:nvPr/>
        </p:nvGrpSpPr>
        <p:grpSpPr>
          <a:xfrm rot="0">
            <a:off x="9144000" y="7848022"/>
            <a:ext cx="7997263" cy="1632607"/>
            <a:chOff x="0" y="0"/>
            <a:chExt cx="10663018" cy="2176809"/>
          </a:xfrm>
        </p:grpSpPr>
        <p:grpSp>
          <p:nvGrpSpPr>
            <p:cNvPr name="Group 36" id="36"/>
            <p:cNvGrpSpPr/>
            <p:nvPr/>
          </p:nvGrpSpPr>
          <p:grpSpPr>
            <a:xfrm rot="0">
              <a:off x="0" y="0"/>
              <a:ext cx="10663018" cy="2176809"/>
              <a:chOff x="0" y="0"/>
              <a:chExt cx="2106275" cy="429987"/>
            </a:xfrm>
          </p:grpSpPr>
          <p:sp>
            <p:nvSpPr>
              <p:cNvPr name="Freeform 37" id="37"/>
              <p:cNvSpPr/>
              <p:nvPr/>
            </p:nvSpPr>
            <p:spPr>
              <a:xfrm flipH="false" flipV="false" rot="0">
                <a:off x="0" y="0"/>
                <a:ext cx="2106275" cy="429987"/>
              </a:xfrm>
              <a:custGeom>
                <a:avLst/>
                <a:gdLst/>
                <a:ahLst/>
                <a:cxnLst/>
                <a:rect r="r" b="b" t="t" l="l"/>
                <a:pathLst>
                  <a:path h="429987" w="2106275">
                    <a:moveTo>
                      <a:pt x="20329" y="0"/>
                    </a:moveTo>
                    <a:lnTo>
                      <a:pt x="2085946" y="0"/>
                    </a:lnTo>
                    <a:cubicBezTo>
                      <a:pt x="2091337" y="0"/>
                      <a:pt x="2096508" y="2142"/>
                      <a:pt x="2100321" y="5954"/>
                    </a:cubicBezTo>
                    <a:cubicBezTo>
                      <a:pt x="2104133" y="9767"/>
                      <a:pt x="2106275" y="14938"/>
                      <a:pt x="2106275" y="20329"/>
                    </a:cubicBezTo>
                    <a:lnTo>
                      <a:pt x="2106275" y="409658"/>
                    </a:lnTo>
                    <a:cubicBezTo>
                      <a:pt x="2106275" y="420885"/>
                      <a:pt x="2097173" y="429987"/>
                      <a:pt x="2085946" y="429987"/>
                    </a:cubicBezTo>
                    <a:lnTo>
                      <a:pt x="20329" y="429987"/>
                    </a:lnTo>
                    <a:cubicBezTo>
                      <a:pt x="14938" y="429987"/>
                      <a:pt x="9767" y="427845"/>
                      <a:pt x="5954" y="424033"/>
                    </a:cubicBezTo>
                    <a:cubicBezTo>
                      <a:pt x="2142" y="420220"/>
                      <a:pt x="0" y="415049"/>
                      <a:pt x="0" y="409658"/>
                    </a:cubicBezTo>
                    <a:lnTo>
                      <a:pt x="0" y="20329"/>
                    </a:lnTo>
                    <a:cubicBezTo>
                      <a:pt x="0" y="9102"/>
                      <a:pt x="9102" y="0"/>
                      <a:pt x="20329" y="0"/>
                    </a:cubicBezTo>
                    <a:close/>
                  </a:path>
                </a:pathLst>
              </a:custGeom>
              <a:gradFill rotWithShape="true">
                <a:gsLst>
                  <a:gs pos="0">
                    <a:srgbClr val="FFFFFF">
                      <a:alpha val="0"/>
                    </a:srgbClr>
                  </a:gs>
                  <a:gs pos="100000">
                    <a:srgbClr val="6CB0C3">
                      <a:alpha val="100000"/>
                    </a:srgbClr>
                  </a:gs>
                </a:gsLst>
                <a:lin ang="0"/>
              </a:gradFill>
              <a:ln w="28575" cap="rnd">
                <a:solidFill>
                  <a:srgbClr val="FFFFFF"/>
                </a:solidFill>
                <a:prstDash val="solid"/>
                <a:round/>
              </a:ln>
            </p:spPr>
          </p:sp>
          <p:sp>
            <p:nvSpPr>
              <p:cNvPr name="TextBox 38" id="38"/>
              <p:cNvSpPr txBox="true"/>
              <p:nvPr/>
            </p:nvSpPr>
            <p:spPr>
              <a:xfrm>
                <a:off x="0" y="38100"/>
                <a:ext cx="2106275" cy="391887"/>
              </a:xfrm>
              <a:prstGeom prst="rect">
                <a:avLst/>
              </a:prstGeom>
            </p:spPr>
            <p:txBody>
              <a:bodyPr anchor="ctr" rtlCol="false" tIns="50800" lIns="50800" bIns="50800" rIns="50800"/>
              <a:lstStyle/>
              <a:p>
                <a:pPr algn="ctr">
                  <a:lnSpc>
                    <a:spcPts val="1885"/>
                  </a:lnSpc>
                </a:pPr>
              </a:p>
            </p:txBody>
          </p:sp>
        </p:grpSp>
        <p:sp>
          <p:nvSpPr>
            <p:cNvPr name="TextBox 39" id="39"/>
            <p:cNvSpPr txBox="true"/>
            <p:nvPr/>
          </p:nvSpPr>
          <p:spPr>
            <a:xfrm rot="0">
              <a:off x="149571" y="357072"/>
              <a:ext cx="10386958" cy="1472191"/>
            </a:xfrm>
            <a:prstGeom prst="rect">
              <a:avLst/>
            </a:prstGeom>
          </p:spPr>
          <p:txBody>
            <a:bodyPr anchor="t" rtlCol="false" tIns="0" lIns="0" bIns="0" rIns="0">
              <a:spAutoFit/>
            </a:bodyPr>
            <a:lstStyle/>
            <a:p>
              <a:pPr algn="l">
                <a:lnSpc>
                  <a:spcPts val="2989"/>
                </a:lnSpc>
              </a:pPr>
              <a:r>
                <a:rPr lang="en-US" sz="2470" u="sng" b="true">
                  <a:solidFill>
                    <a:srgbClr val="FFFFFF"/>
                  </a:solidFill>
                  <a:latin typeface="TT Norms Bold"/>
                  <a:ea typeface="TT Norms Bold"/>
                  <a:cs typeface="TT Norms Bold"/>
                  <a:sym typeface="TT Norms Bold"/>
                </a:rPr>
                <a:t>Industrial Competitiveness</a:t>
              </a:r>
            </a:p>
            <a:p>
              <a:pPr algn="l">
                <a:lnSpc>
                  <a:spcPts val="2989"/>
                </a:lnSpc>
              </a:pPr>
              <a:r>
                <a:rPr lang="en-US" sz="2470">
                  <a:solidFill>
                    <a:srgbClr val="FFFFFF"/>
                  </a:solidFill>
                  <a:latin typeface="TT Norms"/>
                  <a:ea typeface="TT Norms"/>
                  <a:cs typeface="TT Norms"/>
                  <a:sym typeface="TT Norms"/>
                </a:rPr>
                <a:t>Without rapid industrialization, Kenya risks becoming a permanentraw material exporter in global value chains.</a:t>
              </a:r>
            </a:p>
          </p:txBody>
        </p:sp>
      </p:grpSp>
      <p:grpSp>
        <p:nvGrpSpPr>
          <p:cNvPr name="Group 40" id="40"/>
          <p:cNvGrpSpPr/>
          <p:nvPr/>
        </p:nvGrpSpPr>
        <p:grpSpPr>
          <a:xfrm rot="0">
            <a:off x="250697" y="3284035"/>
            <a:ext cx="7997263" cy="1826128"/>
            <a:chOff x="0" y="0"/>
            <a:chExt cx="10663018" cy="2434837"/>
          </a:xfrm>
        </p:grpSpPr>
        <p:grpSp>
          <p:nvGrpSpPr>
            <p:cNvPr name="Group 41" id="41"/>
            <p:cNvGrpSpPr/>
            <p:nvPr/>
          </p:nvGrpSpPr>
          <p:grpSpPr>
            <a:xfrm rot="0">
              <a:off x="0" y="0"/>
              <a:ext cx="10663018" cy="2434837"/>
              <a:chOff x="0" y="0"/>
              <a:chExt cx="2106275" cy="480955"/>
            </a:xfrm>
          </p:grpSpPr>
          <p:sp>
            <p:nvSpPr>
              <p:cNvPr name="Freeform 42" id="42"/>
              <p:cNvSpPr/>
              <p:nvPr/>
            </p:nvSpPr>
            <p:spPr>
              <a:xfrm flipH="false" flipV="false" rot="0">
                <a:off x="0" y="0"/>
                <a:ext cx="2106275" cy="480955"/>
              </a:xfrm>
              <a:custGeom>
                <a:avLst/>
                <a:gdLst/>
                <a:ahLst/>
                <a:cxnLst/>
                <a:rect r="r" b="b" t="t" l="l"/>
                <a:pathLst>
                  <a:path h="480955" w="2106275">
                    <a:moveTo>
                      <a:pt x="20329" y="0"/>
                    </a:moveTo>
                    <a:lnTo>
                      <a:pt x="2085946" y="0"/>
                    </a:lnTo>
                    <a:cubicBezTo>
                      <a:pt x="2091337" y="0"/>
                      <a:pt x="2096508" y="2142"/>
                      <a:pt x="2100321" y="5954"/>
                    </a:cubicBezTo>
                    <a:cubicBezTo>
                      <a:pt x="2104133" y="9767"/>
                      <a:pt x="2106275" y="14938"/>
                      <a:pt x="2106275" y="20329"/>
                    </a:cubicBezTo>
                    <a:lnTo>
                      <a:pt x="2106275" y="460626"/>
                    </a:lnTo>
                    <a:cubicBezTo>
                      <a:pt x="2106275" y="466018"/>
                      <a:pt x="2104133" y="471189"/>
                      <a:pt x="2100321" y="475001"/>
                    </a:cubicBezTo>
                    <a:cubicBezTo>
                      <a:pt x="2096508" y="478814"/>
                      <a:pt x="2091337" y="480955"/>
                      <a:pt x="2085946" y="480955"/>
                    </a:cubicBezTo>
                    <a:lnTo>
                      <a:pt x="20329" y="480955"/>
                    </a:lnTo>
                    <a:cubicBezTo>
                      <a:pt x="9102" y="480955"/>
                      <a:pt x="0" y="471854"/>
                      <a:pt x="0" y="460626"/>
                    </a:cubicBezTo>
                    <a:lnTo>
                      <a:pt x="0" y="20329"/>
                    </a:lnTo>
                    <a:cubicBezTo>
                      <a:pt x="0" y="9102"/>
                      <a:pt x="9102" y="0"/>
                      <a:pt x="20329" y="0"/>
                    </a:cubicBezTo>
                    <a:close/>
                  </a:path>
                </a:pathLst>
              </a:custGeom>
              <a:solidFill>
                <a:srgbClr val="000000">
                  <a:alpha val="0"/>
                </a:srgbClr>
              </a:solidFill>
              <a:ln w="28575" cap="rnd">
                <a:solidFill>
                  <a:srgbClr val="FFFFFF"/>
                </a:solidFill>
                <a:prstDash val="solid"/>
                <a:round/>
              </a:ln>
            </p:spPr>
          </p:sp>
          <p:sp>
            <p:nvSpPr>
              <p:cNvPr name="TextBox 43" id="43"/>
              <p:cNvSpPr txBox="true"/>
              <p:nvPr/>
            </p:nvSpPr>
            <p:spPr>
              <a:xfrm>
                <a:off x="0" y="38100"/>
                <a:ext cx="2106275" cy="442855"/>
              </a:xfrm>
              <a:prstGeom prst="rect">
                <a:avLst/>
              </a:prstGeom>
            </p:spPr>
            <p:txBody>
              <a:bodyPr anchor="ctr" rtlCol="false" tIns="50800" lIns="50800" bIns="50800" rIns="50800"/>
              <a:lstStyle/>
              <a:p>
                <a:pPr algn="ctr">
                  <a:lnSpc>
                    <a:spcPts val="1885"/>
                  </a:lnSpc>
                </a:pPr>
              </a:p>
            </p:txBody>
          </p:sp>
        </p:grpSp>
        <p:sp>
          <p:nvSpPr>
            <p:cNvPr name="TextBox 44" id="44"/>
            <p:cNvSpPr txBox="true"/>
            <p:nvPr/>
          </p:nvSpPr>
          <p:spPr>
            <a:xfrm rot="0">
              <a:off x="138030" y="238435"/>
              <a:ext cx="10386958" cy="1967491"/>
            </a:xfrm>
            <a:prstGeom prst="rect">
              <a:avLst/>
            </a:prstGeom>
          </p:spPr>
          <p:txBody>
            <a:bodyPr anchor="t" rtlCol="false" tIns="0" lIns="0" bIns="0" rIns="0">
              <a:spAutoFit/>
            </a:bodyPr>
            <a:lstStyle/>
            <a:p>
              <a:pPr algn="l">
                <a:lnSpc>
                  <a:spcPts val="2989"/>
                </a:lnSpc>
              </a:pPr>
              <a:r>
                <a:rPr lang="en-US" sz="2470" u="sng" b="true">
                  <a:solidFill>
                    <a:srgbClr val="FFFFFF"/>
                  </a:solidFill>
                  <a:latin typeface="TT Norms Bold"/>
                  <a:ea typeface="TT Norms Bold"/>
                  <a:cs typeface="TT Norms Bold"/>
                  <a:sym typeface="TT Norms Bold"/>
                </a:rPr>
                <a:t>Agricultural Value Addition</a:t>
              </a:r>
            </a:p>
            <a:p>
              <a:pPr algn="l">
                <a:lnSpc>
                  <a:spcPts val="2989"/>
                </a:lnSpc>
              </a:pPr>
              <a:r>
                <a:rPr lang="en-US" sz="2470">
                  <a:solidFill>
                    <a:srgbClr val="FFFFFF"/>
                  </a:solidFill>
                  <a:latin typeface="TT Norms"/>
                  <a:ea typeface="TT Norms"/>
                  <a:cs typeface="TT Norms"/>
                  <a:sym typeface="TT Norms"/>
                </a:rPr>
                <a:t>Processing raw exports could increase unit values by 400-600%, transforming Kenya into a regional agro-industrial hub.</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295307" y="269473"/>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24264" y="6981528"/>
            <a:ext cx="20461501" cy="7477748"/>
          </a:xfrm>
          <a:custGeom>
            <a:avLst/>
            <a:gdLst/>
            <a:ahLst/>
            <a:cxnLst/>
            <a:rect r="r" b="b" t="t" l="l"/>
            <a:pathLst>
              <a:path h="7477748" w="20461501">
                <a:moveTo>
                  <a:pt x="20461501" y="0"/>
                </a:moveTo>
                <a:lnTo>
                  <a:pt x="0" y="0"/>
                </a:lnTo>
                <a:lnTo>
                  <a:pt x="0" y="7477749"/>
                </a:lnTo>
                <a:lnTo>
                  <a:pt x="20461501" y="7477749"/>
                </a:lnTo>
                <a:lnTo>
                  <a:pt x="20461501" y="0"/>
                </a:lnTo>
                <a:close/>
              </a:path>
            </a:pathLst>
          </a:custGeom>
          <a:blipFill>
            <a:blip r:embed="rId4">
              <a:alphaModFix amt="44999"/>
            </a:blip>
            <a:stretch>
              <a:fillRect l="0" t="0" r="0" b="0"/>
            </a:stretch>
          </a:blipFill>
        </p:spPr>
      </p:sp>
      <p:sp>
        <p:nvSpPr>
          <p:cNvPr name="Freeform 4" id="4"/>
          <p:cNvSpPr/>
          <p:nvPr/>
        </p:nvSpPr>
        <p:spPr>
          <a:xfrm flipH="false" flipV="false" rot="0">
            <a:off x="15731901" y="7370290"/>
            <a:ext cx="2556099" cy="2916710"/>
          </a:xfrm>
          <a:custGeom>
            <a:avLst/>
            <a:gdLst/>
            <a:ahLst/>
            <a:cxnLst/>
            <a:rect r="r" b="b" t="t" l="l"/>
            <a:pathLst>
              <a:path h="2916710" w="2556099">
                <a:moveTo>
                  <a:pt x="0" y="0"/>
                </a:moveTo>
                <a:lnTo>
                  <a:pt x="2556099" y="0"/>
                </a:lnTo>
                <a:lnTo>
                  <a:pt x="2556099" y="2916710"/>
                </a:lnTo>
                <a:lnTo>
                  <a:pt x="0" y="29167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017</a:t>
            </a:r>
          </a:p>
        </p:txBody>
      </p:sp>
      <p:grpSp>
        <p:nvGrpSpPr>
          <p:cNvPr name="Group 6" id="6"/>
          <p:cNvGrpSpPr/>
          <p:nvPr/>
        </p:nvGrpSpPr>
        <p:grpSpPr>
          <a:xfrm rot="0">
            <a:off x="791187" y="269473"/>
            <a:ext cx="14371042" cy="1143606"/>
            <a:chOff x="0" y="0"/>
            <a:chExt cx="19161389" cy="1524808"/>
          </a:xfrm>
        </p:grpSpPr>
        <p:sp>
          <p:nvSpPr>
            <p:cNvPr name="TextBox 7" id="7"/>
            <p:cNvSpPr txBox="true"/>
            <p:nvPr/>
          </p:nvSpPr>
          <p:spPr>
            <a:xfrm rot="0">
              <a:off x="0" y="123825"/>
              <a:ext cx="6716205" cy="1400983"/>
            </a:xfrm>
            <a:prstGeom prst="rect">
              <a:avLst/>
            </a:prstGeom>
          </p:spPr>
          <p:txBody>
            <a:bodyPr anchor="t" rtlCol="false" tIns="0" lIns="0" bIns="0" rIns="0">
              <a:spAutoFit/>
            </a:bodyPr>
            <a:lstStyle/>
            <a:p>
              <a:pPr algn="l">
                <a:lnSpc>
                  <a:spcPts val="7600"/>
                </a:lnSpc>
              </a:pPr>
              <a:r>
                <a:rPr lang="en-US" sz="7525">
                  <a:solidFill>
                    <a:srgbClr val="6CB0C3"/>
                  </a:solidFill>
                  <a:latin typeface="TT Norms"/>
                  <a:ea typeface="TT Norms"/>
                  <a:cs typeface="TT Norms"/>
                  <a:sym typeface="TT Norms"/>
                </a:rPr>
                <a:t>Strategic</a:t>
              </a:r>
            </a:p>
          </p:txBody>
        </p:sp>
        <p:sp>
          <p:nvSpPr>
            <p:cNvPr name="TextBox 8" id="8"/>
            <p:cNvSpPr txBox="true"/>
            <p:nvPr/>
          </p:nvSpPr>
          <p:spPr>
            <a:xfrm rot="0">
              <a:off x="5520389" y="123825"/>
              <a:ext cx="13641000" cy="1400983"/>
            </a:xfrm>
            <a:prstGeom prst="rect">
              <a:avLst/>
            </a:prstGeom>
          </p:spPr>
          <p:txBody>
            <a:bodyPr anchor="t" rtlCol="false" tIns="0" lIns="0" bIns="0" rIns="0">
              <a:spAutoFit/>
            </a:bodyPr>
            <a:lstStyle/>
            <a:p>
              <a:pPr algn="l">
                <a:lnSpc>
                  <a:spcPts val="7600"/>
                </a:lnSpc>
              </a:pPr>
              <a:r>
                <a:rPr lang="en-US" sz="7525" b="true">
                  <a:solidFill>
                    <a:srgbClr val="6CB0C3"/>
                  </a:solidFill>
                  <a:latin typeface="TT Norms Bold"/>
                  <a:ea typeface="TT Norms Bold"/>
                  <a:cs typeface="TT Norms Bold"/>
                  <a:sym typeface="TT Norms Bold"/>
                </a:rPr>
                <a:t>Recommendations</a:t>
              </a:r>
            </a:p>
          </p:txBody>
        </p:sp>
      </p:grpSp>
      <p:sp>
        <p:nvSpPr>
          <p:cNvPr name="TextBox 9" id="9"/>
          <p:cNvSpPr txBox="true"/>
          <p:nvPr/>
        </p:nvSpPr>
        <p:spPr>
          <a:xfrm rot="0">
            <a:off x="11076031" y="1665408"/>
            <a:ext cx="4859901" cy="8454834"/>
          </a:xfrm>
          <a:prstGeom prst="rect">
            <a:avLst/>
          </a:prstGeom>
        </p:spPr>
        <p:txBody>
          <a:bodyPr anchor="t" rtlCol="false" tIns="0" lIns="0" bIns="0" rIns="0">
            <a:spAutoFit/>
          </a:bodyPr>
          <a:lstStyle/>
          <a:p>
            <a:pPr algn="l" marL="0" indent="0" lvl="0">
              <a:lnSpc>
                <a:spcPts val="2840"/>
              </a:lnSpc>
            </a:pPr>
            <a:r>
              <a:rPr lang="en-US" b="true" sz="2469" strike="noStrike" u="sng">
                <a:solidFill>
                  <a:srgbClr val="FFFFFF"/>
                </a:solidFill>
                <a:latin typeface="TT Norms Bold"/>
                <a:ea typeface="TT Norms Bold"/>
                <a:cs typeface="TT Norms Bold"/>
                <a:sym typeface="TT Norms Bold"/>
              </a:rPr>
              <a:t>Long-term Vision </a:t>
            </a:r>
          </a:p>
          <a:p>
            <a:pPr algn="l" marL="0" indent="0" lvl="0">
              <a:lnSpc>
                <a:spcPts val="2840"/>
              </a:lnSpc>
            </a:pPr>
            <a:r>
              <a:rPr lang="en-US" b="true" sz="2469" strike="noStrike" u="sng">
                <a:solidFill>
                  <a:srgbClr val="FFFFFF"/>
                </a:solidFill>
                <a:latin typeface="TT Norms Bold"/>
                <a:ea typeface="TT Norms Bold"/>
                <a:cs typeface="TT Norms Bold"/>
                <a:sym typeface="TT Norms Bold"/>
              </a:rPr>
              <a:t>(3–5 years)</a:t>
            </a:r>
          </a:p>
          <a:p>
            <a:pPr algn="l" marL="0" indent="0" lvl="0">
              <a:lnSpc>
                <a:spcPts val="2840"/>
              </a:lnSpc>
            </a:pPr>
          </a:p>
          <a:p>
            <a:pPr algn="l" marL="0" indent="0" lvl="0">
              <a:lnSpc>
                <a:spcPts val="2840"/>
              </a:lnSpc>
            </a:pPr>
            <a:r>
              <a:rPr lang="en-US" sz="2469" strike="noStrike" u="sng">
                <a:solidFill>
                  <a:srgbClr val="FFFFFF"/>
                </a:solidFill>
                <a:latin typeface="TT Norms"/>
                <a:ea typeface="TT Norms"/>
                <a:cs typeface="TT Norms"/>
                <a:sym typeface="TT Norms"/>
              </a:rPr>
              <a:t>Economic Diversification</a:t>
            </a:r>
          </a:p>
          <a:p>
            <a:pPr algn="l" marL="0" indent="0" lvl="0">
              <a:lnSpc>
                <a:spcPts val="2840"/>
              </a:lnSpc>
            </a:pPr>
            <a:r>
              <a:rPr lang="en-US" sz="2469" strike="noStrike" u="none">
                <a:solidFill>
                  <a:srgbClr val="FFFFFF"/>
                </a:solidFill>
                <a:latin typeface="TT Norms"/>
                <a:ea typeface="TT Norms"/>
                <a:cs typeface="TT Norms"/>
                <a:sym typeface="TT Norms"/>
              </a:rPr>
              <a:t>•Achieve$20B</a:t>
            </a:r>
            <a:r>
              <a:rPr lang="en-US" sz="2469" strike="noStrike" u="none">
                <a:solidFill>
                  <a:srgbClr val="FFFFFF"/>
                </a:solidFill>
                <a:latin typeface="TT Norms"/>
                <a:ea typeface="TT Norms"/>
                <a:cs typeface="TT Norms"/>
                <a:sym typeface="TT Norms"/>
              </a:rPr>
              <a:t> total exports by 2030</a:t>
            </a:r>
          </a:p>
          <a:p>
            <a:pPr algn="l" marL="0" indent="0" lvl="0">
              <a:lnSpc>
                <a:spcPts val="2840"/>
              </a:lnSpc>
            </a:pPr>
            <a:r>
              <a:rPr lang="en-US" sz="2469" strike="noStrike" u="none">
                <a:solidFill>
                  <a:srgbClr val="FFFFFF"/>
                </a:solidFill>
                <a:latin typeface="TT Norms"/>
                <a:ea typeface="TT Norms"/>
                <a:cs typeface="TT Norms"/>
                <a:sym typeface="TT Norms"/>
              </a:rPr>
              <a:t>•Reduce trade deficit to&lt;$3B</a:t>
            </a:r>
          </a:p>
          <a:p>
            <a:pPr algn="l" marL="0" indent="0" lvl="0">
              <a:lnSpc>
                <a:spcPts val="2840"/>
              </a:lnSpc>
            </a:pPr>
            <a:r>
              <a:rPr lang="en-US" sz="2469" strike="noStrike" u="none">
                <a:solidFill>
                  <a:srgbClr val="FFFFFF"/>
                </a:solidFill>
                <a:latin typeface="TT Norms"/>
                <a:ea typeface="TT Norms"/>
                <a:cs typeface="TT Norms"/>
                <a:sym typeface="TT Norms"/>
              </a:rPr>
              <a:t>•Manufacturing to comprise30%of exports</a:t>
            </a:r>
          </a:p>
          <a:p>
            <a:pPr algn="l" marL="0" indent="0" lvl="0">
              <a:lnSpc>
                <a:spcPts val="2840"/>
              </a:lnSpc>
            </a:pPr>
          </a:p>
          <a:p>
            <a:pPr algn="l" marL="0" indent="0" lvl="0">
              <a:lnSpc>
                <a:spcPts val="2840"/>
              </a:lnSpc>
            </a:pPr>
            <a:r>
              <a:rPr lang="en-US" sz="2469" strike="noStrike" u="sng">
                <a:solidFill>
                  <a:srgbClr val="FFFFFF"/>
                </a:solidFill>
                <a:latin typeface="TT Norms"/>
                <a:ea typeface="TT Norms"/>
                <a:cs typeface="TT Norms"/>
                <a:sym typeface="TT Norms"/>
              </a:rPr>
              <a:t>Regional Leadership</a:t>
            </a:r>
          </a:p>
          <a:p>
            <a:pPr algn="l" marL="0" indent="0" lvl="0">
              <a:lnSpc>
                <a:spcPts val="2840"/>
              </a:lnSpc>
            </a:pPr>
            <a:r>
              <a:rPr lang="en-US" sz="2469" strike="noStrike" u="none">
                <a:solidFill>
                  <a:srgbClr val="FFFFFF"/>
                </a:solidFill>
                <a:latin typeface="TT Norms"/>
                <a:ea typeface="TT Norms"/>
                <a:cs typeface="TT Norms"/>
                <a:sym typeface="TT Norms"/>
              </a:rPr>
              <a:t>•Become</a:t>
            </a:r>
            <a:r>
              <a:rPr lang="en-US" sz="2469" strike="noStrike" u="none">
                <a:solidFill>
                  <a:srgbClr val="FFFFFF"/>
                </a:solidFill>
                <a:latin typeface="TT Norms"/>
                <a:ea typeface="TT Norms"/>
                <a:cs typeface="TT Norms"/>
                <a:sym typeface="TT Norms"/>
              </a:rPr>
              <a:t> regional hub for processed goods</a:t>
            </a:r>
          </a:p>
          <a:p>
            <a:pPr algn="l" marL="0" indent="0" lvl="0">
              <a:lnSpc>
                <a:spcPts val="2840"/>
              </a:lnSpc>
            </a:pPr>
            <a:r>
              <a:rPr lang="en-US" sz="2469" strike="noStrike" u="none">
                <a:solidFill>
                  <a:srgbClr val="FFFFFF"/>
                </a:solidFill>
                <a:latin typeface="TT Norms"/>
                <a:ea typeface="TT Norms"/>
                <a:cs typeface="TT Norms"/>
                <a:sym typeface="TT Norms"/>
              </a:rPr>
              <a:t>•Lead</a:t>
            </a:r>
            <a:r>
              <a:rPr lang="en-US" sz="2469" strike="noStrike" u="none">
                <a:solidFill>
                  <a:srgbClr val="FFFFFF"/>
                </a:solidFill>
                <a:latin typeface="TT Norms"/>
                <a:ea typeface="TT Norms"/>
                <a:cs typeface="TT Norms"/>
                <a:sym typeface="TT Norms"/>
              </a:rPr>
              <a:t> East African value chain integration</a:t>
            </a:r>
          </a:p>
          <a:p>
            <a:pPr algn="l" marL="0" indent="0" lvl="0">
              <a:lnSpc>
                <a:spcPts val="2840"/>
              </a:lnSpc>
            </a:pPr>
            <a:r>
              <a:rPr lang="en-US" sz="2469" strike="noStrike" u="none">
                <a:solidFill>
                  <a:srgbClr val="FFFFFF"/>
                </a:solidFill>
                <a:latin typeface="TT Norms"/>
                <a:ea typeface="TT Norms"/>
                <a:cs typeface="TT Norms"/>
                <a:sym typeface="TT Norms"/>
              </a:rPr>
              <a:t>•Establish</a:t>
            </a:r>
            <a:r>
              <a:rPr lang="en-US" sz="2469" strike="noStrike" u="none">
                <a:solidFill>
                  <a:srgbClr val="FFFFFF"/>
                </a:solidFill>
                <a:latin typeface="TT Norms"/>
                <a:ea typeface="TT Norms"/>
                <a:cs typeface="TT Norms"/>
                <a:sym typeface="TT Norms"/>
              </a:rPr>
              <a:t> AfCFTA trade corridor</a:t>
            </a:r>
          </a:p>
          <a:p>
            <a:pPr algn="l" marL="0" indent="0" lvl="0">
              <a:lnSpc>
                <a:spcPts val="2840"/>
              </a:lnSpc>
            </a:pPr>
          </a:p>
          <a:p>
            <a:pPr algn="l" marL="0" indent="0" lvl="0">
              <a:lnSpc>
                <a:spcPts val="2840"/>
              </a:lnSpc>
            </a:pPr>
            <a:r>
              <a:rPr lang="en-US" sz="2469" strike="noStrike" u="sng">
                <a:solidFill>
                  <a:srgbClr val="FFFFFF"/>
                </a:solidFill>
                <a:latin typeface="TT Norms"/>
                <a:ea typeface="TT Norms"/>
                <a:cs typeface="TT Norms"/>
                <a:sym typeface="TT Norms"/>
              </a:rPr>
              <a:t>Technology &amp; Innovation</a:t>
            </a:r>
          </a:p>
          <a:p>
            <a:pPr algn="l" marL="0" indent="0" lvl="0">
              <a:lnSpc>
                <a:spcPts val="2840"/>
              </a:lnSpc>
            </a:pPr>
            <a:r>
              <a:rPr lang="en-US" sz="2469" strike="noStrike" u="none">
                <a:solidFill>
                  <a:srgbClr val="FFFFFF"/>
                </a:solidFill>
                <a:latin typeface="TT Norms"/>
                <a:ea typeface="TT Norms"/>
                <a:cs typeface="TT Norms"/>
                <a:sym typeface="TT Norms"/>
              </a:rPr>
              <a:t>•Digital trade platform for</a:t>
            </a:r>
            <a:r>
              <a:rPr lang="en-US" sz="2469" strike="noStrike" u="none">
                <a:solidFill>
                  <a:srgbClr val="FFFFFF"/>
                </a:solidFill>
                <a:latin typeface="TT Norms"/>
                <a:ea typeface="TT Norms"/>
                <a:cs typeface="TT Norms"/>
                <a:sym typeface="TT Norms"/>
              </a:rPr>
              <a:t> SME exports</a:t>
            </a:r>
          </a:p>
          <a:p>
            <a:pPr algn="l" marL="0" indent="0" lvl="0">
              <a:lnSpc>
                <a:spcPts val="2840"/>
              </a:lnSpc>
            </a:pPr>
            <a:r>
              <a:rPr lang="en-US" sz="2469" strike="noStrike" u="none">
                <a:solidFill>
                  <a:srgbClr val="FFFFFF"/>
                </a:solidFill>
                <a:latin typeface="TT Norms"/>
                <a:ea typeface="TT Norms"/>
                <a:cs typeface="TT Norms"/>
                <a:sym typeface="TT Norms"/>
              </a:rPr>
              <a:t>•Block</a:t>
            </a:r>
            <a:r>
              <a:rPr lang="en-US" sz="2469" strike="noStrike" u="none">
                <a:solidFill>
                  <a:srgbClr val="FFFFFF"/>
                </a:solidFill>
                <a:latin typeface="TT Norms"/>
                <a:ea typeface="TT Norms"/>
                <a:cs typeface="TT Norms"/>
                <a:sym typeface="TT Norms"/>
              </a:rPr>
              <a:t> chain supply chain traceability</a:t>
            </a:r>
          </a:p>
          <a:p>
            <a:pPr algn="l" marL="0" indent="0" lvl="0">
              <a:lnSpc>
                <a:spcPts val="2840"/>
              </a:lnSpc>
            </a:pPr>
            <a:r>
              <a:rPr lang="en-US" sz="2469" strike="noStrike" u="none">
                <a:solidFill>
                  <a:srgbClr val="FFFFFF"/>
                </a:solidFill>
                <a:latin typeface="TT Norms"/>
                <a:ea typeface="TT Norms"/>
                <a:cs typeface="TT Norms"/>
                <a:sym typeface="TT Norms"/>
              </a:rPr>
              <a:t>•Green industrialization</a:t>
            </a:r>
            <a:r>
              <a:rPr lang="en-US" sz="2469" strike="noStrike" u="none">
                <a:solidFill>
                  <a:srgbClr val="FFFFFF"/>
                </a:solidFill>
                <a:latin typeface="TT Norms"/>
                <a:ea typeface="TT Norms"/>
                <a:cs typeface="TT Norms"/>
                <a:sym typeface="TT Norms"/>
              </a:rPr>
              <a:t> for sustainability</a:t>
            </a:r>
          </a:p>
        </p:txBody>
      </p:sp>
      <p:sp>
        <p:nvSpPr>
          <p:cNvPr name="TextBox 10" id="10"/>
          <p:cNvSpPr txBox="true"/>
          <p:nvPr/>
        </p:nvSpPr>
        <p:spPr>
          <a:xfrm rot="0">
            <a:off x="3800301" y="1313150"/>
            <a:ext cx="8352813" cy="257009"/>
          </a:xfrm>
          <a:prstGeom prst="rect">
            <a:avLst/>
          </a:prstGeom>
        </p:spPr>
        <p:txBody>
          <a:bodyPr anchor="t" rtlCol="false" tIns="0" lIns="0" bIns="0" rIns="0">
            <a:spAutoFit/>
          </a:bodyPr>
          <a:lstStyle/>
          <a:p>
            <a:pPr algn="just">
              <a:lnSpc>
                <a:spcPts val="1986"/>
              </a:lnSpc>
            </a:pPr>
            <a:r>
              <a:rPr lang="en-US" sz="1966">
                <a:solidFill>
                  <a:srgbClr val="FFFFFF"/>
                </a:solidFill>
                <a:latin typeface="TT Norms"/>
                <a:ea typeface="TT Norms"/>
                <a:cs typeface="TT Norms"/>
                <a:sym typeface="TT Norms"/>
              </a:rPr>
              <a:t>Phased approach to address trade imbalances and economic vulnerabilities</a:t>
            </a:r>
          </a:p>
        </p:txBody>
      </p:sp>
      <p:sp>
        <p:nvSpPr>
          <p:cNvPr name="TextBox 11" id="11"/>
          <p:cNvSpPr txBox="true"/>
          <p:nvPr/>
        </p:nvSpPr>
        <p:spPr>
          <a:xfrm rot="0">
            <a:off x="553673" y="1891894"/>
            <a:ext cx="4658330" cy="8102389"/>
          </a:xfrm>
          <a:prstGeom prst="rect">
            <a:avLst/>
          </a:prstGeom>
        </p:spPr>
        <p:txBody>
          <a:bodyPr anchor="t" rtlCol="false" tIns="0" lIns="0" bIns="0" rIns="0">
            <a:spAutoFit/>
          </a:bodyPr>
          <a:lstStyle/>
          <a:p>
            <a:pPr algn="l">
              <a:lnSpc>
                <a:spcPts val="2836"/>
              </a:lnSpc>
            </a:pPr>
            <a:r>
              <a:rPr lang="en-US" b="true" sz="2466" u="sng">
                <a:solidFill>
                  <a:srgbClr val="FFFFFF"/>
                </a:solidFill>
                <a:latin typeface="TT Norms Bold"/>
                <a:ea typeface="TT Norms Bold"/>
                <a:cs typeface="TT Norms Bold"/>
                <a:sym typeface="TT Norms Bold"/>
              </a:rPr>
              <a:t>I</a:t>
            </a:r>
            <a:r>
              <a:rPr lang="en-US" b="true" sz="2466" u="sng">
                <a:solidFill>
                  <a:srgbClr val="FFFFFF"/>
                </a:solidFill>
                <a:latin typeface="TT Norms Bold"/>
                <a:ea typeface="TT Norms Bold"/>
                <a:cs typeface="TT Norms Bold"/>
                <a:sym typeface="TT Norms Bold"/>
              </a:rPr>
              <a:t>mmediate Actions</a:t>
            </a:r>
          </a:p>
          <a:p>
            <a:pPr algn="l">
              <a:lnSpc>
                <a:spcPts val="2836"/>
              </a:lnSpc>
            </a:pPr>
            <a:r>
              <a:rPr lang="en-US" b="true" sz="2466" u="sng">
                <a:solidFill>
                  <a:srgbClr val="FFFFFF"/>
                </a:solidFill>
                <a:latin typeface="TT Norms Bold"/>
                <a:ea typeface="TT Norms Bold"/>
                <a:cs typeface="TT Norms Bold"/>
                <a:sym typeface="TT Norms Bold"/>
              </a:rPr>
              <a:t>(0–12 months)</a:t>
            </a:r>
          </a:p>
          <a:p>
            <a:pPr algn="l">
              <a:lnSpc>
                <a:spcPts val="2836"/>
              </a:lnSpc>
            </a:pPr>
          </a:p>
          <a:p>
            <a:pPr algn="l">
              <a:lnSpc>
                <a:spcPts val="2836"/>
              </a:lnSpc>
            </a:pPr>
            <a:r>
              <a:rPr lang="en-US" sz="2466" u="sng">
                <a:solidFill>
                  <a:srgbClr val="FFFFFF"/>
                </a:solidFill>
                <a:latin typeface="TT Norms"/>
                <a:ea typeface="TT Norms"/>
                <a:cs typeface="TT Norms"/>
                <a:sym typeface="TT Norms"/>
              </a:rPr>
              <a:t>Import Substitution</a:t>
            </a:r>
          </a:p>
          <a:p>
            <a:pPr algn="l">
              <a:lnSpc>
                <a:spcPts val="2836"/>
              </a:lnSpc>
            </a:pPr>
            <a:r>
              <a:rPr lang="en-US" sz="2466">
                <a:solidFill>
                  <a:srgbClr val="FFFFFF"/>
                </a:solidFill>
                <a:latin typeface="TT Norms"/>
                <a:ea typeface="TT Norms"/>
                <a:cs typeface="TT Norms"/>
                <a:sym typeface="TT Norms"/>
              </a:rPr>
              <a:t>•Launch rice production incentives targeting 50% self-sufficiency within 12 months</a:t>
            </a:r>
          </a:p>
          <a:p>
            <a:pPr algn="l">
              <a:lnSpc>
                <a:spcPts val="2836"/>
              </a:lnSpc>
            </a:pPr>
            <a:r>
              <a:rPr lang="en-US" sz="2466">
                <a:solidFill>
                  <a:srgbClr val="FFFFFF"/>
                </a:solidFill>
                <a:latin typeface="TT Norms"/>
                <a:ea typeface="TT Norms"/>
                <a:cs typeface="TT Norms"/>
                <a:sym typeface="TT Norms"/>
              </a:rPr>
              <a:t>•Revitalize sugar factories in Nyanza and Western regions</a:t>
            </a:r>
          </a:p>
          <a:p>
            <a:pPr algn="l">
              <a:lnSpc>
                <a:spcPts val="2836"/>
              </a:lnSpc>
            </a:pPr>
            <a:r>
              <a:rPr lang="en-US" sz="2466">
                <a:solidFill>
                  <a:srgbClr val="FFFFFF"/>
                </a:solidFill>
                <a:latin typeface="TT Norms"/>
                <a:ea typeface="TT Norms"/>
                <a:cs typeface="TT Norms"/>
                <a:sym typeface="TT Norms"/>
              </a:rPr>
              <a:t>•Establish emergency grain reserves to reduce wheat import dependency</a:t>
            </a:r>
          </a:p>
          <a:p>
            <a:pPr algn="l">
              <a:lnSpc>
                <a:spcPts val="2836"/>
              </a:lnSpc>
            </a:pPr>
          </a:p>
          <a:p>
            <a:pPr algn="l">
              <a:lnSpc>
                <a:spcPts val="2836"/>
              </a:lnSpc>
            </a:pPr>
            <a:r>
              <a:rPr lang="en-US" sz="2466" u="sng">
                <a:solidFill>
                  <a:srgbClr val="FFFFFF"/>
                </a:solidFill>
                <a:latin typeface="TT Norms"/>
                <a:ea typeface="TT Norms"/>
                <a:cs typeface="TT Norms"/>
                <a:sym typeface="TT Norms"/>
              </a:rPr>
              <a:t>Trade Finance &amp; Policy</a:t>
            </a:r>
          </a:p>
          <a:p>
            <a:pPr algn="l">
              <a:lnSpc>
                <a:spcPts val="2836"/>
              </a:lnSpc>
            </a:pPr>
            <a:r>
              <a:rPr lang="en-US" sz="2466">
                <a:solidFill>
                  <a:srgbClr val="FFFFFF"/>
                </a:solidFill>
                <a:latin typeface="TT Norms"/>
                <a:ea typeface="TT Norms"/>
                <a:cs typeface="TT Norms"/>
                <a:sym typeface="TT Norms"/>
              </a:rPr>
              <a:t>•Implement strategic import tariffs on non-essential manufactured goods</a:t>
            </a:r>
          </a:p>
          <a:p>
            <a:pPr algn="l">
              <a:lnSpc>
                <a:spcPts val="2836"/>
              </a:lnSpc>
            </a:pPr>
            <a:r>
              <a:rPr lang="en-US" sz="2466">
                <a:solidFill>
                  <a:srgbClr val="FFFFFF"/>
                </a:solidFill>
                <a:latin typeface="TT Norms"/>
                <a:ea typeface="TT Norms"/>
                <a:cs typeface="TT Norms"/>
                <a:sym typeface="TT Norms"/>
              </a:rPr>
              <a:t>•Launch export credit guarantee scheme for SME manufacturers</a:t>
            </a:r>
          </a:p>
          <a:p>
            <a:pPr algn="l">
              <a:lnSpc>
                <a:spcPts val="2836"/>
              </a:lnSpc>
            </a:pPr>
            <a:r>
              <a:rPr lang="en-US" sz="2466">
                <a:solidFill>
                  <a:srgbClr val="FFFFFF"/>
                </a:solidFill>
                <a:latin typeface="TT Norms"/>
                <a:ea typeface="TT Norms"/>
                <a:cs typeface="TT Norms"/>
                <a:sym typeface="TT Norms"/>
              </a:rPr>
              <a:t>•Negotiate bilateral trade agreements with Uganda and Tanzania</a:t>
            </a:r>
          </a:p>
          <a:p>
            <a:pPr algn="l">
              <a:lnSpc>
                <a:spcPts val="2836"/>
              </a:lnSpc>
            </a:pPr>
          </a:p>
        </p:txBody>
      </p:sp>
      <p:sp>
        <p:nvSpPr>
          <p:cNvPr name="TextBox 12" id="12"/>
          <p:cNvSpPr txBox="true"/>
          <p:nvPr/>
        </p:nvSpPr>
        <p:spPr>
          <a:xfrm rot="0">
            <a:off x="5858953" y="2234794"/>
            <a:ext cx="4570128" cy="7397539"/>
          </a:xfrm>
          <a:prstGeom prst="rect">
            <a:avLst/>
          </a:prstGeom>
        </p:spPr>
        <p:txBody>
          <a:bodyPr anchor="t" rtlCol="false" tIns="0" lIns="0" bIns="0" rIns="0">
            <a:spAutoFit/>
          </a:bodyPr>
          <a:lstStyle/>
          <a:p>
            <a:pPr algn="l" marL="0" indent="0" lvl="0">
              <a:lnSpc>
                <a:spcPts val="2836"/>
              </a:lnSpc>
            </a:pPr>
            <a:r>
              <a:rPr lang="en-US" b="true" sz="2466" strike="noStrike" u="sng">
                <a:solidFill>
                  <a:srgbClr val="FFFFFF"/>
                </a:solidFill>
                <a:latin typeface="TT Norms Bold"/>
                <a:ea typeface="TT Norms Bold"/>
                <a:cs typeface="TT Norms Bold"/>
                <a:sym typeface="TT Norms Bold"/>
              </a:rPr>
              <a:t>Medium-term </a:t>
            </a:r>
          </a:p>
          <a:p>
            <a:pPr algn="l" marL="0" indent="0" lvl="0">
              <a:lnSpc>
                <a:spcPts val="2836"/>
              </a:lnSpc>
            </a:pPr>
            <a:r>
              <a:rPr lang="en-US" b="true" sz="2466" strike="noStrike" u="sng">
                <a:solidFill>
                  <a:srgbClr val="FFFFFF"/>
                </a:solidFill>
                <a:latin typeface="TT Norms Bold"/>
                <a:ea typeface="TT Norms Bold"/>
                <a:cs typeface="TT Norms Bold"/>
                <a:sym typeface="TT Norms Bold"/>
              </a:rPr>
              <a:t>(1–3 years)</a:t>
            </a:r>
          </a:p>
          <a:p>
            <a:pPr algn="l" marL="0" indent="0" lvl="0">
              <a:lnSpc>
                <a:spcPts val="2836"/>
              </a:lnSpc>
            </a:pPr>
          </a:p>
          <a:p>
            <a:pPr algn="l" marL="0" indent="0" lvl="0">
              <a:lnSpc>
                <a:spcPts val="2836"/>
              </a:lnSpc>
            </a:pPr>
            <a:r>
              <a:rPr lang="en-US" sz="2466" strike="noStrike" u="sng">
                <a:solidFill>
                  <a:srgbClr val="FFFFFF"/>
                </a:solidFill>
                <a:latin typeface="TT Norms"/>
                <a:ea typeface="TT Norms"/>
                <a:cs typeface="TT Norms"/>
                <a:sym typeface="TT Norms"/>
              </a:rPr>
              <a:t>Industrial Development</a:t>
            </a:r>
          </a:p>
          <a:p>
            <a:pPr algn="l" marL="0" indent="0" lvl="0">
              <a:lnSpc>
                <a:spcPts val="2836"/>
              </a:lnSpc>
            </a:pPr>
          </a:p>
          <a:p>
            <a:pPr algn="l" marL="0" indent="0" lvl="0">
              <a:lnSpc>
                <a:spcPts val="2836"/>
              </a:lnSpc>
            </a:pPr>
            <a:r>
              <a:rPr lang="en-US" sz="2466" strike="noStrike">
                <a:solidFill>
                  <a:srgbClr val="FFFFFF"/>
                </a:solidFill>
                <a:latin typeface="TT Norms"/>
                <a:ea typeface="TT Norms"/>
                <a:cs typeface="TT Norms"/>
                <a:sym typeface="TT Norms"/>
              </a:rPr>
              <a:t>•Establish</a:t>
            </a:r>
            <a:r>
              <a:rPr lang="en-US" sz="2466" strike="noStrike">
                <a:solidFill>
                  <a:srgbClr val="FFFFFF"/>
                </a:solidFill>
                <a:latin typeface="TT Norms"/>
                <a:ea typeface="TT Norms"/>
                <a:cs typeface="TT Norms"/>
                <a:sym typeface="TT Norms"/>
              </a:rPr>
              <a:t> agro-processing SEZs in coffee and tea regions</a:t>
            </a:r>
          </a:p>
          <a:p>
            <a:pPr algn="l" marL="0" indent="0" lvl="0">
              <a:lnSpc>
                <a:spcPts val="2836"/>
              </a:lnSpc>
            </a:pPr>
            <a:r>
              <a:rPr lang="en-US" sz="2466" strike="noStrike">
                <a:solidFill>
                  <a:srgbClr val="FFFFFF"/>
                </a:solidFill>
                <a:latin typeface="TT Norms"/>
                <a:ea typeface="TT Norms"/>
                <a:cs typeface="TT Norms"/>
                <a:sym typeface="TT Norms"/>
              </a:rPr>
              <a:t>•Launch</a:t>
            </a:r>
            <a:r>
              <a:rPr lang="en-US" sz="2466" strike="noStrike">
                <a:solidFill>
                  <a:srgbClr val="FFFFFF"/>
                </a:solidFill>
                <a:latin typeface="TT Norms"/>
                <a:ea typeface="TT Norms"/>
                <a:cs typeface="TT Norms"/>
                <a:sym typeface="TT Norms"/>
              </a:rPr>
              <a:t> textile manufacturing hubs targeting export markets</a:t>
            </a:r>
          </a:p>
          <a:p>
            <a:pPr algn="l" marL="0" indent="0" lvl="0">
              <a:lnSpc>
                <a:spcPts val="2836"/>
              </a:lnSpc>
            </a:pPr>
            <a:r>
              <a:rPr lang="en-US" sz="2466" strike="noStrike">
                <a:solidFill>
                  <a:srgbClr val="FFFFFF"/>
                </a:solidFill>
                <a:latin typeface="TT Norms"/>
                <a:ea typeface="TT Norms"/>
                <a:cs typeface="TT Norms"/>
                <a:sym typeface="TT Norms"/>
              </a:rPr>
              <a:t>•Develop</a:t>
            </a:r>
            <a:r>
              <a:rPr lang="en-US" sz="2466" strike="noStrike">
                <a:solidFill>
                  <a:srgbClr val="FFFFFF"/>
                </a:solidFill>
                <a:latin typeface="TT Norms"/>
                <a:ea typeface="TT Norms"/>
                <a:cs typeface="TT Norms"/>
                <a:sym typeface="TT Norms"/>
              </a:rPr>
              <a:t> pharmaceutical manufacturing to serve East African market</a:t>
            </a:r>
          </a:p>
          <a:p>
            <a:pPr algn="l" marL="0" indent="0" lvl="0">
              <a:lnSpc>
                <a:spcPts val="2836"/>
              </a:lnSpc>
            </a:pPr>
          </a:p>
          <a:p>
            <a:pPr algn="l" marL="0" indent="0" lvl="0">
              <a:lnSpc>
                <a:spcPts val="2836"/>
              </a:lnSpc>
            </a:pPr>
            <a:r>
              <a:rPr lang="en-US" sz="2466" strike="noStrike" u="sng">
                <a:solidFill>
                  <a:srgbClr val="FFFFFF"/>
                </a:solidFill>
                <a:latin typeface="TT Norms"/>
                <a:ea typeface="TT Norms"/>
                <a:cs typeface="TT Norms"/>
                <a:sym typeface="TT Norms"/>
              </a:rPr>
              <a:t>Value Addition</a:t>
            </a:r>
          </a:p>
          <a:p>
            <a:pPr algn="l" marL="0" indent="0" lvl="0">
              <a:lnSpc>
                <a:spcPts val="2836"/>
              </a:lnSpc>
            </a:pPr>
          </a:p>
          <a:p>
            <a:pPr algn="l" marL="0" indent="0" lvl="0">
              <a:lnSpc>
                <a:spcPts val="2836"/>
              </a:lnSpc>
            </a:pPr>
            <a:r>
              <a:rPr lang="en-US" sz="2466" strike="noStrike">
                <a:solidFill>
                  <a:srgbClr val="FFFFFF"/>
                </a:solidFill>
                <a:latin typeface="TT Norms"/>
                <a:ea typeface="TT Norms"/>
                <a:cs typeface="TT Norms"/>
                <a:sym typeface="TT Norms"/>
              </a:rPr>
              <a:t>•Target</a:t>
            </a:r>
            <a:r>
              <a:rPr lang="en-US" sz="2466" strike="noStrike">
                <a:solidFill>
                  <a:srgbClr val="FFFFFF"/>
                </a:solidFill>
                <a:latin typeface="TT Norms"/>
                <a:ea typeface="TT Norms"/>
                <a:cs typeface="TT Norms"/>
                <a:sym typeface="TT Norms"/>
              </a:rPr>
              <a:t> $150/kg unit values for processed coffee exports</a:t>
            </a:r>
          </a:p>
          <a:p>
            <a:pPr algn="l" marL="0" indent="0" lvl="0">
              <a:lnSpc>
                <a:spcPts val="2836"/>
              </a:lnSpc>
            </a:pPr>
            <a:r>
              <a:rPr lang="en-US" sz="2466" strike="noStrike">
                <a:solidFill>
                  <a:srgbClr val="FFFFFF"/>
                </a:solidFill>
                <a:latin typeface="TT Norms"/>
                <a:ea typeface="TT Norms"/>
                <a:cs typeface="TT Norms"/>
                <a:sym typeface="TT Norms"/>
              </a:rPr>
              <a:t>•Expand</a:t>
            </a:r>
            <a:r>
              <a:rPr lang="en-US" sz="2466" strike="noStrike">
                <a:solidFill>
                  <a:srgbClr val="FFFFFF"/>
                </a:solidFill>
                <a:latin typeface="TT Norms"/>
                <a:ea typeface="TT Norms"/>
                <a:cs typeface="TT Norms"/>
                <a:sym typeface="TT Norms"/>
              </a:rPr>
              <a:t> cut flower varieties and cold chain infrastructure</a:t>
            </a:r>
          </a:p>
          <a:p>
            <a:pPr algn="l" marL="0" indent="0" lvl="0">
              <a:lnSpc>
                <a:spcPts val="2836"/>
              </a:lnSpc>
            </a:pPr>
            <a:r>
              <a:rPr lang="en-US" sz="2466" strike="noStrike">
                <a:solidFill>
                  <a:srgbClr val="FFFFFF"/>
                </a:solidFill>
                <a:latin typeface="TT Norms"/>
                <a:ea typeface="TT Norms"/>
                <a:cs typeface="TT Norms"/>
                <a:sym typeface="TT Norms"/>
              </a:rPr>
              <a:t>•Develop</a:t>
            </a:r>
            <a:r>
              <a:rPr lang="en-US" sz="2466" strike="noStrike">
                <a:solidFill>
                  <a:srgbClr val="FFFFFF"/>
                </a:solidFill>
                <a:latin typeface="TT Norms"/>
                <a:ea typeface="TT Norms"/>
                <a:cs typeface="TT Norms"/>
                <a:sym typeface="TT Norms"/>
              </a:rPr>
              <a:t> leather processing from raw hide exports</a:t>
            </a:r>
          </a:p>
        </p:txBody>
      </p:sp>
      <p:sp>
        <p:nvSpPr>
          <p:cNvPr name="AutoShape 13" id="13"/>
          <p:cNvSpPr/>
          <p:nvPr/>
        </p:nvSpPr>
        <p:spPr>
          <a:xfrm flipV="true">
            <a:off x="5212003" y="1758544"/>
            <a:ext cx="0" cy="8027451"/>
          </a:xfrm>
          <a:prstGeom prst="line">
            <a:avLst/>
          </a:prstGeom>
          <a:ln cap="flat" w="38100">
            <a:solidFill>
              <a:srgbClr val="FFFFFF"/>
            </a:solidFill>
            <a:prstDash val="solid"/>
            <a:headEnd type="none" len="sm" w="sm"/>
            <a:tailEnd type="none" len="sm" w="sm"/>
          </a:ln>
        </p:spPr>
      </p:sp>
      <p:sp>
        <p:nvSpPr>
          <p:cNvPr name="AutoShape 14" id="14"/>
          <p:cNvSpPr/>
          <p:nvPr/>
        </p:nvSpPr>
        <p:spPr>
          <a:xfrm flipV="true">
            <a:off x="10752556" y="1872844"/>
            <a:ext cx="0" cy="7711904"/>
          </a:xfrm>
          <a:prstGeom prst="line">
            <a:avLst/>
          </a:prstGeom>
          <a:ln cap="flat" w="38100">
            <a:solidFill>
              <a:srgbClr val="FFFFFF"/>
            </a:solidFill>
            <a:prstDash val="solid"/>
            <a:headEnd type="none" len="sm" w="sm"/>
            <a:tailEnd type="none" len="sm" w="sm"/>
          </a:ln>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086750" y="7918503"/>
            <a:ext cx="20461501" cy="7477748"/>
          </a:xfrm>
          <a:custGeom>
            <a:avLst/>
            <a:gdLst/>
            <a:ahLst/>
            <a:cxnLst/>
            <a:rect r="r" b="b" t="t" l="l"/>
            <a:pathLst>
              <a:path h="7477748" w="20461501">
                <a:moveTo>
                  <a:pt x="0" y="0"/>
                </a:moveTo>
                <a:lnTo>
                  <a:pt x="20461500" y="0"/>
                </a:lnTo>
                <a:lnTo>
                  <a:pt x="20461500" y="7477749"/>
                </a:lnTo>
                <a:lnTo>
                  <a:pt x="0" y="7477749"/>
                </a:lnTo>
                <a:lnTo>
                  <a:pt x="0" y="0"/>
                </a:lnTo>
                <a:close/>
              </a:path>
            </a:pathLst>
          </a:custGeom>
          <a:blipFill>
            <a:blip r:embed="rId2">
              <a:alphaModFix amt="44999"/>
            </a:blip>
            <a:stretch>
              <a:fillRect l="0" t="0" r="0" b="0"/>
            </a:stretch>
          </a:blipFill>
        </p:spPr>
      </p:sp>
      <p:sp>
        <p:nvSpPr>
          <p:cNvPr name="Freeform 3" id="3"/>
          <p:cNvSpPr/>
          <p:nvPr/>
        </p:nvSpPr>
        <p:spPr>
          <a:xfrm flipH="false" flipV="false" rot="0">
            <a:off x="15065897" y="8194728"/>
            <a:ext cx="3222103" cy="2220356"/>
          </a:xfrm>
          <a:custGeom>
            <a:avLst/>
            <a:gdLst/>
            <a:ahLst/>
            <a:cxnLst/>
            <a:rect r="r" b="b" t="t" l="l"/>
            <a:pathLst>
              <a:path h="2220356" w="3222103">
                <a:moveTo>
                  <a:pt x="0" y="0"/>
                </a:moveTo>
                <a:lnTo>
                  <a:pt x="3222103" y="0"/>
                </a:lnTo>
                <a:lnTo>
                  <a:pt x="3222103" y="2220356"/>
                </a:lnTo>
                <a:lnTo>
                  <a:pt x="0" y="2220356"/>
                </a:lnTo>
                <a:lnTo>
                  <a:pt x="0" y="0"/>
                </a:lnTo>
                <a:close/>
              </a:path>
            </a:pathLst>
          </a:custGeom>
          <a:blipFill>
            <a:blip r:embed="rId3">
              <a:alphaModFix amt="39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018</a:t>
            </a:r>
          </a:p>
        </p:txBody>
      </p:sp>
      <p:sp>
        <p:nvSpPr>
          <p:cNvPr name="Freeform 5" id="5"/>
          <p:cNvSpPr/>
          <p:nvPr/>
        </p:nvSpPr>
        <p:spPr>
          <a:xfrm flipH="false" flipV="false" rot="0">
            <a:off x="13728126" y="6631537"/>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701404" y="416691"/>
            <a:ext cx="11609532" cy="381898"/>
            <a:chOff x="0" y="0"/>
            <a:chExt cx="15479376" cy="509197"/>
          </a:xfrm>
        </p:grpSpPr>
        <p:sp>
          <p:nvSpPr>
            <p:cNvPr name="Freeform 7" id="7"/>
            <p:cNvSpPr/>
            <p:nvPr/>
          </p:nvSpPr>
          <p:spPr>
            <a:xfrm flipH="false" flipV="false" rot="0">
              <a:off x="0" y="0"/>
              <a:ext cx="688976" cy="509197"/>
            </a:xfrm>
            <a:custGeom>
              <a:avLst/>
              <a:gdLst/>
              <a:ahLst/>
              <a:cxnLst/>
              <a:rect r="r" b="b" t="t" l="l"/>
              <a:pathLst>
                <a:path h="509197" w="688976">
                  <a:moveTo>
                    <a:pt x="0" y="0"/>
                  </a:moveTo>
                  <a:lnTo>
                    <a:pt x="688976" y="0"/>
                  </a:lnTo>
                  <a:lnTo>
                    <a:pt x="688976" y="509197"/>
                  </a:lnTo>
                  <a:lnTo>
                    <a:pt x="0" y="5091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4629955" y="0"/>
              <a:ext cx="849421" cy="486486"/>
            </a:xfrm>
            <a:custGeom>
              <a:avLst/>
              <a:gdLst/>
              <a:ahLst/>
              <a:cxnLst/>
              <a:rect r="r" b="b" t="t" l="l"/>
              <a:pathLst>
                <a:path h="486486" w="849421">
                  <a:moveTo>
                    <a:pt x="0" y="0"/>
                  </a:moveTo>
                  <a:lnTo>
                    <a:pt x="849421" y="0"/>
                  </a:lnTo>
                  <a:lnTo>
                    <a:pt x="849421" y="486486"/>
                  </a:lnTo>
                  <a:lnTo>
                    <a:pt x="0" y="4864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1137630" y="106629"/>
              <a:ext cx="2427964" cy="303744"/>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TradeKE Insights</a:t>
              </a:r>
            </a:p>
          </p:txBody>
        </p:sp>
        <p:sp>
          <p:nvSpPr>
            <p:cNvPr name="TextBox 10" id="10"/>
            <p:cNvSpPr txBox="true"/>
            <p:nvPr/>
          </p:nvSpPr>
          <p:spPr>
            <a:xfrm rot="0">
              <a:off x="4715947" y="91682"/>
              <a:ext cx="1395504" cy="33946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Home</a:t>
              </a:r>
            </a:p>
          </p:txBody>
        </p:sp>
        <p:sp>
          <p:nvSpPr>
            <p:cNvPr name="TextBox 11" id="11"/>
            <p:cNvSpPr txBox="true"/>
            <p:nvPr/>
          </p:nvSpPr>
          <p:spPr>
            <a:xfrm rot="0">
              <a:off x="7162820" y="91682"/>
              <a:ext cx="2030506" cy="339461"/>
            </a:xfrm>
            <a:prstGeom prst="rect">
              <a:avLst/>
            </a:prstGeom>
          </p:spPr>
          <p:txBody>
            <a:bodyPr anchor="t" rtlCol="false" tIns="0" lIns="0" bIns="0" rIns="0">
              <a:spAutoFit/>
            </a:bodyPr>
            <a:lstStyle/>
            <a:p>
              <a:pPr algn="l">
                <a:lnSpc>
                  <a:spcPts val="1885"/>
                </a:lnSpc>
              </a:pPr>
              <a:r>
                <a:rPr lang="en-US" sz="1866" b="true">
                  <a:solidFill>
                    <a:srgbClr val="FFFFFF"/>
                  </a:solidFill>
                  <a:latin typeface="TT Norms Bold"/>
                  <a:ea typeface="TT Norms Bold"/>
                  <a:cs typeface="TT Norms Bold"/>
                  <a:sym typeface="TT Norms Bold"/>
                </a:rPr>
                <a:t>About Us</a:t>
              </a:r>
            </a:p>
          </p:txBody>
        </p:sp>
      </p:grpSp>
      <p:grpSp>
        <p:nvGrpSpPr>
          <p:cNvPr name="Group 12" id="12"/>
          <p:cNvGrpSpPr/>
          <p:nvPr/>
        </p:nvGrpSpPr>
        <p:grpSpPr>
          <a:xfrm rot="0">
            <a:off x="250697" y="5681231"/>
            <a:ext cx="7997263" cy="1593055"/>
            <a:chOff x="0" y="0"/>
            <a:chExt cx="2106275" cy="419570"/>
          </a:xfrm>
        </p:grpSpPr>
        <p:sp>
          <p:nvSpPr>
            <p:cNvPr name="Freeform 13" id="13"/>
            <p:cNvSpPr/>
            <p:nvPr/>
          </p:nvSpPr>
          <p:spPr>
            <a:xfrm flipH="false" flipV="false" rot="0">
              <a:off x="0" y="0"/>
              <a:ext cx="2106275" cy="419570"/>
            </a:xfrm>
            <a:custGeom>
              <a:avLst/>
              <a:gdLst/>
              <a:ahLst/>
              <a:cxnLst/>
              <a:rect r="r" b="b" t="t" l="l"/>
              <a:pathLst>
                <a:path h="419570" w="2106275">
                  <a:moveTo>
                    <a:pt x="20329" y="0"/>
                  </a:moveTo>
                  <a:lnTo>
                    <a:pt x="2085946" y="0"/>
                  </a:lnTo>
                  <a:cubicBezTo>
                    <a:pt x="2091337" y="0"/>
                    <a:pt x="2096508" y="2142"/>
                    <a:pt x="2100321" y="5954"/>
                  </a:cubicBezTo>
                  <a:cubicBezTo>
                    <a:pt x="2104133" y="9767"/>
                    <a:pt x="2106275" y="14938"/>
                    <a:pt x="2106275" y="20329"/>
                  </a:cubicBezTo>
                  <a:lnTo>
                    <a:pt x="2106275" y="399241"/>
                  </a:lnTo>
                  <a:cubicBezTo>
                    <a:pt x="2106275" y="410468"/>
                    <a:pt x="2097173" y="419570"/>
                    <a:pt x="2085946" y="419570"/>
                  </a:cubicBezTo>
                  <a:lnTo>
                    <a:pt x="20329" y="419570"/>
                  </a:lnTo>
                  <a:cubicBezTo>
                    <a:pt x="14938" y="419570"/>
                    <a:pt x="9767" y="417428"/>
                    <a:pt x="5954" y="413616"/>
                  </a:cubicBezTo>
                  <a:cubicBezTo>
                    <a:pt x="2142" y="409803"/>
                    <a:pt x="0" y="404632"/>
                    <a:pt x="0" y="399241"/>
                  </a:cubicBezTo>
                  <a:lnTo>
                    <a:pt x="0" y="20329"/>
                  </a:lnTo>
                  <a:cubicBezTo>
                    <a:pt x="0" y="9102"/>
                    <a:pt x="9102" y="0"/>
                    <a:pt x="20329" y="0"/>
                  </a:cubicBezTo>
                  <a:close/>
                </a:path>
              </a:pathLst>
            </a:custGeom>
            <a:gradFill rotWithShape="true">
              <a:gsLst>
                <a:gs pos="0">
                  <a:srgbClr val="FFFFFF">
                    <a:alpha val="0"/>
                  </a:srgbClr>
                </a:gs>
                <a:gs pos="100000">
                  <a:srgbClr val="6CB0C3">
                    <a:alpha val="100000"/>
                  </a:srgbClr>
                </a:gs>
              </a:gsLst>
              <a:lin ang="0"/>
            </a:gradFill>
            <a:ln w="28575" cap="rnd">
              <a:solidFill>
                <a:srgbClr val="FFFFFF"/>
              </a:solidFill>
              <a:prstDash val="solid"/>
              <a:round/>
            </a:ln>
          </p:spPr>
        </p:sp>
        <p:sp>
          <p:nvSpPr>
            <p:cNvPr name="TextBox 14" id="14"/>
            <p:cNvSpPr txBox="true"/>
            <p:nvPr/>
          </p:nvSpPr>
          <p:spPr>
            <a:xfrm>
              <a:off x="0" y="38100"/>
              <a:ext cx="2106275" cy="381470"/>
            </a:xfrm>
            <a:prstGeom prst="rect">
              <a:avLst/>
            </a:prstGeom>
          </p:spPr>
          <p:txBody>
            <a:bodyPr anchor="ctr" rtlCol="false" tIns="50800" lIns="50800" bIns="50800" rIns="50800"/>
            <a:lstStyle/>
            <a:p>
              <a:pPr algn="ctr">
                <a:lnSpc>
                  <a:spcPts val="1885"/>
                </a:lnSpc>
              </a:pPr>
            </a:p>
          </p:txBody>
        </p:sp>
      </p:grpSp>
      <p:grpSp>
        <p:nvGrpSpPr>
          <p:cNvPr name="Group 15" id="15"/>
          <p:cNvGrpSpPr/>
          <p:nvPr/>
        </p:nvGrpSpPr>
        <p:grpSpPr>
          <a:xfrm rot="0">
            <a:off x="250697" y="7863357"/>
            <a:ext cx="7997263" cy="1642267"/>
            <a:chOff x="0" y="0"/>
            <a:chExt cx="2106275" cy="432531"/>
          </a:xfrm>
        </p:grpSpPr>
        <p:sp>
          <p:nvSpPr>
            <p:cNvPr name="Freeform 16" id="16"/>
            <p:cNvSpPr/>
            <p:nvPr/>
          </p:nvSpPr>
          <p:spPr>
            <a:xfrm flipH="false" flipV="false" rot="0">
              <a:off x="0" y="0"/>
              <a:ext cx="2106275" cy="432531"/>
            </a:xfrm>
            <a:custGeom>
              <a:avLst/>
              <a:gdLst/>
              <a:ahLst/>
              <a:cxnLst/>
              <a:rect r="r" b="b" t="t" l="l"/>
              <a:pathLst>
                <a:path h="432531" w="2106275">
                  <a:moveTo>
                    <a:pt x="20329" y="0"/>
                  </a:moveTo>
                  <a:lnTo>
                    <a:pt x="2085946" y="0"/>
                  </a:lnTo>
                  <a:cubicBezTo>
                    <a:pt x="2091337" y="0"/>
                    <a:pt x="2096508" y="2142"/>
                    <a:pt x="2100321" y="5954"/>
                  </a:cubicBezTo>
                  <a:cubicBezTo>
                    <a:pt x="2104133" y="9767"/>
                    <a:pt x="2106275" y="14938"/>
                    <a:pt x="2106275" y="20329"/>
                  </a:cubicBezTo>
                  <a:lnTo>
                    <a:pt x="2106275" y="412202"/>
                  </a:lnTo>
                  <a:cubicBezTo>
                    <a:pt x="2106275" y="423430"/>
                    <a:pt x="2097173" y="432531"/>
                    <a:pt x="2085946" y="432531"/>
                  </a:cubicBezTo>
                  <a:lnTo>
                    <a:pt x="20329" y="432531"/>
                  </a:lnTo>
                  <a:cubicBezTo>
                    <a:pt x="9102" y="432531"/>
                    <a:pt x="0" y="423430"/>
                    <a:pt x="0" y="412202"/>
                  </a:cubicBezTo>
                  <a:lnTo>
                    <a:pt x="0" y="20329"/>
                  </a:lnTo>
                  <a:cubicBezTo>
                    <a:pt x="0" y="9102"/>
                    <a:pt x="9102" y="0"/>
                    <a:pt x="20329" y="0"/>
                  </a:cubicBezTo>
                  <a:close/>
                </a:path>
              </a:pathLst>
            </a:custGeom>
            <a:solidFill>
              <a:srgbClr val="000000">
                <a:alpha val="0"/>
              </a:srgbClr>
            </a:solidFill>
            <a:ln w="28575" cap="rnd">
              <a:solidFill>
                <a:srgbClr val="FFFFFF"/>
              </a:solidFill>
              <a:prstDash val="solid"/>
              <a:round/>
            </a:ln>
          </p:spPr>
        </p:sp>
        <p:sp>
          <p:nvSpPr>
            <p:cNvPr name="TextBox 17" id="17"/>
            <p:cNvSpPr txBox="true"/>
            <p:nvPr/>
          </p:nvSpPr>
          <p:spPr>
            <a:xfrm>
              <a:off x="0" y="38100"/>
              <a:ext cx="2106275" cy="394431"/>
            </a:xfrm>
            <a:prstGeom prst="rect">
              <a:avLst/>
            </a:prstGeom>
          </p:spPr>
          <p:txBody>
            <a:bodyPr anchor="ctr" rtlCol="false" tIns="50800" lIns="50800" bIns="50800" rIns="50800"/>
            <a:lstStyle/>
            <a:p>
              <a:pPr algn="ctr">
                <a:lnSpc>
                  <a:spcPts val="1885"/>
                </a:lnSpc>
              </a:pPr>
            </a:p>
          </p:txBody>
        </p:sp>
      </p:grpSp>
      <p:grpSp>
        <p:nvGrpSpPr>
          <p:cNvPr name="Group 18" id="18"/>
          <p:cNvGrpSpPr/>
          <p:nvPr/>
        </p:nvGrpSpPr>
        <p:grpSpPr>
          <a:xfrm rot="0">
            <a:off x="9144000" y="3284035"/>
            <a:ext cx="7997263" cy="1826128"/>
            <a:chOff x="0" y="0"/>
            <a:chExt cx="2106275" cy="480955"/>
          </a:xfrm>
        </p:grpSpPr>
        <p:sp>
          <p:nvSpPr>
            <p:cNvPr name="Freeform 19" id="19"/>
            <p:cNvSpPr/>
            <p:nvPr/>
          </p:nvSpPr>
          <p:spPr>
            <a:xfrm flipH="false" flipV="false" rot="0">
              <a:off x="0" y="0"/>
              <a:ext cx="2106275" cy="480955"/>
            </a:xfrm>
            <a:custGeom>
              <a:avLst/>
              <a:gdLst/>
              <a:ahLst/>
              <a:cxnLst/>
              <a:rect r="r" b="b" t="t" l="l"/>
              <a:pathLst>
                <a:path h="480955" w="2106275">
                  <a:moveTo>
                    <a:pt x="20329" y="0"/>
                  </a:moveTo>
                  <a:lnTo>
                    <a:pt x="2085946" y="0"/>
                  </a:lnTo>
                  <a:cubicBezTo>
                    <a:pt x="2091337" y="0"/>
                    <a:pt x="2096508" y="2142"/>
                    <a:pt x="2100321" y="5954"/>
                  </a:cubicBezTo>
                  <a:cubicBezTo>
                    <a:pt x="2104133" y="9767"/>
                    <a:pt x="2106275" y="14938"/>
                    <a:pt x="2106275" y="20329"/>
                  </a:cubicBezTo>
                  <a:lnTo>
                    <a:pt x="2106275" y="460626"/>
                  </a:lnTo>
                  <a:cubicBezTo>
                    <a:pt x="2106275" y="466018"/>
                    <a:pt x="2104133" y="471189"/>
                    <a:pt x="2100321" y="475001"/>
                  </a:cubicBezTo>
                  <a:cubicBezTo>
                    <a:pt x="2096508" y="478814"/>
                    <a:pt x="2091337" y="480955"/>
                    <a:pt x="2085946" y="480955"/>
                  </a:cubicBezTo>
                  <a:lnTo>
                    <a:pt x="20329" y="480955"/>
                  </a:lnTo>
                  <a:cubicBezTo>
                    <a:pt x="9102" y="480955"/>
                    <a:pt x="0" y="471854"/>
                    <a:pt x="0" y="460626"/>
                  </a:cubicBezTo>
                  <a:lnTo>
                    <a:pt x="0" y="20329"/>
                  </a:lnTo>
                  <a:cubicBezTo>
                    <a:pt x="0" y="9102"/>
                    <a:pt x="9102" y="0"/>
                    <a:pt x="20329" y="0"/>
                  </a:cubicBezTo>
                  <a:close/>
                </a:path>
              </a:pathLst>
            </a:custGeom>
            <a:gradFill rotWithShape="true">
              <a:gsLst>
                <a:gs pos="0">
                  <a:srgbClr val="FFFFFF">
                    <a:alpha val="0"/>
                  </a:srgbClr>
                </a:gs>
                <a:gs pos="100000">
                  <a:srgbClr val="6CB0C3">
                    <a:alpha val="100000"/>
                  </a:srgbClr>
                </a:gs>
              </a:gsLst>
              <a:lin ang="0"/>
            </a:gradFill>
            <a:ln w="28575" cap="rnd">
              <a:solidFill>
                <a:srgbClr val="FFFFFF"/>
              </a:solidFill>
              <a:prstDash val="solid"/>
              <a:round/>
            </a:ln>
          </p:spPr>
        </p:sp>
        <p:sp>
          <p:nvSpPr>
            <p:cNvPr name="TextBox 20" id="20"/>
            <p:cNvSpPr txBox="true"/>
            <p:nvPr/>
          </p:nvSpPr>
          <p:spPr>
            <a:xfrm>
              <a:off x="0" y="38100"/>
              <a:ext cx="2106275" cy="442855"/>
            </a:xfrm>
            <a:prstGeom prst="rect">
              <a:avLst/>
            </a:prstGeom>
          </p:spPr>
          <p:txBody>
            <a:bodyPr anchor="ctr" rtlCol="false" tIns="50800" lIns="50800" bIns="50800" rIns="50800"/>
            <a:lstStyle/>
            <a:p>
              <a:pPr algn="ctr">
                <a:lnSpc>
                  <a:spcPts val="1885"/>
                </a:lnSpc>
              </a:pPr>
            </a:p>
          </p:txBody>
        </p:sp>
      </p:grpSp>
      <p:grpSp>
        <p:nvGrpSpPr>
          <p:cNvPr name="Group 21" id="21"/>
          <p:cNvGrpSpPr/>
          <p:nvPr/>
        </p:nvGrpSpPr>
        <p:grpSpPr>
          <a:xfrm rot="0">
            <a:off x="9144000" y="5564695"/>
            <a:ext cx="7997263" cy="1826128"/>
            <a:chOff x="0" y="0"/>
            <a:chExt cx="2106275" cy="480955"/>
          </a:xfrm>
        </p:grpSpPr>
        <p:sp>
          <p:nvSpPr>
            <p:cNvPr name="Freeform 22" id="22"/>
            <p:cNvSpPr/>
            <p:nvPr/>
          </p:nvSpPr>
          <p:spPr>
            <a:xfrm flipH="false" flipV="false" rot="0">
              <a:off x="0" y="0"/>
              <a:ext cx="2106275" cy="480955"/>
            </a:xfrm>
            <a:custGeom>
              <a:avLst/>
              <a:gdLst/>
              <a:ahLst/>
              <a:cxnLst/>
              <a:rect r="r" b="b" t="t" l="l"/>
              <a:pathLst>
                <a:path h="480955" w="2106275">
                  <a:moveTo>
                    <a:pt x="20329" y="0"/>
                  </a:moveTo>
                  <a:lnTo>
                    <a:pt x="2085946" y="0"/>
                  </a:lnTo>
                  <a:cubicBezTo>
                    <a:pt x="2091337" y="0"/>
                    <a:pt x="2096508" y="2142"/>
                    <a:pt x="2100321" y="5954"/>
                  </a:cubicBezTo>
                  <a:cubicBezTo>
                    <a:pt x="2104133" y="9767"/>
                    <a:pt x="2106275" y="14938"/>
                    <a:pt x="2106275" y="20329"/>
                  </a:cubicBezTo>
                  <a:lnTo>
                    <a:pt x="2106275" y="460626"/>
                  </a:lnTo>
                  <a:cubicBezTo>
                    <a:pt x="2106275" y="466018"/>
                    <a:pt x="2104133" y="471189"/>
                    <a:pt x="2100321" y="475001"/>
                  </a:cubicBezTo>
                  <a:cubicBezTo>
                    <a:pt x="2096508" y="478814"/>
                    <a:pt x="2091337" y="480955"/>
                    <a:pt x="2085946" y="480955"/>
                  </a:cubicBezTo>
                  <a:lnTo>
                    <a:pt x="20329" y="480955"/>
                  </a:lnTo>
                  <a:cubicBezTo>
                    <a:pt x="9102" y="480955"/>
                    <a:pt x="0" y="471854"/>
                    <a:pt x="0" y="460626"/>
                  </a:cubicBezTo>
                  <a:lnTo>
                    <a:pt x="0" y="20329"/>
                  </a:lnTo>
                  <a:cubicBezTo>
                    <a:pt x="0" y="9102"/>
                    <a:pt x="9102" y="0"/>
                    <a:pt x="20329" y="0"/>
                  </a:cubicBezTo>
                  <a:close/>
                </a:path>
              </a:pathLst>
            </a:custGeom>
            <a:solidFill>
              <a:srgbClr val="000000">
                <a:alpha val="0"/>
              </a:srgbClr>
            </a:solidFill>
            <a:ln w="28575" cap="rnd">
              <a:solidFill>
                <a:srgbClr val="FFFFFF"/>
              </a:solidFill>
              <a:prstDash val="solid"/>
              <a:round/>
            </a:ln>
          </p:spPr>
        </p:sp>
        <p:sp>
          <p:nvSpPr>
            <p:cNvPr name="TextBox 23" id="23"/>
            <p:cNvSpPr txBox="true"/>
            <p:nvPr/>
          </p:nvSpPr>
          <p:spPr>
            <a:xfrm>
              <a:off x="0" y="38100"/>
              <a:ext cx="2106275" cy="442855"/>
            </a:xfrm>
            <a:prstGeom prst="rect">
              <a:avLst/>
            </a:prstGeom>
          </p:spPr>
          <p:txBody>
            <a:bodyPr anchor="ctr" rtlCol="false" tIns="50800" lIns="50800" bIns="50800" rIns="50800"/>
            <a:lstStyle/>
            <a:p>
              <a:pPr algn="ctr">
                <a:lnSpc>
                  <a:spcPts val="1885"/>
                </a:lnSpc>
              </a:pPr>
            </a:p>
          </p:txBody>
        </p:sp>
      </p:grpSp>
      <p:grpSp>
        <p:nvGrpSpPr>
          <p:cNvPr name="Group 24" id="24"/>
          <p:cNvGrpSpPr/>
          <p:nvPr/>
        </p:nvGrpSpPr>
        <p:grpSpPr>
          <a:xfrm rot="0">
            <a:off x="9144000" y="7848022"/>
            <a:ext cx="7997263" cy="1632607"/>
            <a:chOff x="0" y="0"/>
            <a:chExt cx="2106275" cy="429987"/>
          </a:xfrm>
        </p:grpSpPr>
        <p:sp>
          <p:nvSpPr>
            <p:cNvPr name="Freeform 25" id="25"/>
            <p:cNvSpPr/>
            <p:nvPr/>
          </p:nvSpPr>
          <p:spPr>
            <a:xfrm flipH="false" flipV="false" rot="0">
              <a:off x="0" y="0"/>
              <a:ext cx="2106275" cy="429987"/>
            </a:xfrm>
            <a:custGeom>
              <a:avLst/>
              <a:gdLst/>
              <a:ahLst/>
              <a:cxnLst/>
              <a:rect r="r" b="b" t="t" l="l"/>
              <a:pathLst>
                <a:path h="429987" w="2106275">
                  <a:moveTo>
                    <a:pt x="20329" y="0"/>
                  </a:moveTo>
                  <a:lnTo>
                    <a:pt x="2085946" y="0"/>
                  </a:lnTo>
                  <a:cubicBezTo>
                    <a:pt x="2091337" y="0"/>
                    <a:pt x="2096508" y="2142"/>
                    <a:pt x="2100321" y="5954"/>
                  </a:cubicBezTo>
                  <a:cubicBezTo>
                    <a:pt x="2104133" y="9767"/>
                    <a:pt x="2106275" y="14938"/>
                    <a:pt x="2106275" y="20329"/>
                  </a:cubicBezTo>
                  <a:lnTo>
                    <a:pt x="2106275" y="409658"/>
                  </a:lnTo>
                  <a:cubicBezTo>
                    <a:pt x="2106275" y="420885"/>
                    <a:pt x="2097173" y="429987"/>
                    <a:pt x="2085946" y="429987"/>
                  </a:cubicBezTo>
                  <a:lnTo>
                    <a:pt x="20329" y="429987"/>
                  </a:lnTo>
                  <a:cubicBezTo>
                    <a:pt x="14938" y="429987"/>
                    <a:pt x="9767" y="427845"/>
                    <a:pt x="5954" y="424033"/>
                  </a:cubicBezTo>
                  <a:cubicBezTo>
                    <a:pt x="2142" y="420220"/>
                    <a:pt x="0" y="415049"/>
                    <a:pt x="0" y="409658"/>
                  </a:cubicBezTo>
                  <a:lnTo>
                    <a:pt x="0" y="20329"/>
                  </a:lnTo>
                  <a:cubicBezTo>
                    <a:pt x="0" y="9102"/>
                    <a:pt x="9102" y="0"/>
                    <a:pt x="20329" y="0"/>
                  </a:cubicBezTo>
                  <a:close/>
                </a:path>
              </a:pathLst>
            </a:custGeom>
            <a:gradFill rotWithShape="true">
              <a:gsLst>
                <a:gs pos="0">
                  <a:srgbClr val="FFFFFF">
                    <a:alpha val="0"/>
                  </a:srgbClr>
                </a:gs>
                <a:gs pos="100000">
                  <a:srgbClr val="6CB0C3">
                    <a:alpha val="100000"/>
                  </a:srgbClr>
                </a:gs>
              </a:gsLst>
              <a:lin ang="0"/>
            </a:gradFill>
            <a:ln w="28575" cap="rnd">
              <a:solidFill>
                <a:srgbClr val="FFFFFF"/>
              </a:solidFill>
              <a:prstDash val="solid"/>
              <a:round/>
            </a:ln>
          </p:spPr>
        </p:sp>
        <p:sp>
          <p:nvSpPr>
            <p:cNvPr name="TextBox 26" id="26"/>
            <p:cNvSpPr txBox="true"/>
            <p:nvPr/>
          </p:nvSpPr>
          <p:spPr>
            <a:xfrm>
              <a:off x="0" y="38100"/>
              <a:ext cx="2106275" cy="391887"/>
            </a:xfrm>
            <a:prstGeom prst="rect">
              <a:avLst/>
            </a:prstGeom>
          </p:spPr>
          <p:txBody>
            <a:bodyPr anchor="ctr" rtlCol="false" tIns="50800" lIns="50800" bIns="50800" rIns="50800"/>
            <a:lstStyle/>
            <a:p>
              <a:pPr algn="ctr">
                <a:lnSpc>
                  <a:spcPts val="1885"/>
                </a:lnSpc>
              </a:pPr>
            </a:p>
          </p:txBody>
        </p:sp>
      </p:grpSp>
      <p:grpSp>
        <p:nvGrpSpPr>
          <p:cNvPr name="Group 27" id="27"/>
          <p:cNvGrpSpPr/>
          <p:nvPr/>
        </p:nvGrpSpPr>
        <p:grpSpPr>
          <a:xfrm rot="0">
            <a:off x="250697" y="3284035"/>
            <a:ext cx="7997263" cy="1826128"/>
            <a:chOff x="0" y="0"/>
            <a:chExt cx="2106275" cy="480955"/>
          </a:xfrm>
        </p:grpSpPr>
        <p:sp>
          <p:nvSpPr>
            <p:cNvPr name="Freeform 28" id="28"/>
            <p:cNvSpPr/>
            <p:nvPr/>
          </p:nvSpPr>
          <p:spPr>
            <a:xfrm flipH="false" flipV="false" rot="0">
              <a:off x="0" y="0"/>
              <a:ext cx="2106275" cy="480955"/>
            </a:xfrm>
            <a:custGeom>
              <a:avLst/>
              <a:gdLst/>
              <a:ahLst/>
              <a:cxnLst/>
              <a:rect r="r" b="b" t="t" l="l"/>
              <a:pathLst>
                <a:path h="480955" w="2106275">
                  <a:moveTo>
                    <a:pt x="20329" y="0"/>
                  </a:moveTo>
                  <a:lnTo>
                    <a:pt x="2085946" y="0"/>
                  </a:lnTo>
                  <a:cubicBezTo>
                    <a:pt x="2091337" y="0"/>
                    <a:pt x="2096508" y="2142"/>
                    <a:pt x="2100321" y="5954"/>
                  </a:cubicBezTo>
                  <a:cubicBezTo>
                    <a:pt x="2104133" y="9767"/>
                    <a:pt x="2106275" y="14938"/>
                    <a:pt x="2106275" y="20329"/>
                  </a:cubicBezTo>
                  <a:lnTo>
                    <a:pt x="2106275" y="460626"/>
                  </a:lnTo>
                  <a:cubicBezTo>
                    <a:pt x="2106275" y="466018"/>
                    <a:pt x="2104133" y="471189"/>
                    <a:pt x="2100321" y="475001"/>
                  </a:cubicBezTo>
                  <a:cubicBezTo>
                    <a:pt x="2096508" y="478814"/>
                    <a:pt x="2091337" y="480955"/>
                    <a:pt x="2085946" y="480955"/>
                  </a:cubicBezTo>
                  <a:lnTo>
                    <a:pt x="20329" y="480955"/>
                  </a:lnTo>
                  <a:cubicBezTo>
                    <a:pt x="9102" y="480955"/>
                    <a:pt x="0" y="471854"/>
                    <a:pt x="0" y="460626"/>
                  </a:cubicBezTo>
                  <a:lnTo>
                    <a:pt x="0" y="20329"/>
                  </a:lnTo>
                  <a:cubicBezTo>
                    <a:pt x="0" y="9102"/>
                    <a:pt x="9102" y="0"/>
                    <a:pt x="20329" y="0"/>
                  </a:cubicBezTo>
                  <a:close/>
                </a:path>
              </a:pathLst>
            </a:custGeom>
            <a:solidFill>
              <a:srgbClr val="000000">
                <a:alpha val="0"/>
              </a:srgbClr>
            </a:solidFill>
            <a:ln w="28575" cap="rnd">
              <a:solidFill>
                <a:srgbClr val="FFFFFF"/>
              </a:solidFill>
              <a:prstDash val="solid"/>
              <a:round/>
            </a:ln>
          </p:spPr>
        </p:sp>
        <p:sp>
          <p:nvSpPr>
            <p:cNvPr name="TextBox 29" id="29"/>
            <p:cNvSpPr txBox="true"/>
            <p:nvPr/>
          </p:nvSpPr>
          <p:spPr>
            <a:xfrm>
              <a:off x="0" y="38100"/>
              <a:ext cx="2106275" cy="442855"/>
            </a:xfrm>
            <a:prstGeom prst="rect">
              <a:avLst/>
            </a:prstGeom>
          </p:spPr>
          <p:txBody>
            <a:bodyPr anchor="ctr" rtlCol="false" tIns="50800" lIns="50800" bIns="50800" rIns="50800"/>
            <a:lstStyle/>
            <a:p>
              <a:pPr algn="ctr">
                <a:lnSpc>
                  <a:spcPts val="1885"/>
                </a:lnSpc>
              </a:pPr>
            </a:p>
          </p:txBody>
        </p:sp>
      </p:grpSp>
      <p:grpSp>
        <p:nvGrpSpPr>
          <p:cNvPr name="Group 30" id="30"/>
          <p:cNvGrpSpPr/>
          <p:nvPr/>
        </p:nvGrpSpPr>
        <p:grpSpPr>
          <a:xfrm rot="0">
            <a:off x="369323" y="1275721"/>
            <a:ext cx="6795640" cy="1294617"/>
            <a:chOff x="0" y="0"/>
            <a:chExt cx="9060853" cy="1726156"/>
          </a:xfrm>
        </p:grpSpPr>
        <p:sp>
          <p:nvSpPr>
            <p:cNvPr name="TextBox 31" id="31"/>
            <p:cNvSpPr txBox="true"/>
            <p:nvPr/>
          </p:nvSpPr>
          <p:spPr>
            <a:xfrm rot="0">
              <a:off x="0" y="152400"/>
              <a:ext cx="3377221" cy="1573756"/>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Data</a:t>
              </a:r>
            </a:p>
          </p:txBody>
        </p:sp>
        <p:sp>
          <p:nvSpPr>
            <p:cNvPr name="TextBox 32" id="32"/>
            <p:cNvSpPr txBox="true"/>
            <p:nvPr/>
          </p:nvSpPr>
          <p:spPr>
            <a:xfrm rot="0">
              <a:off x="3377221" y="152400"/>
              <a:ext cx="5683633" cy="1569674"/>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Sources</a:t>
              </a:r>
            </a:p>
          </p:txBody>
        </p:sp>
      </p:grpSp>
      <p:sp>
        <p:nvSpPr>
          <p:cNvPr name="TextBox 33" id="33"/>
          <p:cNvSpPr txBox="true"/>
          <p:nvPr/>
        </p:nvSpPr>
        <p:spPr>
          <a:xfrm rot="0">
            <a:off x="1028700" y="4044655"/>
            <a:ext cx="6229945" cy="362037"/>
          </a:xfrm>
          <a:prstGeom prst="rect">
            <a:avLst/>
          </a:prstGeom>
        </p:spPr>
        <p:txBody>
          <a:bodyPr anchor="t" rtlCol="false" tIns="0" lIns="0" bIns="0" rIns="0">
            <a:spAutoFit/>
          </a:bodyPr>
          <a:lstStyle/>
          <a:p>
            <a:pPr algn="ctr">
              <a:lnSpc>
                <a:spcPts val="2794"/>
              </a:lnSpc>
              <a:spcBef>
                <a:spcPct val="0"/>
              </a:spcBef>
            </a:pPr>
            <a:r>
              <a:rPr lang="en-US" sz="2766">
                <a:solidFill>
                  <a:srgbClr val="FFFFFF"/>
                </a:solidFill>
                <a:latin typeface="TT Norms"/>
                <a:ea typeface="TT Norms"/>
                <a:cs typeface="TT Norms"/>
                <a:sym typeface="TT Norms"/>
              </a:rPr>
              <a:t>WITS - World Integrated Trade Solution </a:t>
            </a:r>
          </a:p>
        </p:txBody>
      </p:sp>
      <p:sp>
        <p:nvSpPr>
          <p:cNvPr name="TextBox 34" id="34"/>
          <p:cNvSpPr txBox="true"/>
          <p:nvPr/>
        </p:nvSpPr>
        <p:spPr>
          <a:xfrm rot="0">
            <a:off x="3137211" y="6334316"/>
            <a:ext cx="2224236" cy="362037"/>
          </a:xfrm>
          <a:prstGeom prst="rect">
            <a:avLst/>
          </a:prstGeom>
        </p:spPr>
        <p:txBody>
          <a:bodyPr anchor="t" rtlCol="false" tIns="0" lIns="0" bIns="0" rIns="0">
            <a:spAutoFit/>
          </a:bodyPr>
          <a:lstStyle/>
          <a:p>
            <a:pPr algn="ctr">
              <a:lnSpc>
                <a:spcPts val="2794"/>
              </a:lnSpc>
              <a:spcBef>
                <a:spcPct val="0"/>
              </a:spcBef>
            </a:pPr>
            <a:r>
              <a:rPr lang="en-US" sz="2766">
                <a:solidFill>
                  <a:srgbClr val="FFFFFF"/>
                </a:solidFill>
                <a:latin typeface="TT Norms"/>
                <a:ea typeface="TT Norms"/>
                <a:cs typeface="TT Norms"/>
                <a:sym typeface="TT Norms"/>
              </a:rPr>
              <a:t>UN Comtrade</a:t>
            </a:r>
          </a:p>
        </p:txBody>
      </p:sp>
      <p:sp>
        <p:nvSpPr>
          <p:cNvPr name="TextBox 35" id="35"/>
          <p:cNvSpPr txBox="true"/>
          <p:nvPr/>
        </p:nvSpPr>
        <p:spPr>
          <a:xfrm rot="0">
            <a:off x="2745420" y="8532047"/>
            <a:ext cx="3007816" cy="362037"/>
          </a:xfrm>
          <a:prstGeom prst="rect">
            <a:avLst/>
          </a:prstGeom>
        </p:spPr>
        <p:txBody>
          <a:bodyPr anchor="t" rtlCol="false" tIns="0" lIns="0" bIns="0" rIns="0">
            <a:spAutoFit/>
          </a:bodyPr>
          <a:lstStyle/>
          <a:p>
            <a:pPr algn="ctr">
              <a:lnSpc>
                <a:spcPts val="2794"/>
              </a:lnSpc>
              <a:spcBef>
                <a:spcPct val="0"/>
              </a:spcBef>
            </a:pPr>
            <a:r>
              <a:rPr lang="en-US" sz="2766">
                <a:solidFill>
                  <a:srgbClr val="FFFFFF"/>
                </a:solidFill>
                <a:latin typeface="TT Norms"/>
                <a:ea typeface="TT Norms"/>
                <a:cs typeface="TT Norms"/>
                <a:sym typeface="TT Norms"/>
              </a:rPr>
              <a:t>Trading Economics</a:t>
            </a:r>
          </a:p>
        </p:txBody>
      </p:sp>
      <p:sp>
        <p:nvSpPr>
          <p:cNvPr name="TextBox 36" id="36"/>
          <p:cNvSpPr txBox="true"/>
          <p:nvPr/>
        </p:nvSpPr>
        <p:spPr>
          <a:xfrm rot="0">
            <a:off x="12536190" y="4044655"/>
            <a:ext cx="1749921" cy="362037"/>
          </a:xfrm>
          <a:prstGeom prst="rect">
            <a:avLst/>
          </a:prstGeom>
        </p:spPr>
        <p:txBody>
          <a:bodyPr anchor="t" rtlCol="false" tIns="0" lIns="0" bIns="0" rIns="0">
            <a:spAutoFit/>
          </a:bodyPr>
          <a:lstStyle/>
          <a:p>
            <a:pPr algn="ctr">
              <a:lnSpc>
                <a:spcPts val="2794"/>
              </a:lnSpc>
              <a:spcBef>
                <a:spcPct val="0"/>
              </a:spcBef>
            </a:pPr>
            <a:r>
              <a:rPr lang="en-US" sz="2766">
                <a:solidFill>
                  <a:srgbClr val="FFFFFF"/>
                </a:solidFill>
                <a:latin typeface="TT Norms"/>
                <a:ea typeface="TT Norms"/>
                <a:cs typeface="TT Norms"/>
                <a:sym typeface="TT Norms"/>
              </a:rPr>
              <a:t>Relief Web</a:t>
            </a:r>
          </a:p>
        </p:txBody>
      </p:sp>
      <p:sp>
        <p:nvSpPr>
          <p:cNvPr name="TextBox 37" id="37"/>
          <p:cNvSpPr txBox="true"/>
          <p:nvPr/>
        </p:nvSpPr>
        <p:spPr>
          <a:xfrm rot="0">
            <a:off x="12641635" y="6334316"/>
            <a:ext cx="1539032" cy="362037"/>
          </a:xfrm>
          <a:prstGeom prst="rect">
            <a:avLst/>
          </a:prstGeom>
        </p:spPr>
        <p:txBody>
          <a:bodyPr anchor="t" rtlCol="false" tIns="0" lIns="0" bIns="0" rIns="0">
            <a:spAutoFit/>
          </a:bodyPr>
          <a:lstStyle/>
          <a:p>
            <a:pPr algn="ctr">
              <a:lnSpc>
                <a:spcPts val="2794"/>
              </a:lnSpc>
              <a:spcBef>
                <a:spcPct val="0"/>
              </a:spcBef>
            </a:pPr>
            <a:r>
              <a:rPr lang="en-US" sz="2766">
                <a:solidFill>
                  <a:srgbClr val="FFFFFF"/>
                </a:solidFill>
                <a:latin typeface="TT Norms"/>
                <a:ea typeface="TT Norms"/>
                <a:cs typeface="TT Norms"/>
                <a:sym typeface="TT Norms"/>
              </a:rPr>
              <a:t>KenTrade</a:t>
            </a:r>
          </a:p>
        </p:txBody>
      </p:sp>
      <p:sp>
        <p:nvSpPr>
          <p:cNvPr name="TextBox 38" id="38"/>
          <p:cNvSpPr txBox="true"/>
          <p:nvPr/>
        </p:nvSpPr>
        <p:spPr>
          <a:xfrm rot="0">
            <a:off x="12566104" y="8511882"/>
            <a:ext cx="1215777" cy="362037"/>
          </a:xfrm>
          <a:prstGeom prst="rect">
            <a:avLst/>
          </a:prstGeom>
        </p:spPr>
        <p:txBody>
          <a:bodyPr anchor="t" rtlCol="false" tIns="0" lIns="0" bIns="0" rIns="0">
            <a:spAutoFit/>
          </a:bodyPr>
          <a:lstStyle/>
          <a:p>
            <a:pPr algn="ctr">
              <a:lnSpc>
                <a:spcPts val="2794"/>
              </a:lnSpc>
              <a:spcBef>
                <a:spcPct val="0"/>
              </a:spcBef>
            </a:pPr>
            <a:r>
              <a:rPr lang="en-US" sz="2766">
                <a:solidFill>
                  <a:srgbClr val="FFFFFF"/>
                </a:solidFill>
                <a:latin typeface="TT Norms"/>
                <a:ea typeface="TT Norms"/>
                <a:cs typeface="TT Norms"/>
                <a:sym typeface="TT Norms"/>
              </a:rPr>
              <a:t>kIPPRA</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true" flipV="false" rot="0">
            <a:off x="-1400182" y="5992056"/>
            <a:ext cx="20461501" cy="7477748"/>
          </a:xfrm>
          <a:custGeom>
            <a:avLst/>
            <a:gdLst/>
            <a:ahLst/>
            <a:cxnLst/>
            <a:rect r="r" b="b" t="t" l="l"/>
            <a:pathLst>
              <a:path h="7477748" w="20461501">
                <a:moveTo>
                  <a:pt x="20461500" y="0"/>
                </a:moveTo>
                <a:lnTo>
                  <a:pt x="0" y="0"/>
                </a:lnTo>
                <a:lnTo>
                  <a:pt x="0" y="7477748"/>
                </a:lnTo>
                <a:lnTo>
                  <a:pt x="20461500" y="7477748"/>
                </a:lnTo>
                <a:lnTo>
                  <a:pt x="20461500" y="0"/>
                </a:lnTo>
                <a:close/>
              </a:path>
            </a:pathLst>
          </a:custGeom>
          <a:blipFill>
            <a:blip r:embed="rId2"/>
            <a:stretch>
              <a:fillRect l="0" t="0" r="0" b="0"/>
            </a:stretch>
          </a:blipFill>
        </p:spPr>
      </p:sp>
      <p:sp>
        <p:nvSpPr>
          <p:cNvPr name="Freeform 3" id="3"/>
          <p:cNvSpPr/>
          <p:nvPr/>
        </p:nvSpPr>
        <p:spPr>
          <a:xfrm flipH="true" flipV="false" rot="0">
            <a:off x="9329975" y="846268"/>
            <a:ext cx="637065" cy="364865"/>
          </a:xfrm>
          <a:custGeom>
            <a:avLst/>
            <a:gdLst/>
            <a:ahLst/>
            <a:cxnLst/>
            <a:rect r="r" b="b" t="t" l="l"/>
            <a:pathLst>
              <a:path h="364865" w="637065">
                <a:moveTo>
                  <a:pt x="637066" y="0"/>
                </a:moveTo>
                <a:lnTo>
                  <a:pt x="0" y="0"/>
                </a:lnTo>
                <a:lnTo>
                  <a:pt x="0" y="364864"/>
                </a:lnTo>
                <a:lnTo>
                  <a:pt x="637066" y="364864"/>
                </a:lnTo>
                <a:lnTo>
                  <a:pt x="63706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894469" y="924554"/>
            <a:ext cx="1046628" cy="245071"/>
          </a:xfrm>
          <a:prstGeom prst="rect">
            <a:avLst/>
          </a:prstGeom>
        </p:spPr>
        <p:txBody>
          <a:bodyPr anchor="t" rtlCol="false" tIns="0" lIns="0" bIns="0" rIns="0">
            <a:spAutoFit/>
          </a:bodyPr>
          <a:lstStyle/>
          <a:p>
            <a:pPr algn="l">
              <a:lnSpc>
                <a:spcPts val="1885"/>
              </a:lnSpc>
            </a:pPr>
            <a:r>
              <a:rPr lang="en-US" sz="1866" b="true">
                <a:solidFill>
                  <a:srgbClr val="FFFFFF"/>
                </a:solidFill>
                <a:latin typeface="TT Norms Bold"/>
                <a:ea typeface="TT Norms Bold"/>
                <a:cs typeface="TT Norms Bold"/>
                <a:sym typeface="TT Norms Bold"/>
              </a:rPr>
              <a:t>Home</a:t>
            </a:r>
          </a:p>
        </p:txBody>
      </p:sp>
      <p:sp>
        <p:nvSpPr>
          <p:cNvPr name="TextBox 5" id="5"/>
          <p:cNvSpPr txBox="true"/>
          <p:nvPr/>
        </p:nvSpPr>
        <p:spPr>
          <a:xfrm rot="0">
            <a:off x="3729624" y="924554"/>
            <a:ext cx="1522880" cy="24639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About Us</a:t>
            </a:r>
          </a:p>
        </p:txBody>
      </p:sp>
      <p:sp>
        <p:nvSpPr>
          <p:cNvPr name="TextBox 6" id="6"/>
          <p:cNvSpPr txBox="true"/>
          <p:nvPr/>
        </p:nvSpPr>
        <p:spPr>
          <a:xfrm rot="0">
            <a:off x="5734627" y="924554"/>
            <a:ext cx="1522880" cy="24639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Contact</a:t>
            </a:r>
          </a:p>
        </p:txBody>
      </p:sp>
      <p:sp>
        <p:nvSpPr>
          <p:cNvPr name="Freeform 7" id="7"/>
          <p:cNvSpPr/>
          <p:nvPr/>
        </p:nvSpPr>
        <p:spPr>
          <a:xfrm flipH="false" flipV="false" rot="0">
            <a:off x="11601866" y="3851145"/>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894469" y="2520954"/>
            <a:ext cx="735531" cy="543604"/>
          </a:xfrm>
          <a:custGeom>
            <a:avLst/>
            <a:gdLst/>
            <a:ahLst/>
            <a:cxnLst/>
            <a:rect r="r" b="b" t="t" l="l"/>
            <a:pathLst>
              <a:path h="543604" w="735531">
                <a:moveTo>
                  <a:pt x="0" y="0"/>
                </a:moveTo>
                <a:lnTo>
                  <a:pt x="735532" y="0"/>
                </a:lnTo>
                <a:lnTo>
                  <a:pt x="735532" y="543605"/>
                </a:lnTo>
                <a:lnTo>
                  <a:pt x="0" y="5436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776416" y="4051170"/>
            <a:ext cx="5778547" cy="1542796"/>
          </a:xfrm>
          <a:prstGeom prst="rect">
            <a:avLst/>
          </a:prstGeom>
        </p:spPr>
        <p:txBody>
          <a:bodyPr anchor="t" rtlCol="false" tIns="0" lIns="0" bIns="0" rIns="0">
            <a:spAutoFit/>
          </a:bodyPr>
          <a:lstStyle/>
          <a:p>
            <a:pPr algn="l">
              <a:lnSpc>
                <a:spcPts val="11550"/>
              </a:lnSpc>
            </a:pPr>
            <a:r>
              <a:rPr lang="en-US" sz="11436">
                <a:solidFill>
                  <a:srgbClr val="FFFFFF"/>
                </a:solidFill>
                <a:latin typeface="TT Norms"/>
                <a:ea typeface="TT Norms"/>
                <a:cs typeface="TT Norms"/>
                <a:sym typeface="TT Norms"/>
              </a:rPr>
              <a:t>Thank</a:t>
            </a:r>
          </a:p>
        </p:txBody>
      </p:sp>
      <p:sp>
        <p:nvSpPr>
          <p:cNvPr name="TextBox 10" id="10"/>
          <p:cNvSpPr txBox="true"/>
          <p:nvPr/>
        </p:nvSpPr>
        <p:spPr>
          <a:xfrm rot="0">
            <a:off x="6052420" y="4051170"/>
            <a:ext cx="3707213" cy="1542796"/>
          </a:xfrm>
          <a:prstGeom prst="rect">
            <a:avLst/>
          </a:prstGeom>
        </p:spPr>
        <p:txBody>
          <a:bodyPr anchor="t" rtlCol="false" tIns="0" lIns="0" bIns="0" rIns="0">
            <a:spAutoFit/>
          </a:bodyPr>
          <a:lstStyle/>
          <a:p>
            <a:pPr algn="l">
              <a:lnSpc>
                <a:spcPts val="11550"/>
              </a:lnSpc>
            </a:pPr>
            <a:r>
              <a:rPr lang="en-US" sz="11436" b="true">
                <a:solidFill>
                  <a:srgbClr val="FFFFFF"/>
                </a:solidFill>
                <a:latin typeface="TT Norms Bold"/>
                <a:ea typeface="TT Norms Bold"/>
                <a:cs typeface="TT Norms Bold"/>
                <a:sym typeface="TT Norms Bold"/>
              </a:rPr>
              <a:t>You!</a:t>
            </a:r>
          </a:p>
        </p:txBody>
      </p:sp>
      <p:sp>
        <p:nvSpPr>
          <p:cNvPr name="Freeform 11" id="11"/>
          <p:cNvSpPr/>
          <p:nvPr/>
        </p:nvSpPr>
        <p:spPr>
          <a:xfrm flipH="false" flipV="false" rot="0">
            <a:off x="1905568" y="7611310"/>
            <a:ext cx="5520243" cy="562061"/>
          </a:xfrm>
          <a:custGeom>
            <a:avLst/>
            <a:gdLst/>
            <a:ahLst/>
            <a:cxnLst/>
            <a:rect r="r" b="b" t="t" l="l"/>
            <a:pathLst>
              <a:path h="562061" w="5520243">
                <a:moveTo>
                  <a:pt x="0" y="0"/>
                </a:moveTo>
                <a:lnTo>
                  <a:pt x="5520243" y="0"/>
                </a:lnTo>
                <a:lnTo>
                  <a:pt x="5520243" y="562062"/>
                </a:lnTo>
                <a:lnTo>
                  <a:pt x="0" y="56206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2676117" y="7788195"/>
            <a:ext cx="2935759" cy="245071"/>
          </a:xfrm>
          <a:prstGeom prst="rect">
            <a:avLst/>
          </a:prstGeom>
        </p:spPr>
        <p:txBody>
          <a:bodyPr anchor="t" rtlCol="false" tIns="0" lIns="0" bIns="0" rIns="0">
            <a:spAutoFit/>
          </a:bodyPr>
          <a:lstStyle/>
          <a:p>
            <a:pPr algn="l">
              <a:lnSpc>
                <a:spcPts val="1885"/>
              </a:lnSpc>
            </a:pPr>
            <a:r>
              <a:rPr lang="en-US" sz="1866">
                <a:solidFill>
                  <a:srgbClr val="1F5353"/>
                </a:solidFill>
                <a:latin typeface="TT Norms"/>
                <a:ea typeface="TT Norms"/>
                <a:cs typeface="TT Norms"/>
                <a:sym typeface="TT Norms"/>
              </a:rPr>
              <a:t>from insights to impact</a:t>
            </a:r>
          </a:p>
        </p:txBody>
      </p:sp>
      <p:sp>
        <p:nvSpPr>
          <p:cNvPr name="TextBox 13" id="13"/>
          <p:cNvSpPr txBox="true"/>
          <p:nvPr/>
        </p:nvSpPr>
        <p:spPr>
          <a:xfrm rot="0">
            <a:off x="16697372" y="9551999"/>
            <a:ext cx="1352502" cy="24507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By Chelah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362311"/>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18269" y="3257418"/>
            <a:ext cx="4382515"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Problem</a:t>
            </a:r>
          </a:p>
        </p:txBody>
      </p:sp>
      <p:sp>
        <p:nvSpPr>
          <p:cNvPr name="TextBox 4" id="4"/>
          <p:cNvSpPr txBox="true"/>
          <p:nvPr/>
        </p:nvSpPr>
        <p:spPr>
          <a:xfrm rot="0">
            <a:off x="1818269" y="4255688"/>
            <a:ext cx="5372115"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Statement</a:t>
            </a:r>
          </a:p>
        </p:txBody>
      </p:sp>
      <p:sp>
        <p:nvSpPr>
          <p:cNvPr name="Freeform 5" id="5"/>
          <p:cNvSpPr/>
          <p:nvPr/>
        </p:nvSpPr>
        <p:spPr>
          <a:xfrm flipH="false" flipV="false" rot="0">
            <a:off x="-1483014" y="2000401"/>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24264" y="6981528"/>
            <a:ext cx="20461501" cy="7477748"/>
          </a:xfrm>
          <a:custGeom>
            <a:avLst/>
            <a:gdLst/>
            <a:ahLst/>
            <a:cxnLst/>
            <a:rect r="r" b="b" t="t" l="l"/>
            <a:pathLst>
              <a:path h="7477748" w="20461501">
                <a:moveTo>
                  <a:pt x="0" y="0"/>
                </a:moveTo>
                <a:lnTo>
                  <a:pt x="20461501" y="0"/>
                </a:lnTo>
                <a:lnTo>
                  <a:pt x="20461501" y="7477749"/>
                </a:lnTo>
                <a:lnTo>
                  <a:pt x="0" y="7477749"/>
                </a:lnTo>
                <a:lnTo>
                  <a:pt x="0" y="0"/>
                </a:lnTo>
                <a:close/>
              </a:path>
            </a:pathLst>
          </a:custGeom>
          <a:blipFill>
            <a:blip r:embed="rId6">
              <a:alphaModFix amt="44999"/>
            </a:blip>
            <a:stretch>
              <a:fillRect l="0" t="0" r="0" b="0"/>
            </a:stretch>
          </a:blipFill>
        </p:spPr>
      </p:sp>
      <p:sp>
        <p:nvSpPr>
          <p:cNvPr name="Freeform 7" id="7"/>
          <p:cNvSpPr/>
          <p:nvPr/>
        </p:nvSpPr>
        <p:spPr>
          <a:xfrm flipH="false" flipV="false" rot="0">
            <a:off x="7553851" y="1457327"/>
            <a:ext cx="10536359" cy="8026790"/>
          </a:xfrm>
          <a:custGeom>
            <a:avLst/>
            <a:gdLst/>
            <a:ahLst/>
            <a:cxnLst/>
            <a:rect r="r" b="b" t="t" l="l"/>
            <a:pathLst>
              <a:path h="8026790" w="10536359">
                <a:moveTo>
                  <a:pt x="0" y="0"/>
                </a:moveTo>
                <a:lnTo>
                  <a:pt x="10536359" y="0"/>
                </a:lnTo>
                <a:lnTo>
                  <a:pt x="10536359" y="8026790"/>
                </a:lnTo>
                <a:lnTo>
                  <a:pt x="0" y="802679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695931" y="6274937"/>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664815" y="5721358"/>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0" id="10"/>
          <p:cNvGrpSpPr/>
          <p:nvPr/>
        </p:nvGrpSpPr>
        <p:grpSpPr>
          <a:xfrm rot="0">
            <a:off x="2671492" y="379344"/>
            <a:ext cx="10756309" cy="364865"/>
            <a:chOff x="0" y="0"/>
            <a:chExt cx="14341745" cy="486486"/>
          </a:xfrm>
        </p:grpSpPr>
        <p:sp>
          <p:nvSpPr>
            <p:cNvPr name="Freeform 11" id="11"/>
            <p:cNvSpPr/>
            <p:nvPr/>
          </p:nvSpPr>
          <p:spPr>
            <a:xfrm flipH="false" flipV="false" rot="0">
              <a:off x="13492325" y="0"/>
              <a:ext cx="849421" cy="486486"/>
            </a:xfrm>
            <a:custGeom>
              <a:avLst/>
              <a:gdLst/>
              <a:ahLst/>
              <a:cxnLst/>
              <a:rect r="r" b="b" t="t" l="l"/>
              <a:pathLst>
                <a:path h="486486" w="849421">
                  <a:moveTo>
                    <a:pt x="0" y="0"/>
                  </a:moveTo>
                  <a:lnTo>
                    <a:pt x="849420" y="0"/>
                  </a:lnTo>
                  <a:lnTo>
                    <a:pt x="849420" y="486486"/>
                  </a:lnTo>
                  <a:lnTo>
                    <a:pt x="0" y="4864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2" id="12"/>
            <p:cNvSpPr txBox="true"/>
            <p:nvPr/>
          </p:nvSpPr>
          <p:spPr>
            <a:xfrm rot="0">
              <a:off x="0" y="106629"/>
              <a:ext cx="2427964" cy="303744"/>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TradeKE Insights</a:t>
              </a:r>
            </a:p>
          </p:txBody>
        </p:sp>
        <p:sp>
          <p:nvSpPr>
            <p:cNvPr name="TextBox 13" id="13"/>
            <p:cNvSpPr txBox="true"/>
            <p:nvPr/>
          </p:nvSpPr>
          <p:spPr>
            <a:xfrm rot="0">
              <a:off x="3578317" y="91682"/>
              <a:ext cx="1395504" cy="33946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Home</a:t>
              </a:r>
            </a:p>
          </p:txBody>
        </p:sp>
        <p:sp>
          <p:nvSpPr>
            <p:cNvPr name="TextBox 14" id="14"/>
            <p:cNvSpPr txBox="true"/>
            <p:nvPr/>
          </p:nvSpPr>
          <p:spPr>
            <a:xfrm rot="0">
              <a:off x="6025190" y="91682"/>
              <a:ext cx="2030506" cy="339461"/>
            </a:xfrm>
            <a:prstGeom prst="rect">
              <a:avLst/>
            </a:prstGeom>
          </p:spPr>
          <p:txBody>
            <a:bodyPr anchor="t" rtlCol="false" tIns="0" lIns="0" bIns="0" rIns="0">
              <a:spAutoFit/>
            </a:bodyPr>
            <a:lstStyle/>
            <a:p>
              <a:pPr algn="l">
                <a:lnSpc>
                  <a:spcPts val="1885"/>
                </a:lnSpc>
              </a:pPr>
              <a:r>
                <a:rPr lang="en-US" sz="1866" b="true">
                  <a:solidFill>
                    <a:srgbClr val="FFFFFF"/>
                  </a:solidFill>
                  <a:latin typeface="TT Norms Bold"/>
                  <a:ea typeface="TT Norms Bold"/>
                  <a:cs typeface="TT Norms Bold"/>
                  <a:sym typeface="TT Norms Bold"/>
                </a:rPr>
                <a:t>About Us</a:t>
              </a:r>
            </a:p>
          </p:txBody>
        </p:sp>
      </p:grpSp>
      <p:sp>
        <p:nvSpPr>
          <p:cNvPr name="TextBox 15" id="15"/>
          <p:cNvSpPr txBox="true"/>
          <p:nvPr/>
        </p:nvSpPr>
        <p:spPr>
          <a:xfrm rot="0">
            <a:off x="16148962" y="599876"/>
            <a:ext cx="1522880" cy="24639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002</a:t>
            </a:r>
          </a:p>
        </p:txBody>
      </p:sp>
      <p:sp>
        <p:nvSpPr>
          <p:cNvPr name="TextBox 16" id="16"/>
          <p:cNvSpPr txBox="true"/>
          <p:nvPr/>
        </p:nvSpPr>
        <p:spPr>
          <a:xfrm rot="0">
            <a:off x="7781053" y="3105018"/>
            <a:ext cx="9890788" cy="2333625"/>
          </a:xfrm>
          <a:prstGeom prst="rect">
            <a:avLst/>
          </a:prstGeom>
        </p:spPr>
        <p:txBody>
          <a:bodyPr anchor="t" rtlCol="false" tIns="0" lIns="0" bIns="0" rIns="0">
            <a:spAutoFit/>
          </a:bodyPr>
          <a:lstStyle/>
          <a:p>
            <a:pPr algn="just" marL="0" indent="0" lvl="0">
              <a:lnSpc>
                <a:spcPts val="2639"/>
              </a:lnSpc>
            </a:pPr>
            <a:r>
              <a:rPr lang="en-US" sz="2199" strike="noStrike" u="none">
                <a:solidFill>
                  <a:srgbClr val="FFFFFF"/>
                </a:solidFill>
                <a:latin typeface="TT Norms"/>
                <a:ea typeface="TT Norms"/>
                <a:cs typeface="TT Norms"/>
                <a:sym typeface="TT Norms"/>
              </a:rPr>
              <a:t>Kenya faces persistent trade deficits and economic vulnerabilities due to heavy reliance on imported manufactured goods and petroleum products while depending on a narrow range of agricultural exports. This study analyzes Kenya's import-export patterns from 2020-2024 to identify structural trade imbalances, assess the impact of global economic shocks (including COVID-19), and recommend strategies for improving trade competitiveness and reducing external dependencies.</a:t>
            </a:r>
          </a:p>
        </p:txBody>
      </p:sp>
      <p:sp>
        <p:nvSpPr>
          <p:cNvPr name="TextBox 17" id="17"/>
          <p:cNvSpPr txBox="true"/>
          <p:nvPr/>
        </p:nvSpPr>
        <p:spPr>
          <a:xfrm rot="0">
            <a:off x="7863837" y="5721358"/>
            <a:ext cx="9725220" cy="3667125"/>
          </a:xfrm>
          <a:prstGeom prst="rect">
            <a:avLst/>
          </a:prstGeom>
        </p:spPr>
        <p:txBody>
          <a:bodyPr anchor="t" rtlCol="false" tIns="0" lIns="0" bIns="0" rIns="0">
            <a:spAutoFit/>
          </a:bodyPr>
          <a:lstStyle/>
          <a:p>
            <a:pPr algn="just" marL="0" indent="0" lvl="0">
              <a:lnSpc>
                <a:spcPts val="2639"/>
              </a:lnSpc>
            </a:pPr>
            <a:r>
              <a:rPr lang="en-US" sz="2199" strike="noStrike" u="none">
                <a:solidFill>
                  <a:srgbClr val="FFFFFF"/>
                </a:solidFill>
                <a:latin typeface="TT Norms"/>
                <a:ea typeface="TT Norms"/>
                <a:cs typeface="TT Norms"/>
                <a:sym typeface="TT Norms"/>
              </a:rPr>
              <a:t>Kenya's trade landscape has undergone significant transformation between 2019 and 2024, marked by a persistent and widening trade deficit that has more than doubled from $4.4 billion to over $10 billion. This comprehensive analysis reveals critical patterns in import dependency, export diversification challenges, and emerging opportunities for economic resilience.</a:t>
            </a:r>
          </a:p>
          <a:p>
            <a:pPr algn="just" marL="0" indent="0" lvl="0">
              <a:lnSpc>
                <a:spcPts val="2639"/>
              </a:lnSpc>
            </a:pPr>
          </a:p>
          <a:p>
            <a:pPr algn="just" marL="0" indent="0" lvl="0">
              <a:lnSpc>
                <a:spcPts val="2639"/>
              </a:lnSpc>
            </a:pPr>
            <a:r>
              <a:rPr lang="en-US" sz="2199" strike="noStrike" u="none">
                <a:solidFill>
                  <a:srgbClr val="FFFFFF"/>
                </a:solidFill>
                <a:latin typeface="TT Norms"/>
                <a:ea typeface="TT Norms"/>
                <a:cs typeface="TT Norms"/>
                <a:sym typeface="TT Norms"/>
              </a:rPr>
              <a:t>This report synthesizes trade data from credible sources to provide actionable insights for policymakers, business leaders, and development partners seeking to enhance Kenya's trade competitiveness and economic sustainability through evidence-based decision making.</a:t>
            </a:r>
          </a:p>
          <a:p>
            <a:pPr algn="just" marL="0" indent="0" lvl="0">
              <a:lnSpc>
                <a:spcPts val="263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24264" y="6981528"/>
            <a:ext cx="20461501" cy="7477748"/>
          </a:xfrm>
          <a:custGeom>
            <a:avLst/>
            <a:gdLst/>
            <a:ahLst/>
            <a:cxnLst/>
            <a:rect r="r" b="b" t="t" l="l"/>
            <a:pathLst>
              <a:path h="7477748" w="20461501">
                <a:moveTo>
                  <a:pt x="20461501" y="0"/>
                </a:moveTo>
                <a:lnTo>
                  <a:pt x="0" y="0"/>
                </a:lnTo>
                <a:lnTo>
                  <a:pt x="0" y="7477749"/>
                </a:lnTo>
                <a:lnTo>
                  <a:pt x="20461501" y="7477749"/>
                </a:lnTo>
                <a:lnTo>
                  <a:pt x="20461501" y="0"/>
                </a:lnTo>
                <a:close/>
              </a:path>
            </a:pathLst>
          </a:custGeom>
          <a:blipFill>
            <a:blip r:embed="rId4">
              <a:alphaModFix amt="44999"/>
            </a:blip>
            <a:stretch>
              <a:fillRect l="0" t="0" r="0" b="0"/>
            </a:stretch>
          </a:blipFill>
        </p:spPr>
      </p:sp>
      <p:grpSp>
        <p:nvGrpSpPr>
          <p:cNvPr name="Group 4" id="4"/>
          <p:cNvGrpSpPr/>
          <p:nvPr/>
        </p:nvGrpSpPr>
        <p:grpSpPr>
          <a:xfrm rot="0">
            <a:off x="1490535" y="1538883"/>
            <a:ext cx="9739338" cy="1294617"/>
            <a:chOff x="0" y="0"/>
            <a:chExt cx="12985783" cy="1726156"/>
          </a:xfrm>
        </p:grpSpPr>
        <p:sp>
          <p:nvSpPr>
            <p:cNvPr name="TextBox 5" id="5"/>
            <p:cNvSpPr txBox="true"/>
            <p:nvPr/>
          </p:nvSpPr>
          <p:spPr>
            <a:xfrm rot="0">
              <a:off x="5949942" y="152400"/>
              <a:ext cx="7035841" cy="1573756"/>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Questions</a:t>
              </a:r>
            </a:p>
          </p:txBody>
        </p:sp>
        <p:sp>
          <p:nvSpPr>
            <p:cNvPr name="TextBox 6" id="6"/>
            <p:cNvSpPr txBox="true"/>
            <p:nvPr/>
          </p:nvSpPr>
          <p:spPr>
            <a:xfrm rot="0">
              <a:off x="0" y="152400"/>
              <a:ext cx="6440626" cy="1573756"/>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Research</a:t>
              </a:r>
            </a:p>
          </p:txBody>
        </p:sp>
      </p:grpSp>
      <p:sp>
        <p:nvSpPr>
          <p:cNvPr name="TextBox 7" id="7"/>
          <p:cNvSpPr txBox="true"/>
          <p:nvPr/>
        </p:nvSpPr>
        <p:spPr>
          <a:xfrm rot="0">
            <a:off x="15935932" y="924554"/>
            <a:ext cx="1522880" cy="24639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003</a:t>
            </a:r>
          </a:p>
        </p:txBody>
      </p:sp>
      <p:grpSp>
        <p:nvGrpSpPr>
          <p:cNvPr name="Group 8" id="8"/>
          <p:cNvGrpSpPr/>
          <p:nvPr/>
        </p:nvGrpSpPr>
        <p:grpSpPr>
          <a:xfrm rot="0">
            <a:off x="12503832" y="4110970"/>
            <a:ext cx="5937324" cy="6324898"/>
            <a:chOff x="0" y="0"/>
            <a:chExt cx="7916432" cy="8433197"/>
          </a:xfrm>
        </p:grpSpPr>
        <p:sp>
          <p:nvSpPr>
            <p:cNvPr name="Freeform 9" id="9"/>
            <p:cNvSpPr/>
            <p:nvPr/>
          </p:nvSpPr>
          <p:spPr>
            <a:xfrm flipH="false" flipV="false" rot="0">
              <a:off x="1752532" y="0"/>
              <a:ext cx="6163901" cy="8433197"/>
            </a:xfrm>
            <a:custGeom>
              <a:avLst/>
              <a:gdLst/>
              <a:ahLst/>
              <a:cxnLst/>
              <a:rect r="r" b="b" t="t" l="l"/>
              <a:pathLst>
                <a:path h="8433197" w="6163901">
                  <a:moveTo>
                    <a:pt x="0" y="0"/>
                  </a:moveTo>
                  <a:lnTo>
                    <a:pt x="6163900" y="0"/>
                  </a:lnTo>
                  <a:lnTo>
                    <a:pt x="6163900" y="8433197"/>
                  </a:lnTo>
                  <a:lnTo>
                    <a:pt x="0" y="84331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0" y="447806"/>
              <a:ext cx="6274570" cy="3502351"/>
            </a:xfrm>
            <a:custGeom>
              <a:avLst/>
              <a:gdLst/>
              <a:ahLst/>
              <a:cxnLst/>
              <a:rect r="r" b="b" t="t" l="l"/>
              <a:pathLst>
                <a:path h="3502351" w="6274570">
                  <a:moveTo>
                    <a:pt x="0" y="0"/>
                  </a:moveTo>
                  <a:lnTo>
                    <a:pt x="6274570" y="0"/>
                  </a:lnTo>
                  <a:lnTo>
                    <a:pt x="6274570" y="3502351"/>
                  </a:lnTo>
                  <a:lnTo>
                    <a:pt x="0" y="35023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TextBox 11" id="11"/>
          <p:cNvSpPr txBox="true"/>
          <p:nvPr/>
        </p:nvSpPr>
        <p:spPr>
          <a:xfrm rot="0">
            <a:off x="1152667" y="3182318"/>
            <a:ext cx="11032633" cy="3799210"/>
          </a:xfrm>
          <a:prstGeom prst="rect">
            <a:avLst/>
          </a:prstGeom>
        </p:spPr>
        <p:txBody>
          <a:bodyPr anchor="t" rtlCol="false" tIns="0" lIns="0" bIns="0" rIns="0">
            <a:spAutoFit/>
          </a:bodyPr>
          <a:lstStyle/>
          <a:p>
            <a:pPr algn="just" marL="585249" indent="-292624" lvl="1">
              <a:lnSpc>
                <a:spcPts val="2737"/>
              </a:lnSpc>
              <a:buFont typeface="Arial"/>
              <a:buChar char="•"/>
            </a:pPr>
            <a:r>
              <a:rPr lang="en-US" sz="2710">
                <a:solidFill>
                  <a:srgbClr val="FFFFFF"/>
                </a:solidFill>
                <a:latin typeface="TT Norms"/>
                <a:ea typeface="TT Norms"/>
                <a:cs typeface="TT Norms"/>
                <a:sym typeface="TT Norms"/>
              </a:rPr>
              <a:t>Quantify Kenya's trade deficit trends and underlying drivers</a:t>
            </a:r>
          </a:p>
          <a:p>
            <a:pPr algn="just">
              <a:lnSpc>
                <a:spcPts val="2737"/>
              </a:lnSpc>
            </a:pPr>
          </a:p>
          <a:p>
            <a:pPr algn="just" marL="585249" indent="-292624" lvl="1">
              <a:lnSpc>
                <a:spcPts val="2737"/>
              </a:lnSpc>
              <a:buFont typeface="Arial"/>
              <a:buChar char="•"/>
            </a:pPr>
            <a:r>
              <a:rPr lang="en-US" sz="2710">
                <a:solidFill>
                  <a:srgbClr val="FFFFFF"/>
                </a:solidFill>
                <a:latin typeface="TT Norms"/>
                <a:ea typeface="TT Norms"/>
                <a:cs typeface="TT Norms"/>
                <a:sym typeface="TT Norms"/>
              </a:rPr>
              <a:t>Identify import substitution opportunities and value addition potential</a:t>
            </a:r>
          </a:p>
          <a:p>
            <a:pPr algn="just">
              <a:lnSpc>
                <a:spcPts val="2737"/>
              </a:lnSpc>
            </a:pPr>
          </a:p>
          <a:p>
            <a:pPr algn="just" marL="585249" indent="-292624" lvl="1">
              <a:lnSpc>
                <a:spcPts val="2737"/>
              </a:lnSpc>
              <a:buFont typeface="Arial"/>
              <a:buChar char="•"/>
            </a:pPr>
            <a:r>
              <a:rPr lang="en-US" sz="2710">
                <a:solidFill>
                  <a:srgbClr val="FFFFFF"/>
                </a:solidFill>
                <a:latin typeface="TT Norms"/>
                <a:ea typeface="TT Norms"/>
                <a:cs typeface="TT Norms"/>
                <a:sym typeface="TT Norms"/>
              </a:rPr>
              <a:t>Analyze seasonal trade patterns and COVID-19 recovery dynamics</a:t>
            </a:r>
          </a:p>
          <a:p>
            <a:pPr algn="just">
              <a:lnSpc>
                <a:spcPts val="2737"/>
              </a:lnSpc>
            </a:pPr>
          </a:p>
          <a:p>
            <a:pPr algn="just" marL="585249" indent="-292624" lvl="1">
              <a:lnSpc>
                <a:spcPts val="2737"/>
              </a:lnSpc>
              <a:buFont typeface="Arial"/>
              <a:buChar char="•"/>
            </a:pPr>
            <a:r>
              <a:rPr lang="en-US" sz="2710">
                <a:solidFill>
                  <a:srgbClr val="FFFFFF"/>
                </a:solidFill>
                <a:latin typeface="TT Norms"/>
                <a:ea typeface="TT Norms"/>
                <a:cs typeface="TT Norms"/>
                <a:sym typeface="TT Norms"/>
              </a:rPr>
              <a:t>Develop strategic recommendations for trade balance improvement</a:t>
            </a:r>
          </a:p>
          <a:p>
            <a:pPr algn="just">
              <a:lnSpc>
                <a:spcPts val="2737"/>
              </a:lnSpc>
            </a:pPr>
          </a:p>
          <a:p>
            <a:pPr algn="just" marL="585249" indent="-292624" lvl="1">
              <a:lnSpc>
                <a:spcPts val="2737"/>
              </a:lnSpc>
              <a:buFont typeface="Arial"/>
              <a:buChar char="•"/>
            </a:pPr>
            <a:r>
              <a:rPr lang="en-US" sz="2710">
                <a:solidFill>
                  <a:srgbClr val="FFFFFF"/>
                </a:solidFill>
                <a:latin typeface="TT Norms"/>
                <a:ea typeface="TT Norms"/>
                <a:cs typeface="TT Norms"/>
                <a:sym typeface="TT Norms"/>
              </a:rPr>
              <a:t>Assess export diversification and competitiveness opportunities</a:t>
            </a:r>
          </a:p>
          <a:p>
            <a:pPr algn="just">
              <a:lnSpc>
                <a:spcPts val="2737"/>
              </a:lnSpc>
            </a:pPr>
          </a:p>
        </p:txBody>
      </p:sp>
      <p:grpSp>
        <p:nvGrpSpPr>
          <p:cNvPr name="Group 12" id="12"/>
          <p:cNvGrpSpPr/>
          <p:nvPr/>
        </p:nvGrpSpPr>
        <p:grpSpPr>
          <a:xfrm rot="0">
            <a:off x="2671492" y="846268"/>
            <a:ext cx="10756309" cy="364865"/>
            <a:chOff x="0" y="0"/>
            <a:chExt cx="14341745" cy="486486"/>
          </a:xfrm>
        </p:grpSpPr>
        <p:sp>
          <p:nvSpPr>
            <p:cNvPr name="Freeform 13" id="13"/>
            <p:cNvSpPr/>
            <p:nvPr/>
          </p:nvSpPr>
          <p:spPr>
            <a:xfrm flipH="false" flipV="false" rot="0">
              <a:off x="13492325" y="0"/>
              <a:ext cx="849421" cy="486486"/>
            </a:xfrm>
            <a:custGeom>
              <a:avLst/>
              <a:gdLst/>
              <a:ahLst/>
              <a:cxnLst/>
              <a:rect r="r" b="b" t="t" l="l"/>
              <a:pathLst>
                <a:path h="486486" w="849421">
                  <a:moveTo>
                    <a:pt x="0" y="0"/>
                  </a:moveTo>
                  <a:lnTo>
                    <a:pt x="849420" y="0"/>
                  </a:lnTo>
                  <a:lnTo>
                    <a:pt x="849420" y="486486"/>
                  </a:lnTo>
                  <a:lnTo>
                    <a:pt x="0" y="4864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4" id="14"/>
            <p:cNvSpPr txBox="true"/>
            <p:nvPr/>
          </p:nvSpPr>
          <p:spPr>
            <a:xfrm rot="0">
              <a:off x="0" y="106629"/>
              <a:ext cx="2427964" cy="303744"/>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TradeKE Insights</a:t>
              </a:r>
            </a:p>
          </p:txBody>
        </p:sp>
        <p:sp>
          <p:nvSpPr>
            <p:cNvPr name="TextBox 15" id="15"/>
            <p:cNvSpPr txBox="true"/>
            <p:nvPr/>
          </p:nvSpPr>
          <p:spPr>
            <a:xfrm rot="0">
              <a:off x="3578317" y="91682"/>
              <a:ext cx="1395504" cy="33946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Home</a:t>
              </a:r>
            </a:p>
          </p:txBody>
        </p:sp>
        <p:sp>
          <p:nvSpPr>
            <p:cNvPr name="TextBox 16" id="16"/>
            <p:cNvSpPr txBox="true"/>
            <p:nvPr/>
          </p:nvSpPr>
          <p:spPr>
            <a:xfrm rot="0">
              <a:off x="6025190" y="91682"/>
              <a:ext cx="2030506" cy="339461"/>
            </a:xfrm>
            <a:prstGeom prst="rect">
              <a:avLst/>
            </a:prstGeom>
          </p:spPr>
          <p:txBody>
            <a:bodyPr anchor="t" rtlCol="false" tIns="0" lIns="0" bIns="0" rIns="0">
              <a:spAutoFit/>
            </a:bodyPr>
            <a:lstStyle/>
            <a:p>
              <a:pPr algn="l">
                <a:lnSpc>
                  <a:spcPts val="1885"/>
                </a:lnSpc>
              </a:pPr>
              <a:r>
                <a:rPr lang="en-US" sz="1866" b="true">
                  <a:solidFill>
                    <a:srgbClr val="FFFFFF"/>
                  </a:solidFill>
                  <a:latin typeface="TT Norms Bold"/>
                  <a:ea typeface="TT Norms Bold"/>
                  <a:cs typeface="TT Norms Bold"/>
                  <a:sym typeface="TT Norms Bold"/>
                </a:rPr>
                <a:t>About Us</a:t>
              </a:r>
            </a:p>
          </p:txBody>
        </p:sp>
      </p:grpSp>
      <p:sp>
        <p:nvSpPr>
          <p:cNvPr name="TextBox 17" id="17"/>
          <p:cNvSpPr txBox="true"/>
          <p:nvPr/>
        </p:nvSpPr>
        <p:spPr>
          <a:xfrm rot="0">
            <a:off x="1490535" y="6991053"/>
            <a:ext cx="10694765" cy="2547000"/>
          </a:xfrm>
          <a:prstGeom prst="rect">
            <a:avLst/>
          </a:prstGeom>
        </p:spPr>
        <p:txBody>
          <a:bodyPr anchor="t" rtlCol="false" tIns="0" lIns="0" bIns="0" rIns="0">
            <a:spAutoFit/>
          </a:bodyPr>
          <a:lstStyle/>
          <a:p>
            <a:pPr algn="l">
              <a:lnSpc>
                <a:spcPts val="3288"/>
              </a:lnSpc>
            </a:pPr>
            <a:r>
              <a:rPr lang="en-US" b="true" sz="2835" spc="31" u="sng">
                <a:solidFill>
                  <a:srgbClr val="FFFFFF"/>
                </a:solidFill>
                <a:latin typeface="TT Norms Bold"/>
                <a:ea typeface="TT Norms Bold"/>
                <a:cs typeface="TT Norms Bold"/>
                <a:sym typeface="TT Norms Bold"/>
              </a:rPr>
              <a:t>Analysis Timeframe &amp; Coverage</a:t>
            </a:r>
          </a:p>
          <a:p>
            <a:pPr algn="l">
              <a:lnSpc>
                <a:spcPts val="3288"/>
              </a:lnSpc>
            </a:pPr>
          </a:p>
          <a:p>
            <a:pPr algn="l" marL="522624" indent="-261312" lvl="1">
              <a:lnSpc>
                <a:spcPts val="2807"/>
              </a:lnSpc>
              <a:buFont typeface="Arial"/>
              <a:buChar char="•"/>
            </a:pPr>
            <a:r>
              <a:rPr lang="en-US" b="true" sz="2420" spc="26">
                <a:solidFill>
                  <a:srgbClr val="FFFFFF"/>
                </a:solidFill>
                <a:latin typeface="TT Norms Bold"/>
                <a:ea typeface="TT Norms Bold"/>
                <a:cs typeface="TT Norms Bold"/>
                <a:sym typeface="TT Norms Bold"/>
              </a:rPr>
              <a:t>P</a:t>
            </a:r>
            <a:r>
              <a:rPr lang="en-US" sz="2420" spc="26">
                <a:solidFill>
                  <a:srgbClr val="FFFFFF"/>
                </a:solidFill>
                <a:latin typeface="TT Norms"/>
                <a:ea typeface="TT Norms"/>
                <a:cs typeface="TT Norms"/>
                <a:sym typeface="TT Norms"/>
              </a:rPr>
              <a:t>eriod:2019 - 2024</a:t>
            </a:r>
          </a:p>
          <a:p>
            <a:pPr algn="l">
              <a:lnSpc>
                <a:spcPts val="2691"/>
              </a:lnSpc>
            </a:pPr>
          </a:p>
          <a:p>
            <a:pPr algn="l" marL="522624" indent="-261312" lvl="1">
              <a:lnSpc>
                <a:spcPts val="2807"/>
              </a:lnSpc>
              <a:buFont typeface="Arial"/>
              <a:buChar char="•"/>
            </a:pPr>
            <a:r>
              <a:rPr lang="en-US" sz="2420" spc="26">
                <a:solidFill>
                  <a:srgbClr val="FFFFFF"/>
                </a:solidFill>
                <a:latin typeface="TT Norms"/>
                <a:ea typeface="TT Norms"/>
                <a:cs typeface="TT Norms"/>
                <a:sym typeface="TT Norms"/>
              </a:rPr>
              <a:t>Geographic Scope: Republic of Kenya vs global scope</a:t>
            </a:r>
          </a:p>
          <a:p>
            <a:pPr algn="l">
              <a:lnSpc>
                <a:spcPts val="2691"/>
              </a:lnSpc>
            </a:pPr>
          </a:p>
          <a:p>
            <a:pPr algn="l" marL="522624" indent="-261312" lvl="1">
              <a:lnSpc>
                <a:spcPts val="2807"/>
              </a:lnSpc>
              <a:buFont typeface="Arial"/>
              <a:buChar char="•"/>
            </a:pPr>
            <a:r>
              <a:rPr lang="en-US" sz="2420" spc="26">
                <a:solidFill>
                  <a:srgbClr val="FFFFFF"/>
                </a:solidFill>
                <a:latin typeface="TT Norms"/>
                <a:ea typeface="TT Norms"/>
                <a:cs typeface="TT Norms"/>
                <a:sym typeface="TT Norms"/>
              </a:rPr>
              <a:t>Trade Partners: Global analysis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24264" y="6981528"/>
            <a:ext cx="20461501" cy="7477748"/>
          </a:xfrm>
          <a:custGeom>
            <a:avLst/>
            <a:gdLst/>
            <a:ahLst/>
            <a:cxnLst/>
            <a:rect r="r" b="b" t="t" l="l"/>
            <a:pathLst>
              <a:path h="7477748" w="20461501">
                <a:moveTo>
                  <a:pt x="20461501" y="0"/>
                </a:moveTo>
                <a:lnTo>
                  <a:pt x="0" y="0"/>
                </a:lnTo>
                <a:lnTo>
                  <a:pt x="0" y="7477749"/>
                </a:lnTo>
                <a:lnTo>
                  <a:pt x="20461501" y="7477749"/>
                </a:lnTo>
                <a:lnTo>
                  <a:pt x="20461501" y="0"/>
                </a:lnTo>
                <a:close/>
              </a:path>
            </a:pathLst>
          </a:custGeom>
          <a:blipFill>
            <a:blip r:embed="rId4">
              <a:alphaModFix amt="44999"/>
            </a:blip>
            <a:stretch>
              <a:fillRect l="0" t="0" r="0" b="0"/>
            </a:stretch>
          </a:blipFill>
        </p:spPr>
      </p:sp>
      <p:grpSp>
        <p:nvGrpSpPr>
          <p:cNvPr name="Group 4" id="4"/>
          <p:cNvGrpSpPr/>
          <p:nvPr/>
        </p:nvGrpSpPr>
        <p:grpSpPr>
          <a:xfrm rot="0">
            <a:off x="12779158" y="6422898"/>
            <a:ext cx="5937324" cy="6324898"/>
            <a:chOff x="0" y="0"/>
            <a:chExt cx="7916432" cy="8433197"/>
          </a:xfrm>
        </p:grpSpPr>
        <p:sp>
          <p:nvSpPr>
            <p:cNvPr name="Freeform 5" id="5"/>
            <p:cNvSpPr/>
            <p:nvPr/>
          </p:nvSpPr>
          <p:spPr>
            <a:xfrm flipH="false" flipV="false" rot="0">
              <a:off x="1752532" y="0"/>
              <a:ext cx="6163901" cy="8433197"/>
            </a:xfrm>
            <a:custGeom>
              <a:avLst/>
              <a:gdLst/>
              <a:ahLst/>
              <a:cxnLst/>
              <a:rect r="r" b="b" t="t" l="l"/>
              <a:pathLst>
                <a:path h="8433197" w="6163901">
                  <a:moveTo>
                    <a:pt x="0" y="0"/>
                  </a:moveTo>
                  <a:lnTo>
                    <a:pt x="6163900" y="0"/>
                  </a:lnTo>
                  <a:lnTo>
                    <a:pt x="6163900" y="8433197"/>
                  </a:lnTo>
                  <a:lnTo>
                    <a:pt x="0" y="8433197"/>
                  </a:lnTo>
                  <a:lnTo>
                    <a:pt x="0" y="0"/>
                  </a:lnTo>
                  <a:close/>
                </a:path>
              </a:pathLst>
            </a:custGeom>
            <a:blipFill>
              <a:blip r:embed="rId5">
                <a:alphaModFix amt="18000"/>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0" y="447806"/>
              <a:ext cx="6274570" cy="3502351"/>
            </a:xfrm>
            <a:custGeom>
              <a:avLst/>
              <a:gdLst/>
              <a:ahLst/>
              <a:cxnLst/>
              <a:rect r="r" b="b" t="t" l="l"/>
              <a:pathLst>
                <a:path h="3502351" w="6274570">
                  <a:moveTo>
                    <a:pt x="0" y="0"/>
                  </a:moveTo>
                  <a:lnTo>
                    <a:pt x="6274570" y="0"/>
                  </a:lnTo>
                  <a:lnTo>
                    <a:pt x="6274570" y="3502351"/>
                  </a:lnTo>
                  <a:lnTo>
                    <a:pt x="0" y="3502351"/>
                  </a:lnTo>
                  <a:lnTo>
                    <a:pt x="0" y="0"/>
                  </a:lnTo>
                  <a:close/>
                </a:path>
              </a:pathLst>
            </a:custGeom>
            <a:blipFill>
              <a:blip r:embed="rId7">
                <a:alphaModFix amt="1000"/>
                <a:extLst>
                  <a:ext uri="{96DAC541-7B7A-43D3-8B79-37D633B846F1}">
                    <asvg:svgBlip xmlns:asvg="http://schemas.microsoft.com/office/drawing/2016/SVG/main" r:embed="rId8"/>
                  </a:ext>
                </a:extLst>
              </a:blip>
              <a:stretch>
                <a:fillRect l="0" t="0" r="0" b="0"/>
              </a:stretch>
            </a:blipFill>
          </p:spPr>
        </p:sp>
      </p:grpSp>
      <p:grpSp>
        <p:nvGrpSpPr>
          <p:cNvPr name="Group 7" id="7"/>
          <p:cNvGrpSpPr/>
          <p:nvPr/>
        </p:nvGrpSpPr>
        <p:grpSpPr>
          <a:xfrm rot="0">
            <a:off x="2671492" y="846268"/>
            <a:ext cx="10756309" cy="364865"/>
            <a:chOff x="0" y="0"/>
            <a:chExt cx="14341745" cy="486486"/>
          </a:xfrm>
        </p:grpSpPr>
        <p:sp>
          <p:nvSpPr>
            <p:cNvPr name="Freeform 8" id="8"/>
            <p:cNvSpPr/>
            <p:nvPr/>
          </p:nvSpPr>
          <p:spPr>
            <a:xfrm flipH="false" flipV="false" rot="0">
              <a:off x="13492325" y="0"/>
              <a:ext cx="849421" cy="486486"/>
            </a:xfrm>
            <a:custGeom>
              <a:avLst/>
              <a:gdLst/>
              <a:ahLst/>
              <a:cxnLst/>
              <a:rect r="r" b="b" t="t" l="l"/>
              <a:pathLst>
                <a:path h="486486" w="849421">
                  <a:moveTo>
                    <a:pt x="0" y="0"/>
                  </a:moveTo>
                  <a:lnTo>
                    <a:pt x="849420" y="0"/>
                  </a:lnTo>
                  <a:lnTo>
                    <a:pt x="849420" y="486486"/>
                  </a:lnTo>
                  <a:lnTo>
                    <a:pt x="0" y="4864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0" y="106629"/>
              <a:ext cx="2427964" cy="303744"/>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TradeKE Insights</a:t>
              </a:r>
            </a:p>
          </p:txBody>
        </p:sp>
        <p:sp>
          <p:nvSpPr>
            <p:cNvPr name="TextBox 10" id="10"/>
            <p:cNvSpPr txBox="true"/>
            <p:nvPr/>
          </p:nvSpPr>
          <p:spPr>
            <a:xfrm rot="0">
              <a:off x="3578317" y="91682"/>
              <a:ext cx="1395504" cy="33946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Home</a:t>
              </a:r>
            </a:p>
          </p:txBody>
        </p:sp>
        <p:sp>
          <p:nvSpPr>
            <p:cNvPr name="TextBox 11" id="11"/>
            <p:cNvSpPr txBox="true"/>
            <p:nvPr/>
          </p:nvSpPr>
          <p:spPr>
            <a:xfrm rot="0">
              <a:off x="6025190" y="91682"/>
              <a:ext cx="2030506" cy="339461"/>
            </a:xfrm>
            <a:prstGeom prst="rect">
              <a:avLst/>
            </a:prstGeom>
          </p:spPr>
          <p:txBody>
            <a:bodyPr anchor="t" rtlCol="false" tIns="0" lIns="0" bIns="0" rIns="0">
              <a:spAutoFit/>
            </a:bodyPr>
            <a:lstStyle/>
            <a:p>
              <a:pPr algn="l">
                <a:lnSpc>
                  <a:spcPts val="1885"/>
                </a:lnSpc>
              </a:pPr>
              <a:r>
                <a:rPr lang="en-US" sz="1866" b="true">
                  <a:solidFill>
                    <a:srgbClr val="FFFFFF"/>
                  </a:solidFill>
                  <a:latin typeface="TT Norms Bold"/>
                  <a:ea typeface="TT Norms Bold"/>
                  <a:cs typeface="TT Norms Bold"/>
                  <a:sym typeface="TT Norms Bold"/>
                </a:rPr>
                <a:t>About Us</a:t>
              </a:r>
            </a:p>
          </p:txBody>
        </p:sp>
      </p:grpSp>
      <p:grpSp>
        <p:nvGrpSpPr>
          <p:cNvPr name="Group 12" id="12"/>
          <p:cNvGrpSpPr/>
          <p:nvPr/>
        </p:nvGrpSpPr>
        <p:grpSpPr>
          <a:xfrm rot="0">
            <a:off x="3130572" y="6875542"/>
            <a:ext cx="3939565" cy="2695917"/>
            <a:chOff x="0" y="0"/>
            <a:chExt cx="5252753" cy="3594556"/>
          </a:xfrm>
        </p:grpSpPr>
        <p:grpSp>
          <p:nvGrpSpPr>
            <p:cNvPr name="Group 13" id="13"/>
            <p:cNvGrpSpPr/>
            <p:nvPr/>
          </p:nvGrpSpPr>
          <p:grpSpPr>
            <a:xfrm rot="0">
              <a:off x="0" y="0"/>
              <a:ext cx="5252753" cy="3594556"/>
              <a:chOff x="0" y="0"/>
              <a:chExt cx="1037581" cy="710036"/>
            </a:xfrm>
          </p:grpSpPr>
          <p:sp>
            <p:nvSpPr>
              <p:cNvPr name="Freeform 14" id="14"/>
              <p:cNvSpPr/>
              <p:nvPr/>
            </p:nvSpPr>
            <p:spPr>
              <a:xfrm flipH="false" flipV="false" rot="0">
                <a:off x="0" y="0"/>
                <a:ext cx="1037581" cy="710036"/>
              </a:xfrm>
              <a:custGeom>
                <a:avLst/>
                <a:gdLst/>
                <a:ahLst/>
                <a:cxnLst/>
                <a:rect r="r" b="b" t="t" l="l"/>
                <a:pathLst>
                  <a:path h="710036" w="1037581">
                    <a:moveTo>
                      <a:pt x="100224" y="0"/>
                    </a:moveTo>
                    <a:lnTo>
                      <a:pt x="937357" y="0"/>
                    </a:lnTo>
                    <a:cubicBezTo>
                      <a:pt x="963938" y="0"/>
                      <a:pt x="989430" y="10559"/>
                      <a:pt x="1008226" y="29355"/>
                    </a:cubicBezTo>
                    <a:cubicBezTo>
                      <a:pt x="1027022" y="48150"/>
                      <a:pt x="1037581" y="73643"/>
                      <a:pt x="1037581" y="100224"/>
                    </a:cubicBezTo>
                    <a:lnTo>
                      <a:pt x="1037581" y="609812"/>
                    </a:lnTo>
                    <a:cubicBezTo>
                      <a:pt x="1037581" y="665164"/>
                      <a:pt x="992709" y="710036"/>
                      <a:pt x="937357" y="710036"/>
                    </a:cubicBezTo>
                    <a:lnTo>
                      <a:pt x="100224" y="710036"/>
                    </a:lnTo>
                    <a:cubicBezTo>
                      <a:pt x="44872" y="710036"/>
                      <a:pt x="0" y="665164"/>
                      <a:pt x="0" y="609812"/>
                    </a:cubicBezTo>
                    <a:lnTo>
                      <a:pt x="0" y="100224"/>
                    </a:lnTo>
                    <a:cubicBezTo>
                      <a:pt x="0" y="44872"/>
                      <a:pt x="44872" y="0"/>
                      <a:pt x="100224" y="0"/>
                    </a:cubicBezTo>
                    <a:close/>
                  </a:path>
                </a:pathLst>
              </a:custGeom>
              <a:solidFill>
                <a:srgbClr val="000000">
                  <a:alpha val="0"/>
                </a:srgbClr>
              </a:solidFill>
              <a:ln w="38100" cap="rnd">
                <a:solidFill>
                  <a:srgbClr val="FFFFFF"/>
                </a:solidFill>
                <a:prstDash val="solid"/>
                <a:round/>
              </a:ln>
            </p:spPr>
          </p:sp>
          <p:sp>
            <p:nvSpPr>
              <p:cNvPr name="TextBox 15" id="15"/>
              <p:cNvSpPr txBox="true"/>
              <p:nvPr/>
            </p:nvSpPr>
            <p:spPr>
              <a:xfrm>
                <a:off x="0" y="38100"/>
                <a:ext cx="1037581" cy="671936"/>
              </a:xfrm>
              <a:prstGeom prst="rect">
                <a:avLst/>
              </a:prstGeom>
            </p:spPr>
            <p:txBody>
              <a:bodyPr anchor="ctr" rtlCol="false" tIns="50800" lIns="50800" bIns="50800" rIns="50800"/>
              <a:lstStyle/>
              <a:p>
                <a:pPr algn="ctr">
                  <a:lnSpc>
                    <a:spcPts val="1885"/>
                  </a:lnSpc>
                </a:pPr>
              </a:p>
            </p:txBody>
          </p:sp>
        </p:grpSp>
        <p:sp>
          <p:nvSpPr>
            <p:cNvPr name="TextBox 16" id="16"/>
            <p:cNvSpPr txBox="true"/>
            <p:nvPr/>
          </p:nvSpPr>
          <p:spPr>
            <a:xfrm rot="0">
              <a:off x="266314" y="329437"/>
              <a:ext cx="4873033" cy="2916631"/>
            </a:xfrm>
            <a:prstGeom prst="rect">
              <a:avLst/>
            </a:prstGeom>
          </p:spPr>
          <p:txBody>
            <a:bodyPr anchor="t" rtlCol="false" tIns="0" lIns="0" bIns="0" rIns="0">
              <a:spAutoFit/>
            </a:bodyPr>
            <a:lstStyle/>
            <a:p>
              <a:pPr algn="l">
                <a:lnSpc>
                  <a:spcPts val="2540"/>
                </a:lnSpc>
              </a:pPr>
              <a:r>
                <a:rPr lang="en-US" b="true" sz="1939" strike="noStrike" u="sng">
                  <a:solidFill>
                    <a:srgbClr val="FFFFFF"/>
                  </a:solidFill>
                  <a:latin typeface="TT Norms Bold"/>
                  <a:ea typeface="TT Norms Bold"/>
                  <a:cs typeface="TT Norms Bold"/>
                  <a:sym typeface="TT Norms Bold"/>
                </a:rPr>
                <a:t>5. Visualization</a:t>
              </a:r>
            </a:p>
            <a:p>
              <a:pPr algn="l" marL="418651" indent="-209325" lvl="1">
                <a:lnSpc>
                  <a:spcPts val="2540"/>
                </a:lnSpc>
                <a:buFont typeface="Arial"/>
                <a:buChar char="•"/>
              </a:pPr>
              <a:r>
                <a:rPr lang="en-US" sz="1939" strike="noStrike">
                  <a:solidFill>
                    <a:srgbClr val="FFFFFF"/>
                  </a:solidFill>
                  <a:latin typeface="TT Norms"/>
                  <a:ea typeface="TT Norms"/>
                  <a:cs typeface="TT Norms"/>
                  <a:sym typeface="TT Norms"/>
                </a:rPr>
                <a:t>Interactive Dashboard Creation</a:t>
              </a:r>
            </a:p>
            <a:p>
              <a:pPr algn="l" marL="418651" indent="-209325" lvl="1">
                <a:lnSpc>
                  <a:spcPts val="2540"/>
                </a:lnSpc>
                <a:buFont typeface="Arial"/>
                <a:buChar char="•"/>
              </a:pPr>
              <a:r>
                <a:rPr lang="en-US" sz="1939" strike="noStrike">
                  <a:solidFill>
                    <a:srgbClr val="FFFFFF"/>
                  </a:solidFill>
                  <a:latin typeface="TT Norms"/>
                  <a:ea typeface="TT Norms"/>
                  <a:cs typeface="TT Norms"/>
                  <a:sym typeface="TT Norms"/>
                </a:rPr>
                <a:t>Dynamic chart generation</a:t>
              </a:r>
            </a:p>
            <a:p>
              <a:pPr algn="l" marL="418651" indent="-209325" lvl="1">
                <a:lnSpc>
                  <a:spcPts val="2540"/>
                </a:lnSpc>
                <a:buFont typeface="Arial"/>
                <a:buChar char="•"/>
              </a:pPr>
              <a:r>
                <a:rPr lang="en-US" sz="1939" strike="noStrike">
                  <a:solidFill>
                    <a:srgbClr val="FFFFFF"/>
                  </a:solidFill>
                  <a:latin typeface="TT Norms"/>
                  <a:ea typeface="TT Norms"/>
                  <a:cs typeface="TT Norms"/>
                  <a:sym typeface="TT Norms"/>
                </a:rPr>
                <a:t>Real-time filtering capabilities</a:t>
              </a:r>
            </a:p>
            <a:p>
              <a:pPr algn="l" marL="418651" indent="-209325" lvl="1">
                <a:lnSpc>
                  <a:spcPts val="2540"/>
                </a:lnSpc>
                <a:buFont typeface="Arial"/>
                <a:buChar char="•"/>
              </a:pPr>
              <a:r>
                <a:rPr lang="en-US" sz="1939" strike="noStrike">
                  <a:solidFill>
                    <a:srgbClr val="FFFFFF"/>
                  </a:solidFill>
                  <a:latin typeface="TT Norms"/>
                  <a:ea typeface="TT Norms"/>
                  <a:cs typeface="TT Norms"/>
                  <a:sym typeface="TT Norms"/>
                </a:rPr>
                <a:t>Tech Stack: Tableau</a:t>
              </a:r>
            </a:p>
          </p:txBody>
        </p:sp>
      </p:grpSp>
      <p:grpSp>
        <p:nvGrpSpPr>
          <p:cNvPr name="Group 17" id="17"/>
          <p:cNvGrpSpPr/>
          <p:nvPr/>
        </p:nvGrpSpPr>
        <p:grpSpPr>
          <a:xfrm rot="0">
            <a:off x="9306464" y="6673737"/>
            <a:ext cx="3977284" cy="3099529"/>
            <a:chOff x="0" y="0"/>
            <a:chExt cx="5303045" cy="4132705"/>
          </a:xfrm>
        </p:grpSpPr>
        <p:grpSp>
          <p:nvGrpSpPr>
            <p:cNvPr name="Group 18" id="18"/>
            <p:cNvGrpSpPr/>
            <p:nvPr/>
          </p:nvGrpSpPr>
          <p:grpSpPr>
            <a:xfrm rot="0">
              <a:off x="0" y="0"/>
              <a:ext cx="5303045" cy="4132705"/>
              <a:chOff x="0" y="0"/>
              <a:chExt cx="1047515" cy="816337"/>
            </a:xfrm>
          </p:grpSpPr>
          <p:sp>
            <p:nvSpPr>
              <p:cNvPr name="Freeform 19" id="19"/>
              <p:cNvSpPr/>
              <p:nvPr/>
            </p:nvSpPr>
            <p:spPr>
              <a:xfrm flipH="false" flipV="false" rot="0">
                <a:off x="0" y="0"/>
                <a:ext cx="1047515" cy="816337"/>
              </a:xfrm>
              <a:custGeom>
                <a:avLst/>
                <a:gdLst/>
                <a:ahLst/>
                <a:cxnLst/>
                <a:rect r="r" b="b" t="t" l="l"/>
                <a:pathLst>
                  <a:path h="816337" w="1047515">
                    <a:moveTo>
                      <a:pt x="99273" y="0"/>
                    </a:moveTo>
                    <a:lnTo>
                      <a:pt x="948242" y="0"/>
                    </a:lnTo>
                    <a:cubicBezTo>
                      <a:pt x="1003069" y="0"/>
                      <a:pt x="1047515" y="44446"/>
                      <a:pt x="1047515" y="99273"/>
                    </a:cubicBezTo>
                    <a:lnTo>
                      <a:pt x="1047515" y="717064"/>
                    </a:lnTo>
                    <a:cubicBezTo>
                      <a:pt x="1047515" y="771891"/>
                      <a:pt x="1003069" y="816337"/>
                      <a:pt x="948242" y="816337"/>
                    </a:cubicBezTo>
                    <a:lnTo>
                      <a:pt x="99273" y="816337"/>
                    </a:lnTo>
                    <a:cubicBezTo>
                      <a:pt x="44446" y="816337"/>
                      <a:pt x="0" y="771891"/>
                      <a:pt x="0" y="717064"/>
                    </a:cubicBezTo>
                    <a:lnTo>
                      <a:pt x="0" y="99273"/>
                    </a:lnTo>
                    <a:cubicBezTo>
                      <a:pt x="0" y="44446"/>
                      <a:pt x="44446" y="0"/>
                      <a:pt x="99273" y="0"/>
                    </a:cubicBezTo>
                    <a:close/>
                  </a:path>
                </a:pathLst>
              </a:custGeom>
              <a:solidFill>
                <a:srgbClr val="000000">
                  <a:alpha val="0"/>
                </a:srgbClr>
              </a:solidFill>
              <a:ln w="38100" cap="rnd">
                <a:solidFill>
                  <a:srgbClr val="FFFFFF"/>
                </a:solidFill>
                <a:prstDash val="solid"/>
                <a:round/>
              </a:ln>
            </p:spPr>
          </p:sp>
          <p:sp>
            <p:nvSpPr>
              <p:cNvPr name="TextBox 20" id="20"/>
              <p:cNvSpPr txBox="true"/>
              <p:nvPr/>
            </p:nvSpPr>
            <p:spPr>
              <a:xfrm>
                <a:off x="0" y="38100"/>
                <a:ext cx="1047515" cy="778237"/>
              </a:xfrm>
              <a:prstGeom prst="rect">
                <a:avLst/>
              </a:prstGeom>
            </p:spPr>
            <p:txBody>
              <a:bodyPr anchor="ctr" rtlCol="false" tIns="50800" lIns="50800" bIns="50800" rIns="50800"/>
              <a:lstStyle/>
              <a:p>
                <a:pPr algn="ctr">
                  <a:lnSpc>
                    <a:spcPts val="1885"/>
                  </a:lnSpc>
                </a:pPr>
              </a:p>
            </p:txBody>
          </p:sp>
        </p:grpSp>
        <p:sp>
          <p:nvSpPr>
            <p:cNvPr name="TextBox 21" id="21"/>
            <p:cNvSpPr txBox="true"/>
            <p:nvPr/>
          </p:nvSpPr>
          <p:spPr>
            <a:xfrm rot="0">
              <a:off x="416327" y="287977"/>
              <a:ext cx="4470390" cy="3537700"/>
            </a:xfrm>
            <a:prstGeom prst="rect">
              <a:avLst/>
            </a:prstGeom>
          </p:spPr>
          <p:txBody>
            <a:bodyPr anchor="t" rtlCol="false" tIns="0" lIns="0" bIns="0" rIns="0">
              <a:spAutoFit/>
            </a:bodyPr>
            <a:lstStyle/>
            <a:p>
              <a:pPr algn="l">
                <a:lnSpc>
                  <a:spcPts val="2626"/>
                </a:lnSpc>
              </a:pPr>
              <a:r>
                <a:rPr lang="en-US" b="true" sz="2005" u="sng">
                  <a:solidFill>
                    <a:srgbClr val="FFFFFF"/>
                  </a:solidFill>
                  <a:latin typeface="TT Norms Bold"/>
                  <a:ea typeface="TT Norms Bold"/>
                  <a:cs typeface="TT Norms Bold"/>
                  <a:sym typeface="TT Norms Bold"/>
                </a:rPr>
                <a:t>4. Data Transformatio</a:t>
              </a:r>
              <a:r>
                <a:rPr lang="en-US" sz="2005">
                  <a:solidFill>
                    <a:srgbClr val="FFFFFF"/>
                  </a:solidFill>
                  <a:latin typeface="TT Norms"/>
                  <a:ea typeface="TT Norms"/>
                  <a:cs typeface="TT Norms"/>
                  <a:sym typeface="TT Norms"/>
                </a:rPr>
                <a:t>n</a:t>
              </a:r>
            </a:p>
            <a:p>
              <a:pPr algn="l" marL="432916" indent="-216458" lvl="1">
                <a:lnSpc>
                  <a:spcPts val="2626"/>
                </a:lnSpc>
                <a:buFont typeface="Arial"/>
                <a:buChar char="•"/>
              </a:pPr>
              <a:r>
                <a:rPr lang="en-US" sz="2005">
                  <a:solidFill>
                    <a:srgbClr val="FFFFFF"/>
                  </a:solidFill>
                  <a:latin typeface="TT Norms"/>
                  <a:ea typeface="TT Norms"/>
                  <a:cs typeface="TT Norms"/>
                  <a:sym typeface="TT Norms"/>
                </a:rPr>
                <a:t>Analytics-Ready Processing</a:t>
              </a:r>
            </a:p>
            <a:p>
              <a:pPr algn="l" marL="432916" indent="-216458" lvl="1">
                <a:lnSpc>
                  <a:spcPts val="2626"/>
                </a:lnSpc>
                <a:buFont typeface="Arial"/>
                <a:buChar char="•"/>
              </a:pPr>
              <a:r>
                <a:rPr lang="en-US" sz="2005">
                  <a:solidFill>
                    <a:srgbClr val="FFFFFF"/>
                  </a:solidFill>
                  <a:latin typeface="TT Norms"/>
                  <a:ea typeface="TT Norms"/>
                  <a:cs typeface="TT Norms"/>
                  <a:sym typeface="TT Norms"/>
                </a:rPr>
                <a:t>Complex SQL queries and aggregations</a:t>
              </a:r>
            </a:p>
            <a:p>
              <a:pPr algn="l" marL="432916" indent="-216458" lvl="1">
                <a:lnSpc>
                  <a:spcPts val="2626"/>
                </a:lnSpc>
                <a:buFont typeface="Arial"/>
                <a:buChar char="•"/>
              </a:pPr>
              <a:r>
                <a:rPr lang="en-US" sz="2005">
                  <a:solidFill>
                    <a:srgbClr val="FFFFFF"/>
                  </a:solidFill>
                  <a:latin typeface="TT Norms"/>
                  <a:ea typeface="TT Norms"/>
                  <a:cs typeface="TT Norms"/>
                  <a:sym typeface="TT Norms"/>
                </a:rPr>
                <a:t>Feature engineering for model preparation</a:t>
              </a:r>
            </a:p>
            <a:p>
              <a:pPr algn="l" marL="432916" indent="-216458" lvl="1">
                <a:lnSpc>
                  <a:spcPts val="2626"/>
                </a:lnSpc>
                <a:buFont typeface="Arial"/>
                <a:buChar char="•"/>
              </a:pPr>
              <a:r>
                <a:rPr lang="en-US" sz="2005">
                  <a:solidFill>
                    <a:srgbClr val="FFFFFF"/>
                  </a:solidFill>
                  <a:latin typeface="TT Norms"/>
                  <a:ea typeface="TT Norms"/>
                  <a:cs typeface="TT Norms"/>
                  <a:sym typeface="TT Norms"/>
                </a:rPr>
                <a:t>Tech Stack: SQL, Pandas,</a:t>
              </a:r>
            </a:p>
          </p:txBody>
        </p:sp>
      </p:grpSp>
      <p:grpSp>
        <p:nvGrpSpPr>
          <p:cNvPr name="Group 22" id="22"/>
          <p:cNvGrpSpPr/>
          <p:nvPr/>
        </p:nvGrpSpPr>
        <p:grpSpPr>
          <a:xfrm rot="0">
            <a:off x="923999" y="3295056"/>
            <a:ext cx="16631332" cy="2913119"/>
            <a:chOff x="0" y="0"/>
            <a:chExt cx="22175110" cy="3884158"/>
          </a:xfrm>
        </p:grpSpPr>
        <p:sp>
          <p:nvSpPr>
            <p:cNvPr name="Freeform 23" id="23"/>
            <p:cNvSpPr/>
            <p:nvPr/>
          </p:nvSpPr>
          <p:spPr>
            <a:xfrm flipH="false" flipV="false" rot="0">
              <a:off x="4951708" y="1107444"/>
              <a:ext cx="2700289" cy="1669270"/>
            </a:xfrm>
            <a:custGeom>
              <a:avLst/>
              <a:gdLst/>
              <a:ahLst/>
              <a:cxnLst/>
              <a:rect r="r" b="b" t="t" l="l"/>
              <a:pathLst>
                <a:path h="1669270" w="2700289">
                  <a:moveTo>
                    <a:pt x="0" y="0"/>
                  </a:moveTo>
                  <a:lnTo>
                    <a:pt x="2700289" y="0"/>
                  </a:lnTo>
                  <a:lnTo>
                    <a:pt x="2700289" y="1669270"/>
                  </a:lnTo>
                  <a:lnTo>
                    <a:pt x="0" y="166927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4" id="24"/>
            <p:cNvSpPr/>
            <p:nvPr/>
          </p:nvSpPr>
          <p:spPr>
            <a:xfrm flipH="false" flipV="false" rot="0">
              <a:off x="14146376" y="1107444"/>
              <a:ext cx="2700289" cy="1669270"/>
            </a:xfrm>
            <a:custGeom>
              <a:avLst/>
              <a:gdLst/>
              <a:ahLst/>
              <a:cxnLst/>
              <a:rect r="r" b="b" t="t" l="l"/>
              <a:pathLst>
                <a:path h="1669270" w="2700289">
                  <a:moveTo>
                    <a:pt x="0" y="0"/>
                  </a:moveTo>
                  <a:lnTo>
                    <a:pt x="2700289" y="0"/>
                  </a:lnTo>
                  <a:lnTo>
                    <a:pt x="2700289" y="1669270"/>
                  </a:lnTo>
                  <a:lnTo>
                    <a:pt x="0" y="166927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25" id="25"/>
            <p:cNvGrpSpPr/>
            <p:nvPr/>
          </p:nvGrpSpPr>
          <p:grpSpPr>
            <a:xfrm rot="0">
              <a:off x="0" y="116698"/>
              <a:ext cx="4563991" cy="3650763"/>
              <a:chOff x="0" y="0"/>
              <a:chExt cx="901529" cy="721138"/>
            </a:xfrm>
          </p:grpSpPr>
          <p:sp>
            <p:nvSpPr>
              <p:cNvPr name="Freeform 26" id="26"/>
              <p:cNvSpPr/>
              <p:nvPr/>
            </p:nvSpPr>
            <p:spPr>
              <a:xfrm flipH="false" flipV="false" rot="0">
                <a:off x="0" y="0"/>
                <a:ext cx="901529" cy="721138"/>
              </a:xfrm>
              <a:custGeom>
                <a:avLst/>
                <a:gdLst/>
                <a:ahLst/>
                <a:cxnLst/>
                <a:rect r="r" b="b" t="t" l="l"/>
                <a:pathLst>
                  <a:path h="721138" w="901529">
                    <a:moveTo>
                      <a:pt x="115349" y="0"/>
                    </a:moveTo>
                    <a:lnTo>
                      <a:pt x="786180" y="0"/>
                    </a:lnTo>
                    <a:cubicBezTo>
                      <a:pt x="849886" y="0"/>
                      <a:pt x="901529" y="51643"/>
                      <a:pt x="901529" y="115349"/>
                    </a:cubicBezTo>
                    <a:lnTo>
                      <a:pt x="901529" y="605790"/>
                    </a:lnTo>
                    <a:cubicBezTo>
                      <a:pt x="901529" y="669495"/>
                      <a:pt x="849886" y="721138"/>
                      <a:pt x="786180" y="721138"/>
                    </a:cubicBezTo>
                    <a:lnTo>
                      <a:pt x="115349" y="721138"/>
                    </a:lnTo>
                    <a:cubicBezTo>
                      <a:pt x="51643" y="721138"/>
                      <a:pt x="0" y="669495"/>
                      <a:pt x="0" y="605790"/>
                    </a:cubicBezTo>
                    <a:lnTo>
                      <a:pt x="0" y="115349"/>
                    </a:lnTo>
                    <a:cubicBezTo>
                      <a:pt x="0" y="51643"/>
                      <a:pt x="51643" y="0"/>
                      <a:pt x="115349" y="0"/>
                    </a:cubicBezTo>
                    <a:close/>
                  </a:path>
                </a:pathLst>
              </a:custGeom>
              <a:solidFill>
                <a:srgbClr val="000000">
                  <a:alpha val="0"/>
                </a:srgbClr>
              </a:solidFill>
              <a:ln w="38100" cap="rnd">
                <a:solidFill>
                  <a:srgbClr val="FFFFFF"/>
                </a:solidFill>
                <a:prstDash val="solid"/>
                <a:round/>
              </a:ln>
            </p:spPr>
          </p:sp>
          <p:sp>
            <p:nvSpPr>
              <p:cNvPr name="TextBox 27" id="27"/>
              <p:cNvSpPr txBox="true"/>
              <p:nvPr/>
            </p:nvSpPr>
            <p:spPr>
              <a:xfrm>
                <a:off x="0" y="38100"/>
                <a:ext cx="901529" cy="683038"/>
              </a:xfrm>
              <a:prstGeom prst="rect">
                <a:avLst/>
              </a:prstGeom>
            </p:spPr>
            <p:txBody>
              <a:bodyPr anchor="ctr" rtlCol="false" tIns="50800" lIns="50800" bIns="50800" rIns="50800"/>
              <a:lstStyle/>
              <a:p>
                <a:pPr algn="ctr">
                  <a:lnSpc>
                    <a:spcPts val="1885"/>
                  </a:lnSpc>
                </a:pPr>
              </a:p>
            </p:txBody>
          </p:sp>
        </p:grpSp>
        <p:grpSp>
          <p:nvGrpSpPr>
            <p:cNvPr name="Group 28" id="28"/>
            <p:cNvGrpSpPr/>
            <p:nvPr/>
          </p:nvGrpSpPr>
          <p:grpSpPr>
            <a:xfrm rot="0">
              <a:off x="8091859" y="0"/>
              <a:ext cx="5736284" cy="3884158"/>
              <a:chOff x="0" y="0"/>
              <a:chExt cx="1133093" cy="767241"/>
            </a:xfrm>
          </p:grpSpPr>
          <p:sp>
            <p:nvSpPr>
              <p:cNvPr name="Freeform 29" id="29"/>
              <p:cNvSpPr/>
              <p:nvPr/>
            </p:nvSpPr>
            <p:spPr>
              <a:xfrm flipH="false" flipV="false" rot="0">
                <a:off x="0" y="0"/>
                <a:ext cx="1133093" cy="767241"/>
              </a:xfrm>
              <a:custGeom>
                <a:avLst/>
                <a:gdLst/>
                <a:ahLst/>
                <a:cxnLst/>
                <a:rect r="r" b="b" t="t" l="l"/>
                <a:pathLst>
                  <a:path h="767241" w="1133093">
                    <a:moveTo>
                      <a:pt x="91776" y="0"/>
                    </a:moveTo>
                    <a:lnTo>
                      <a:pt x="1041318" y="0"/>
                    </a:lnTo>
                    <a:cubicBezTo>
                      <a:pt x="1065658" y="0"/>
                      <a:pt x="1089001" y="9669"/>
                      <a:pt x="1106213" y="26880"/>
                    </a:cubicBezTo>
                    <a:cubicBezTo>
                      <a:pt x="1123424" y="44092"/>
                      <a:pt x="1133093" y="67435"/>
                      <a:pt x="1133093" y="91776"/>
                    </a:cubicBezTo>
                    <a:lnTo>
                      <a:pt x="1133093" y="675466"/>
                    </a:lnTo>
                    <a:cubicBezTo>
                      <a:pt x="1133093" y="699806"/>
                      <a:pt x="1123424" y="723150"/>
                      <a:pt x="1106213" y="740361"/>
                    </a:cubicBezTo>
                    <a:cubicBezTo>
                      <a:pt x="1089001" y="757572"/>
                      <a:pt x="1065658" y="767241"/>
                      <a:pt x="1041318" y="767241"/>
                    </a:cubicBezTo>
                    <a:lnTo>
                      <a:pt x="91776" y="767241"/>
                    </a:lnTo>
                    <a:cubicBezTo>
                      <a:pt x="67435" y="767241"/>
                      <a:pt x="44092" y="757572"/>
                      <a:pt x="26880" y="740361"/>
                    </a:cubicBezTo>
                    <a:cubicBezTo>
                      <a:pt x="9669" y="723150"/>
                      <a:pt x="0" y="699806"/>
                      <a:pt x="0" y="675466"/>
                    </a:cubicBezTo>
                    <a:lnTo>
                      <a:pt x="0" y="91776"/>
                    </a:lnTo>
                    <a:cubicBezTo>
                      <a:pt x="0" y="67435"/>
                      <a:pt x="9669" y="44092"/>
                      <a:pt x="26880" y="26880"/>
                    </a:cubicBezTo>
                    <a:cubicBezTo>
                      <a:pt x="44092" y="9669"/>
                      <a:pt x="67435" y="0"/>
                      <a:pt x="91776" y="0"/>
                    </a:cubicBezTo>
                    <a:close/>
                  </a:path>
                </a:pathLst>
              </a:custGeom>
              <a:solidFill>
                <a:srgbClr val="000000">
                  <a:alpha val="0"/>
                </a:srgbClr>
              </a:solidFill>
              <a:ln w="38100" cap="rnd">
                <a:solidFill>
                  <a:srgbClr val="FFFFFF"/>
                </a:solidFill>
                <a:prstDash val="solid"/>
                <a:round/>
              </a:ln>
            </p:spPr>
          </p:sp>
          <p:sp>
            <p:nvSpPr>
              <p:cNvPr name="TextBox 30" id="30"/>
              <p:cNvSpPr txBox="true"/>
              <p:nvPr/>
            </p:nvSpPr>
            <p:spPr>
              <a:xfrm>
                <a:off x="0" y="38100"/>
                <a:ext cx="1133093" cy="729141"/>
              </a:xfrm>
              <a:prstGeom prst="rect">
                <a:avLst/>
              </a:prstGeom>
            </p:spPr>
            <p:txBody>
              <a:bodyPr anchor="ctr" rtlCol="false" tIns="50800" lIns="50800" bIns="50800" rIns="50800"/>
              <a:lstStyle/>
              <a:p>
                <a:pPr algn="ctr">
                  <a:lnSpc>
                    <a:spcPts val="1885"/>
                  </a:lnSpc>
                </a:pPr>
              </a:p>
            </p:txBody>
          </p:sp>
        </p:grpSp>
        <p:sp>
          <p:nvSpPr>
            <p:cNvPr name="TextBox 31" id="31"/>
            <p:cNvSpPr txBox="true"/>
            <p:nvPr/>
          </p:nvSpPr>
          <p:spPr>
            <a:xfrm rot="0">
              <a:off x="8170301" y="430047"/>
              <a:ext cx="5579400" cy="3005015"/>
            </a:xfrm>
            <a:prstGeom prst="rect">
              <a:avLst/>
            </a:prstGeom>
          </p:spPr>
          <p:txBody>
            <a:bodyPr anchor="t" rtlCol="false" tIns="0" lIns="0" bIns="0" rIns="0">
              <a:spAutoFit/>
            </a:bodyPr>
            <a:lstStyle/>
            <a:p>
              <a:pPr algn="l">
                <a:lnSpc>
                  <a:spcPts val="2576"/>
                </a:lnSpc>
              </a:pPr>
              <a:r>
                <a:rPr lang="en-US" b="true" sz="1966" u="sng">
                  <a:solidFill>
                    <a:srgbClr val="FFFFFF"/>
                  </a:solidFill>
                  <a:latin typeface="TT Norms Bold"/>
                  <a:ea typeface="TT Norms Bold"/>
                  <a:cs typeface="TT Norms Bold"/>
                  <a:sym typeface="TT Norms Bold"/>
                </a:rPr>
                <a:t>2. Data Cleaning</a:t>
              </a:r>
            </a:p>
            <a:p>
              <a:pPr algn="l" marL="424631" indent="-212315" lvl="1">
                <a:lnSpc>
                  <a:spcPts val="2576"/>
                </a:lnSpc>
                <a:buFont typeface="Arial"/>
                <a:buChar char="•"/>
              </a:pPr>
              <a:r>
                <a:rPr lang="en-US" sz="1966">
                  <a:solidFill>
                    <a:srgbClr val="FFFFFF"/>
                  </a:solidFill>
                  <a:latin typeface="TT Norms"/>
                  <a:ea typeface="TT Norms"/>
                  <a:cs typeface="TT Norms"/>
                  <a:sym typeface="TT Norms"/>
                </a:rPr>
                <a:t>Prepare Data for Analysis</a:t>
              </a:r>
            </a:p>
            <a:p>
              <a:pPr algn="l" marL="424631" indent="-212315" lvl="1">
                <a:lnSpc>
                  <a:spcPts val="2576"/>
                </a:lnSpc>
                <a:buFont typeface="Arial"/>
                <a:buChar char="•"/>
              </a:pPr>
              <a:r>
                <a:rPr lang="en-US" sz="1966">
                  <a:solidFill>
                    <a:srgbClr val="FFFFFF"/>
                  </a:solidFill>
                  <a:latin typeface="TT Norms"/>
                  <a:ea typeface="TT Norms"/>
                  <a:cs typeface="TT Norms"/>
                  <a:sym typeface="TT Norms"/>
                </a:rPr>
                <a:t>Missing value imputation strategies</a:t>
              </a:r>
            </a:p>
            <a:p>
              <a:pPr algn="l" marL="424631" indent="-212315" lvl="1">
                <a:lnSpc>
                  <a:spcPts val="2576"/>
                </a:lnSpc>
                <a:buFont typeface="Arial"/>
                <a:buChar char="•"/>
              </a:pPr>
              <a:r>
                <a:rPr lang="en-US" sz="1966">
                  <a:solidFill>
                    <a:srgbClr val="FFFFFF"/>
                  </a:solidFill>
                  <a:latin typeface="TT Norms"/>
                  <a:ea typeface="TT Norms"/>
                  <a:cs typeface="TT Norms"/>
                  <a:sym typeface="TT Norms"/>
                </a:rPr>
                <a:t>Categorical variable encoding</a:t>
              </a:r>
            </a:p>
            <a:p>
              <a:pPr algn="l" marL="424631" indent="-212315" lvl="1">
                <a:lnSpc>
                  <a:spcPts val="2576"/>
                </a:lnSpc>
                <a:buFont typeface="Arial"/>
                <a:buChar char="•"/>
              </a:pPr>
              <a:r>
                <a:rPr lang="en-US" sz="1966">
                  <a:solidFill>
                    <a:srgbClr val="FFFFFF"/>
                  </a:solidFill>
                  <a:latin typeface="TT Norms"/>
                  <a:ea typeface="TT Norms"/>
                  <a:cs typeface="TT Norms"/>
                  <a:sym typeface="TT Norms"/>
                </a:rPr>
                <a:t>Outlier detection and handling</a:t>
              </a:r>
            </a:p>
            <a:p>
              <a:pPr algn="l" marL="424631" indent="-212315" lvl="1">
                <a:lnSpc>
                  <a:spcPts val="2576"/>
                </a:lnSpc>
                <a:buFont typeface="Arial"/>
                <a:buChar char="•"/>
              </a:pPr>
              <a:r>
                <a:rPr lang="en-US" sz="1966">
                  <a:solidFill>
                    <a:srgbClr val="FFFFFF"/>
                  </a:solidFill>
                  <a:latin typeface="TT Norms"/>
                  <a:ea typeface="TT Norms"/>
                  <a:cs typeface="TT Norms"/>
                  <a:sym typeface="TT Norms"/>
                </a:rPr>
                <a:t>Tech Stack: Pandas, NumPy</a:t>
              </a:r>
            </a:p>
          </p:txBody>
        </p:sp>
        <p:grpSp>
          <p:nvGrpSpPr>
            <p:cNvPr name="Group 32" id="32"/>
            <p:cNvGrpSpPr/>
            <p:nvPr/>
          </p:nvGrpSpPr>
          <p:grpSpPr>
            <a:xfrm rot="0">
              <a:off x="16872065" y="0"/>
              <a:ext cx="5303045" cy="3884158"/>
              <a:chOff x="0" y="0"/>
              <a:chExt cx="1047515" cy="767241"/>
            </a:xfrm>
          </p:grpSpPr>
          <p:sp>
            <p:nvSpPr>
              <p:cNvPr name="Freeform 33" id="33"/>
              <p:cNvSpPr/>
              <p:nvPr/>
            </p:nvSpPr>
            <p:spPr>
              <a:xfrm flipH="false" flipV="false" rot="0">
                <a:off x="0" y="0"/>
                <a:ext cx="1047515" cy="767241"/>
              </a:xfrm>
              <a:custGeom>
                <a:avLst/>
                <a:gdLst/>
                <a:ahLst/>
                <a:cxnLst/>
                <a:rect r="r" b="b" t="t" l="l"/>
                <a:pathLst>
                  <a:path h="767241" w="1047515">
                    <a:moveTo>
                      <a:pt x="99273" y="0"/>
                    </a:moveTo>
                    <a:lnTo>
                      <a:pt x="948242" y="0"/>
                    </a:lnTo>
                    <a:cubicBezTo>
                      <a:pt x="1003069" y="0"/>
                      <a:pt x="1047515" y="44446"/>
                      <a:pt x="1047515" y="99273"/>
                    </a:cubicBezTo>
                    <a:lnTo>
                      <a:pt x="1047515" y="667968"/>
                    </a:lnTo>
                    <a:cubicBezTo>
                      <a:pt x="1047515" y="722795"/>
                      <a:pt x="1003069" y="767241"/>
                      <a:pt x="948242" y="767241"/>
                    </a:cubicBezTo>
                    <a:lnTo>
                      <a:pt x="99273" y="767241"/>
                    </a:lnTo>
                    <a:cubicBezTo>
                      <a:pt x="44446" y="767241"/>
                      <a:pt x="0" y="722795"/>
                      <a:pt x="0" y="667968"/>
                    </a:cubicBezTo>
                    <a:lnTo>
                      <a:pt x="0" y="99273"/>
                    </a:lnTo>
                    <a:cubicBezTo>
                      <a:pt x="0" y="44446"/>
                      <a:pt x="44446" y="0"/>
                      <a:pt x="99273" y="0"/>
                    </a:cubicBezTo>
                    <a:close/>
                  </a:path>
                </a:pathLst>
              </a:custGeom>
              <a:solidFill>
                <a:srgbClr val="000000">
                  <a:alpha val="0"/>
                </a:srgbClr>
              </a:solidFill>
              <a:ln w="38100" cap="rnd">
                <a:solidFill>
                  <a:srgbClr val="FFFFFF"/>
                </a:solidFill>
                <a:prstDash val="solid"/>
                <a:round/>
              </a:ln>
            </p:spPr>
          </p:sp>
          <p:sp>
            <p:nvSpPr>
              <p:cNvPr name="TextBox 34" id="34"/>
              <p:cNvSpPr txBox="true"/>
              <p:nvPr/>
            </p:nvSpPr>
            <p:spPr>
              <a:xfrm>
                <a:off x="0" y="38100"/>
                <a:ext cx="1047515" cy="729141"/>
              </a:xfrm>
              <a:prstGeom prst="rect">
                <a:avLst/>
              </a:prstGeom>
            </p:spPr>
            <p:txBody>
              <a:bodyPr anchor="ctr" rtlCol="false" tIns="50800" lIns="50800" bIns="50800" rIns="50800"/>
              <a:lstStyle/>
              <a:p>
                <a:pPr algn="ctr">
                  <a:lnSpc>
                    <a:spcPts val="1885"/>
                  </a:lnSpc>
                </a:pPr>
              </a:p>
            </p:txBody>
          </p:sp>
        </p:grpSp>
        <p:sp>
          <p:nvSpPr>
            <p:cNvPr name="TextBox 35" id="35"/>
            <p:cNvSpPr txBox="true"/>
            <p:nvPr/>
          </p:nvSpPr>
          <p:spPr>
            <a:xfrm rot="0">
              <a:off x="17116537" y="430047"/>
              <a:ext cx="4814101" cy="3005015"/>
            </a:xfrm>
            <a:prstGeom prst="rect">
              <a:avLst/>
            </a:prstGeom>
          </p:spPr>
          <p:txBody>
            <a:bodyPr anchor="t" rtlCol="false" tIns="0" lIns="0" bIns="0" rIns="0">
              <a:spAutoFit/>
            </a:bodyPr>
            <a:lstStyle/>
            <a:p>
              <a:pPr algn="l">
                <a:lnSpc>
                  <a:spcPts val="2576"/>
                </a:lnSpc>
              </a:pPr>
              <a:r>
                <a:rPr lang="en-US" b="true" sz="1966" u="sng">
                  <a:solidFill>
                    <a:srgbClr val="FFFFFF"/>
                  </a:solidFill>
                  <a:latin typeface="TT Norms Bold"/>
                  <a:ea typeface="TT Norms Bold"/>
                  <a:cs typeface="TT Norms Bold"/>
                  <a:sym typeface="TT Norms Bold"/>
                </a:rPr>
                <a:t>3. Data Storage</a:t>
              </a:r>
            </a:p>
            <a:p>
              <a:pPr algn="l" marL="424631" indent="-212315" lvl="1">
                <a:lnSpc>
                  <a:spcPts val="2576"/>
                </a:lnSpc>
                <a:buFont typeface="Arial"/>
                <a:buChar char="•"/>
              </a:pPr>
              <a:r>
                <a:rPr lang="en-US" sz="1966">
                  <a:solidFill>
                    <a:srgbClr val="FFFFFF"/>
                  </a:solidFill>
                  <a:latin typeface="TT Norms"/>
                  <a:ea typeface="TT Norms"/>
                  <a:cs typeface="TT Norms"/>
                  <a:sym typeface="TT Norms"/>
                </a:rPr>
                <a:t>Persist Clean Data</a:t>
              </a:r>
            </a:p>
            <a:p>
              <a:pPr algn="l" marL="424631" indent="-212315" lvl="1">
                <a:lnSpc>
                  <a:spcPts val="2576"/>
                </a:lnSpc>
                <a:buFont typeface="Arial"/>
                <a:buChar char="•"/>
              </a:pPr>
              <a:r>
                <a:rPr lang="en-US" sz="1966">
                  <a:solidFill>
                    <a:srgbClr val="FFFFFF"/>
                  </a:solidFill>
                  <a:latin typeface="TT Norms"/>
                  <a:ea typeface="TT Norms"/>
                  <a:cs typeface="TT Norms"/>
                  <a:sym typeface="TT Norms"/>
                </a:rPr>
                <a:t>Relational database schema design</a:t>
              </a:r>
            </a:p>
            <a:p>
              <a:pPr algn="l" marL="424631" indent="-212315" lvl="1">
                <a:lnSpc>
                  <a:spcPts val="2576"/>
                </a:lnSpc>
                <a:buFont typeface="Arial"/>
                <a:buChar char="•"/>
              </a:pPr>
              <a:r>
                <a:rPr lang="en-US" sz="1966">
                  <a:solidFill>
                    <a:srgbClr val="FFFFFF"/>
                  </a:solidFill>
                  <a:latin typeface="TT Norms"/>
                  <a:ea typeface="TT Norms"/>
                  <a:cs typeface="TT Norms"/>
                  <a:sym typeface="TT Norms"/>
                </a:rPr>
                <a:t>Optimized data insertion with indexing</a:t>
              </a:r>
            </a:p>
            <a:p>
              <a:pPr algn="l" marL="424631" indent="-212315" lvl="1">
                <a:lnSpc>
                  <a:spcPts val="2576"/>
                </a:lnSpc>
                <a:buFont typeface="Arial"/>
                <a:buChar char="•"/>
              </a:pPr>
              <a:r>
                <a:rPr lang="en-US" sz="1966">
                  <a:solidFill>
                    <a:srgbClr val="FFFFFF"/>
                  </a:solidFill>
                  <a:latin typeface="TT Norms"/>
                  <a:ea typeface="TT Norms"/>
                  <a:cs typeface="TT Norms"/>
                  <a:sym typeface="TT Norms"/>
                </a:rPr>
                <a:t>Tech Stack: MySQL, Excel</a:t>
              </a:r>
            </a:p>
          </p:txBody>
        </p:sp>
      </p:grpSp>
      <p:sp>
        <p:nvSpPr>
          <p:cNvPr name="Freeform 36" id="36"/>
          <p:cNvSpPr/>
          <p:nvPr/>
        </p:nvSpPr>
        <p:spPr>
          <a:xfrm flipH="false" flipV="false" rot="7620912">
            <a:off x="13524637" y="6982320"/>
            <a:ext cx="2025217" cy="1251952"/>
          </a:xfrm>
          <a:custGeom>
            <a:avLst/>
            <a:gdLst/>
            <a:ahLst/>
            <a:cxnLst/>
            <a:rect r="r" b="b" t="t" l="l"/>
            <a:pathLst>
              <a:path h="1251952" w="2025217">
                <a:moveTo>
                  <a:pt x="0" y="0"/>
                </a:moveTo>
                <a:lnTo>
                  <a:pt x="2025217" y="0"/>
                </a:lnTo>
                <a:lnTo>
                  <a:pt x="2025217" y="1251952"/>
                </a:lnTo>
                <a:lnTo>
                  <a:pt x="0" y="125195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37" id="37"/>
          <p:cNvSpPr/>
          <p:nvPr/>
        </p:nvSpPr>
        <p:spPr>
          <a:xfrm flipH="false" flipV="false" rot="-10800000">
            <a:off x="7113238" y="7597525"/>
            <a:ext cx="2025217" cy="1251952"/>
          </a:xfrm>
          <a:custGeom>
            <a:avLst/>
            <a:gdLst/>
            <a:ahLst/>
            <a:cxnLst/>
            <a:rect r="r" b="b" t="t" l="l"/>
            <a:pathLst>
              <a:path h="1251952" w="2025217">
                <a:moveTo>
                  <a:pt x="0" y="0"/>
                </a:moveTo>
                <a:lnTo>
                  <a:pt x="2025217" y="0"/>
                </a:lnTo>
                <a:lnTo>
                  <a:pt x="2025217" y="1251952"/>
                </a:lnTo>
                <a:lnTo>
                  <a:pt x="0" y="125195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8" id="38"/>
          <p:cNvSpPr txBox="true"/>
          <p:nvPr/>
        </p:nvSpPr>
        <p:spPr>
          <a:xfrm rot="0">
            <a:off x="1060390" y="3586279"/>
            <a:ext cx="3150212" cy="2258479"/>
          </a:xfrm>
          <a:prstGeom prst="rect">
            <a:avLst/>
          </a:prstGeom>
        </p:spPr>
        <p:txBody>
          <a:bodyPr anchor="t" rtlCol="false" tIns="0" lIns="0" bIns="0" rIns="0">
            <a:spAutoFit/>
          </a:bodyPr>
          <a:lstStyle/>
          <a:p>
            <a:pPr algn="l">
              <a:lnSpc>
                <a:spcPts val="2580"/>
              </a:lnSpc>
            </a:pPr>
            <a:r>
              <a:rPr lang="en-US" sz="1970" u="sng" b="true">
                <a:solidFill>
                  <a:srgbClr val="FFFFFF"/>
                </a:solidFill>
                <a:latin typeface="TT Norms Bold"/>
                <a:ea typeface="TT Norms Bold"/>
                <a:cs typeface="TT Norms Bold"/>
                <a:sym typeface="TT Norms Bold"/>
              </a:rPr>
              <a:t>1. Data Input</a:t>
            </a:r>
          </a:p>
          <a:p>
            <a:pPr algn="l" marL="425324" indent="-212662" lvl="1">
              <a:lnSpc>
                <a:spcPts val="2580"/>
              </a:lnSpc>
              <a:buFont typeface="Arial"/>
              <a:buChar char="•"/>
            </a:pPr>
            <a:r>
              <a:rPr lang="en-US" sz="1970">
                <a:solidFill>
                  <a:srgbClr val="FFFFFF"/>
                </a:solidFill>
                <a:latin typeface="TT Norms"/>
                <a:ea typeface="TT Norms"/>
                <a:cs typeface="TT Norms"/>
                <a:sym typeface="TT Norms"/>
              </a:rPr>
              <a:t>Raw CSV file processing and validation</a:t>
            </a:r>
          </a:p>
          <a:p>
            <a:pPr algn="l" marL="425324" indent="-212662" lvl="1">
              <a:lnSpc>
                <a:spcPts val="2580"/>
              </a:lnSpc>
              <a:buFont typeface="Arial"/>
              <a:buChar char="•"/>
            </a:pPr>
            <a:r>
              <a:rPr lang="en-US" sz="1970">
                <a:solidFill>
                  <a:srgbClr val="FFFFFF"/>
                </a:solidFill>
                <a:latin typeface="TT Norms"/>
                <a:ea typeface="TT Norms"/>
                <a:cs typeface="TT Norms"/>
                <a:sym typeface="TT Norms"/>
              </a:rPr>
              <a:t>Schema verification for data integrity</a:t>
            </a:r>
          </a:p>
          <a:p>
            <a:pPr algn="l" marL="425324" indent="-212662" lvl="1">
              <a:lnSpc>
                <a:spcPts val="2580"/>
              </a:lnSpc>
              <a:buFont typeface="Arial"/>
              <a:buChar char="•"/>
            </a:pPr>
            <a:r>
              <a:rPr lang="en-US" sz="1970">
                <a:solidFill>
                  <a:srgbClr val="FFFFFF"/>
                </a:solidFill>
                <a:latin typeface="TT Norms"/>
                <a:ea typeface="TT Norms"/>
                <a:cs typeface="TT Norms"/>
                <a:sym typeface="TT Norms"/>
              </a:rPr>
              <a:t>Tech Stack: Excel, Python, CSV Parser</a:t>
            </a:r>
          </a:p>
        </p:txBody>
      </p:sp>
      <p:sp>
        <p:nvSpPr>
          <p:cNvPr name="TextBox 39" id="39"/>
          <p:cNvSpPr txBox="true"/>
          <p:nvPr/>
        </p:nvSpPr>
        <p:spPr>
          <a:xfrm rot="0">
            <a:off x="3867119" y="1691283"/>
            <a:ext cx="5276881"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Prep</a:t>
            </a:r>
          </a:p>
        </p:txBody>
      </p:sp>
      <p:sp>
        <p:nvSpPr>
          <p:cNvPr name="TextBox 40" id="40"/>
          <p:cNvSpPr txBox="true"/>
          <p:nvPr/>
        </p:nvSpPr>
        <p:spPr>
          <a:xfrm rot="0">
            <a:off x="1490535" y="1691283"/>
            <a:ext cx="4830470"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Data</a:t>
            </a:r>
          </a:p>
        </p:txBody>
      </p:sp>
      <p:sp>
        <p:nvSpPr>
          <p:cNvPr name="TextBox 41" id="41"/>
          <p:cNvSpPr txBox="true"/>
          <p:nvPr/>
        </p:nvSpPr>
        <p:spPr>
          <a:xfrm rot="0">
            <a:off x="1595498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24264" y="6981528"/>
            <a:ext cx="20461501" cy="7477748"/>
          </a:xfrm>
          <a:custGeom>
            <a:avLst/>
            <a:gdLst/>
            <a:ahLst/>
            <a:cxnLst/>
            <a:rect r="r" b="b" t="t" l="l"/>
            <a:pathLst>
              <a:path h="7477748" w="20461501">
                <a:moveTo>
                  <a:pt x="20461501" y="0"/>
                </a:moveTo>
                <a:lnTo>
                  <a:pt x="0" y="0"/>
                </a:lnTo>
                <a:lnTo>
                  <a:pt x="0" y="7477749"/>
                </a:lnTo>
                <a:lnTo>
                  <a:pt x="20461501" y="7477749"/>
                </a:lnTo>
                <a:lnTo>
                  <a:pt x="20461501" y="0"/>
                </a:lnTo>
                <a:close/>
              </a:path>
            </a:pathLst>
          </a:custGeom>
          <a:blipFill>
            <a:blip r:embed="rId4">
              <a:alphaModFix amt="44999"/>
            </a:blip>
            <a:stretch>
              <a:fillRect l="0" t="0" r="0" b="0"/>
            </a:stretch>
          </a:blipFill>
        </p:spPr>
      </p:sp>
      <p:grpSp>
        <p:nvGrpSpPr>
          <p:cNvPr name="Group 4" id="4"/>
          <p:cNvGrpSpPr/>
          <p:nvPr/>
        </p:nvGrpSpPr>
        <p:grpSpPr>
          <a:xfrm rot="0">
            <a:off x="12779158" y="6422898"/>
            <a:ext cx="5937324" cy="6324898"/>
            <a:chOff x="0" y="0"/>
            <a:chExt cx="7916432" cy="8433197"/>
          </a:xfrm>
        </p:grpSpPr>
        <p:sp>
          <p:nvSpPr>
            <p:cNvPr name="Freeform 5" id="5"/>
            <p:cNvSpPr/>
            <p:nvPr/>
          </p:nvSpPr>
          <p:spPr>
            <a:xfrm flipH="false" flipV="false" rot="0">
              <a:off x="1752532" y="0"/>
              <a:ext cx="6163901" cy="8433197"/>
            </a:xfrm>
            <a:custGeom>
              <a:avLst/>
              <a:gdLst/>
              <a:ahLst/>
              <a:cxnLst/>
              <a:rect r="r" b="b" t="t" l="l"/>
              <a:pathLst>
                <a:path h="8433197" w="6163901">
                  <a:moveTo>
                    <a:pt x="0" y="0"/>
                  </a:moveTo>
                  <a:lnTo>
                    <a:pt x="6163900" y="0"/>
                  </a:lnTo>
                  <a:lnTo>
                    <a:pt x="6163900" y="8433197"/>
                  </a:lnTo>
                  <a:lnTo>
                    <a:pt x="0" y="8433197"/>
                  </a:lnTo>
                  <a:lnTo>
                    <a:pt x="0" y="0"/>
                  </a:lnTo>
                  <a:close/>
                </a:path>
              </a:pathLst>
            </a:custGeom>
            <a:blipFill>
              <a:blip r:embed="rId5">
                <a:alphaModFix amt="18000"/>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0" y="447806"/>
              <a:ext cx="6274570" cy="3502351"/>
            </a:xfrm>
            <a:custGeom>
              <a:avLst/>
              <a:gdLst/>
              <a:ahLst/>
              <a:cxnLst/>
              <a:rect r="r" b="b" t="t" l="l"/>
              <a:pathLst>
                <a:path h="3502351" w="6274570">
                  <a:moveTo>
                    <a:pt x="0" y="0"/>
                  </a:moveTo>
                  <a:lnTo>
                    <a:pt x="6274570" y="0"/>
                  </a:lnTo>
                  <a:lnTo>
                    <a:pt x="6274570" y="3502351"/>
                  </a:lnTo>
                  <a:lnTo>
                    <a:pt x="0" y="3502351"/>
                  </a:lnTo>
                  <a:lnTo>
                    <a:pt x="0" y="0"/>
                  </a:lnTo>
                  <a:close/>
                </a:path>
              </a:pathLst>
            </a:custGeom>
            <a:blipFill>
              <a:blip r:embed="rId7">
                <a:alphaModFix amt="1000"/>
                <a:extLst>
                  <a:ext uri="{96DAC541-7B7A-43D3-8B79-37D633B846F1}">
                    <asvg:svgBlip xmlns:asvg="http://schemas.microsoft.com/office/drawing/2016/SVG/main" r:embed="rId8"/>
                  </a:ext>
                </a:extLst>
              </a:blip>
              <a:stretch>
                <a:fillRect l="0" t="0" r="0" b="0"/>
              </a:stretch>
            </a:blipFill>
          </p:spPr>
        </p:sp>
      </p:grpSp>
      <p:grpSp>
        <p:nvGrpSpPr>
          <p:cNvPr name="Group 7" id="7"/>
          <p:cNvGrpSpPr/>
          <p:nvPr/>
        </p:nvGrpSpPr>
        <p:grpSpPr>
          <a:xfrm rot="0">
            <a:off x="2671492" y="846268"/>
            <a:ext cx="10756309" cy="364865"/>
            <a:chOff x="0" y="0"/>
            <a:chExt cx="14341745" cy="486486"/>
          </a:xfrm>
        </p:grpSpPr>
        <p:sp>
          <p:nvSpPr>
            <p:cNvPr name="Freeform 8" id="8"/>
            <p:cNvSpPr/>
            <p:nvPr/>
          </p:nvSpPr>
          <p:spPr>
            <a:xfrm flipH="false" flipV="false" rot="0">
              <a:off x="13492325" y="0"/>
              <a:ext cx="849421" cy="486486"/>
            </a:xfrm>
            <a:custGeom>
              <a:avLst/>
              <a:gdLst/>
              <a:ahLst/>
              <a:cxnLst/>
              <a:rect r="r" b="b" t="t" l="l"/>
              <a:pathLst>
                <a:path h="486486" w="849421">
                  <a:moveTo>
                    <a:pt x="0" y="0"/>
                  </a:moveTo>
                  <a:lnTo>
                    <a:pt x="849420" y="0"/>
                  </a:lnTo>
                  <a:lnTo>
                    <a:pt x="849420" y="486486"/>
                  </a:lnTo>
                  <a:lnTo>
                    <a:pt x="0" y="4864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0" y="106629"/>
              <a:ext cx="2427964" cy="303744"/>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TradeKE Insights</a:t>
              </a:r>
            </a:p>
          </p:txBody>
        </p:sp>
        <p:sp>
          <p:nvSpPr>
            <p:cNvPr name="TextBox 10" id="10"/>
            <p:cNvSpPr txBox="true"/>
            <p:nvPr/>
          </p:nvSpPr>
          <p:spPr>
            <a:xfrm rot="0">
              <a:off x="3578317" y="91682"/>
              <a:ext cx="1395504" cy="33946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Home</a:t>
              </a:r>
            </a:p>
          </p:txBody>
        </p:sp>
        <p:sp>
          <p:nvSpPr>
            <p:cNvPr name="TextBox 11" id="11"/>
            <p:cNvSpPr txBox="true"/>
            <p:nvPr/>
          </p:nvSpPr>
          <p:spPr>
            <a:xfrm rot="0">
              <a:off x="6025190" y="91682"/>
              <a:ext cx="2030506" cy="339461"/>
            </a:xfrm>
            <a:prstGeom prst="rect">
              <a:avLst/>
            </a:prstGeom>
          </p:spPr>
          <p:txBody>
            <a:bodyPr anchor="t" rtlCol="false" tIns="0" lIns="0" bIns="0" rIns="0">
              <a:spAutoFit/>
            </a:bodyPr>
            <a:lstStyle/>
            <a:p>
              <a:pPr algn="l">
                <a:lnSpc>
                  <a:spcPts val="1885"/>
                </a:lnSpc>
              </a:pPr>
              <a:r>
                <a:rPr lang="en-US" sz="1866" b="true">
                  <a:solidFill>
                    <a:srgbClr val="FFFFFF"/>
                  </a:solidFill>
                  <a:latin typeface="TT Norms Bold"/>
                  <a:ea typeface="TT Norms Bold"/>
                  <a:cs typeface="TT Norms Bold"/>
                  <a:sym typeface="TT Norms Bold"/>
                </a:rPr>
                <a:t>About Us</a:t>
              </a:r>
            </a:p>
          </p:txBody>
        </p:sp>
      </p:grpSp>
      <p:sp>
        <p:nvSpPr>
          <p:cNvPr name="Freeform 12" id="12"/>
          <p:cNvSpPr/>
          <p:nvPr/>
        </p:nvSpPr>
        <p:spPr>
          <a:xfrm flipH="false" flipV="false" rot="0">
            <a:off x="198122" y="3147826"/>
            <a:ext cx="17891756" cy="6068506"/>
          </a:xfrm>
          <a:custGeom>
            <a:avLst/>
            <a:gdLst/>
            <a:ahLst/>
            <a:cxnLst/>
            <a:rect r="r" b="b" t="t" l="l"/>
            <a:pathLst>
              <a:path h="6068506" w="17891756">
                <a:moveTo>
                  <a:pt x="0" y="0"/>
                </a:moveTo>
                <a:lnTo>
                  <a:pt x="17891756" y="0"/>
                </a:lnTo>
                <a:lnTo>
                  <a:pt x="17891756" y="6068505"/>
                </a:lnTo>
                <a:lnTo>
                  <a:pt x="0" y="6068505"/>
                </a:lnTo>
                <a:lnTo>
                  <a:pt x="0" y="0"/>
                </a:lnTo>
                <a:close/>
              </a:path>
            </a:pathLst>
          </a:custGeom>
          <a:blipFill>
            <a:blip r:embed="rId11"/>
            <a:stretch>
              <a:fillRect l="-2416" t="-199" r="0" b="-1849"/>
            </a:stretch>
          </a:blipFill>
        </p:spPr>
      </p:sp>
      <p:sp>
        <p:nvSpPr>
          <p:cNvPr name="TextBox 13" id="13"/>
          <p:cNvSpPr txBox="true"/>
          <p:nvPr/>
        </p:nvSpPr>
        <p:spPr>
          <a:xfrm rot="0">
            <a:off x="3066173" y="1691283"/>
            <a:ext cx="5276881"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Diagram</a:t>
            </a:r>
          </a:p>
        </p:txBody>
      </p:sp>
      <p:sp>
        <p:nvSpPr>
          <p:cNvPr name="TextBox 14" id="14"/>
          <p:cNvSpPr txBox="true"/>
          <p:nvPr/>
        </p:nvSpPr>
        <p:spPr>
          <a:xfrm rot="0">
            <a:off x="1490535" y="1691283"/>
            <a:ext cx="4830470"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ER.</a:t>
            </a:r>
          </a:p>
        </p:txBody>
      </p:sp>
      <p:sp>
        <p:nvSpPr>
          <p:cNvPr name="TextBox 15" id="15"/>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true" flipV="false" rot="0">
            <a:off x="-1324264" y="6981528"/>
            <a:ext cx="20461501" cy="7477748"/>
          </a:xfrm>
          <a:custGeom>
            <a:avLst/>
            <a:gdLst/>
            <a:ahLst/>
            <a:cxnLst/>
            <a:rect r="r" b="b" t="t" l="l"/>
            <a:pathLst>
              <a:path h="7477748" w="20461501">
                <a:moveTo>
                  <a:pt x="20461501" y="0"/>
                </a:moveTo>
                <a:lnTo>
                  <a:pt x="0" y="0"/>
                </a:lnTo>
                <a:lnTo>
                  <a:pt x="0" y="7477749"/>
                </a:lnTo>
                <a:lnTo>
                  <a:pt x="20461501" y="7477749"/>
                </a:lnTo>
                <a:lnTo>
                  <a:pt x="20461501" y="0"/>
                </a:lnTo>
                <a:close/>
              </a:path>
            </a:pathLst>
          </a:custGeom>
          <a:blipFill>
            <a:blip r:embed="rId2">
              <a:alphaModFix amt="44999"/>
            </a:blip>
            <a:stretch>
              <a:fillRect l="0" t="0" r="0" b="0"/>
            </a:stretch>
          </a:blipFill>
        </p:spPr>
      </p:sp>
      <p:grpSp>
        <p:nvGrpSpPr>
          <p:cNvPr name="Group 3" id="3"/>
          <p:cNvGrpSpPr/>
          <p:nvPr/>
        </p:nvGrpSpPr>
        <p:grpSpPr>
          <a:xfrm rot="0">
            <a:off x="12779158" y="6422898"/>
            <a:ext cx="5937324" cy="6324898"/>
            <a:chOff x="0" y="0"/>
            <a:chExt cx="7916432" cy="8433197"/>
          </a:xfrm>
        </p:grpSpPr>
        <p:sp>
          <p:nvSpPr>
            <p:cNvPr name="Freeform 4" id="4"/>
            <p:cNvSpPr/>
            <p:nvPr/>
          </p:nvSpPr>
          <p:spPr>
            <a:xfrm flipH="false" flipV="false" rot="0">
              <a:off x="1752532" y="0"/>
              <a:ext cx="6163901" cy="8433197"/>
            </a:xfrm>
            <a:custGeom>
              <a:avLst/>
              <a:gdLst/>
              <a:ahLst/>
              <a:cxnLst/>
              <a:rect r="r" b="b" t="t" l="l"/>
              <a:pathLst>
                <a:path h="8433197" w="6163901">
                  <a:moveTo>
                    <a:pt x="0" y="0"/>
                  </a:moveTo>
                  <a:lnTo>
                    <a:pt x="6163900" y="0"/>
                  </a:lnTo>
                  <a:lnTo>
                    <a:pt x="6163900" y="8433197"/>
                  </a:lnTo>
                  <a:lnTo>
                    <a:pt x="0" y="8433197"/>
                  </a:lnTo>
                  <a:lnTo>
                    <a:pt x="0" y="0"/>
                  </a:lnTo>
                  <a:close/>
                </a:path>
              </a:pathLst>
            </a:custGeom>
            <a:blipFill>
              <a:blip r:embed="rId3">
                <a:alphaModFix amt="18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0" y="447806"/>
              <a:ext cx="6274570" cy="3502351"/>
            </a:xfrm>
            <a:custGeom>
              <a:avLst/>
              <a:gdLst/>
              <a:ahLst/>
              <a:cxnLst/>
              <a:rect r="r" b="b" t="t" l="l"/>
              <a:pathLst>
                <a:path h="3502351" w="6274570">
                  <a:moveTo>
                    <a:pt x="0" y="0"/>
                  </a:moveTo>
                  <a:lnTo>
                    <a:pt x="6274570" y="0"/>
                  </a:lnTo>
                  <a:lnTo>
                    <a:pt x="6274570" y="3502351"/>
                  </a:lnTo>
                  <a:lnTo>
                    <a:pt x="0" y="3502351"/>
                  </a:lnTo>
                  <a:lnTo>
                    <a:pt x="0" y="0"/>
                  </a:lnTo>
                  <a:close/>
                </a:path>
              </a:pathLst>
            </a:custGeom>
            <a:blipFill>
              <a:blip r:embed="rId5">
                <a:alphaModFix amt="1000"/>
                <a:extLst>
                  <a:ext uri="{96DAC541-7B7A-43D3-8B79-37D633B846F1}">
                    <asvg:svgBlip xmlns:asvg="http://schemas.microsoft.com/office/drawing/2016/SVG/main" r:embed="rId6"/>
                  </a:ext>
                </a:extLst>
              </a:blip>
              <a:stretch>
                <a:fillRect l="0" t="0" r="0" b="0"/>
              </a:stretch>
            </a:blipFill>
          </p:spPr>
        </p:sp>
      </p:grpSp>
      <p:grpSp>
        <p:nvGrpSpPr>
          <p:cNvPr name="Group 6" id="6"/>
          <p:cNvGrpSpPr/>
          <p:nvPr/>
        </p:nvGrpSpPr>
        <p:grpSpPr>
          <a:xfrm rot="0">
            <a:off x="1837383" y="504556"/>
            <a:ext cx="11609532" cy="381898"/>
            <a:chOff x="0" y="0"/>
            <a:chExt cx="15479376" cy="509197"/>
          </a:xfrm>
        </p:grpSpPr>
        <p:sp>
          <p:nvSpPr>
            <p:cNvPr name="Freeform 7" id="7"/>
            <p:cNvSpPr/>
            <p:nvPr/>
          </p:nvSpPr>
          <p:spPr>
            <a:xfrm flipH="false" flipV="false" rot="0">
              <a:off x="0" y="0"/>
              <a:ext cx="688976" cy="509197"/>
            </a:xfrm>
            <a:custGeom>
              <a:avLst/>
              <a:gdLst/>
              <a:ahLst/>
              <a:cxnLst/>
              <a:rect r="r" b="b" t="t" l="l"/>
              <a:pathLst>
                <a:path h="509197" w="688976">
                  <a:moveTo>
                    <a:pt x="0" y="0"/>
                  </a:moveTo>
                  <a:lnTo>
                    <a:pt x="688976" y="0"/>
                  </a:lnTo>
                  <a:lnTo>
                    <a:pt x="688976" y="509197"/>
                  </a:lnTo>
                  <a:lnTo>
                    <a:pt x="0" y="5091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4629955" y="0"/>
              <a:ext cx="849421" cy="486486"/>
            </a:xfrm>
            <a:custGeom>
              <a:avLst/>
              <a:gdLst/>
              <a:ahLst/>
              <a:cxnLst/>
              <a:rect r="r" b="b" t="t" l="l"/>
              <a:pathLst>
                <a:path h="486486" w="849421">
                  <a:moveTo>
                    <a:pt x="0" y="0"/>
                  </a:moveTo>
                  <a:lnTo>
                    <a:pt x="849421" y="0"/>
                  </a:lnTo>
                  <a:lnTo>
                    <a:pt x="849421" y="486486"/>
                  </a:lnTo>
                  <a:lnTo>
                    <a:pt x="0" y="4864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1137630" y="106629"/>
              <a:ext cx="2427964" cy="303744"/>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TradeKE Insights</a:t>
              </a:r>
            </a:p>
          </p:txBody>
        </p:sp>
        <p:sp>
          <p:nvSpPr>
            <p:cNvPr name="TextBox 10" id="10"/>
            <p:cNvSpPr txBox="true"/>
            <p:nvPr/>
          </p:nvSpPr>
          <p:spPr>
            <a:xfrm rot="0">
              <a:off x="4715947" y="91682"/>
              <a:ext cx="1395504" cy="33946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Home</a:t>
              </a:r>
            </a:p>
          </p:txBody>
        </p:sp>
        <p:sp>
          <p:nvSpPr>
            <p:cNvPr name="TextBox 11" id="11"/>
            <p:cNvSpPr txBox="true"/>
            <p:nvPr/>
          </p:nvSpPr>
          <p:spPr>
            <a:xfrm rot="0">
              <a:off x="7162820" y="91682"/>
              <a:ext cx="2030506" cy="339461"/>
            </a:xfrm>
            <a:prstGeom prst="rect">
              <a:avLst/>
            </a:prstGeom>
          </p:spPr>
          <p:txBody>
            <a:bodyPr anchor="t" rtlCol="false" tIns="0" lIns="0" bIns="0" rIns="0">
              <a:spAutoFit/>
            </a:bodyPr>
            <a:lstStyle/>
            <a:p>
              <a:pPr algn="l">
                <a:lnSpc>
                  <a:spcPts val="1885"/>
                </a:lnSpc>
              </a:pPr>
              <a:r>
                <a:rPr lang="en-US" sz="1866" b="true">
                  <a:solidFill>
                    <a:srgbClr val="FFFFFF"/>
                  </a:solidFill>
                  <a:latin typeface="TT Norms Bold"/>
                  <a:ea typeface="TT Norms Bold"/>
                  <a:cs typeface="TT Norms Bold"/>
                  <a:sym typeface="TT Norms Bold"/>
                </a:rPr>
                <a:t>About Us</a:t>
              </a:r>
            </a:p>
          </p:txBody>
        </p:sp>
      </p:grpSp>
      <p:sp>
        <p:nvSpPr>
          <p:cNvPr name="Freeform 12" id="12"/>
          <p:cNvSpPr/>
          <p:nvPr/>
        </p:nvSpPr>
        <p:spPr>
          <a:xfrm flipH="false" flipV="false" rot="0">
            <a:off x="9075130" y="3954662"/>
            <a:ext cx="8743570" cy="4936474"/>
          </a:xfrm>
          <a:custGeom>
            <a:avLst/>
            <a:gdLst/>
            <a:ahLst/>
            <a:cxnLst/>
            <a:rect r="r" b="b" t="t" l="l"/>
            <a:pathLst>
              <a:path h="4936474" w="8743570">
                <a:moveTo>
                  <a:pt x="0" y="0"/>
                </a:moveTo>
                <a:lnTo>
                  <a:pt x="8743569" y="0"/>
                </a:lnTo>
                <a:lnTo>
                  <a:pt x="8743569" y="4936473"/>
                </a:lnTo>
                <a:lnTo>
                  <a:pt x="0" y="4936473"/>
                </a:lnTo>
                <a:lnTo>
                  <a:pt x="0" y="0"/>
                </a:lnTo>
                <a:close/>
              </a:path>
            </a:pathLst>
          </a:custGeom>
          <a:blipFill>
            <a:blip r:embed="rId11"/>
            <a:stretch>
              <a:fillRect l="0" t="-18007" r="0" b="0"/>
            </a:stretch>
          </a:blipFill>
        </p:spPr>
      </p:sp>
      <p:sp>
        <p:nvSpPr>
          <p:cNvPr name="Freeform 13" id="13"/>
          <p:cNvSpPr/>
          <p:nvPr/>
        </p:nvSpPr>
        <p:spPr>
          <a:xfrm flipH="false" flipV="false" rot="0">
            <a:off x="1028700" y="2406346"/>
            <a:ext cx="6926137" cy="7220217"/>
          </a:xfrm>
          <a:custGeom>
            <a:avLst/>
            <a:gdLst/>
            <a:ahLst/>
            <a:cxnLst/>
            <a:rect r="r" b="b" t="t" l="l"/>
            <a:pathLst>
              <a:path h="7220217" w="6926137">
                <a:moveTo>
                  <a:pt x="0" y="0"/>
                </a:moveTo>
                <a:lnTo>
                  <a:pt x="6926137" y="0"/>
                </a:lnTo>
                <a:lnTo>
                  <a:pt x="6926137" y="7220217"/>
                </a:lnTo>
                <a:lnTo>
                  <a:pt x="0" y="7220217"/>
                </a:lnTo>
                <a:lnTo>
                  <a:pt x="0" y="0"/>
                </a:lnTo>
                <a:close/>
              </a:path>
            </a:pathLst>
          </a:custGeom>
          <a:blipFill>
            <a:blip r:embed="rId12"/>
            <a:stretch>
              <a:fillRect l="0" t="-6597" r="0" b="-37382"/>
            </a:stretch>
          </a:blipFill>
        </p:spPr>
      </p:sp>
      <p:sp>
        <p:nvSpPr>
          <p:cNvPr name="TextBox 14" id="14"/>
          <p:cNvSpPr txBox="true"/>
          <p:nvPr/>
        </p:nvSpPr>
        <p:spPr>
          <a:xfrm rot="0">
            <a:off x="16318201" y="733605"/>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006</a:t>
            </a:r>
          </a:p>
        </p:txBody>
      </p:sp>
      <p:grpSp>
        <p:nvGrpSpPr>
          <p:cNvPr name="Group 15" id="15"/>
          <p:cNvGrpSpPr/>
          <p:nvPr/>
        </p:nvGrpSpPr>
        <p:grpSpPr>
          <a:xfrm rot="0">
            <a:off x="10824388" y="2143522"/>
            <a:ext cx="5493814" cy="1564485"/>
            <a:chOff x="0" y="0"/>
            <a:chExt cx="7325085" cy="2085981"/>
          </a:xfrm>
        </p:grpSpPr>
        <p:sp>
          <p:nvSpPr>
            <p:cNvPr name="TextBox 16" id="16"/>
            <p:cNvSpPr txBox="true"/>
            <p:nvPr/>
          </p:nvSpPr>
          <p:spPr>
            <a:xfrm rot="0">
              <a:off x="3321913" y="164037"/>
              <a:ext cx="4003172" cy="1130559"/>
            </a:xfrm>
            <a:prstGeom prst="rect">
              <a:avLst/>
            </a:prstGeom>
          </p:spPr>
          <p:txBody>
            <a:bodyPr anchor="t" rtlCol="false" tIns="0" lIns="0" bIns="0" rIns="0">
              <a:spAutoFit/>
            </a:bodyPr>
            <a:lstStyle/>
            <a:p>
              <a:pPr algn="l">
                <a:lnSpc>
                  <a:spcPts val="6287"/>
                </a:lnSpc>
              </a:pPr>
              <a:r>
                <a:rPr lang="en-US" sz="6225" b="true">
                  <a:solidFill>
                    <a:srgbClr val="FFFFFF"/>
                  </a:solidFill>
                  <a:latin typeface="TT Norms Bold"/>
                  <a:ea typeface="TT Norms Bold"/>
                  <a:cs typeface="TT Norms Bold"/>
                  <a:sym typeface="TT Norms Bold"/>
                </a:rPr>
                <a:t>Queries</a:t>
              </a:r>
            </a:p>
          </p:txBody>
        </p:sp>
        <p:sp>
          <p:nvSpPr>
            <p:cNvPr name="TextBox 17" id="17"/>
            <p:cNvSpPr txBox="true"/>
            <p:nvPr/>
          </p:nvSpPr>
          <p:spPr>
            <a:xfrm rot="0">
              <a:off x="0" y="104775"/>
              <a:ext cx="6440626" cy="1981206"/>
            </a:xfrm>
            <a:prstGeom prst="rect">
              <a:avLst/>
            </a:prstGeom>
          </p:spPr>
          <p:txBody>
            <a:bodyPr anchor="t" rtlCol="false" tIns="0" lIns="0" bIns="0" rIns="0">
              <a:spAutoFit/>
            </a:bodyPr>
            <a:lstStyle/>
            <a:p>
              <a:pPr algn="l">
                <a:lnSpc>
                  <a:spcPts val="5681"/>
                </a:lnSpc>
              </a:pPr>
              <a:r>
                <a:rPr lang="en-US" sz="5625">
                  <a:solidFill>
                    <a:srgbClr val="FFFFFF"/>
                  </a:solidFill>
                  <a:latin typeface="TT Norms"/>
                  <a:ea typeface="TT Norms"/>
                  <a:cs typeface="TT Norms"/>
                  <a:sym typeface="TT Norms"/>
                </a:rPr>
                <a:t>Sample</a:t>
              </a:r>
            </a:p>
            <a:p>
              <a:pPr algn="l">
                <a:lnSpc>
                  <a:spcPts val="5681"/>
                </a:lnSpc>
              </a:pPr>
              <a:r>
                <a:rPr lang="en-US" sz="5625">
                  <a:solidFill>
                    <a:srgbClr val="FFFFFF"/>
                  </a:solidFill>
                  <a:latin typeface="TT Norms"/>
                  <a:ea typeface="TT Norms"/>
                  <a:cs typeface="TT Norms"/>
                  <a:sym typeface="TT Norms"/>
                </a:rPr>
                <a:t>Analysis</a:t>
              </a:r>
            </a:p>
          </p:txBody>
        </p:sp>
      </p:grpSp>
      <p:grpSp>
        <p:nvGrpSpPr>
          <p:cNvPr name="Group 18" id="18"/>
          <p:cNvGrpSpPr/>
          <p:nvPr/>
        </p:nvGrpSpPr>
        <p:grpSpPr>
          <a:xfrm rot="0">
            <a:off x="239735" y="1266427"/>
            <a:ext cx="10810611" cy="1064867"/>
            <a:chOff x="0" y="0"/>
            <a:chExt cx="14414148" cy="1419822"/>
          </a:xfrm>
        </p:grpSpPr>
        <p:sp>
          <p:nvSpPr>
            <p:cNvPr name="TextBox 19" id="19"/>
            <p:cNvSpPr txBox="true"/>
            <p:nvPr/>
          </p:nvSpPr>
          <p:spPr>
            <a:xfrm rot="0">
              <a:off x="0" y="133350"/>
              <a:ext cx="3356988" cy="1286472"/>
            </a:xfrm>
            <a:prstGeom prst="rect">
              <a:avLst/>
            </a:prstGeom>
          </p:spPr>
          <p:txBody>
            <a:bodyPr anchor="t" rtlCol="false" tIns="0" lIns="0" bIns="0" rIns="0">
              <a:spAutoFit/>
            </a:bodyPr>
            <a:lstStyle/>
            <a:p>
              <a:pPr algn="l">
                <a:lnSpc>
                  <a:spcPts val="7095"/>
                </a:lnSpc>
              </a:pPr>
              <a:r>
                <a:rPr lang="en-US" sz="7025" b="true">
                  <a:solidFill>
                    <a:srgbClr val="FFFFFF"/>
                  </a:solidFill>
                  <a:latin typeface="TT Norms Bold"/>
                  <a:ea typeface="TT Norms Bold"/>
                  <a:cs typeface="TT Norms Bold"/>
                  <a:sym typeface="TT Norms Bold"/>
                </a:rPr>
                <a:t>SQL.</a:t>
              </a:r>
            </a:p>
          </p:txBody>
        </p:sp>
        <p:sp>
          <p:nvSpPr>
            <p:cNvPr name="TextBox 20" id="20"/>
            <p:cNvSpPr txBox="true"/>
            <p:nvPr/>
          </p:nvSpPr>
          <p:spPr>
            <a:xfrm rot="0">
              <a:off x="2600317" y="133350"/>
              <a:ext cx="11813832" cy="1286472"/>
            </a:xfrm>
            <a:prstGeom prst="rect">
              <a:avLst/>
            </a:prstGeom>
          </p:spPr>
          <p:txBody>
            <a:bodyPr anchor="t" rtlCol="false" tIns="0" lIns="0" bIns="0" rIns="0">
              <a:spAutoFit/>
            </a:bodyPr>
            <a:lstStyle/>
            <a:p>
              <a:pPr algn="l">
                <a:lnSpc>
                  <a:spcPts val="7095"/>
                </a:lnSpc>
              </a:pPr>
              <a:r>
                <a:rPr lang="en-US" sz="7025">
                  <a:solidFill>
                    <a:srgbClr val="FFFFFF"/>
                  </a:solidFill>
                  <a:latin typeface="TT Norms"/>
                  <a:ea typeface="TT Norms"/>
                  <a:cs typeface="TT Norms"/>
                  <a:sym typeface="TT Norms"/>
                </a:rPr>
                <a:t>Implementation</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true" flipV="false" rot="0">
            <a:off x="-1400182" y="5992056"/>
            <a:ext cx="20461501" cy="7477748"/>
          </a:xfrm>
          <a:custGeom>
            <a:avLst/>
            <a:gdLst/>
            <a:ahLst/>
            <a:cxnLst/>
            <a:rect r="r" b="b" t="t" l="l"/>
            <a:pathLst>
              <a:path h="7477748" w="20461501">
                <a:moveTo>
                  <a:pt x="20461500" y="0"/>
                </a:moveTo>
                <a:lnTo>
                  <a:pt x="0" y="0"/>
                </a:lnTo>
                <a:lnTo>
                  <a:pt x="0" y="7477748"/>
                </a:lnTo>
                <a:lnTo>
                  <a:pt x="20461500" y="7477748"/>
                </a:lnTo>
                <a:lnTo>
                  <a:pt x="20461500" y="0"/>
                </a:lnTo>
                <a:close/>
              </a:path>
            </a:pathLst>
          </a:custGeom>
          <a:blipFill>
            <a:blip r:embed="rId2"/>
            <a:stretch>
              <a:fillRect l="0" t="0" r="0" b="0"/>
            </a:stretch>
          </a:blipFill>
        </p:spPr>
      </p:sp>
      <p:sp>
        <p:nvSpPr>
          <p:cNvPr name="Freeform 3" id="3"/>
          <p:cNvSpPr/>
          <p:nvPr/>
        </p:nvSpPr>
        <p:spPr>
          <a:xfrm flipH="true" flipV="false" rot="0">
            <a:off x="9329975" y="846268"/>
            <a:ext cx="637065" cy="364865"/>
          </a:xfrm>
          <a:custGeom>
            <a:avLst/>
            <a:gdLst/>
            <a:ahLst/>
            <a:cxnLst/>
            <a:rect r="r" b="b" t="t" l="l"/>
            <a:pathLst>
              <a:path h="364865" w="637065">
                <a:moveTo>
                  <a:pt x="637066" y="0"/>
                </a:moveTo>
                <a:lnTo>
                  <a:pt x="0" y="0"/>
                </a:lnTo>
                <a:lnTo>
                  <a:pt x="0" y="364864"/>
                </a:lnTo>
                <a:lnTo>
                  <a:pt x="637066" y="364864"/>
                </a:lnTo>
                <a:lnTo>
                  <a:pt x="63706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894469" y="924554"/>
            <a:ext cx="1046628" cy="245071"/>
          </a:xfrm>
          <a:prstGeom prst="rect">
            <a:avLst/>
          </a:prstGeom>
        </p:spPr>
        <p:txBody>
          <a:bodyPr anchor="t" rtlCol="false" tIns="0" lIns="0" bIns="0" rIns="0">
            <a:spAutoFit/>
          </a:bodyPr>
          <a:lstStyle/>
          <a:p>
            <a:pPr algn="l">
              <a:lnSpc>
                <a:spcPts val="1885"/>
              </a:lnSpc>
            </a:pPr>
            <a:r>
              <a:rPr lang="en-US" sz="1866" b="true">
                <a:solidFill>
                  <a:srgbClr val="FFFFFF"/>
                </a:solidFill>
                <a:latin typeface="TT Norms Bold"/>
                <a:ea typeface="TT Norms Bold"/>
                <a:cs typeface="TT Norms Bold"/>
                <a:sym typeface="TT Norms Bold"/>
              </a:rPr>
              <a:t>Home</a:t>
            </a:r>
          </a:p>
        </p:txBody>
      </p:sp>
      <p:sp>
        <p:nvSpPr>
          <p:cNvPr name="TextBox 5" id="5"/>
          <p:cNvSpPr txBox="true"/>
          <p:nvPr/>
        </p:nvSpPr>
        <p:spPr>
          <a:xfrm rot="0">
            <a:off x="3729624" y="924554"/>
            <a:ext cx="1522880" cy="24639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About Us</a:t>
            </a:r>
          </a:p>
        </p:txBody>
      </p:sp>
      <p:sp>
        <p:nvSpPr>
          <p:cNvPr name="TextBox 6" id="6"/>
          <p:cNvSpPr txBox="true"/>
          <p:nvPr/>
        </p:nvSpPr>
        <p:spPr>
          <a:xfrm rot="0">
            <a:off x="5734627" y="924554"/>
            <a:ext cx="1522880" cy="24639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Contact</a:t>
            </a:r>
          </a:p>
        </p:txBody>
      </p:sp>
      <p:sp>
        <p:nvSpPr>
          <p:cNvPr name="TextBox 7" id="7"/>
          <p:cNvSpPr txBox="true"/>
          <p:nvPr/>
        </p:nvSpPr>
        <p:spPr>
          <a:xfrm rot="0">
            <a:off x="15945457"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007</a:t>
            </a:r>
          </a:p>
        </p:txBody>
      </p:sp>
      <p:sp>
        <p:nvSpPr>
          <p:cNvPr name="Freeform 8" id="8"/>
          <p:cNvSpPr/>
          <p:nvPr/>
        </p:nvSpPr>
        <p:spPr>
          <a:xfrm flipH="false" flipV="false" rot="0">
            <a:off x="11601866" y="3851145"/>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894469" y="2520954"/>
            <a:ext cx="735531" cy="543604"/>
          </a:xfrm>
          <a:custGeom>
            <a:avLst/>
            <a:gdLst/>
            <a:ahLst/>
            <a:cxnLst/>
            <a:rect r="r" b="b" t="t" l="l"/>
            <a:pathLst>
              <a:path h="543604" w="735531">
                <a:moveTo>
                  <a:pt x="0" y="0"/>
                </a:moveTo>
                <a:lnTo>
                  <a:pt x="735532" y="0"/>
                </a:lnTo>
                <a:lnTo>
                  <a:pt x="735532" y="543605"/>
                </a:lnTo>
                <a:lnTo>
                  <a:pt x="0" y="5436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1028700" y="4579034"/>
            <a:ext cx="10573166" cy="1542779"/>
          </a:xfrm>
          <a:prstGeom prst="rect">
            <a:avLst/>
          </a:prstGeom>
        </p:spPr>
        <p:txBody>
          <a:bodyPr anchor="t" rtlCol="false" tIns="0" lIns="0" bIns="0" rIns="0">
            <a:spAutoFit/>
          </a:bodyPr>
          <a:lstStyle/>
          <a:p>
            <a:pPr algn="l">
              <a:lnSpc>
                <a:spcPts val="11550"/>
              </a:lnSpc>
            </a:pPr>
            <a:r>
              <a:rPr lang="en-US" sz="11436" b="true">
                <a:solidFill>
                  <a:srgbClr val="FFFFFF"/>
                </a:solidFill>
                <a:latin typeface="TT Norms Bold"/>
                <a:ea typeface="TT Norms Bold"/>
                <a:cs typeface="TT Norms Bold"/>
                <a:sym typeface="TT Norms Bold"/>
              </a:rPr>
              <a:t>Visualisations...</a:t>
            </a:r>
          </a:p>
        </p:txBody>
      </p:sp>
      <p:sp>
        <p:nvSpPr>
          <p:cNvPr name="Freeform 11" id="11"/>
          <p:cNvSpPr/>
          <p:nvPr/>
        </p:nvSpPr>
        <p:spPr>
          <a:xfrm flipH="false" flipV="false" rot="0">
            <a:off x="1905568" y="7611310"/>
            <a:ext cx="5520243" cy="562061"/>
          </a:xfrm>
          <a:custGeom>
            <a:avLst/>
            <a:gdLst/>
            <a:ahLst/>
            <a:cxnLst/>
            <a:rect r="r" b="b" t="t" l="l"/>
            <a:pathLst>
              <a:path h="562061" w="5520243">
                <a:moveTo>
                  <a:pt x="0" y="0"/>
                </a:moveTo>
                <a:lnTo>
                  <a:pt x="5520243" y="0"/>
                </a:lnTo>
                <a:lnTo>
                  <a:pt x="5520243" y="562062"/>
                </a:lnTo>
                <a:lnTo>
                  <a:pt x="0" y="56206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2676117" y="7788195"/>
            <a:ext cx="2935759" cy="245071"/>
          </a:xfrm>
          <a:prstGeom prst="rect">
            <a:avLst/>
          </a:prstGeom>
        </p:spPr>
        <p:txBody>
          <a:bodyPr anchor="t" rtlCol="false" tIns="0" lIns="0" bIns="0" rIns="0">
            <a:spAutoFit/>
          </a:bodyPr>
          <a:lstStyle/>
          <a:p>
            <a:pPr algn="l">
              <a:lnSpc>
                <a:spcPts val="1885"/>
              </a:lnSpc>
            </a:pPr>
            <a:r>
              <a:rPr lang="en-US" sz="1866">
                <a:solidFill>
                  <a:srgbClr val="1F5353"/>
                </a:solidFill>
                <a:latin typeface="TT Norms"/>
                <a:ea typeface="TT Norms"/>
                <a:cs typeface="TT Norms"/>
                <a:sym typeface="TT Norms"/>
              </a:rPr>
              <a:t>from insights to impact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255984" y="323581"/>
            <a:ext cx="516732" cy="381898"/>
          </a:xfrm>
          <a:custGeom>
            <a:avLst/>
            <a:gdLst/>
            <a:ahLst/>
            <a:cxnLst/>
            <a:rect r="r" b="b" t="t" l="l"/>
            <a:pathLst>
              <a:path h="381898" w="516732">
                <a:moveTo>
                  <a:pt x="0" y="0"/>
                </a:moveTo>
                <a:lnTo>
                  <a:pt x="516732" y="0"/>
                </a:lnTo>
                <a:lnTo>
                  <a:pt x="516732"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4264" y="6981528"/>
            <a:ext cx="20461501" cy="7477748"/>
          </a:xfrm>
          <a:custGeom>
            <a:avLst/>
            <a:gdLst/>
            <a:ahLst/>
            <a:cxnLst/>
            <a:rect r="r" b="b" t="t" l="l"/>
            <a:pathLst>
              <a:path h="7477748" w="20461501">
                <a:moveTo>
                  <a:pt x="0" y="0"/>
                </a:moveTo>
                <a:lnTo>
                  <a:pt x="20461501" y="0"/>
                </a:lnTo>
                <a:lnTo>
                  <a:pt x="20461501" y="7477749"/>
                </a:lnTo>
                <a:lnTo>
                  <a:pt x="0" y="7477749"/>
                </a:lnTo>
                <a:lnTo>
                  <a:pt x="0" y="0"/>
                </a:lnTo>
                <a:close/>
              </a:path>
            </a:pathLst>
          </a:custGeom>
          <a:blipFill>
            <a:blip r:embed="rId4">
              <a:alphaModFix amt="44999"/>
            </a:blip>
            <a:stretch>
              <a:fillRect l="0" t="0" r="0" b="0"/>
            </a:stretch>
          </a:blipFill>
        </p:spPr>
      </p:sp>
      <p:grpSp>
        <p:nvGrpSpPr>
          <p:cNvPr name="Group 4" id="4"/>
          <p:cNvGrpSpPr/>
          <p:nvPr/>
        </p:nvGrpSpPr>
        <p:grpSpPr>
          <a:xfrm rot="0">
            <a:off x="420239" y="1733577"/>
            <a:ext cx="11713343" cy="5759728"/>
            <a:chOff x="0" y="0"/>
            <a:chExt cx="1814703" cy="892333"/>
          </a:xfrm>
        </p:grpSpPr>
        <p:sp>
          <p:nvSpPr>
            <p:cNvPr name="Freeform 5" id="5"/>
            <p:cNvSpPr/>
            <p:nvPr/>
          </p:nvSpPr>
          <p:spPr>
            <a:xfrm flipH="false" flipV="false" rot="0">
              <a:off x="0" y="0"/>
              <a:ext cx="1814703" cy="892333"/>
            </a:xfrm>
            <a:custGeom>
              <a:avLst/>
              <a:gdLst/>
              <a:ahLst/>
              <a:cxnLst/>
              <a:rect r="r" b="b" t="t" l="l"/>
              <a:pathLst>
                <a:path h="892333" w="1814703">
                  <a:moveTo>
                    <a:pt x="15202" y="0"/>
                  </a:moveTo>
                  <a:lnTo>
                    <a:pt x="1799502" y="0"/>
                  </a:lnTo>
                  <a:cubicBezTo>
                    <a:pt x="1803533" y="0"/>
                    <a:pt x="1807400" y="1602"/>
                    <a:pt x="1810251" y="4453"/>
                  </a:cubicBezTo>
                  <a:cubicBezTo>
                    <a:pt x="1813102" y="7303"/>
                    <a:pt x="1814703" y="11170"/>
                    <a:pt x="1814703" y="15202"/>
                  </a:cubicBezTo>
                  <a:lnTo>
                    <a:pt x="1814703" y="877131"/>
                  </a:lnTo>
                  <a:cubicBezTo>
                    <a:pt x="1814703" y="881162"/>
                    <a:pt x="1813102" y="885029"/>
                    <a:pt x="1810251" y="887880"/>
                  </a:cubicBezTo>
                  <a:cubicBezTo>
                    <a:pt x="1807400" y="890731"/>
                    <a:pt x="1803533" y="892333"/>
                    <a:pt x="1799502" y="892333"/>
                  </a:cubicBezTo>
                  <a:lnTo>
                    <a:pt x="15202" y="892333"/>
                  </a:lnTo>
                  <a:cubicBezTo>
                    <a:pt x="11170" y="892333"/>
                    <a:pt x="7303" y="890731"/>
                    <a:pt x="4453" y="887880"/>
                  </a:cubicBezTo>
                  <a:cubicBezTo>
                    <a:pt x="1602" y="885029"/>
                    <a:pt x="0" y="881162"/>
                    <a:pt x="0" y="877131"/>
                  </a:cubicBezTo>
                  <a:lnTo>
                    <a:pt x="0" y="15202"/>
                  </a:lnTo>
                  <a:cubicBezTo>
                    <a:pt x="0" y="11170"/>
                    <a:pt x="1602" y="7303"/>
                    <a:pt x="4453" y="4453"/>
                  </a:cubicBezTo>
                  <a:cubicBezTo>
                    <a:pt x="7303" y="1602"/>
                    <a:pt x="11170" y="0"/>
                    <a:pt x="15202" y="0"/>
                  </a:cubicBezTo>
                  <a:close/>
                </a:path>
              </a:pathLst>
            </a:custGeom>
            <a:blipFill>
              <a:blip r:embed="rId5"/>
              <a:stretch>
                <a:fillRect l="-175" t="0" r="-175" b="0"/>
              </a:stretch>
            </a:blipFill>
            <a:ln w="57150" cap="rnd">
              <a:solidFill>
                <a:srgbClr val="FFFFFF"/>
              </a:solidFill>
              <a:prstDash val="solid"/>
              <a:round/>
            </a:ln>
          </p:spPr>
        </p:sp>
      </p:grpSp>
      <p:sp>
        <p:nvSpPr>
          <p:cNvPr name="Freeform 6" id="6"/>
          <p:cNvSpPr/>
          <p:nvPr/>
        </p:nvSpPr>
        <p:spPr>
          <a:xfrm flipH="false" flipV="false" rot="0">
            <a:off x="7190385" y="7318542"/>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049919" y="8521402"/>
            <a:ext cx="4099837" cy="4114800"/>
          </a:xfrm>
          <a:custGeom>
            <a:avLst/>
            <a:gdLst/>
            <a:ahLst/>
            <a:cxnLst/>
            <a:rect r="r" b="b" t="t" l="l"/>
            <a:pathLst>
              <a:path h="4114800" w="4099837">
                <a:moveTo>
                  <a:pt x="0" y="0"/>
                </a:moveTo>
                <a:lnTo>
                  <a:pt x="4099838" y="0"/>
                </a:lnTo>
                <a:lnTo>
                  <a:pt x="409983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12217673" y="1547080"/>
            <a:ext cx="5759440" cy="3043135"/>
          </a:xfrm>
          <a:prstGeom prst="rect">
            <a:avLst/>
          </a:prstGeom>
        </p:spPr>
        <p:txBody>
          <a:bodyPr anchor="t" rtlCol="false" tIns="0" lIns="0" bIns="0" rIns="0">
            <a:spAutoFit/>
          </a:bodyPr>
          <a:lstStyle/>
          <a:p>
            <a:pPr algn="just" marL="467809" indent="-233905" lvl="1">
              <a:lnSpc>
                <a:spcPts val="2188"/>
              </a:lnSpc>
              <a:buFont typeface="Arial"/>
              <a:buChar char="•"/>
            </a:pPr>
            <a:r>
              <a:rPr lang="en-US" sz="2166">
                <a:solidFill>
                  <a:srgbClr val="FFFFFF"/>
                </a:solidFill>
                <a:latin typeface="TT Norms"/>
                <a:ea typeface="TT Norms"/>
                <a:cs typeface="TT Norms"/>
                <a:sym typeface="TT Norms"/>
              </a:rPr>
              <a:t>Kenya's trade deficit reached $1.1 billion in December 2024, reflecting the persistent import-export gap.</a:t>
            </a:r>
          </a:p>
          <a:p>
            <a:pPr algn="just" marL="467809" indent="-233905" lvl="1">
              <a:lnSpc>
                <a:spcPts val="2188"/>
              </a:lnSpc>
              <a:buFont typeface="Arial"/>
              <a:buChar char="•"/>
            </a:pPr>
            <a:r>
              <a:rPr lang="en-US" sz="2166">
                <a:solidFill>
                  <a:srgbClr val="FFFFFF"/>
                </a:solidFill>
                <a:latin typeface="TT Norms"/>
                <a:ea typeface="TT Norms"/>
                <a:cs typeface="TT Norms"/>
                <a:sym typeface="TT Norms"/>
              </a:rPr>
              <a:t>Tea exports achieved record earnings of Kshs 180.57 billion in 2023 (31% increase), contributing to gradual export growth. </a:t>
            </a:r>
          </a:p>
          <a:p>
            <a:pPr algn="just" marL="467809" indent="-233905" lvl="1">
              <a:lnSpc>
                <a:spcPts val="2188"/>
              </a:lnSpc>
              <a:buFont typeface="Arial"/>
              <a:buChar char="•"/>
            </a:pPr>
            <a:r>
              <a:rPr lang="en-US" sz="2166">
                <a:solidFill>
                  <a:srgbClr val="FFFFFF"/>
                </a:solidFill>
                <a:latin typeface="TT Norms"/>
                <a:ea typeface="TT Norms"/>
                <a:cs typeface="TT Norms"/>
                <a:sym typeface="TT Norms"/>
              </a:rPr>
              <a:t>However, the goods trade deficit is projected to widen to 10.8% of GDP, the widest since 2018. By August 2024, tea exports had already surpassed 2023's total by Sh21 billion, reaching Sh127 billion.</a:t>
            </a:r>
          </a:p>
        </p:txBody>
      </p:sp>
      <p:grpSp>
        <p:nvGrpSpPr>
          <p:cNvPr name="Group 9" id="9"/>
          <p:cNvGrpSpPr/>
          <p:nvPr/>
        </p:nvGrpSpPr>
        <p:grpSpPr>
          <a:xfrm rot="0">
            <a:off x="1140003" y="158772"/>
            <a:ext cx="10756309" cy="364865"/>
            <a:chOff x="0" y="0"/>
            <a:chExt cx="14341745" cy="486486"/>
          </a:xfrm>
        </p:grpSpPr>
        <p:sp>
          <p:nvSpPr>
            <p:cNvPr name="Freeform 10" id="10"/>
            <p:cNvSpPr/>
            <p:nvPr/>
          </p:nvSpPr>
          <p:spPr>
            <a:xfrm flipH="false" flipV="false" rot="0">
              <a:off x="13492325" y="0"/>
              <a:ext cx="849421" cy="486486"/>
            </a:xfrm>
            <a:custGeom>
              <a:avLst/>
              <a:gdLst/>
              <a:ahLst/>
              <a:cxnLst/>
              <a:rect r="r" b="b" t="t" l="l"/>
              <a:pathLst>
                <a:path h="486486" w="849421">
                  <a:moveTo>
                    <a:pt x="0" y="0"/>
                  </a:moveTo>
                  <a:lnTo>
                    <a:pt x="849420" y="0"/>
                  </a:lnTo>
                  <a:lnTo>
                    <a:pt x="849420" y="486486"/>
                  </a:lnTo>
                  <a:lnTo>
                    <a:pt x="0" y="4864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0" y="106629"/>
              <a:ext cx="2427964" cy="303744"/>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TradeKE Insights</a:t>
              </a:r>
            </a:p>
          </p:txBody>
        </p:sp>
        <p:sp>
          <p:nvSpPr>
            <p:cNvPr name="TextBox 12" id="12"/>
            <p:cNvSpPr txBox="true"/>
            <p:nvPr/>
          </p:nvSpPr>
          <p:spPr>
            <a:xfrm rot="0">
              <a:off x="3578317" y="91682"/>
              <a:ext cx="1395504" cy="33946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Home</a:t>
              </a:r>
            </a:p>
          </p:txBody>
        </p:sp>
        <p:sp>
          <p:nvSpPr>
            <p:cNvPr name="TextBox 13" id="13"/>
            <p:cNvSpPr txBox="true"/>
            <p:nvPr/>
          </p:nvSpPr>
          <p:spPr>
            <a:xfrm rot="0">
              <a:off x="6025190" y="91682"/>
              <a:ext cx="2030506" cy="339461"/>
            </a:xfrm>
            <a:prstGeom prst="rect">
              <a:avLst/>
            </a:prstGeom>
          </p:spPr>
          <p:txBody>
            <a:bodyPr anchor="t" rtlCol="false" tIns="0" lIns="0" bIns="0" rIns="0">
              <a:spAutoFit/>
            </a:bodyPr>
            <a:lstStyle/>
            <a:p>
              <a:pPr algn="l">
                <a:lnSpc>
                  <a:spcPts val="1885"/>
                </a:lnSpc>
              </a:pPr>
              <a:r>
                <a:rPr lang="en-US" sz="1866" b="true">
                  <a:solidFill>
                    <a:srgbClr val="FFFFFF"/>
                  </a:solidFill>
                  <a:latin typeface="TT Norms Bold"/>
                  <a:ea typeface="TT Norms Bold"/>
                  <a:cs typeface="TT Norms Bold"/>
                  <a:sym typeface="TT Norms Bold"/>
                </a:rPr>
                <a:t>About Us</a:t>
              </a:r>
            </a:p>
          </p:txBody>
        </p:sp>
      </p:grpSp>
      <p:grpSp>
        <p:nvGrpSpPr>
          <p:cNvPr name="Group 14" id="14"/>
          <p:cNvGrpSpPr/>
          <p:nvPr/>
        </p:nvGrpSpPr>
        <p:grpSpPr>
          <a:xfrm rot="0">
            <a:off x="255984" y="8013973"/>
            <a:ext cx="17879461" cy="2165226"/>
            <a:chOff x="0" y="0"/>
            <a:chExt cx="2534195" cy="306894"/>
          </a:xfrm>
        </p:grpSpPr>
        <p:sp>
          <p:nvSpPr>
            <p:cNvPr name="Freeform 15" id="15"/>
            <p:cNvSpPr/>
            <p:nvPr/>
          </p:nvSpPr>
          <p:spPr>
            <a:xfrm flipH="false" flipV="false" rot="0">
              <a:off x="0" y="0"/>
              <a:ext cx="2534195" cy="306894"/>
            </a:xfrm>
            <a:custGeom>
              <a:avLst/>
              <a:gdLst/>
              <a:ahLst/>
              <a:cxnLst/>
              <a:rect r="r" b="b" t="t" l="l"/>
              <a:pathLst>
                <a:path h="306894" w="2534195">
                  <a:moveTo>
                    <a:pt x="0" y="0"/>
                  </a:moveTo>
                  <a:lnTo>
                    <a:pt x="2534195" y="0"/>
                  </a:lnTo>
                  <a:lnTo>
                    <a:pt x="2534195" y="306894"/>
                  </a:lnTo>
                  <a:lnTo>
                    <a:pt x="0" y="306894"/>
                  </a:lnTo>
                  <a:close/>
                </a:path>
              </a:pathLst>
            </a:custGeom>
            <a:solidFill>
              <a:srgbClr val="003C3C"/>
            </a:solidFill>
          </p:spPr>
        </p:sp>
        <p:sp>
          <p:nvSpPr>
            <p:cNvPr name="TextBox 16" id="16"/>
            <p:cNvSpPr txBox="true"/>
            <p:nvPr/>
          </p:nvSpPr>
          <p:spPr>
            <a:xfrm>
              <a:off x="0" y="38100"/>
              <a:ext cx="2534195" cy="268794"/>
            </a:xfrm>
            <a:prstGeom prst="rect">
              <a:avLst/>
            </a:prstGeom>
          </p:spPr>
          <p:txBody>
            <a:bodyPr anchor="ctr" rtlCol="false" tIns="50800" lIns="50800" bIns="50800" rIns="50800"/>
            <a:lstStyle/>
            <a:p>
              <a:pPr algn="ctr">
                <a:lnSpc>
                  <a:spcPts val="1885"/>
                </a:lnSpc>
              </a:pPr>
            </a:p>
          </p:txBody>
        </p:sp>
      </p:grpSp>
      <p:grpSp>
        <p:nvGrpSpPr>
          <p:cNvPr name="Group 17" id="17"/>
          <p:cNvGrpSpPr/>
          <p:nvPr/>
        </p:nvGrpSpPr>
        <p:grpSpPr>
          <a:xfrm rot="0">
            <a:off x="514350" y="523637"/>
            <a:ext cx="7088217" cy="1294617"/>
            <a:chOff x="0" y="0"/>
            <a:chExt cx="9450956" cy="1726156"/>
          </a:xfrm>
        </p:grpSpPr>
        <p:sp>
          <p:nvSpPr>
            <p:cNvPr name="TextBox 18" id="18"/>
            <p:cNvSpPr txBox="true"/>
            <p:nvPr/>
          </p:nvSpPr>
          <p:spPr>
            <a:xfrm rot="0">
              <a:off x="0" y="152400"/>
              <a:ext cx="4763850" cy="1573756"/>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Trade </a:t>
              </a:r>
            </a:p>
          </p:txBody>
        </p:sp>
        <p:sp>
          <p:nvSpPr>
            <p:cNvPr name="TextBox 19" id="19"/>
            <p:cNvSpPr txBox="true"/>
            <p:nvPr/>
          </p:nvSpPr>
          <p:spPr>
            <a:xfrm rot="0">
              <a:off x="4080040" y="152400"/>
              <a:ext cx="5370916" cy="1573756"/>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Balance</a:t>
              </a:r>
            </a:p>
          </p:txBody>
        </p:sp>
      </p:grpSp>
      <p:sp>
        <p:nvSpPr>
          <p:cNvPr name="TextBox 20" id="20"/>
          <p:cNvSpPr txBox="true"/>
          <p:nvPr/>
        </p:nvSpPr>
        <p:spPr>
          <a:xfrm rot="0">
            <a:off x="16126591" y="237060"/>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008</a:t>
            </a:r>
          </a:p>
        </p:txBody>
      </p:sp>
      <p:sp>
        <p:nvSpPr>
          <p:cNvPr name="TextBox 21" id="21"/>
          <p:cNvSpPr txBox="true"/>
          <p:nvPr/>
        </p:nvSpPr>
        <p:spPr>
          <a:xfrm rot="0">
            <a:off x="420239" y="8232544"/>
            <a:ext cx="17259300" cy="1825836"/>
          </a:xfrm>
          <a:prstGeom prst="rect">
            <a:avLst/>
          </a:prstGeom>
        </p:spPr>
        <p:txBody>
          <a:bodyPr anchor="t" rtlCol="false" tIns="0" lIns="0" bIns="0" rIns="0">
            <a:spAutoFit/>
          </a:bodyPr>
          <a:lstStyle/>
          <a:p>
            <a:pPr algn="just">
              <a:lnSpc>
                <a:spcPts val="2458"/>
              </a:lnSpc>
            </a:pPr>
            <a:r>
              <a:rPr lang="en-US" sz="1966">
                <a:solidFill>
                  <a:srgbClr val="FFFFFF"/>
                </a:solidFill>
                <a:latin typeface="TT Norms"/>
                <a:ea typeface="TT Norms"/>
                <a:cs typeface="TT Norms"/>
                <a:sym typeface="TT Norms"/>
              </a:rPr>
              <a:t>"SHORT-TERM (1-2 years): - Accelerate agricultural value addition and expand market diversification beyond traditional routes - Leverage favorable trade agreements - maximize EU trade deal benefits and pursue pending US agreement - Focus on export quality premiums for higher-value agricultural products </a:t>
            </a:r>
          </a:p>
          <a:p>
            <a:pPr algn="just">
              <a:lnSpc>
                <a:spcPts val="2458"/>
              </a:lnSpc>
            </a:pPr>
            <a:r>
              <a:rPr lang="en-US" sz="1966">
                <a:solidFill>
                  <a:srgbClr val="FFFFFF"/>
                </a:solidFill>
                <a:latin typeface="TT Norms"/>
                <a:ea typeface="TT Norms"/>
                <a:cs typeface="TT Norms"/>
                <a:sym typeface="TT Norms"/>
              </a:rPr>
              <a:t>MEDIUM-TERM (3-5 years): - Import substitution strategy - develop domestic manufacturing capacity - Enhance export diversification beyond agricultural commodities - Strengthen regional trade partnerships in East and Central Africa </a:t>
            </a:r>
          </a:p>
          <a:p>
            <a:pPr algn="just">
              <a:lnSpc>
                <a:spcPts val="2458"/>
              </a:lnSpc>
            </a:pPr>
            <a:r>
              <a:rPr lang="en-US" sz="1966">
                <a:solidFill>
                  <a:srgbClr val="FFFFFF"/>
                </a:solidFill>
                <a:latin typeface="TT Norms"/>
                <a:ea typeface="TT Norms"/>
                <a:cs typeface="TT Norms"/>
                <a:sym typeface="TT Norms"/>
              </a:rPr>
              <a:t>LONG-TERM STRATEGIC: - Industrial transformation toward higher value-added exports - Infrastructure development to reduce export costs and enhance competitiveness"</a:t>
            </a:r>
          </a:p>
        </p:txBody>
      </p:sp>
      <p:sp>
        <p:nvSpPr>
          <p:cNvPr name="TextBox 22" id="22"/>
          <p:cNvSpPr txBox="true"/>
          <p:nvPr/>
        </p:nvSpPr>
        <p:spPr>
          <a:xfrm rot="0">
            <a:off x="517317" y="7751635"/>
            <a:ext cx="3187914" cy="292823"/>
          </a:xfrm>
          <a:prstGeom prst="rect">
            <a:avLst/>
          </a:prstGeom>
        </p:spPr>
        <p:txBody>
          <a:bodyPr anchor="t" rtlCol="false" tIns="0" lIns="0" bIns="0" rIns="0">
            <a:spAutoFit/>
          </a:bodyPr>
          <a:lstStyle/>
          <a:p>
            <a:pPr algn="just" marL="0" indent="0" lvl="0">
              <a:lnSpc>
                <a:spcPts val="2289"/>
              </a:lnSpc>
              <a:spcBef>
                <a:spcPct val="0"/>
              </a:spcBef>
            </a:pPr>
            <a:r>
              <a:rPr lang="en-US" b="true" sz="2266" strike="noStrike" u="none">
                <a:solidFill>
                  <a:srgbClr val="FFFFFF"/>
                </a:solidFill>
                <a:latin typeface="TT Norms Bold"/>
                <a:ea typeface="TT Norms Bold"/>
                <a:cs typeface="TT Norms Bold"/>
                <a:sym typeface="TT Norms Bold"/>
              </a:rPr>
              <a:t>RECOMMENDATIONS</a:t>
            </a:r>
          </a:p>
        </p:txBody>
      </p:sp>
      <p:sp>
        <p:nvSpPr>
          <p:cNvPr name="TextBox 23" id="23"/>
          <p:cNvSpPr txBox="true"/>
          <p:nvPr/>
        </p:nvSpPr>
        <p:spPr>
          <a:xfrm rot="0">
            <a:off x="16179693" y="1218571"/>
            <a:ext cx="1593957" cy="292823"/>
          </a:xfrm>
          <a:prstGeom prst="rect">
            <a:avLst/>
          </a:prstGeom>
        </p:spPr>
        <p:txBody>
          <a:bodyPr anchor="t" rtlCol="false" tIns="0" lIns="0" bIns="0" rIns="0">
            <a:spAutoFit/>
          </a:bodyPr>
          <a:lstStyle/>
          <a:p>
            <a:pPr algn="just" marL="0" indent="0" lvl="0">
              <a:lnSpc>
                <a:spcPts val="2289"/>
              </a:lnSpc>
              <a:spcBef>
                <a:spcPct val="0"/>
              </a:spcBef>
            </a:pPr>
            <a:r>
              <a:rPr lang="en-US" b="true" sz="2266">
                <a:solidFill>
                  <a:srgbClr val="FFFFFF"/>
                </a:solidFill>
                <a:latin typeface="TT Norms Bold"/>
                <a:ea typeface="TT Norms Bold"/>
                <a:cs typeface="TT Norms Bold"/>
                <a:sym typeface="TT Norms Bold"/>
              </a:rPr>
              <a:t>INSIGHTS</a:t>
            </a:r>
          </a:p>
        </p:txBody>
      </p:sp>
      <p:sp>
        <p:nvSpPr>
          <p:cNvPr name="TextBox 24" id="24"/>
          <p:cNvSpPr txBox="true"/>
          <p:nvPr/>
        </p:nvSpPr>
        <p:spPr>
          <a:xfrm rot="0">
            <a:off x="12217673" y="4621440"/>
            <a:ext cx="5917772" cy="3319360"/>
          </a:xfrm>
          <a:prstGeom prst="rect">
            <a:avLst/>
          </a:prstGeom>
        </p:spPr>
        <p:txBody>
          <a:bodyPr anchor="t" rtlCol="false" tIns="0" lIns="0" bIns="0" rIns="0">
            <a:spAutoFit/>
          </a:bodyPr>
          <a:lstStyle/>
          <a:p>
            <a:pPr algn="just">
              <a:lnSpc>
                <a:spcPts val="2188"/>
              </a:lnSpc>
            </a:pPr>
            <a:r>
              <a:rPr lang="en-US" sz="2166" strike="noStrike" u="none">
                <a:solidFill>
                  <a:srgbClr val="FFFFFF"/>
                </a:solidFill>
                <a:latin typeface="TT Norms"/>
                <a:ea typeface="TT Norms"/>
                <a:cs typeface="TT Norms"/>
                <a:sym typeface="TT Norms"/>
              </a:rPr>
              <a:t>This trend is driven by several key factors:</a:t>
            </a:r>
          </a:p>
          <a:p>
            <a:pPr algn="just" marL="467809" indent="-233905" lvl="1">
              <a:lnSpc>
                <a:spcPts val="2188"/>
              </a:lnSpc>
              <a:buFont typeface="Arial"/>
              <a:buChar char="•"/>
            </a:pPr>
            <a:r>
              <a:rPr lang="en-US" sz="2166" strike="noStrike" u="none">
                <a:solidFill>
                  <a:srgbClr val="FFFFFF"/>
                </a:solidFill>
                <a:latin typeface="TT Norms"/>
                <a:ea typeface="TT Norms"/>
                <a:cs typeface="TT Norms"/>
                <a:sym typeface="TT Norms"/>
              </a:rPr>
              <a:t>Kenya imports all its petroleum requirements, with 90% being refined products (petrol, diesel, kerosene), creating a substantial fuel import bill that widens the deficit. </a:t>
            </a:r>
          </a:p>
          <a:p>
            <a:pPr algn="just" marL="467809" indent="-233905" lvl="1">
              <a:lnSpc>
                <a:spcPts val="2188"/>
              </a:lnSpc>
              <a:buFont typeface="Arial"/>
              <a:buChar char="•"/>
            </a:pPr>
            <a:r>
              <a:rPr lang="en-US" sz="2166" strike="noStrike" u="none">
                <a:solidFill>
                  <a:srgbClr val="FFFFFF"/>
                </a:solidFill>
                <a:latin typeface="TT Norms"/>
                <a:ea typeface="TT Norms"/>
                <a:cs typeface="TT Norms"/>
                <a:sym typeface="TT Norms"/>
              </a:rPr>
              <a:t>Trade deficits are largely driven by increased expenditure on manufactured materials and industrial goods imports, including machinery orders, as Kenya's manufacturing sector relies heavily on imported raw materials and equipment.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93724" y="321495"/>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24264" y="6981528"/>
            <a:ext cx="20461501" cy="7477748"/>
          </a:xfrm>
          <a:custGeom>
            <a:avLst/>
            <a:gdLst/>
            <a:ahLst/>
            <a:cxnLst/>
            <a:rect r="r" b="b" t="t" l="l"/>
            <a:pathLst>
              <a:path h="7477748" w="20461501">
                <a:moveTo>
                  <a:pt x="20461501" y="0"/>
                </a:moveTo>
                <a:lnTo>
                  <a:pt x="0" y="0"/>
                </a:lnTo>
                <a:lnTo>
                  <a:pt x="0" y="7477749"/>
                </a:lnTo>
                <a:lnTo>
                  <a:pt x="20461501" y="7477749"/>
                </a:lnTo>
                <a:lnTo>
                  <a:pt x="20461501" y="0"/>
                </a:lnTo>
                <a:close/>
              </a:path>
            </a:pathLst>
          </a:custGeom>
          <a:blipFill>
            <a:blip r:embed="rId4">
              <a:alphaModFix amt="44999"/>
            </a:blip>
            <a:stretch>
              <a:fillRect l="0" t="0" r="0" b="0"/>
            </a:stretch>
          </a:blipFill>
        </p:spPr>
      </p:sp>
      <p:sp>
        <p:nvSpPr>
          <p:cNvPr name="Freeform 4" id="4"/>
          <p:cNvSpPr/>
          <p:nvPr/>
        </p:nvSpPr>
        <p:spPr>
          <a:xfrm flipH="false" flipV="false" rot="0">
            <a:off x="16698349" y="8878007"/>
            <a:ext cx="2438888" cy="2061471"/>
          </a:xfrm>
          <a:custGeom>
            <a:avLst/>
            <a:gdLst/>
            <a:ahLst/>
            <a:cxnLst/>
            <a:rect r="r" b="b" t="t" l="l"/>
            <a:pathLst>
              <a:path h="2061471" w="2438888">
                <a:moveTo>
                  <a:pt x="0" y="0"/>
                </a:moveTo>
                <a:lnTo>
                  <a:pt x="2438888" y="0"/>
                </a:lnTo>
                <a:lnTo>
                  <a:pt x="2438888" y="2061471"/>
                </a:lnTo>
                <a:lnTo>
                  <a:pt x="0" y="2061471"/>
                </a:lnTo>
                <a:lnTo>
                  <a:pt x="0" y="0"/>
                </a:lnTo>
                <a:close/>
              </a:path>
            </a:pathLst>
          </a:custGeom>
          <a:blipFill>
            <a:blip r:embed="rId5">
              <a:alphaModFix amt="12000"/>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5696680" y="3692968"/>
            <a:ext cx="1965945" cy="1533437"/>
          </a:xfrm>
          <a:custGeom>
            <a:avLst/>
            <a:gdLst/>
            <a:ahLst/>
            <a:cxnLst/>
            <a:rect r="r" b="b" t="t" l="l"/>
            <a:pathLst>
              <a:path h="1533437" w="1965945">
                <a:moveTo>
                  <a:pt x="0" y="0"/>
                </a:moveTo>
                <a:lnTo>
                  <a:pt x="1965945" y="0"/>
                </a:lnTo>
                <a:lnTo>
                  <a:pt x="1965945" y="1533437"/>
                </a:lnTo>
                <a:lnTo>
                  <a:pt x="0" y="153343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5535062" y="855818"/>
            <a:ext cx="3988180"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Periods</a:t>
            </a:r>
          </a:p>
        </p:txBody>
      </p:sp>
      <p:sp>
        <p:nvSpPr>
          <p:cNvPr name="TextBox 7" id="7"/>
          <p:cNvSpPr txBox="true"/>
          <p:nvPr/>
        </p:nvSpPr>
        <p:spPr>
          <a:xfrm rot="0">
            <a:off x="365647" y="855818"/>
            <a:ext cx="4991133"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COVID 19 </a:t>
            </a:r>
          </a:p>
        </p:txBody>
      </p:sp>
      <p:sp>
        <p:nvSpPr>
          <p:cNvPr name="TextBox 8" id="8"/>
          <p:cNvSpPr txBox="true"/>
          <p:nvPr/>
        </p:nvSpPr>
        <p:spPr>
          <a:xfrm rot="0">
            <a:off x="14497392" y="1360252"/>
            <a:ext cx="3589378" cy="8430814"/>
          </a:xfrm>
          <a:prstGeom prst="rect">
            <a:avLst/>
          </a:prstGeom>
        </p:spPr>
        <p:txBody>
          <a:bodyPr anchor="t" rtlCol="false" tIns="0" lIns="0" bIns="0" rIns="0">
            <a:spAutoFit/>
          </a:bodyPr>
          <a:lstStyle/>
          <a:p>
            <a:pPr algn="just" marL="382290" indent="-191145" lvl="1">
              <a:lnSpc>
                <a:spcPts val="1965"/>
              </a:lnSpc>
              <a:buFont typeface="Arial"/>
              <a:buChar char="•"/>
            </a:pPr>
            <a:r>
              <a:rPr lang="en-US" sz="1770">
                <a:solidFill>
                  <a:srgbClr val="FFFFFF"/>
                </a:solidFill>
                <a:latin typeface="TT Norms"/>
                <a:ea typeface="TT Norms"/>
                <a:cs typeface="TT Norms"/>
                <a:sym typeface="TT Norms"/>
              </a:rPr>
              <a:t>"Kenya's trade was severely disrupted during COVID-19, with imports reducing by 15-23% and exports declining by 25-35% during the pandemic's peak periods.</a:t>
            </a:r>
          </a:p>
          <a:p>
            <a:pPr algn="just" marL="382290" indent="-191145" lvl="1">
              <a:lnSpc>
                <a:spcPts val="1965"/>
              </a:lnSpc>
              <a:buFont typeface="Arial"/>
              <a:buChar char="•"/>
            </a:pPr>
            <a:r>
              <a:rPr lang="en-US" sz="1770">
                <a:solidFill>
                  <a:srgbClr val="FFFFFF"/>
                </a:solidFill>
                <a:latin typeface="TT Norms"/>
                <a:ea typeface="TT Norms"/>
                <a:cs typeface="TT Norms"/>
                <a:sym typeface="TT Norms"/>
              </a:rPr>
              <a:t>The dramatic difference between 'Normal' and COVID periods reflects the shutdown of manufacturing industries dependent on industrial supplies and the suspension of international travel that severely impacted the accommodation and restaurant sectors.</a:t>
            </a:r>
          </a:p>
          <a:p>
            <a:pPr algn="just" marL="382290" indent="-191145" lvl="1">
              <a:lnSpc>
                <a:spcPts val="1965"/>
              </a:lnSpc>
              <a:buFont typeface="Arial"/>
              <a:buChar char="•"/>
            </a:pPr>
            <a:r>
              <a:rPr lang="en-US" sz="1770">
                <a:solidFill>
                  <a:srgbClr val="FFFFFF"/>
                </a:solidFill>
                <a:latin typeface="TT Norms"/>
                <a:ea typeface="TT Norms"/>
                <a:cs typeface="TT Norms"/>
                <a:sym typeface="TT Norms"/>
              </a:rPr>
              <a:t>Trade relationships recovered relatively swiftly by June 2020, following a similar trajectory through end-2020, but saw another decline in early 2021 due to rising COVID-19 cases and social distancing requirements. </a:t>
            </a:r>
          </a:p>
          <a:p>
            <a:pPr algn="just" marL="382290" indent="-191145" lvl="1">
              <a:lnSpc>
                <a:spcPts val="1965"/>
              </a:lnSpc>
              <a:buFont typeface="Arial"/>
              <a:buChar char="•"/>
            </a:pPr>
            <a:r>
              <a:rPr lang="en-US" sz="1770">
                <a:solidFill>
                  <a:srgbClr val="FFFFFF"/>
                </a:solidFill>
                <a:latin typeface="TT Norms"/>
                <a:ea typeface="TT Norms"/>
                <a:cs typeface="TT Norms"/>
                <a:sym typeface="TT Norms"/>
              </a:rPr>
              <a:t>The recovery period shows gradual restoration of trade volumes, though supply chain disruptions continued to impact Kenya's trade performance. </a:t>
            </a:r>
          </a:p>
          <a:p>
            <a:pPr algn="just" marL="382290" indent="-191145" lvl="1">
              <a:lnSpc>
                <a:spcPts val="1965"/>
              </a:lnSpc>
              <a:buFont typeface="Arial"/>
              <a:buChar char="•"/>
            </a:pPr>
            <a:r>
              <a:rPr lang="en-US" sz="1770">
                <a:solidFill>
                  <a:srgbClr val="FFFFFF"/>
                </a:solidFill>
                <a:latin typeface="TT Norms"/>
                <a:ea typeface="TT Norms"/>
                <a:cs typeface="TT Norms"/>
                <a:sym typeface="TT Norms"/>
              </a:rPr>
              <a:t>Despite depth of the economic crisis, regional trade in East Africa showed significant resilience from May 2020 onwards, contributing to the overall recovery trajectory."</a:t>
            </a:r>
          </a:p>
        </p:txBody>
      </p:sp>
      <p:grpSp>
        <p:nvGrpSpPr>
          <p:cNvPr name="Group 9" id="9"/>
          <p:cNvGrpSpPr/>
          <p:nvPr/>
        </p:nvGrpSpPr>
        <p:grpSpPr>
          <a:xfrm rot="0">
            <a:off x="2671492" y="338528"/>
            <a:ext cx="10756309" cy="364865"/>
            <a:chOff x="0" y="0"/>
            <a:chExt cx="14341745" cy="486486"/>
          </a:xfrm>
        </p:grpSpPr>
        <p:sp>
          <p:nvSpPr>
            <p:cNvPr name="Freeform 10" id="10"/>
            <p:cNvSpPr/>
            <p:nvPr/>
          </p:nvSpPr>
          <p:spPr>
            <a:xfrm flipH="false" flipV="false" rot="0">
              <a:off x="13492325" y="0"/>
              <a:ext cx="849421" cy="486486"/>
            </a:xfrm>
            <a:custGeom>
              <a:avLst/>
              <a:gdLst/>
              <a:ahLst/>
              <a:cxnLst/>
              <a:rect r="r" b="b" t="t" l="l"/>
              <a:pathLst>
                <a:path h="486486" w="849421">
                  <a:moveTo>
                    <a:pt x="0" y="0"/>
                  </a:moveTo>
                  <a:lnTo>
                    <a:pt x="849420" y="0"/>
                  </a:lnTo>
                  <a:lnTo>
                    <a:pt x="849420" y="486486"/>
                  </a:lnTo>
                  <a:lnTo>
                    <a:pt x="0" y="48648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1" id="11"/>
            <p:cNvSpPr txBox="true"/>
            <p:nvPr/>
          </p:nvSpPr>
          <p:spPr>
            <a:xfrm rot="0">
              <a:off x="0" y="106629"/>
              <a:ext cx="2427964" cy="303744"/>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TradeKE Insights</a:t>
              </a:r>
            </a:p>
          </p:txBody>
        </p:sp>
        <p:sp>
          <p:nvSpPr>
            <p:cNvPr name="TextBox 12" id="12"/>
            <p:cNvSpPr txBox="true"/>
            <p:nvPr/>
          </p:nvSpPr>
          <p:spPr>
            <a:xfrm rot="0">
              <a:off x="3578317" y="91682"/>
              <a:ext cx="1395504" cy="33946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Home</a:t>
              </a:r>
            </a:p>
          </p:txBody>
        </p:sp>
        <p:sp>
          <p:nvSpPr>
            <p:cNvPr name="TextBox 13" id="13"/>
            <p:cNvSpPr txBox="true"/>
            <p:nvPr/>
          </p:nvSpPr>
          <p:spPr>
            <a:xfrm rot="0">
              <a:off x="6025190" y="91682"/>
              <a:ext cx="2030506" cy="339461"/>
            </a:xfrm>
            <a:prstGeom prst="rect">
              <a:avLst/>
            </a:prstGeom>
          </p:spPr>
          <p:txBody>
            <a:bodyPr anchor="t" rtlCol="false" tIns="0" lIns="0" bIns="0" rIns="0">
              <a:spAutoFit/>
            </a:bodyPr>
            <a:lstStyle/>
            <a:p>
              <a:pPr algn="l">
                <a:lnSpc>
                  <a:spcPts val="1885"/>
                </a:lnSpc>
              </a:pPr>
              <a:r>
                <a:rPr lang="en-US" sz="1866" b="true">
                  <a:solidFill>
                    <a:srgbClr val="FFFFFF"/>
                  </a:solidFill>
                  <a:latin typeface="TT Norms Bold"/>
                  <a:ea typeface="TT Norms Bold"/>
                  <a:cs typeface="TT Norms Bold"/>
                  <a:sym typeface="TT Norms Bold"/>
                </a:rPr>
                <a:t>About Us</a:t>
              </a:r>
            </a:p>
          </p:txBody>
        </p:sp>
      </p:grpSp>
      <p:grpSp>
        <p:nvGrpSpPr>
          <p:cNvPr name="Group 14" id="14"/>
          <p:cNvGrpSpPr/>
          <p:nvPr/>
        </p:nvGrpSpPr>
        <p:grpSpPr>
          <a:xfrm rot="0">
            <a:off x="207646" y="1998035"/>
            <a:ext cx="14108770" cy="5759728"/>
            <a:chOff x="0" y="0"/>
            <a:chExt cx="2185818" cy="892333"/>
          </a:xfrm>
        </p:grpSpPr>
        <p:sp>
          <p:nvSpPr>
            <p:cNvPr name="Freeform 15" id="15"/>
            <p:cNvSpPr/>
            <p:nvPr/>
          </p:nvSpPr>
          <p:spPr>
            <a:xfrm flipH="false" flipV="false" rot="0">
              <a:off x="0" y="0"/>
              <a:ext cx="2185818" cy="892333"/>
            </a:xfrm>
            <a:custGeom>
              <a:avLst/>
              <a:gdLst/>
              <a:ahLst/>
              <a:cxnLst/>
              <a:rect r="r" b="b" t="t" l="l"/>
              <a:pathLst>
                <a:path h="892333" w="2185818">
                  <a:moveTo>
                    <a:pt x="12621" y="0"/>
                  </a:moveTo>
                  <a:lnTo>
                    <a:pt x="2173197" y="0"/>
                  </a:lnTo>
                  <a:cubicBezTo>
                    <a:pt x="2180167" y="0"/>
                    <a:pt x="2185818" y="5651"/>
                    <a:pt x="2185818" y="12621"/>
                  </a:cubicBezTo>
                  <a:lnTo>
                    <a:pt x="2185818" y="879712"/>
                  </a:lnTo>
                  <a:cubicBezTo>
                    <a:pt x="2185818" y="883059"/>
                    <a:pt x="2184488" y="886269"/>
                    <a:pt x="2182121" y="888636"/>
                  </a:cubicBezTo>
                  <a:cubicBezTo>
                    <a:pt x="2179754" y="891003"/>
                    <a:pt x="2176544" y="892333"/>
                    <a:pt x="2173197" y="892333"/>
                  </a:cubicBezTo>
                  <a:lnTo>
                    <a:pt x="12621" y="892333"/>
                  </a:lnTo>
                  <a:cubicBezTo>
                    <a:pt x="5651" y="892333"/>
                    <a:pt x="0" y="886682"/>
                    <a:pt x="0" y="879712"/>
                  </a:cubicBezTo>
                  <a:lnTo>
                    <a:pt x="0" y="12621"/>
                  </a:lnTo>
                  <a:cubicBezTo>
                    <a:pt x="0" y="5651"/>
                    <a:pt x="5651" y="0"/>
                    <a:pt x="12621" y="0"/>
                  </a:cubicBezTo>
                  <a:close/>
                </a:path>
              </a:pathLst>
            </a:custGeom>
            <a:blipFill>
              <a:blip r:embed="rId11"/>
              <a:stretch>
                <a:fillRect l="0" t="-62" r="0" b="-62"/>
              </a:stretch>
            </a:blipFill>
            <a:ln w="57150" cap="rnd">
              <a:solidFill>
                <a:srgbClr val="FFFFFF"/>
              </a:solidFill>
              <a:prstDash val="solid"/>
              <a:round/>
            </a:ln>
          </p:spPr>
        </p:sp>
      </p:grpSp>
      <p:sp>
        <p:nvSpPr>
          <p:cNvPr name="TextBox 16" id="16"/>
          <p:cNvSpPr txBox="true"/>
          <p:nvPr/>
        </p:nvSpPr>
        <p:spPr>
          <a:xfrm rot="0">
            <a:off x="16394913" y="376628"/>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009</a:t>
            </a:r>
          </a:p>
        </p:txBody>
      </p:sp>
      <p:sp>
        <p:nvSpPr>
          <p:cNvPr name="TextBox 17" id="17"/>
          <p:cNvSpPr txBox="true"/>
          <p:nvPr/>
        </p:nvSpPr>
        <p:spPr>
          <a:xfrm rot="0">
            <a:off x="16323836" y="1069842"/>
            <a:ext cx="1593957" cy="292823"/>
          </a:xfrm>
          <a:prstGeom prst="rect">
            <a:avLst/>
          </a:prstGeom>
        </p:spPr>
        <p:txBody>
          <a:bodyPr anchor="t" rtlCol="false" tIns="0" lIns="0" bIns="0" rIns="0">
            <a:spAutoFit/>
          </a:bodyPr>
          <a:lstStyle/>
          <a:p>
            <a:pPr algn="just" marL="0" indent="0" lvl="0">
              <a:lnSpc>
                <a:spcPts val="2289"/>
              </a:lnSpc>
              <a:spcBef>
                <a:spcPct val="0"/>
              </a:spcBef>
            </a:pPr>
            <a:r>
              <a:rPr lang="en-US" b="true" sz="2266">
                <a:solidFill>
                  <a:srgbClr val="FFFFFF"/>
                </a:solidFill>
                <a:latin typeface="TT Norms Bold"/>
                <a:ea typeface="TT Norms Bold"/>
                <a:cs typeface="TT Norms Bold"/>
                <a:sym typeface="TT Norms Bold"/>
              </a:rPr>
              <a:t>INSIGHTS</a:t>
            </a:r>
          </a:p>
        </p:txBody>
      </p:sp>
      <p:sp>
        <p:nvSpPr>
          <p:cNvPr name="TextBox 18" id="18"/>
          <p:cNvSpPr txBox="true"/>
          <p:nvPr/>
        </p:nvSpPr>
        <p:spPr>
          <a:xfrm rot="0">
            <a:off x="207646" y="7995323"/>
            <a:ext cx="3187914" cy="245071"/>
          </a:xfrm>
          <a:prstGeom prst="rect">
            <a:avLst/>
          </a:prstGeom>
        </p:spPr>
        <p:txBody>
          <a:bodyPr anchor="t" rtlCol="false" tIns="0" lIns="0" bIns="0" rIns="0">
            <a:spAutoFit/>
          </a:bodyPr>
          <a:lstStyle/>
          <a:p>
            <a:pPr algn="just" marL="0" indent="0" lvl="0">
              <a:lnSpc>
                <a:spcPts val="1885"/>
              </a:lnSpc>
              <a:spcBef>
                <a:spcPct val="0"/>
              </a:spcBef>
            </a:pPr>
            <a:r>
              <a:rPr lang="en-US" b="true" sz="1866" strike="noStrike" u="none">
                <a:solidFill>
                  <a:srgbClr val="FFFFFF"/>
                </a:solidFill>
                <a:latin typeface="TT Norms Bold"/>
                <a:ea typeface="TT Norms Bold"/>
                <a:cs typeface="TT Norms Bold"/>
                <a:sym typeface="TT Norms Bold"/>
              </a:rPr>
              <a:t>RECOMMENDATIONS</a:t>
            </a:r>
          </a:p>
        </p:txBody>
      </p:sp>
      <p:sp>
        <p:nvSpPr>
          <p:cNvPr name="TextBox 19" id="19"/>
          <p:cNvSpPr txBox="true"/>
          <p:nvPr/>
        </p:nvSpPr>
        <p:spPr>
          <a:xfrm rot="0">
            <a:off x="650573" y="8331453"/>
            <a:ext cx="4010344" cy="1545337"/>
          </a:xfrm>
          <a:prstGeom prst="rect">
            <a:avLst/>
          </a:prstGeom>
        </p:spPr>
        <p:txBody>
          <a:bodyPr anchor="t" rtlCol="false" tIns="0" lIns="0" bIns="0" rIns="0">
            <a:spAutoFit/>
          </a:bodyPr>
          <a:lstStyle/>
          <a:p>
            <a:pPr algn="just">
              <a:lnSpc>
                <a:spcPts val="2072"/>
              </a:lnSpc>
            </a:pPr>
            <a:r>
              <a:rPr lang="en-US" b="true" sz="1866" u="sng">
                <a:solidFill>
                  <a:srgbClr val="FFFFFF"/>
                </a:solidFill>
                <a:latin typeface="TT Norms Bold"/>
                <a:ea typeface="TT Norms Bold"/>
                <a:cs typeface="TT Norms Bold"/>
                <a:sym typeface="TT Norms Bold"/>
              </a:rPr>
              <a:t>IMMEDIATE CRISIS RESPONSE</a:t>
            </a:r>
          </a:p>
          <a:p>
            <a:pPr algn="just" marL="403041" indent="-201521" lvl="1">
              <a:lnSpc>
                <a:spcPts val="2072"/>
              </a:lnSpc>
              <a:buFont typeface="Arial"/>
              <a:buChar char="•"/>
            </a:pPr>
            <a:r>
              <a:rPr lang="en-US" sz="1866">
                <a:solidFill>
                  <a:srgbClr val="FFFFFF"/>
                </a:solidFill>
                <a:latin typeface="TT Norms"/>
                <a:ea typeface="TT Norms"/>
                <a:cs typeface="TT Norms"/>
                <a:sym typeface="TT Norms"/>
              </a:rPr>
              <a:t>Diversify supply chain sourcing countries</a:t>
            </a:r>
          </a:p>
          <a:p>
            <a:pPr algn="just" marL="403041" indent="-201521" lvl="1">
              <a:lnSpc>
                <a:spcPts val="2072"/>
              </a:lnSpc>
              <a:buFont typeface="Arial"/>
              <a:buChar char="•"/>
            </a:pPr>
            <a:r>
              <a:rPr lang="en-US" sz="1866">
                <a:solidFill>
                  <a:srgbClr val="FFFFFF"/>
                </a:solidFill>
                <a:latin typeface="TT Norms"/>
                <a:ea typeface="TT Norms"/>
                <a:cs typeface="TT Norms"/>
                <a:sym typeface="TT Norms"/>
              </a:rPr>
              <a:t>Build domestic manufacturing capacity</a:t>
            </a:r>
          </a:p>
          <a:p>
            <a:pPr algn="just" marL="403041" indent="-201521" lvl="1">
              <a:lnSpc>
                <a:spcPts val="2072"/>
              </a:lnSpc>
              <a:buFont typeface="Arial"/>
              <a:buChar char="•"/>
            </a:pPr>
            <a:r>
              <a:rPr lang="en-US" sz="1866">
                <a:solidFill>
                  <a:srgbClr val="FFFFFF"/>
                </a:solidFill>
                <a:latin typeface="TT Norms"/>
                <a:ea typeface="TT Norms"/>
                <a:cs typeface="TT Norms"/>
                <a:sym typeface="TT Norms"/>
              </a:rPr>
              <a:t>Enhance digital trade platforms</a:t>
            </a:r>
          </a:p>
        </p:txBody>
      </p:sp>
      <p:sp>
        <p:nvSpPr>
          <p:cNvPr name="TextBox 20" id="20"/>
          <p:cNvSpPr txBox="true"/>
          <p:nvPr/>
        </p:nvSpPr>
        <p:spPr>
          <a:xfrm rot="0">
            <a:off x="5317016" y="8237981"/>
            <a:ext cx="4201436" cy="1802512"/>
          </a:xfrm>
          <a:prstGeom prst="rect">
            <a:avLst/>
          </a:prstGeom>
        </p:spPr>
        <p:txBody>
          <a:bodyPr anchor="t" rtlCol="false" tIns="0" lIns="0" bIns="0" rIns="0">
            <a:spAutoFit/>
          </a:bodyPr>
          <a:lstStyle/>
          <a:p>
            <a:pPr algn="just">
              <a:lnSpc>
                <a:spcPts val="2072"/>
              </a:lnSpc>
              <a:spcBef>
                <a:spcPct val="0"/>
              </a:spcBef>
            </a:pPr>
            <a:r>
              <a:rPr lang="en-US" b="true" sz="1866" strike="noStrike" u="sng">
                <a:solidFill>
                  <a:srgbClr val="FFFFFF"/>
                </a:solidFill>
                <a:latin typeface="TT Norms Bold"/>
                <a:ea typeface="TT Norms Bold"/>
                <a:cs typeface="TT Norms Bold"/>
                <a:sym typeface="TT Norms Bold"/>
              </a:rPr>
              <a:t>POST-PANDEMIC RECOVERY</a:t>
            </a:r>
          </a:p>
          <a:p>
            <a:pPr algn="just" marL="403041" indent="-201521" lvl="1">
              <a:lnSpc>
                <a:spcPts val="2072"/>
              </a:lnSpc>
              <a:spcBef>
                <a:spcPct val="0"/>
              </a:spcBef>
              <a:buFont typeface="Arial"/>
              <a:buChar char="•"/>
            </a:pPr>
            <a:r>
              <a:rPr lang="en-US" sz="1866" strike="noStrike" u="none">
                <a:solidFill>
                  <a:srgbClr val="FFFFFF"/>
                </a:solidFill>
                <a:latin typeface="TT Norms"/>
                <a:ea typeface="TT Norms"/>
                <a:cs typeface="TT Norms"/>
                <a:sym typeface="TT Norms"/>
              </a:rPr>
              <a:t>Leverage African Continental Free Trade Area</a:t>
            </a:r>
          </a:p>
          <a:p>
            <a:pPr algn="just" marL="403041" indent="-201521" lvl="1">
              <a:lnSpc>
                <a:spcPts val="2072"/>
              </a:lnSpc>
              <a:spcBef>
                <a:spcPct val="0"/>
              </a:spcBef>
              <a:buFont typeface="Arial"/>
              <a:buChar char="•"/>
            </a:pPr>
            <a:r>
              <a:rPr lang="en-US" sz="1866" strike="noStrike" u="none">
                <a:solidFill>
                  <a:srgbClr val="FFFFFF"/>
                </a:solidFill>
                <a:latin typeface="TT Norms"/>
                <a:ea typeface="TT Norms"/>
                <a:cs typeface="TT Norms"/>
                <a:sym typeface="TT Norms"/>
              </a:rPr>
              <a:t>Invest in resilient technology solutions</a:t>
            </a:r>
          </a:p>
          <a:p>
            <a:pPr algn="just" marL="403041" indent="-201521" lvl="1">
              <a:lnSpc>
                <a:spcPts val="2072"/>
              </a:lnSpc>
              <a:spcBef>
                <a:spcPct val="0"/>
              </a:spcBef>
              <a:buFont typeface="Arial"/>
              <a:buChar char="•"/>
            </a:pPr>
            <a:r>
              <a:rPr lang="en-US" sz="1866" strike="noStrike" u="none">
                <a:solidFill>
                  <a:srgbClr val="FFFFFF"/>
                </a:solidFill>
                <a:latin typeface="TT Norms"/>
                <a:ea typeface="TT Norms"/>
                <a:cs typeface="TT Norms"/>
                <a:sym typeface="TT Norms"/>
              </a:rPr>
              <a:t>Rebuild tourism with safety protocols</a:t>
            </a:r>
          </a:p>
        </p:txBody>
      </p:sp>
      <p:sp>
        <p:nvSpPr>
          <p:cNvPr name="TextBox 21" id="21"/>
          <p:cNvSpPr txBox="true"/>
          <p:nvPr/>
        </p:nvSpPr>
        <p:spPr>
          <a:xfrm rot="0">
            <a:off x="9880402" y="8109394"/>
            <a:ext cx="4185115" cy="2059687"/>
          </a:xfrm>
          <a:prstGeom prst="rect">
            <a:avLst/>
          </a:prstGeom>
        </p:spPr>
        <p:txBody>
          <a:bodyPr anchor="t" rtlCol="false" tIns="0" lIns="0" bIns="0" rIns="0">
            <a:spAutoFit/>
          </a:bodyPr>
          <a:lstStyle/>
          <a:p>
            <a:pPr algn="just">
              <a:lnSpc>
                <a:spcPts val="2072"/>
              </a:lnSpc>
              <a:spcBef>
                <a:spcPct val="0"/>
              </a:spcBef>
            </a:pPr>
            <a:r>
              <a:rPr lang="en-US" b="true" sz="1866" strike="noStrike" u="sng">
                <a:solidFill>
                  <a:srgbClr val="FFFFFF"/>
                </a:solidFill>
                <a:latin typeface="TT Norms Bold"/>
                <a:ea typeface="TT Norms Bold"/>
                <a:cs typeface="TT Norms Bold"/>
                <a:sym typeface="TT Norms Bold"/>
              </a:rPr>
              <a:t>LONG-TERM RESILIENCE</a:t>
            </a:r>
          </a:p>
          <a:p>
            <a:pPr algn="just" marL="403041" indent="-201521" lvl="1">
              <a:lnSpc>
                <a:spcPts val="2072"/>
              </a:lnSpc>
              <a:spcBef>
                <a:spcPct val="0"/>
              </a:spcBef>
              <a:buFont typeface="Arial"/>
              <a:buChar char="•"/>
            </a:pPr>
            <a:r>
              <a:rPr lang="en-US" sz="1866" strike="noStrike" u="none">
                <a:solidFill>
                  <a:srgbClr val="FFFFFF"/>
                </a:solidFill>
                <a:latin typeface="TT Norms"/>
                <a:ea typeface="TT Norms"/>
                <a:cs typeface="TT Norms"/>
                <a:sym typeface="TT Norms"/>
              </a:rPr>
              <a:t>Create strategic reserves for critical imports</a:t>
            </a:r>
            <a:r>
              <a:rPr lang="en-US" sz="1866" strike="noStrike" u="none">
                <a:solidFill>
                  <a:srgbClr val="FFFFFF"/>
                </a:solidFill>
                <a:latin typeface="TT Norms"/>
                <a:ea typeface="TT Norms"/>
                <a:cs typeface="TT Norms"/>
                <a:sym typeface="TT Norms"/>
              </a:rPr>
              <a:t> and</a:t>
            </a:r>
            <a:r>
              <a:rPr lang="en-US" sz="1866" strike="noStrike" u="none">
                <a:solidFill>
                  <a:srgbClr val="FFFFFF"/>
                </a:solidFill>
                <a:latin typeface="TT Norms"/>
                <a:ea typeface="TT Norms"/>
                <a:cs typeface="TT Norms"/>
                <a:sym typeface="TT Norms"/>
              </a:rPr>
              <a:t> d</a:t>
            </a:r>
            <a:r>
              <a:rPr lang="en-US" sz="1866" strike="noStrike" u="none">
                <a:solidFill>
                  <a:srgbClr val="FFFFFF"/>
                </a:solidFill>
                <a:latin typeface="TT Norms"/>
                <a:ea typeface="TT Norms"/>
                <a:cs typeface="TT Norms"/>
                <a:sym typeface="TT Norms"/>
              </a:rPr>
              <a:t>evelop supply chain early warning systems</a:t>
            </a:r>
          </a:p>
          <a:p>
            <a:pPr algn="just" marL="403041" indent="-201521" lvl="1">
              <a:lnSpc>
                <a:spcPts val="2072"/>
              </a:lnSpc>
              <a:spcBef>
                <a:spcPct val="0"/>
              </a:spcBef>
              <a:buFont typeface="Arial"/>
              <a:buChar char="•"/>
            </a:pPr>
            <a:r>
              <a:rPr lang="en-US" sz="1866" strike="noStrike" u="none">
                <a:solidFill>
                  <a:srgbClr val="FFFFFF"/>
                </a:solidFill>
                <a:latin typeface="TT Norms"/>
                <a:ea typeface="TT Norms"/>
                <a:cs typeface="TT Norms"/>
                <a:sym typeface="TT Norms"/>
              </a:rPr>
              <a:t>Build collaborative trading partner networks</a:t>
            </a:r>
          </a:p>
          <a:p>
            <a:pPr algn="just" marL="403041" indent="-201521" lvl="1">
              <a:lnSpc>
                <a:spcPts val="2072"/>
              </a:lnSpc>
              <a:spcBef>
                <a:spcPct val="0"/>
              </a:spcBef>
              <a:buFont typeface="Arial"/>
              <a:buChar char="•"/>
            </a:pPr>
            <a:r>
              <a:rPr lang="en-US" sz="1866" strike="noStrike" u="none">
                <a:solidFill>
                  <a:srgbClr val="FFFFFF"/>
                </a:solidFill>
                <a:latin typeface="TT Norms"/>
                <a:ea typeface="TT Norms"/>
                <a:cs typeface="TT Norms"/>
                <a:sym typeface="TT Norms"/>
              </a:rPr>
              <a:t>Strengthen local essential sector production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DAGwOplodD4</dc:identifier>
  <dcterms:modified xsi:type="dcterms:W3CDTF">2011-08-01T06:04:30Z</dcterms:modified>
  <cp:revision>1</cp:revision>
  <dc:title>Trade</dc:title>
</cp:coreProperties>
</file>