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6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1BC6-D2FD-453F-9086-34D48141690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3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5E86-FE34-42D1-82B7-FA53EE057CD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0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724F-FBDB-4584-BF94-16DB3034188F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8368" y="836712"/>
            <a:ext cx="11856640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1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724F-FBDB-4584-BF94-16DB3034188F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8368" y="1009531"/>
            <a:ext cx="11856640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1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3599-25FE-4D48-BA4B-EE1EB32B2A2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368" y="1268760"/>
            <a:ext cx="11856640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3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A9B7-6DB1-4002-9A94-CF265DC5A07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368" y="836712"/>
            <a:ext cx="11856640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7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A9B7-6DB1-4002-9A94-CF265DC5A07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368" y="1009531"/>
            <a:ext cx="11856640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3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44-9F53-49A6-B732-B554D22B517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8368" y="836712"/>
            <a:ext cx="11856640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5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1065-F4F9-4F32-ADFD-863F8D5C7A6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2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356-D301-42EC-8812-9548FABB5E5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‹#›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78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380" y="86410"/>
            <a:ext cx="12096000" cy="6626155"/>
          </a:xfrm>
          <a:prstGeom prst="roundRect">
            <a:avLst>
              <a:gd name="adj" fmla="val 3130"/>
            </a:avLst>
          </a:prstGeom>
          <a:blipFill>
            <a:blip r:embed="rId1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sz="216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371" y="274639"/>
            <a:ext cx="11425269" cy="56207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923122"/>
            <a:ext cx="11151029" cy="5616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712565"/>
            <a:ext cx="2844800" cy="14543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rtl="1"/>
            <a:fld id="{DA5DF67B-8EF9-4494-9234-81FAAA15777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 rtl="1"/>
              <a:t>10 דצמבר 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712565"/>
            <a:ext cx="3860800" cy="14543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rtl="1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29028" y="6487495"/>
            <a:ext cx="480053" cy="345638"/>
          </a:xfrm>
          <a:prstGeom prst="star7">
            <a:avLst>
              <a:gd name="adj" fmla="val 41785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sz="216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7130"/>
            <a:ext cx="527381" cy="23184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rtl="1"/>
            <a:fld id="{8BEB7A04-874B-4527-AD2F-48E5F657C6DA}" type="slidenum">
              <a:rPr lang="he-IL" smtClean="0">
                <a:solidFill>
                  <a:srgbClr val="EEECE1"/>
                </a:solidFill>
              </a:rPr>
              <a:pPr rtl="1"/>
              <a:t>‹#›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97280" rtl="0" eaLnBrk="1" latinLnBrk="0" hangingPunct="1">
        <a:spcBef>
          <a:spcPct val="0"/>
        </a:spcBef>
        <a:buNone/>
        <a:defRPr sz="3360" kern="1200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88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891540" indent="-342900" algn="l" defTabSz="109728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192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192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3017520" indent="-274320" algn="r" defTabSz="109728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r" defTabSz="109728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r" defTabSz="109728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r" defTabSz="109728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PTSD rage prevention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Nir Getter</a:t>
            </a:r>
          </a:p>
          <a:p>
            <a:r>
              <a:rPr lang="en-US" dirty="0" smtClean="0"/>
              <a:t>Shai </a:t>
            </a:r>
            <a:r>
              <a:rPr lang="en-US" dirty="0" err="1" smtClean="0"/>
              <a:t>Reshef</a:t>
            </a:r>
            <a:endParaRPr lang="en-US" dirty="0" smtClean="0"/>
          </a:p>
          <a:p>
            <a:r>
              <a:rPr lang="en-US" dirty="0" err="1" smtClean="0"/>
              <a:t>Alon</a:t>
            </a:r>
            <a:r>
              <a:rPr lang="en-US" dirty="0" smtClean="0"/>
              <a:t> </a:t>
            </a:r>
            <a:r>
              <a:rPr lang="en-US" dirty="0" err="1" smtClean="0"/>
              <a:t>Tenzer</a:t>
            </a:r>
            <a:endParaRPr lang="en-US" dirty="0" smtClean="0"/>
          </a:p>
          <a:p>
            <a:r>
              <a:rPr lang="en-US" dirty="0" err="1" smtClean="0"/>
              <a:t>Yehudith</a:t>
            </a:r>
            <a:r>
              <a:rPr lang="en-US" dirty="0" smtClean="0"/>
              <a:t> Harari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1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8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06"/>
    </mc:Choice>
    <mc:Fallback>
      <p:transition spd="slow" advTm="1036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</a:t>
            </a:r>
            <a:r>
              <a:rPr lang="en-US" dirty="0" smtClean="0"/>
              <a:t>perspective of PTSD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2</a:t>
            </a:fld>
            <a:endParaRPr lang="he-IL">
              <a:solidFill>
                <a:srgbClr val="EEECE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61325" y="2025454"/>
            <a:ext cx="3008947" cy="829440"/>
          </a:xfrm>
          <a:custGeom>
            <a:avLst/>
            <a:gdLst>
              <a:gd name="connsiteX0" fmla="*/ 0 w 2507456"/>
              <a:gd name="connsiteY0" fmla="*/ 0 h 691200"/>
              <a:gd name="connsiteX1" fmla="*/ 2507456 w 2507456"/>
              <a:gd name="connsiteY1" fmla="*/ 0 h 691200"/>
              <a:gd name="connsiteX2" fmla="*/ 2507456 w 2507456"/>
              <a:gd name="connsiteY2" fmla="*/ 691200 h 691200"/>
              <a:gd name="connsiteX3" fmla="*/ 0 w 2507456"/>
              <a:gd name="connsiteY3" fmla="*/ 691200 h 691200"/>
              <a:gd name="connsiteX4" fmla="*/ 0 w 2507456"/>
              <a:gd name="connsiteY4" fmla="*/ 0 h 6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56" h="691200">
                <a:moveTo>
                  <a:pt x="0" y="0"/>
                </a:moveTo>
                <a:lnTo>
                  <a:pt x="2507456" y="0"/>
                </a:lnTo>
                <a:lnTo>
                  <a:pt x="2507456" y="691200"/>
                </a:lnTo>
                <a:lnTo>
                  <a:pt x="0" y="69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826" tIns="117043" rIns="204826" bIns="117043" numCol="1" spcCol="1270" anchor="ctr" anchorCtr="0">
            <a:noAutofit/>
          </a:bodyPr>
          <a:lstStyle/>
          <a:p>
            <a:pPr algn="ctr" defTabSz="128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80" dirty="0">
                <a:solidFill>
                  <a:prstClr val="white"/>
                </a:solidFill>
              </a:rPr>
              <a:t>Hyper-</a:t>
            </a:r>
            <a:r>
              <a:rPr lang="en-US" sz="2880" dirty="0" err="1">
                <a:solidFill>
                  <a:prstClr val="white"/>
                </a:solidFill>
              </a:rPr>
              <a:t>vigilence</a:t>
            </a:r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61325" y="2854894"/>
            <a:ext cx="3008947" cy="2846015"/>
          </a:xfrm>
          <a:custGeom>
            <a:avLst/>
            <a:gdLst>
              <a:gd name="connsiteX0" fmla="*/ 0 w 2507456"/>
              <a:gd name="connsiteY0" fmla="*/ 0 h 2371679"/>
              <a:gd name="connsiteX1" fmla="*/ 2507456 w 2507456"/>
              <a:gd name="connsiteY1" fmla="*/ 0 h 2371679"/>
              <a:gd name="connsiteX2" fmla="*/ 2507456 w 2507456"/>
              <a:gd name="connsiteY2" fmla="*/ 2371679 h 2371679"/>
              <a:gd name="connsiteX3" fmla="*/ 0 w 2507456"/>
              <a:gd name="connsiteY3" fmla="*/ 2371679 h 2371679"/>
              <a:gd name="connsiteX4" fmla="*/ 0 w 2507456"/>
              <a:gd name="connsiteY4" fmla="*/ 0 h 237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56" h="2371679">
                <a:moveTo>
                  <a:pt x="0" y="0"/>
                </a:moveTo>
                <a:lnTo>
                  <a:pt x="2507456" y="0"/>
                </a:lnTo>
                <a:lnTo>
                  <a:pt x="2507456" y="2371679"/>
                </a:lnTo>
                <a:lnTo>
                  <a:pt x="0" y="23716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3619" tIns="153619" rIns="204826" bIns="230429" numCol="1" spcCol="1270" anchor="t" anchorCtr="0">
            <a:noAutofit/>
          </a:bodyPr>
          <a:lstStyle/>
          <a:p>
            <a:pPr marL="274320" lvl="1" indent="-274320" defTabSz="128016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16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Physiologic</a:t>
            </a:r>
            <a:endParaRPr lang="he-IL" sz="216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74320" lvl="1" indent="-274320" defTabSz="128016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16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Alleviated sensitivity to stimuli </a:t>
            </a:r>
            <a:endParaRPr lang="he-IL" sz="216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91525" y="2025454"/>
            <a:ext cx="3008947" cy="829440"/>
          </a:xfrm>
          <a:custGeom>
            <a:avLst/>
            <a:gdLst>
              <a:gd name="connsiteX0" fmla="*/ 0 w 2507456"/>
              <a:gd name="connsiteY0" fmla="*/ 0 h 691200"/>
              <a:gd name="connsiteX1" fmla="*/ 2507456 w 2507456"/>
              <a:gd name="connsiteY1" fmla="*/ 0 h 691200"/>
              <a:gd name="connsiteX2" fmla="*/ 2507456 w 2507456"/>
              <a:gd name="connsiteY2" fmla="*/ 691200 h 691200"/>
              <a:gd name="connsiteX3" fmla="*/ 0 w 2507456"/>
              <a:gd name="connsiteY3" fmla="*/ 691200 h 691200"/>
              <a:gd name="connsiteX4" fmla="*/ 0 w 2507456"/>
              <a:gd name="connsiteY4" fmla="*/ 0 h 6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56" h="691200">
                <a:moveTo>
                  <a:pt x="0" y="0"/>
                </a:moveTo>
                <a:lnTo>
                  <a:pt x="2507456" y="0"/>
                </a:lnTo>
                <a:lnTo>
                  <a:pt x="2507456" y="691200"/>
                </a:lnTo>
                <a:lnTo>
                  <a:pt x="0" y="69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826" tIns="117043" rIns="204826" bIns="117043" numCol="1" spcCol="1270" anchor="ctr" anchorCtr="0">
            <a:noAutofit/>
          </a:bodyPr>
          <a:lstStyle/>
          <a:p>
            <a:pPr algn="ctr" defTabSz="128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80" dirty="0">
                <a:solidFill>
                  <a:prstClr val="white"/>
                </a:solidFill>
              </a:rPr>
              <a:t>Intrusion</a:t>
            </a:r>
            <a:endParaRPr lang="he-IL" sz="2880" dirty="0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91525" y="2854894"/>
            <a:ext cx="3008947" cy="2846015"/>
          </a:xfrm>
          <a:custGeom>
            <a:avLst/>
            <a:gdLst>
              <a:gd name="connsiteX0" fmla="*/ 0 w 2507456"/>
              <a:gd name="connsiteY0" fmla="*/ 0 h 2371679"/>
              <a:gd name="connsiteX1" fmla="*/ 2507456 w 2507456"/>
              <a:gd name="connsiteY1" fmla="*/ 0 h 2371679"/>
              <a:gd name="connsiteX2" fmla="*/ 2507456 w 2507456"/>
              <a:gd name="connsiteY2" fmla="*/ 2371679 h 2371679"/>
              <a:gd name="connsiteX3" fmla="*/ 0 w 2507456"/>
              <a:gd name="connsiteY3" fmla="*/ 2371679 h 2371679"/>
              <a:gd name="connsiteX4" fmla="*/ 0 w 2507456"/>
              <a:gd name="connsiteY4" fmla="*/ 0 h 237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56" h="2371679">
                <a:moveTo>
                  <a:pt x="0" y="0"/>
                </a:moveTo>
                <a:lnTo>
                  <a:pt x="2507456" y="0"/>
                </a:lnTo>
                <a:lnTo>
                  <a:pt x="2507456" y="2371679"/>
                </a:lnTo>
                <a:lnTo>
                  <a:pt x="0" y="23716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3619" tIns="153619" rIns="204826" bIns="230429" numCol="1" spcCol="1270" anchor="t" anchorCtr="0">
            <a:noAutofit/>
          </a:bodyPr>
          <a:lstStyle/>
          <a:p>
            <a:pPr marL="274320" lvl="1" indent="-274320" defTabSz="128016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16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Cognitive</a:t>
            </a:r>
            <a:endParaRPr lang="he-IL" sz="216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274320" lvl="1" indent="-274320" defTabSz="128016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16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Memory disturbances</a:t>
            </a:r>
            <a:endParaRPr lang="he-IL" sz="216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021725" y="2025454"/>
            <a:ext cx="3008947" cy="829440"/>
          </a:xfrm>
          <a:custGeom>
            <a:avLst/>
            <a:gdLst>
              <a:gd name="connsiteX0" fmla="*/ 0 w 2507456"/>
              <a:gd name="connsiteY0" fmla="*/ 0 h 691200"/>
              <a:gd name="connsiteX1" fmla="*/ 2507456 w 2507456"/>
              <a:gd name="connsiteY1" fmla="*/ 0 h 691200"/>
              <a:gd name="connsiteX2" fmla="*/ 2507456 w 2507456"/>
              <a:gd name="connsiteY2" fmla="*/ 691200 h 691200"/>
              <a:gd name="connsiteX3" fmla="*/ 0 w 2507456"/>
              <a:gd name="connsiteY3" fmla="*/ 691200 h 691200"/>
              <a:gd name="connsiteX4" fmla="*/ 0 w 2507456"/>
              <a:gd name="connsiteY4" fmla="*/ 0 h 6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56" h="691200">
                <a:moveTo>
                  <a:pt x="0" y="0"/>
                </a:moveTo>
                <a:lnTo>
                  <a:pt x="2507456" y="0"/>
                </a:lnTo>
                <a:lnTo>
                  <a:pt x="2507456" y="691200"/>
                </a:lnTo>
                <a:lnTo>
                  <a:pt x="0" y="69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826" tIns="117043" rIns="204826" bIns="117043" numCol="1" spcCol="1270" anchor="ctr" anchorCtr="0">
            <a:noAutofit/>
          </a:bodyPr>
          <a:lstStyle/>
          <a:p>
            <a:pPr algn="ctr" defTabSz="12801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80" dirty="0">
                <a:solidFill>
                  <a:prstClr val="white"/>
                </a:solidFill>
              </a:rPr>
              <a:t>Avoidance</a:t>
            </a:r>
            <a:endParaRPr lang="he-IL" sz="2880" dirty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021725" y="2854894"/>
            <a:ext cx="3008947" cy="2846015"/>
          </a:xfrm>
          <a:custGeom>
            <a:avLst/>
            <a:gdLst>
              <a:gd name="connsiteX0" fmla="*/ 0 w 2507456"/>
              <a:gd name="connsiteY0" fmla="*/ 0 h 2371679"/>
              <a:gd name="connsiteX1" fmla="*/ 2507456 w 2507456"/>
              <a:gd name="connsiteY1" fmla="*/ 0 h 2371679"/>
              <a:gd name="connsiteX2" fmla="*/ 2507456 w 2507456"/>
              <a:gd name="connsiteY2" fmla="*/ 2371679 h 2371679"/>
              <a:gd name="connsiteX3" fmla="*/ 0 w 2507456"/>
              <a:gd name="connsiteY3" fmla="*/ 2371679 h 2371679"/>
              <a:gd name="connsiteX4" fmla="*/ 0 w 2507456"/>
              <a:gd name="connsiteY4" fmla="*/ 0 h 237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56" h="2371679">
                <a:moveTo>
                  <a:pt x="0" y="0"/>
                </a:moveTo>
                <a:lnTo>
                  <a:pt x="2507456" y="0"/>
                </a:lnTo>
                <a:lnTo>
                  <a:pt x="2507456" y="2371679"/>
                </a:lnTo>
                <a:lnTo>
                  <a:pt x="0" y="23716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3619" tIns="153619" rIns="204826" bIns="230429" numCol="1" spcCol="1270" anchor="t" anchorCtr="0">
            <a:noAutofit/>
          </a:bodyPr>
          <a:lstStyle/>
          <a:p>
            <a:pPr marL="274320" lvl="1" indent="-274320" defTabSz="128016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16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Behavioral</a:t>
            </a:r>
          </a:p>
          <a:p>
            <a:pPr marL="274320" lvl="1" indent="-274320" defTabSz="128016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16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Result of aversive intrusion?</a:t>
            </a:r>
            <a:endParaRPr lang="he-IL" sz="216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9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06"/>
    </mc:Choice>
    <mc:Fallback>
      <p:transition spd="slow" advTm="1036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PTSD prevalence and issues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488140"/>
            <a:ext cx="11151029" cy="5051605"/>
          </a:xfrm>
        </p:spPr>
        <p:txBody>
          <a:bodyPr/>
          <a:lstStyle/>
          <a:p>
            <a:r>
              <a:rPr lang="en-US" dirty="0" smtClean="0"/>
              <a:t>22% man</a:t>
            </a:r>
          </a:p>
          <a:p>
            <a:r>
              <a:rPr lang="en-US" dirty="0" smtClean="0"/>
              <a:t>21% women</a:t>
            </a:r>
          </a:p>
          <a:p>
            <a:r>
              <a:rPr lang="en-US" dirty="0" smtClean="0"/>
              <a:t>John: “I am not the man I was”</a:t>
            </a:r>
          </a:p>
          <a:p>
            <a:pPr lvl="1"/>
            <a:r>
              <a:rPr lang="en-US" dirty="0" smtClean="0"/>
              <a:t>Constant vigilance</a:t>
            </a:r>
          </a:p>
          <a:p>
            <a:pPr lvl="1"/>
            <a:r>
              <a:rPr lang="en-US" dirty="0" smtClean="0"/>
              <a:t>Rage bursting with no control</a:t>
            </a:r>
          </a:p>
          <a:p>
            <a:pPr lvl="1"/>
            <a:r>
              <a:rPr lang="en-US" dirty="0" smtClean="0"/>
              <a:t>Inter personal relationship inflicted</a:t>
            </a:r>
          </a:p>
          <a:p>
            <a:pPr lvl="1"/>
            <a:r>
              <a:rPr lang="en-US" dirty="0" smtClean="0"/>
              <a:t>“I want to ne able to trust myself not to burst in rage against people”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3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4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06"/>
    </mc:Choice>
    <mc:Fallback>
      <p:transition spd="slow" advTm="1036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Collecting EEG data from the forehead in real-time</a:t>
            </a:r>
          </a:p>
          <a:p>
            <a:r>
              <a:rPr lang="en-US" dirty="0" smtClean="0"/>
              <a:t>Wearable that can be hidden by a hat</a:t>
            </a:r>
          </a:p>
          <a:p>
            <a:r>
              <a:rPr lang="en-US" dirty="0" smtClean="0"/>
              <a:t>Identifies the rage attack at the feeling stage before the behavioral stage</a:t>
            </a:r>
          </a:p>
          <a:p>
            <a:r>
              <a:rPr lang="en-US" dirty="0" smtClean="0"/>
              <a:t>Call the patient to excuse him from leaving the situation</a:t>
            </a:r>
          </a:p>
          <a:p>
            <a:r>
              <a:rPr lang="en-US" dirty="0" smtClean="0"/>
              <a:t>The patient reports the attack severity and recovery rates</a:t>
            </a:r>
          </a:p>
          <a:p>
            <a:r>
              <a:rPr lang="en-US" dirty="0" smtClean="0"/>
              <a:t>The therapist can monitor the attacks and consider further therapeutic measures.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Neurofeedvak in PTSD patients</a:t>
            </a:r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7A04-874B-4527-AD2F-48E5F657C6DA}" type="slidenum">
              <a:rPr lang="he-IL" smtClean="0">
                <a:solidFill>
                  <a:srgbClr val="EEECE1"/>
                </a:solidFill>
              </a:rPr>
              <a:pPr/>
              <a:t>4</a:t>
            </a:fld>
            <a:endParaRPr lang="he-IL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4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 Unicode MS"/>
        <a:ea typeface=""/>
        <a:cs typeface="Arial Unicode MS"/>
      </a:majorFont>
      <a:minorFont>
        <a:latin typeface="Arial Unicode MS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162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Unicode MS</vt:lpstr>
      <vt:lpstr>Arial</vt:lpstr>
      <vt:lpstr>Wingdings</vt:lpstr>
      <vt:lpstr>1_Office Theme</vt:lpstr>
      <vt:lpstr>PTSD rage prevention</vt:lpstr>
      <vt:lpstr>Clinical perspective of PTSD</vt:lpstr>
      <vt:lpstr>PTSD prevalence and issues</vt:lpstr>
      <vt:lpstr>Our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Getter</dc:creator>
  <cp:lastModifiedBy>Nir Getter</cp:lastModifiedBy>
  <cp:revision>5</cp:revision>
  <dcterms:created xsi:type="dcterms:W3CDTF">2015-12-10T13:39:54Z</dcterms:created>
  <dcterms:modified xsi:type="dcterms:W3CDTF">2015-12-10T14:45:56Z</dcterms:modified>
</cp:coreProperties>
</file>