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323" r:id="rId3"/>
    <p:sldId id="316" r:id="rId4"/>
    <p:sldId id="317" r:id="rId5"/>
    <p:sldId id="318" r:id="rId6"/>
    <p:sldId id="321" r:id="rId7"/>
    <p:sldId id="324" r:id="rId8"/>
    <p:sldId id="322" r:id="rId9"/>
    <p:sldId id="325" r:id="rId10"/>
    <p:sldId id="329" r:id="rId11"/>
    <p:sldId id="330" r:id="rId12"/>
    <p:sldId id="331" r:id="rId13"/>
    <p:sldId id="334" r:id="rId14"/>
    <p:sldId id="332" r:id="rId15"/>
    <p:sldId id="333" r:id="rId16"/>
    <p:sldId id="31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660"/>
  </p:normalViewPr>
  <p:slideViewPr>
    <p:cSldViewPr>
      <p:cViewPr varScale="1">
        <p:scale>
          <a:sx n="72" d="100"/>
          <a:sy n="72" d="100"/>
        </p:scale>
        <p:origin x="1290"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2F23CD-8A98-4E14-83DF-F382D319407C}" type="datetimeFigureOut">
              <a:rPr lang="en-US" smtClean="0"/>
              <a:pPr/>
              <a:t>9/19/2018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A88C06-B9CA-418A-9C14-1D658499C9A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6B5E79B0-615A-4E39-8A34-085AB939F949}" type="datetime1">
              <a:rPr lang="en-US" smtClean="0"/>
              <a:pPr/>
              <a:t>9/19/2018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E998658-D646-48AD-9BC0-B2E57BA6CC0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17486F3-7807-4575-AC43-1848EB8EF78C}" type="datetime1">
              <a:rPr lang="en-US" smtClean="0"/>
              <a:pPr/>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98658-D646-48AD-9BC0-B2E57BA6CC0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644880D-A31F-4AAF-B1D3-E5F5C59E0043}" type="datetime1">
              <a:rPr lang="en-US" smtClean="0"/>
              <a:pPr/>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98658-D646-48AD-9BC0-B2E57BA6CC0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D781FEEE-DD25-4579-A5E2-6C84B0C4EF38}" type="datetime1">
              <a:rPr lang="en-US" smtClean="0"/>
              <a:pPr/>
              <a:t>9/19/2018</a:t>
            </a:fld>
            <a:endParaRPr lang="en-US"/>
          </a:p>
        </p:txBody>
      </p:sp>
      <p:sp>
        <p:nvSpPr>
          <p:cNvPr id="9" name="Slide Number Placeholder 8"/>
          <p:cNvSpPr>
            <a:spLocks noGrp="1"/>
          </p:cNvSpPr>
          <p:nvPr>
            <p:ph type="sldNum" sz="quarter" idx="15"/>
          </p:nvPr>
        </p:nvSpPr>
        <p:spPr/>
        <p:txBody>
          <a:bodyPr rtlCol="0"/>
          <a:lstStyle/>
          <a:p>
            <a:fld id="{9E998658-D646-48AD-9BC0-B2E57BA6CC03}"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9444893-6E48-43E9-A368-AE6DB1193DE2}" type="datetime1">
              <a:rPr lang="en-US" smtClean="0"/>
              <a:pPr/>
              <a:t>9/19/2018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E998658-D646-48AD-9BC0-B2E57BA6CC0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9480E3FE-5550-454C-90DC-C9F89E3006C8}" type="datetime1">
              <a:rPr lang="en-US" smtClean="0"/>
              <a:pPr/>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998658-D646-48AD-9BC0-B2E57BA6CC03}"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1E172186-05AC-470F-A87F-923516C0B491}" type="datetime1">
              <a:rPr lang="en-US" smtClean="0"/>
              <a:pPr/>
              <a:t>9/19/2018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998658-D646-48AD-9BC0-B2E57BA6CC03}"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F2207703-FBD1-4668-B5CB-5140791206E0}" type="datetime1">
              <a:rPr lang="en-US" smtClean="0"/>
              <a:pPr/>
              <a:t>9/19/2018</a:t>
            </a:fld>
            <a:endParaRPr lang="en-US"/>
          </a:p>
        </p:txBody>
      </p:sp>
      <p:sp>
        <p:nvSpPr>
          <p:cNvPr id="7" name="Slide Number Placeholder 6"/>
          <p:cNvSpPr>
            <a:spLocks noGrp="1"/>
          </p:cNvSpPr>
          <p:nvPr>
            <p:ph type="sldNum" sz="quarter" idx="11"/>
          </p:nvPr>
        </p:nvSpPr>
        <p:spPr/>
        <p:txBody>
          <a:bodyPr rtlCol="0"/>
          <a:lstStyle/>
          <a:p>
            <a:fld id="{9E998658-D646-48AD-9BC0-B2E57BA6CC03}"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810E14-0421-4389-A8F5-420AE84BADE3}" type="datetime1">
              <a:rPr lang="en-US" smtClean="0"/>
              <a:pPr/>
              <a:t>9/19/2018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998658-D646-48AD-9BC0-B2E57BA6CC0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E428FE65-B56E-4D7A-BE3B-387DF5087115}" type="datetime1">
              <a:rPr lang="en-US" smtClean="0"/>
              <a:pPr/>
              <a:t>9/19/2018</a:t>
            </a:fld>
            <a:endParaRPr lang="en-US"/>
          </a:p>
        </p:txBody>
      </p:sp>
      <p:sp>
        <p:nvSpPr>
          <p:cNvPr id="22" name="Slide Number Placeholder 21"/>
          <p:cNvSpPr>
            <a:spLocks noGrp="1"/>
          </p:cNvSpPr>
          <p:nvPr>
            <p:ph type="sldNum" sz="quarter" idx="15"/>
          </p:nvPr>
        </p:nvSpPr>
        <p:spPr/>
        <p:txBody>
          <a:bodyPr rtlCol="0"/>
          <a:lstStyle/>
          <a:p>
            <a:fld id="{9E998658-D646-48AD-9BC0-B2E57BA6CC03}"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9B1C2DC-9097-4BB4-AAB0-1EA0737F2DE9}" type="datetime1">
              <a:rPr lang="en-US" smtClean="0"/>
              <a:pPr/>
              <a:t>9/19/2018</a:t>
            </a:fld>
            <a:endParaRPr lang="en-US"/>
          </a:p>
        </p:txBody>
      </p:sp>
      <p:sp>
        <p:nvSpPr>
          <p:cNvPr id="18" name="Slide Number Placeholder 17"/>
          <p:cNvSpPr>
            <a:spLocks noGrp="1"/>
          </p:cNvSpPr>
          <p:nvPr>
            <p:ph type="sldNum" sz="quarter" idx="11"/>
          </p:nvPr>
        </p:nvSpPr>
        <p:spPr/>
        <p:txBody>
          <a:bodyPr rtlCol="0"/>
          <a:lstStyle/>
          <a:p>
            <a:fld id="{9E998658-D646-48AD-9BC0-B2E57BA6CC03}"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04FE471-E8B5-4CBA-9FF9-5107A389F9C2}" type="datetime1">
              <a:rPr lang="en-US" smtClean="0"/>
              <a:pPr/>
              <a:t>9/19/2018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E998658-D646-48AD-9BC0-B2E57BA6CC0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1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 Id="rId5" Type="http://schemas.openxmlformats.org/officeDocument/2006/relationships/image" Target="../media/image32.emf"/><Relationship Id="rId4" Type="http://schemas.openxmlformats.org/officeDocument/2006/relationships/image" Target="../media/image31.emf"/></Relationships>
</file>

<file path=ppt/slides/_rels/slide13.xml.rels><?xml version="1.0" encoding="UTF-8" standalone="yes"?>
<Relationships xmlns="http://schemas.openxmlformats.org/package/2006/relationships"><Relationship Id="rId3" Type="http://schemas.openxmlformats.org/officeDocument/2006/relationships/image" Target="../media/image34.emf"/><Relationship Id="rId7" Type="http://schemas.openxmlformats.org/officeDocument/2006/relationships/image" Target="../media/image38.emf"/><Relationship Id="rId2" Type="http://schemas.openxmlformats.org/officeDocument/2006/relationships/image" Target="../media/image33.emf"/><Relationship Id="rId1" Type="http://schemas.openxmlformats.org/officeDocument/2006/relationships/slideLayout" Target="../slideLayouts/slideLayout2.xml"/><Relationship Id="rId6" Type="http://schemas.openxmlformats.org/officeDocument/2006/relationships/image" Target="../media/image37.emf"/><Relationship Id="rId5" Type="http://schemas.openxmlformats.org/officeDocument/2006/relationships/image" Target="../media/image36.emf"/><Relationship Id="rId4" Type="http://schemas.openxmlformats.org/officeDocument/2006/relationships/image" Target="../media/image35.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emf"/><Relationship Id="rId7" Type="http://schemas.openxmlformats.org/officeDocument/2006/relationships/image" Target="../media/image23.emf"/><Relationship Id="rId2" Type="http://schemas.openxmlformats.org/officeDocument/2006/relationships/image" Target="../media/image18.emf"/><Relationship Id="rId1" Type="http://schemas.openxmlformats.org/officeDocument/2006/relationships/slideLayout" Target="../slideLayouts/slideLayout2.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748" y="1544577"/>
            <a:ext cx="6172200" cy="1894362"/>
          </a:xfrm>
        </p:spPr>
        <p:txBody>
          <a:bodyPr/>
          <a:lstStyle/>
          <a:p>
            <a:r>
              <a:rPr lang="en-US" dirty="0"/>
              <a:t>Wireless Networks and MOBILE Computing </a:t>
            </a:r>
          </a:p>
        </p:txBody>
      </p:sp>
      <p:sp>
        <p:nvSpPr>
          <p:cNvPr id="3" name="Subtitle 2"/>
          <p:cNvSpPr>
            <a:spLocks noGrp="1"/>
          </p:cNvSpPr>
          <p:nvPr>
            <p:ph type="subTitle" idx="1"/>
          </p:nvPr>
        </p:nvSpPr>
        <p:spPr/>
        <p:txBody>
          <a:bodyPr>
            <a:normAutofit lnSpcReduction="10000"/>
          </a:bodyPr>
          <a:lstStyle/>
          <a:p>
            <a:r>
              <a:rPr lang="en-US" dirty="0"/>
              <a:t>BY Mr. VALENS NSENGIYUMVA</a:t>
            </a:r>
          </a:p>
          <a:p>
            <a:r>
              <a:rPr lang="en-US" dirty="0"/>
              <a:t>Communication Systems Engineer, Sweden</a:t>
            </a:r>
          </a:p>
          <a:p>
            <a:r>
              <a:rPr lang="en-US" dirty="0"/>
              <a:t>Telephone</a:t>
            </a:r>
            <a:r>
              <a:rPr lang="en-US"/>
              <a:t>: 0787288628</a:t>
            </a:r>
            <a:endParaRPr lang="en-US" dirty="0"/>
          </a:p>
          <a:p>
            <a:r>
              <a:rPr lang="en-US" dirty="0"/>
              <a:t>Email: nvalens18@gmail.com</a:t>
            </a:r>
          </a:p>
        </p:txBody>
      </p:sp>
      <p:sp>
        <p:nvSpPr>
          <p:cNvPr id="4" name="Slide Number Placeholder 3"/>
          <p:cNvSpPr>
            <a:spLocks noGrp="1"/>
          </p:cNvSpPr>
          <p:nvPr>
            <p:ph type="sldNum" sz="quarter" idx="12"/>
          </p:nvPr>
        </p:nvSpPr>
        <p:spPr/>
        <p:txBody>
          <a:bodyPr/>
          <a:lstStyle/>
          <a:p>
            <a:fld id="{9E998658-D646-48AD-9BC0-B2E57BA6CC03}" type="slidenum">
              <a:rPr lang="en-US" smtClean="0"/>
              <a:pPr/>
              <a:t>1</a:t>
            </a:fld>
            <a:endParaRPr lang="en-US"/>
          </a:p>
        </p:txBody>
      </p:sp>
      <p:pic>
        <p:nvPicPr>
          <p:cNvPr id="5" name="Picture 3" descr="C:\Users\fkitema\Desktop\KU NEW LOGO 4.jpg">
            <a:extLst>
              <a:ext uri="{FF2B5EF4-FFF2-40B4-BE49-F238E27FC236}">
                <a16:creationId xmlns:a16="http://schemas.microsoft.com/office/drawing/2014/main" id="{6FBB7148-5803-4E6B-87EF-3FDC555AE0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52400"/>
            <a:ext cx="3200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EA021-ABA5-4E80-992C-2EFE80B7F165}"/>
              </a:ext>
            </a:extLst>
          </p:cNvPr>
          <p:cNvSpPr>
            <a:spLocks noGrp="1"/>
          </p:cNvSpPr>
          <p:nvPr>
            <p:ph type="title"/>
          </p:nvPr>
        </p:nvSpPr>
        <p:spPr/>
        <p:txBody>
          <a:bodyPr/>
          <a:lstStyle/>
          <a:p>
            <a:r>
              <a:rPr lang="en-US" dirty="0"/>
              <a:t>5.</a:t>
            </a:r>
          </a:p>
        </p:txBody>
      </p:sp>
      <p:sp>
        <p:nvSpPr>
          <p:cNvPr id="4" name="Slide Number Placeholder 3">
            <a:extLst>
              <a:ext uri="{FF2B5EF4-FFF2-40B4-BE49-F238E27FC236}">
                <a16:creationId xmlns:a16="http://schemas.microsoft.com/office/drawing/2014/main" id="{2F5D8C7F-949B-406D-94D7-1674F30F2FD5}"/>
              </a:ext>
            </a:extLst>
          </p:cNvPr>
          <p:cNvSpPr>
            <a:spLocks noGrp="1"/>
          </p:cNvSpPr>
          <p:nvPr>
            <p:ph type="sldNum" sz="quarter" idx="15"/>
          </p:nvPr>
        </p:nvSpPr>
        <p:spPr/>
        <p:txBody>
          <a:bodyPr/>
          <a:lstStyle/>
          <a:p>
            <a:fld id="{9E998658-D646-48AD-9BC0-B2E57BA6CC03}" type="slidenum">
              <a:rPr lang="en-US" smtClean="0"/>
              <a:pPr/>
              <a:t>10</a:t>
            </a:fld>
            <a:endParaRPr lang="en-US"/>
          </a:p>
        </p:txBody>
      </p:sp>
      <p:pic>
        <p:nvPicPr>
          <p:cNvPr id="5" name="Content Placeholder 4">
            <a:extLst>
              <a:ext uri="{FF2B5EF4-FFF2-40B4-BE49-F238E27FC236}">
                <a16:creationId xmlns:a16="http://schemas.microsoft.com/office/drawing/2014/main" id="{6D5D1A17-E7F4-4B2B-AAB0-AEA8BB7744B5}"/>
              </a:ext>
            </a:extLst>
          </p:cNvPr>
          <p:cNvPicPr>
            <a:picLocks noGrp="1" noChangeAspect="1"/>
          </p:cNvPicPr>
          <p:nvPr>
            <p:ph sz="quarter" idx="1"/>
          </p:nvPr>
        </p:nvPicPr>
        <p:blipFill>
          <a:blip r:embed="rId2"/>
          <a:stretch>
            <a:fillRect/>
          </a:stretch>
        </p:blipFill>
        <p:spPr>
          <a:xfrm>
            <a:off x="661227" y="2133600"/>
            <a:ext cx="7162800" cy="538001"/>
          </a:xfrm>
          <a:prstGeom prst="rect">
            <a:avLst/>
          </a:prstGeom>
        </p:spPr>
      </p:pic>
      <p:pic>
        <p:nvPicPr>
          <p:cNvPr id="6" name="Picture 5">
            <a:extLst>
              <a:ext uri="{FF2B5EF4-FFF2-40B4-BE49-F238E27FC236}">
                <a16:creationId xmlns:a16="http://schemas.microsoft.com/office/drawing/2014/main" id="{68993413-F154-46A5-BC68-8A013DE82D1C}"/>
              </a:ext>
            </a:extLst>
          </p:cNvPr>
          <p:cNvPicPr>
            <a:picLocks noChangeAspect="1"/>
          </p:cNvPicPr>
          <p:nvPr/>
        </p:nvPicPr>
        <p:blipFill>
          <a:blip r:embed="rId3"/>
          <a:stretch>
            <a:fillRect/>
          </a:stretch>
        </p:blipFill>
        <p:spPr>
          <a:xfrm>
            <a:off x="661227" y="2925759"/>
            <a:ext cx="7263573" cy="538001"/>
          </a:xfrm>
          <a:prstGeom prst="rect">
            <a:avLst/>
          </a:prstGeom>
        </p:spPr>
      </p:pic>
      <p:pic>
        <p:nvPicPr>
          <p:cNvPr id="7" name="Picture 6">
            <a:extLst>
              <a:ext uri="{FF2B5EF4-FFF2-40B4-BE49-F238E27FC236}">
                <a16:creationId xmlns:a16="http://schemas.microsoft.com/office/drawing/2014/main" id="{4FED14CD-106F-499D-86A4-1D57F88665BC}"/>
              </a:ext>
            </a:extLst>
          </p:cNvPr>
          <p:cNvPicPr>
            <a:picLocks noChangeAspect="1"/>
          </p:cNvPicPr>
          <p:nvPr/>
        </p:nvPicPr>
        <p:blipFill>
          <a:blip r:embed="rId4"/>
          <a:stretch>
            <a:fillRect/>
          </a:stretch>
        </p:blipFill>
        <p:spPr>
          <a:xfrm>
            <a:off x="661227" y="4006544"/>
            <a:ext cx="7162800" cy="719926"/>
          </a:xfrm>
          <a:prstGeom prst="rect">
            <a:avLst/>
          </a:prstGeom>
        </p:spPr>
      </p:pic>
    </p:spTree>
    <p:extLst>
      <p:ext uri="{BB962C8B-B14F-4D97-AF65-F5344CB8AC3E}">
        <p14:creationId xmlns:p14="http://schemas.microsoft.com/office/powerpoint/2010/main" val="2224673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33A3E-858A-40D5-9231-D3CDA6810C7B}"/>
              </a:ext>
            </a:extLst>
          </p:cNvPr>
          <p:cNvSpPr>
            <a:spLocks noGrp="1"/>
          </p:cNvSpPr>
          <p:nvPr>
            <p:ph type="title"/>
          </p:nvPr>
        </p:nvSpPr>
        <p:spPr/>
        <p:txBody>
          <a:bodyPr/>
          <a:lstStyle/>
          <a:p>
            <a:r>
              <a:rPr lang="en-US" dirty="0"/>
              <a:t>5.</a:t>
            </a:r>
          </a:p>
        </p:txBody>
      </p:sp>
      <p:pic>
        <p:nvPicPr>
          <p:cNvPr id="5" name="Content Placeholder 4">
            <a:extLst>
              <a:ext uri="{FF2B5EF4-FFF2-40B4-BE49-F238E27FC236}">
                <a16:creationId xmlns:a16="http://schemas.microsoft.com/office/drawing/2014/main" id="{B6382399-1DCE-4332-82E0-9433F53F15CC}"/>
              </a:ext>
            </a:extLst>
          </p:cNvPr>
          <p:cNvPicPr>
            <a:picLocks noGrp="1" noChangeAspect="1"/>
          </p:cNvPicPr>
          <p:nvPr>
            <p:ph sz="quarter" idx="1"/>
          </p:nvPr>
        </p:nvPicPr>
        <p:blipFill>
          <a:blip r:embed="rId2"/>
          <a:stretch>
            <a:fillRect/>
          </a:stretch>
        </p:blipFill>
        <p:spPr>
          <a:xfrm>
            <a:off x="609600" y="1802108"/>
            <a:ext cx="7225916" cy="788692"/>
          </a:xfrm>
          <a:prstGeom prst="rect">
            <a:avLst/>
          </a:prstGeom>
        </p:spPr>
      </p:pic>
      <p:sp>
        <p:nvSpPr>
          <p:cNvPr id="4" name="Slide Number Placeholder 3">
            <a:extLst>
              <a:ext uri="{FF2B5EF4-FFF2-40B4-BE49-F238E27FC236}">
                <a16:creationId xmlns:a16="http://schemas.microsoft.com/office/drawing/2014/main" id="{2CE10E24-C170-4889-868C-F522D800E512}"/>
              </a:ext>
            </a:extLst>
          </p:cNvPr>
          <p:cNvSpPr>
            <a:spLocks noGrp="1"/>
          </p:cNvSpPr>
          <p:nvPr>
            <p:ph type="sldNum" sz="quarter" idx="15"/>
          </p:nvPr>
        </p:nvSpPr>
        <p:spPr/>
        <p:txBody>
          <a:bodyPr/>
          <a:lstStyle/>
          <a:p>
            <a:fld id="{9E998658-D646-48AD-9BC0-B2E57BA6CC03}" type="slidenum">
              <a:rPr lang="en-US" smtClean="0"/>
              <a:pPr/>
              <a:t>11</a:t>
            </a:fld>
            <a:endParaRPr lang="en-US"/>
          </a:p>
        </p:txBody>
      </p:sp>
      <p:pic>
        <p:nvPicPr>
          <p:cNvPr id="6" name="Picture 5">
            <a:extLst>
              <a:ext uri="{FF2B5EF4-FFF2-40B4-BE49-F238E27FC236}">
                <a16:creationId xmlns:a16="http://schemas.microsoft.com/office/drawing/2014/main" id="{6571C8F4-68C4-44DC-8E24-78D7A56E06C4}"/>
              </a:ext>
            </a:extLst>
          </p:cNvPr>
          <p:cNvPicPr>
            <a:picLocks noChangeAspect="1"/>
          </p:cNvPicPr>
          <p:nvPr/>
        </p:nvPicPr>
        <p:blipFill>
          <a:blip r:embed="rId3"/>
          <a:stretch>
            <a:fillRect/>
          </a:stretch>
        </p:blipFill>
        <p:spPr>
          <a:xfrm>
            <a:off x="642730" y="2590800"/>
            <a:ext cx="7225916" cy="609600"/>
          </a:xfrm>
          <a:prstGeom prst="rect">
            <a:avLst/>
          </a:prstGeom>
        </p:spPr>
      </p:pic>
    </p:spTree>
    <p:extLst>
      <p:ext uri="{BB962C8B-B14F-4D97-AF65-F5344CB8AC3E}">
        <p14:creationId xmlns:p14="http://schemas.microsoft.com/office/powerpoint/2010/main" val="2402867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9CE43-B65F-486B-AC0D-61D3213761F4}"/>
              </a:ext>
            </a:extLst>
          </p:cNvPr>
          <p:cNvSpPr>
            <a:spLocks noGrp="1"/>
          </p:cNvSpPr>
          <p:nvPr>
            <p:ph type="title"/>
          </p:nvPr>
        </p:nvSpPr>
        <p:spPr/>
        <p:txBody>
          <a:bodyPr/>
          <a:lstStyle/>
          <a:p>
            <a:r>
              <a:rPr lang="en-US" dirty="0"/>
              <a:t>5.1. Received power reference</a:t>
            </a:r>
          </a:p>
        </p:txBody>
      </p:sp>
      <p:pic>
        <p:nvPicPr>
          <p:cNvPr id="5" name="Content Placeholder 4">
            <a:extLst>
              <a:ext uri="{FF2B5EF4-FFF2-40B4-BE49-F238E27FC236}">
                <a16:creationId xmlns:a16="http://schemas.microsoft.com/office/drawing/2014/main" id="{ECC007D2-E30A-4823-88B2-B87EBD16C18A}"/>
              </a:ext>
            </a:extLst>
          </p:cNvPr>
          <p:cNvPicPr>
            <a:picLocks noGrp="1" noChangeAspect="1"/>
          </p:cNvPicPr>
          <p:nvPr>
            <p:ph sz="quarter" idx="1"/>
          </p:nvPr>
        </p:nvPicPr>
        <p:blipFill>
          <a:blip r:embed="rId2"/>
          <a:stretch>
            <a:fillRect/>
          </a:stretch>
        </p:blipFill>
        <p:spPr>
          <a:xfrm>
            <a:off x="1343518" y="1855544"/>
            <a:ext cx="6124082" cy="1142999"/>
          </a:xfrm>
          <a:prstGeom prst="rect">
            <a:avLst/>
          </a:prstGeom>
        </p:spPr>
      </p:pic>
      <p:sp>
        <p:nvSpPr>
          <p:cNvPr id="4" name="Slide Number Placeholder 3">
            <a:extLst>
              <a:ext uri="{FF2B5EF4-FFF2-40B4-BE49-F238E27FC236}">
                <a16:creationId xmlns:a16="http://schemas.microsoft.com/office/drawing/2014/main" id="{7274C9F9-C747-4CFC-8F0B-142480100478}"/>
              </a:ext>
            </a:extLst>
          </p:cNvPr>
          <p:cNvSpPr>
            <a:spLocks noGrp="1"/>
          </p:cNvSpPr>
          <p:nvPr>
            <p:ph type="sldNum" sz="quarter" idx="15"/>
          </p:nvPr>
        </p:nvSpPr>
        <p:spPr/>
        <p:txBody>
          <a:bodyPr/>
          <a:lstStyle/>
          <a:p>
            <a:fld id="{9E998658-D646-48AD-9BC0-B2E57BA6CC03}" type="slidenum">
              <a:rPr lang="en-US" smtClean="0"/>
              <a:pPr/>
              <a:t>12</a:t>
            </a:fld>
            <a:endParaRPr lang="en-US"/>
          </a:p>
        </p:txBody>
      </p:sp>
      <p:pic>
        <p:nvPicPr>
          <p:cNvPr id="6" name="Picture 5">
            <a:extLst>
              <a:ext uri="{FF2B5EF4-FFF2-40B4-BE49-F238E27FC236}">
                <a16:creationId xmlns:a16="http://schemas.microsoft.com/office/drawing/2014/main" id="{30FEE582-C38E-4953-9B94-522A7C7B9862}"/>
              </a:ext>
            </a:extLst>
          </p:cNvPr>
          <p:cNvPicPr>
            <a:picLocks noChangeAspect="1"/>
          </p:cNvPicPr>
          <p:nvPr/>
        </p:nvPicPr>
        <p:blipFill>
          <a:blip r:embed="rId3"/>
          <a:stretch>
            <a:fillRect/>
          </a:stretch>
        </p:blipFill>
        <p:spPr>
          <a:xfrm>
            <a:off x="2971799" y="3561097"/>
            <a:ext cx="4159521" cy="1142999"/>
          </a:xfrm>
          <a:prstGeom prst="rect">
            <a:avLst/>
          </a:prstGeom>
        </p:spPr>
      </p:pic>
      <p:pic>
        <p:nvPicPr>
          <p:cNvPr id="7" name="Picture 6">
            <a:extLst>
              <a:ext uri="{FF2B5EF4-FFF2-40B4-BE49-F238E27FC236}">
                <a16:creationId xmlns:a16="http://schemas.microsoft.com/office/drawing/2014/main" id="{4277EA0C-5DC6-4DA7-8F9F-5E9ABDEB8269}"/>
              </a:ext>
            </a:extLst>
          </p:cNvPr>
          <p:cNvPicPr>
            <a:picLocks noChangeAspect="1"/>
          </p:cNvPicPr>
          <p:nvPr/>
        </p:nvPicPr>
        <p:blipFill>
          <a:blip r:embed="rId4"/>
          <a:stretch>
            <a:fillRect/>
          </a:stretch>
        </p:blipFill>
        <p:spPr>
          <a:xfrm>
            <a:off x="1524000" y="3161812"/>
            <a:ext cx="1285491" cy="399286"/>
          </a:xfrm>
          <a:prstGeom prst="rect">
            <a:avLst/>
          </a:prstGeom>
        </p:spPr>
      </p:pic>
      <p:pic>
        <p:nvPicPr>
          <p:cNvPr id="8" name="Picture 7">
            <a:extLst>
              <a:ext uri="{FF2B5EF4-FFF2-40B4-BE49-F238E27FC236}">
                <a16:creationId xmlns:a16="http://schemas.microsoft.com/office/drawing/2014/main" id="{8BA4C6E8-3D8E-40CC-82A3-0B7878BA1E81}"/>
              </a:ext>
            </a:extLst>
          </p:cNvPr>
          <p:cNvPicPr>
            <a:picLocks noChangeAspect="1"/>
          </p:cNvPicPr>
          <p:nvPr/>
        </p:nvPicPr>
        <p:blipFill>
          <a:blip r:embed="rId5"/>
          <a:stretch>
            <a:fillRect/>
          </a:stretch>
        </p:blipFill>
        <p:spPr>
          <a:xfrm>
            <a:off x="1343517" y="4835202"/>
            <a:ext cx="5320717" cy="651198"/>
          </a:xfrm>
          <a:prstGeom prst="rect">
            <a:avLst/>
          </a:prstGeom>
        </p:spPr>
      </p:pic>
    </p:spTree>
    <p:extLst>
      <p:ext uri="{BB962C8B-B14F-4D97-AF65-F5344CB8AC3E}">
        <p14:creationId xmlns:p14="http://schemas.microsoft.com/office/powerpoint/2010/main" val="2365521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18E3A-AB19-4296-BFD9-259B36EE227F}"/>
              </a:ext>
            </a:extLst>
          </p:cNvPr>
          <p:cNvSpPr>
            <a:spLocks noGrp="1"/>
          </p:cNvSpPr>
          <p:nvPr>
            <p:ph type="title"/>
          </p:nvPr>
        </p:nvSpPr>
        <p:spPr/>
        <p:txBody>
          <a:bodyPr/>
          <a:lstStyle/>
          <a:p>
            <a:r>
              <a:rPr lang="en-US" dirty="0"/>
              <a:t>Example about friis Equation</a:t>
            </a:r>
          </a:p>
        </p:txBody>
      </p:sp>
      <p:pic>
        <p:nvPicPr>
          <p:cNvPr id="5" name="Content Placeholder 4">
            <a:extLst>
              <a:ext uri="{FF2B5EF4-FFF2-40B4-BE49-F238E27FC236}">
                <a16:creationId xmlns:a16="http://schemas.microsoft.com/office/drawing/2014/main" id="{BCB0F45F-13E0-48EE-83FF-5E2205BC5928}"/>
              </a:ext>
            </a:extLst>
          </p:cNvPr>
          <p:cNvPicPr>
            <a:picLocks noGrp="1" noChangeAspect="1"/>
          </p:cNvPicPr>
          <p:nvPr>
            <p:ph sz="quarter" idx="1"/>
          </p:nvPr>
        </p:nvPicPr>
        <p:blipFill>
          <a:blip r:embed="rId2"/>
          <a:stretch>
            <a:fillRect/>
          </a:stretch>
        </p:blipFill>
        <p:spPr>
          <a:xfrm>
            <a:off x="417766" y="1828798"/>
            <a:ext cx="7711250" cy="1447801"/>
          </a:xfrm>
          <a:prstGeom prst="rect">
            <a:avLst/>
          </a:prstGeom>
        </p:spPr>
      </p:pic>
      <p:sp>
        <p:nvSpPr>
          <p:cNvPr id="4" name="Slide Number Placeholder 3">
            <a:extLst>
              <a:ext uri="{FF2B5EF4-FFF2-40B4-BE49-F238E27FC236}">
                <a16:creationId xmlns:a16="http://schemas.microsoft.com/office/drawing/2014/main" id="{344573F3-DBE4-4060-ABBF-A2A6B27E665B}"/>
              </a:ext>
            </a:extLst>
          </p:cNvPr>
          <p:cNvSpPr>
            <a:spLocks noGrp="1"/>
          </p:cNvSpPr>
          <p:nvPr>
            <p:ph type="sldNum" sz="quarter" idx="15"/>
          </p:nvPr>
        </p:nvSpPr>
        <p:spPr/>
        <p:txBody>
          <a:bodyPr/>
          <a:lstStyle/>
          <a:p>
            <a:fld id="{9E998658-D646-48AD-9BC0-B2E57BA6CC03}" type="slidenum">
              <a:rPr lang="en-US" smtClean="0"/>
              <a:pPr/>
              <a:t>13</a:t>
            </a:fld>
            <a:endParaRPr lang="en-US"/>
          </a:p>
        </p:txBody>
      </p:sp>
      <p:pic>
        <p:nvPicPr>
          <p:cNvPr id="6" name="Picture 5">
            <a:extLst>
              <a:ext uri="{FF2B5EF4-FFF2-40B4-BE49-F238E27FC236}">
                <a16:creationId xmlns:a16="http://schemas.microsoft.com/office/drawing/2014/main" id="{D3D630EB-62D0-4DD2-88AE-362E5D2DD8DA}"/>
              </a:ext>
            </a:extLst>
          </p:cNvPr>
          <p:cNvPicPr>
            <a:picLocks noChangeAspect="1"/>
          </p:cNvPicPr>
          <p:nvPr/>
        </p:nvPicPr>
        <p:blipFill>
          <a:blip r:embed="rId3"/>
          <a:stretch>
            <a:fillRect/>
          </a:stretch>
        </p:blipFill>
        <p:spPr>
          <a:xfrm>
            <a:off x="417766" y="3286538"/>
            <a:ext cx="7083287" cy="623654"/>
          </a:xfrm>
          <a:prstGeom prst="rect">
            <a:avLst/>
          </a:prstGeom>
        </p:spPr>
      </p:pic>
      <p:pic>
        <p:nvPicPr>
          <p:cNvPr id="7" name="Picture 6">
            <a:extLst>
              <a:ext uri="{FF2B5EF4-FFF2-40B4-BE49-F238E27FC236}">
                <a16:creationId xmlns:a16="http://schemas.microsoft.com/office/drawing/2014/main" id="{3E377C76-6F67-4CE3-9A8E-459268A923B0}"/>
              </a:ext>
            </a:extLst>
          </p:cNvPr>
          <p:cNvPicPr>
            <a:picLocks noChangeAspect="1"/>
          </p:cNvPicPr>
          <p:nvPr/>
        </p:nvPicPr>
        <p:blipFill>
          <a:blip r:embed="rId4"/>
          <a:stretch>
            <a:fillRect/>
          </a:stretch>
        </p:blipFill>
        <p:spPr>
          <a:xfrm>
            <a:off x="7315200" y="3397102"/>
            <a:ext cx="1003573" cy="497758"/>
          </a:xfrm>
          <a:prstGeom prst="rect">
            <a:avLst/>
          </a:prstGeom>
        </p:spPr>
      </p:pic>
      <p:pic>
        <p:nvPicPr>
          <p:cNvPr id="8" name="Picture 7">
            <a:extLst>
              <a:ext uri="{FF2B5EF4-FFF2-40B4-BE49-F238E27FC236}">
                <a16:creationId xmlns:a16="http://schemas.microsoft.com/office/drawing/2014/main" id="{CC45475B-92AC-42CD-BE4C-BB5ECC158F7D}"/>
              </a:ext>
            </a:extLst>
          </p:cNvPr>
          <p:cNvPicPr>
            <a:picLocks noChangeAspect="1"/>
          </p:cNvPicPr>
          <p:nvPr/>
        </p:nvPicPr>
        <p:blipFill>
          <a:blip r:embed="rId5"/>
          <a:stretch>
            <a:fillRect/>
          </a:stretch>
        </p:blipFill>
        <p:spPr>
          <a:xfrm>
            <a:off x="3305660" y="4378585"/>
            <a:ext cx="967731" cy="645241"/>
          </a:xfrm>
          <a:prstGeom prst="rect">
            <a:avLst/>
          </a:prstGeom>
        </p:spPr>
      </p:pic>
      <p:pic>
        <p:nvPicPr>
          <p:cNvPr id="9" name="Picture 8">
            <a:extLst>
              <a:ext uri="{FF2B5EF4-FFF2-40B4-BE49-F238E27FC236}">
                <a16:creationId xmlns:a16="http://schemas.microsoft.com/office/drawing/2014/main" id="{1EA07707-BEB4-4B53-8A36-F42D8289987F}"/>
              </a:ext>
            </a:extLst>
          </p:cNvPr>
          <p:cNvPicPr>
            <a:picLocks noChangeAspect="1"/>
          </p:cNvPicPr>
          <p:nvPr/>
        </p:nvPicPr>
        <p:blipFill>
          <a:blip r:embed="rId6"/>
          <a:stretch>
            <a:fillRect/>
          </a:stretch>
        </p:blipFill>
        <p:spPr>
          <a:xfrm>
            <a:off x="834887" y="4800600"/>
            <a:ext cx="7083287" cy="1828799"/>
          </a:xfrm>
          <a:prstGeom prst="rect">
            <a:avLst/>
          </a:prstGeom>
        </p:spPr>
      </p:pic>
      <p:pic>
        <p:nvPicPr>
          <p:cNvPr id="3" name="Picture 2">
            <a:extLst>
              <a:ext uri="{FF2B5EF4-FFF2-40B4-BE49-F238E27FC236}">
                <a16:creationId xmlns:a16="http://schemas.microsoft.com/office/drawing/2014/main" id="{00E504DC-31C5-460D-AFFF-9B623DD984F3}"/>
              </a:ext>
            </a:extLst>
          </p:cNvPr>
          <p:cNvPicPr>
            <a:picLocks noChangeAspect="1"/>
          </p:cNvPicPr>
          <p:nvPr/>
        </p:nvPicPr>
        <p:blipFill>
          <a:blip r:embed="rId7"/>
          <a:stretch>
            <a:fillRect/>
          </a:stretch>
        </p:blipFill>
        <p:spPr>
          <a:xfrm>
            <a:off x="483384" y="3977648"/>
            <a:ext cx="5125388" cy="425385"/>
          </a:xfrm>
          <a:prstGeom prst="rect">
            <a:avLst/>
          </a:prstGeom>
        </p:spPr>
      </p:pic>
    </p:spTree>
    <p:extLst>
      <p:ext uri="{BB962C8B-B14F-4D97-AF65-F5344CB8AC3E}">
        <p14:creationId xmlns:p14="http://schemas.microsoft.com/office/powerpoint/2010/main" val="3908169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2E71E-9D07-4531-9427-A0482EBF6FF4}"/>
              </a:ext>
            </a:extLst>
          </p:cNvPr>
          <p:cNvSpPr>
            <a:spLocks noGrp="1"/>
          </p:cNvSpPr>
          <p:nvPr>
            <p:ph type="title"/>
          </p:nvPr>
        </p:nvSpPr>
        <p:spPr/>
        <p:txBody>
          <a:bodyPr/>
          <a:lstStyle/>
          <a:p>
            <a:r>
              <a:rPr lang="en-US" dirty="0"/>
              <a:t>5.2. Antennas</a:t>
            </a:r>
          </a:p>
        </p:txBody>
      </p:sp>
      <p:sp>
        <p:nvSpPr>
          <p:cNvPr id="3" name="Content Placeholder 2">
            <a:extLst>
              <a:ext uri="{FF2B5EF4-FFF2-40B4-BE49-F238E27FC236}">
                <a16:creationId xmlns:a16="http://schemas.microsoft.com/office/drawing/2014/main" id="{EEC0AAD4-D112-4A5A-84E0-7A7E0DDB544B}"/>
              </a:ext>
            </a:extLst>
          </p:cNvPr>
          <p:cNvSpPr>
            <a:spLocks noGrp="1"/>
          </p:cNvSpPr>
          <p:nvPr>
            <p:ph sz="quarter" idx="1"/>
          </p:nvPr>
        </p:nvSpPr>
        <p:spPr/>
        <p:txBody>
          <a:bodyPr>
            <a:normAutofit fontScale="85000" lnSpcReduction="10000"/>
          </a:bodyPr>
          <a:lstStyle/>
          <a:p>
            <a:r>
              <a:rPr lang="en-US" dirty="0">
                <a:latin typeface="Calibri" panose="020F0502020204030204" pitchFamily="34" charset="0"/>
              </a:rPr>
              <a:t>In radio, an antenna is the interface between radio waves propagating through space and electric currents moving in metal conductors, used with a transmitter or receiver.</a:t>
            </a:r>
            <a:endParaRPr lang="en-US" baseline="30000" dirty="0">
              <a:latin typeface="Calibri" panose="020F0502020204030204" pitchFamily="34" charset="0"/>
            </a:endParaRPr>
          </a:p>
          <a:p>
            <a:endParaRPr lang="en-US" baseline="30000" dirty="0">
              <a:latin typeface="Calibri" panose="020F0502020204030204" pitchFamily="34" charset="0"/>
            </a:endParaRPr>
          </a:p>
          <a:p>
            <a:r>
              <a:rPr lang="en-US" dirty="0">
                <a:latin typeface="Calibri" panose="020F0502020204030204" pitchFamily="34" charset="0"/>
              </a:rPr>
              <a:t> In transmission, a radio transmitter supplies an electric current to the antenna's terminals, and the antenna radiates the energy from the current as electromagnetic waves (radio waves).</a:t>
            </a:r>
          </a:p>
          <a:p>
            <a:endParaRPr lang="en-US" dirty="0">
              <a:latin typeface="Calibri" panose="020F0502020204030204" pitchFamily="34" charset="0"/>
            </a:endParaRPr>
          </a:p>
          <a:p>
            <a:r>
              <a:rPr lang="en-US" dirty="0">
                <a:latin typeface="Calibri" panose="020F0502020204030204" pitchFamily="34" charset="0"/>
              </a:rPr>
              <a:t> In reception, an antenna intercepts some of the power of an electromagnetic wave in order to produce an electric current at its terminals, that is applied to a receiver to be amplified.</a:t>
            </a:r>
          </a:p>
          <a:p>
            <a:endParaRPr lang="en-US" dirty="0">
              <a:latin typeface="Calibri" panose="020F0502020204030204" pitchFamily="34" charset="0"/>
            </a:endParaRPr>
          </a:p>
          <a:p>
            <a:r>
              <a:rPr lang="en-US" dirty="0">
                <a:latin typeface="Calibri" panose="020F0502020204030204" pitchFamily="34" charset="0"/>
              </a:rPr>
              <a:t> Antennas are essential components of all radio equipment, and are used in radio broadcasting, broadcast television, two-way radio, communications receivers, radar, cell phones, satellite communications and other devices.</a:t>
            </a:r>
          </a:p>
        </p:txBody>
      </p:sp>
      <p:sp>
        <p:nvSpPr>
          <p:cNvPr id="4" name="Slide Number Placeholder 3">
            <a:extLst>
              <a:ext uri="{FF2B5EF4-FFF2-40B4-BE49-F238E27FC236}">
                <a16:creationId xmlns:a16="http://schemas.microsoft.com/office/drawing/2014/main" id="{44A88988-CA15-4A71-90AC-B3CC7A082241}"/>
              </a:ext>
            </a:extLst>
          </p:cNvPr>
          <p:cNvSpPr>
            <a:spLocks noGrp="1"/>
          </p:cNvSpPr>
          <p:nvPr>
            <p:ph type="sldNum" sz="quarter" idx="15"/>
          </p:nvPr>
        </p:nvSpPr>
        <p:spPr/>
        <p:txBody>
          <a:bodyPr/>
          <a:lstStyle/>
          <a:p>
            <a:fld id="{9E998658-D646-48AD-9BC0-B2E57BA6CC03}" type="slidenum">
              <a:rPr lang="en-US" smtClean="0"/>
              <a:pPr/>
              <a:t>14</a:t>
            </a:fld>
            <a:endParaRPr lang="en-US"/>
          </a:p>
        </p:txBody>
      </p:sp>
    </p:spTree>
    <p:extLst>
      <p:ext uri="{BB962C8B-B14F-4D97-AF65-F5344CB8AC3E}">
        <p14:creationId xmlns:p14="http://schemas.microsoft.com/office/powerpoint/2010/main" val="3916066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105D8-1944-420D-8DD9-DE11AAB0D70C}"/>
              </a:ext>
            </a:extLst>
          </p:cNvPr>
          <p:cNvSpPr>
            <a:spLocks noGrp="1"/>
          </p:cNvSpPr>
          <p:nvPr>
            <p:ph type="title"/>
          </p:nvPr>
        </p:nvSpPr>
        <p:spPr/>
        <p:txBody>
          <a:bodyPr/>
          <a:lstStyle/>
          <a:p>
            <a:r>
              <a:rPr lang="en-US" dirty="0"/>
              <a:t>6. Large scale path loss model for free space</a:t>
            </a:r>
          </a:p>
        </p:txBody>
      </p:sp>
      <p:sp>
        <p:nvSpPr>
          <p:cNvPr id="3" name="Content Placeholder 2">
            <a:extLst>
              <a:ext uri="{FF2B5EF4-FFF2-40B4-BE49-F238E27FC236}">
                <a16:creationId xmlns:a16="http://schemas.microsoft.com/office/drawing/2014/main" id="{4E340F2A-DFB2-46D8-BC3B-090F8E979F09}"/>
              </a:ext>
            </a:extLst>
          </p:cNvPr>
          <p:cNvSpPr>
            <a:spLocks noGrp="1"/>
          </p:cNvSpPr>
          <p:nvPr>
            <p:ph sz="quarter" idx="1"/>
          </p:nvPr>
        </p:nvSpPr>
        <p:spPr/>
        <p:txBody>
          <a:bodyPr>
            <a:normAutofit fontScale="92500" lnSpcReduction="10000"/>
          </a:bodyPr>
          <a:lstStyle/>
          <a:p>
            <a:pPr marL="0" indent="0">
              <a:buNone/>
            </a:pPr>
            <a:r>
              <a:rPr lang="en-US" b="1" dirty="0"/>
              <a:t>6.1. Log distance path loss</a:t>
            </a:r>
          </a:p>
          <a:p>
            <a:pPr marL="0" indent="0">
              <a:buNone/>
            </a:pPr>
            <a:endParaRPr lang="en-US" dirty="0">
              <a:latin typeface="Calibri" panose="020F0502020204030204" pitchFamily="34" charset="0"/>
            </a:endParaRPr>
          </a:p>
          <a:p>
            <a:pPr marL="0" indent="0">
              <a:buNone/>
            </a:pPr>
            <a:r>
              <a:rPr lang="en-US" dirty="0">
                <a:latin typeface="Calibri" panose="020F0502020204030204" pitchFamily="34" charset="0"/>
              </a:rPr>
              <a:t>The </a:t>
            </a:r>
            <a:r>
              <a:rPr lang="en-US" b="1" dirty="0">
                <a:latin typeface="Calibri" panose="020F0502020204030204" pitchFamily="34" charset="0"/>
              </a:rPr>
              <a:t>log-distance path loss model</a:t>
            </a:r>
            <a:r>
              <a:rPr lang="en-US" dirty="0">
                <a:latin typeface="Calibri" panose="020F0502020204030204" pitchFamily="34" charset="0"/>
              </a:rPr>
              <a:t> is a radio propagation model that predicts the path loss a signal encounters inside a building or densely populated areas over distance.</a:t>
            </a:r>
          </a:p>
          <a:p>
            <a:pPr marL="0" indent="0">
              <a:buNone/>
            </a:pPr>
            <a:endParaRPr lang="en-US" dirty="0"/>
          </a:p>
          <a:p>
            <a:pPr marL="0" indent="0">
              <a:buNone/>
            </a:pPr>
            <a:r>
              <a:rPr lang="en-US" b="1" dirty="0"/>
              <a:t>6.2. Multiple breakpoint model</a:t>
            </a:r>
          </a:p>
          <a:p>
            <a:pPr marL="0" indent="0">
              <a:buNone/>
            </a:pPr>
            <a:endParaRPr lang="en-US" dirty="0"/>
          </a:p>
          <a:p>
            <a:pPr marL="0" indent="0">
              <a:buNone/>
            </a:pPr>
            <a:r>
              <a:rPr lang="en-US" dirty="0"/>
              <a:t>It is a radio system model which was developed due to multiple floors in an office building. This model considers an upper bound and lower bounds on the path loss of the radio signal.</a:t>
            </a:r>
          </a:p>
          <a:p>
            <a:pPr marL="0" indent="0">
              <a:buNone/>
            </a:pPr>
            <a:r>
              <a:rPr lang="en-US" dirty="0"/>
              <a:t>There is a path loss variations observed for different frequency ranges.</a:t>
            </a:r>
          </a:p>
        </p:txBody>
      </p:sp>
      <p:sp>
        <p:nvSpPr>
          <p:cNvPr id="4" name="Slide Number Placeholder 3">
            <a:extLst>
              <a:ext uri="{FF2B5EF4-FFF2-40B4-BE49-F238E27FC236}">
                <a16:creationId xmlns:a16="http://schemas.microsoft.com/office/drawing/2014/main" id="{55BA0E3B-DD2B-471E-9649-84B35BE922D9}"/>
              </a:ext>
            </a:extLst>
          </p:cNvPr>
          <p:cNvSpPr>
            <a:spLocks noGrp="1"/>
          </p:cNvSpPr>
          <p:nvPr>
            <p:ph type="sldNum" sz="quarter" idx="15"/>
          </p:nvPr>
        </p:nvSpPr>
        <p:spPr/>
        <p:txBody>
          <a:bodyPr/>
          <a:lstStyle/>
          <a:p>
            <a:fld id="{9E998658-D646-48AD-9BC0-B2E57BA6CC03}" type="slidenum">
              <a:rPr lang="en-US" smtClean="0"/>
              <a:pPr/>
              <a:t>15</a:t>
            </a:fld>
            <a:endParaRPr lang="en-US"/>
          </a:p>
        </p:txBody>
      </p:sp>
    </p:spTree>
    <p:extLst>
      <p:ext uri="{BB962C8B-B14F-4D97-AF65-F5344CB8AC3E}">
        <p14:creationId xmlns:p14="http://schemas.microsoft.com/office/powerpoint/2010/main" val="3366167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C705F-935F-4E0D-9496-D2C9F9CF05E8}"/>
              </a:ext>
            </a:extLst>
          </p:cNvPr>
          <p:cNvSpPr>
            <a:spLocks noGrp="1"/>
          </p:cNvSpPr>
          <p:nvPr>
            <p:ph type="title"/>
          </p:nvPr>
        </p:nvSpPr>
        <p:spPr/>
        <p:txBody>
          <a:bodyPr/>
          <a:lstStyle/>
          <a:p>
            <a:r>
              <a:rPr lang="en-US" dirty="0"/>
              <a:t>End of day 2</a:t>
            </a:r>
          </a:p>
        </p:txBody>
      </p:sp>
      <p:sp>
        <p:nvSpPr>
          <p:cNvPr id="3" name="Content Placeholder 2">
            <a:extLst>
              <a:ext uri="{FF2B5EF4-FFF2-40B4-BE49-F238E27FC236}">
                <a16:creationId xmlns:a16="http://schemas.microsoft.com/office/drawing/2014/main" id="{8D81BFFB-FF76-4F85-8697-6984E3DB835C}"/>
              </a:ext>
            </a:extLst>
          </p:cNvPr>
          <p:cNvSpPr>
            <a:spLocks noGrp="1"/>
          </p:cNvSpPr>
          <p:nvPr>
            <p:ph sz="quarter" idx="1"/>
          </p:nvPr>
        </p:nvSpPr>
        <p:spPr>
          <a:xfrm>
            <a:off x="762000" y="2958627"/>
            <a:ext cx="6629400" cy="3654552"/>
          </a:xfrm>
        </p:spPr>
        <p:txBody>
          <a:bodyPr/>
          <a:lstStyle/>
          <a:p>
            <a:pPr marL="0" indent="0" algn="ctr">
              <a:buNone/>
            </a:pPr>
            <a:r>
              <a:rPr lang="en-US" dirty="0"/>
              <a:t>THANK YOU </a:t>
            </a:r>
          </a:p>
        </p:txBody>
      </p:sp>
      <p:sp>
        <p:nvSpPr>
          <p:cNvPr id="4" name="Slide Number Placeholder 3">
            <a:extLst>
              <a:ext uri="{FF2B5EF4-FFF2-40B4-BE49-F238E27FC236}">
                <a16:creationId xmlns:a16="http://schemas.microsoft.com/office/drawing/2014/main" id="{812DA532-21DC-400A-B18B-F130C7739A84}"/>
              </a:ext>
            </a:extLst>
          </p:cNvPr>
          <p:cNvSpPr>
            <a:spLocks noGrp="1"/>
          </p:cNvSpPr>
          <p:nvPr>
            <p:ph type="sldNum" sz="quarter" idx="15"/>
          </p:nvPr>
        </p:nvSpPr>
        <p:spPr/>
        <p:txBody>
          <a:bodyPr/>
          <a:lstStyle/>
          <a:p>
            <a:fld id="{9E998658-D646-48AD-9BC0-B2E57BA6CC03}" type="slidenum">
              <a:rPr lang="en-US" smtClean="0"/>
              <a:pPr/>
              <a:t>16</a:t>
            </a:fld>
            <a:endParaRPr lang="en-US"/>
          </a:p>
        </p:txBody>
      </p:sp>
    </p:spTree>
    <p:extLst>
      <p:ext uri="{BB962C8B-B14F-4D97-AF65-F5344CB8AC3E}">
        <p14:creationId xmlns:p14="http://schemas.microsoft.com/office/powerpoint/2010/main" val="2745845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19DC9-CB91-4B72-AF8C-A07111C5C3FC}"/>
              </a:ext>
            </a:extLst>
          </p:cNvPr>
          <p:cNvSpPr>
            <a:spLocks noGrp="1"/>
          </p:cNvSpPr>
          <p:nvPr>
            <p:ph type="title"/>
          </p:nvPr>
        </p:nvSpPr>
        <p:spPr>
          <a:xfrm>
            <a:off x="661416" y="1028700"/>
            <a:ext cx="7467600" cy="1143000"/>
          </a:xfrm>
        </p:spPr>
        <p:txBody>
          <a:bodyPr>
            <a:normAutofit fontScale="90000"/>
          </a:bodyPr>
          <a:lstStyle/>
          <a:p>
            <a:r>
              <a:rPr lang="en-GB" b="1" dirty="0"/>
              <a:t>DAY 2: Increasing Capacity and Coverage, Free Space Propagation, Large Scale Path Loss Models </a:t>
            </a:r>
            <a:br>
              <a:rPr lang="en-US" dirty="0"/>
            </a:br>
            <a:endParaRPr lang="en-US" dirty="0"/>
          </a:p>
        </p:txBody>
      </p:sp>
      <p:sp>
        <p:nvSpPr>
          <p:cNvPr id="3" name="Content Placeholder 2">
            <a:extLst>
              <a:ext uri="{FF2B5EF4-FFF2-40B4-BE49-F238E27FC236}">
                <a16:creationId xmlns:a16="http://schemas.microsoft.com/office/drawing/2014/main" id="{30EF1941-DB28-4CA3-A35C-42888872561D}"/>
              </a:ext>
            </a:extLst>
          </p:cNvPr>
          <p:cNvSpPr>
            <a:spLocks noGrp="1"/>
          </p:cNvSpPr>
          <p:nvPr>
            <p:ph sz="quarter" idx="1"/>
          </p:nvPr>
        </p:nvSpPr>
        <p:spPr/>
        <p:txBody>
          <a:bodyPr/>
          <a:lstStyle/>
          <a:p>
            <a:pPr marL="0" indent="0">
              <a:buNone/>
            </a:pPr>
            <a:endParaRPr lang="sv-SE" dirty="0"/>
          </a:p>
          <a:p>
            <a:pPr marL="0" indent="0">
              <a:buNone/>
            </a:pPr>
            <a:endParaRPr lang="sv-SE" dirty="0"/>
          </a:p>
          <a:p>
            <a:pPr marL="0" indent="0">
              <a:buNone/>
            </a:pPr>
            <a:endParaRPr lang="en-US" dirty="0"/>
          </a:p>
          <a:p>
            <a:pPr lvl="0"/>
            <a:r>
              <a:rPr lang="en-US" dirty="0"/>
              <a:t>Sectoring, Microcells, Repeaters, Discussion</a:t>
            </a:r>
          </a:p>
          <a:p>
            <a:pPr lvl="0"/>
            <a:r>
              <a:rPr lang="en-US" dirty="0"/>
              <a:t>Received Power Reference, Antennas, Reflection and Transmission</a:t>
            </a:r>
          </a:p>
          <a:p>
            <a:endParaRPr lang="en-US" dirty="0"/>
          </a:p>
        </p:txBody>
      </p:sp>
      <p:sp>
        <p:nvSpPr>
          <p:cNvPr id="4" name="Slide Number Placeholder 3">
            <a:extLst>
              <a:ext uri="{FF2B5EF4-FFF2-40B4-BE49-F238E27FC236}">
                <a16:creationId xmlns:a16="http://schemas.microsoft.com/office/drawing/2014/main" id="{47F28905-926B-4A79-968D-46EC113A2EB3}"/>
              </a:ext>
            </a:extLst>
          </p:cNvPr>
          <p:cNvSpPr>
            <a:spLocks noGrp="1"/>
          </p:cNvSpPr>
          <p:nvPr>
            <p:ph type="sldNum" sz="quarter" idx="15"/>
          </p:nvPr>
        </p:nvSpPr>
        <p:spPr/>
        <p:txBody>
          <a:bodyPr/>
          <a:lstStyle/>
          <a:p>
            <a:fld id="{9E998658-D646-48AD-9BC0-B2E57BA6CC03}" type="slidenum">
              <a:rPr lang="en-US" smtClean="0"/>
              <a:pPr/>
              <a:t>2</a:t>
            </a:fld>
            <a:endParaRPr lang="en-US"/>
          </a:p>
        </p:txBody>
      </p:sp>
    </p:spTree>
    <p:extLst>
      <p:ext uri="{BB962C8B-B14F-4D97-AF65-F5344CB8AC3E}">
        <p14:creationId xmlns:p14="http://schemas.microsoft.com/office/powerpoint/2010/main" val="4070812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5FA06-7A10-4465-9868-BAD78E2FF561}"/>
              </a:ext>
            </a:extLst>
          </p:cNvPr>
          <p:cNvSpPr>
            <a:spLocks noGrp="1"/>
          </p:cNvSpPr>
          <p:nvPr>
            <p:ph type="title"/>
          </p:nvPr>
        </p:nvSpPr>
        <p:spPr/>
        <p:txBody>
          <a:bodyPr/>
          <a:lstStyle/>
          <a:p>
            <a:r>
              <a:rPr lang="sv-SE" dirty="0"/>
              <a:t>4. Increasing capacity and coverage</a:t>
            </a:r>
            <a:endParaRPr lang="en-US" dirty="0"/>
          </a:p>
        </p:txBody>
      </p:sp>
      <p:sp>
        <p:nvSpPr>
          <p:cNvPr id="3" name="Content Placeholder 2">
            <a:extLst>
              <a:ext uri="{FF2B5EF4-FFF2-40B4-BE49-F238E27FC236}">
                <a16:creationId xmlns:a16="http://schemas.microsoft.com/office/drawing/2014/main" id="{142DDC7D-382F-4133-9219-356CA70B252A}"/>
              </a:ext>
            </a:extLst>
          </p:cNvPr>
          <p:cNvSpPr>
            <a:spLocks noGrp="1"/>
          </p:cNvSpPr>
          <p:nvPr>
            <p:ph sz="quarter" idx="1"/>
          </p:nvPr>
        </p:nvSpPr>
        <p:spPr/>
        <p:txBody>
          <a:bodyPr/>
          <a:lstStyle/>
          <a:p>
            <a:pPr marL="0" indent="0">
              <a:buNone/>
            </a:pPr>
            <a:r>
              <a:rPr lang="sv-SE" dirty="0"/>
              <a:t>4.1. Sectoring</a:t>
            </a:r>
          </a:p>
          <a:p>
            <a:pPr marL="0" indent="0">
              <a:buNone/>
            </a:pPr>
            <a:endParaRPr lang="sv-SE" dirty="0"/>
          </a:p>
          <a:p>
            <a:pPr marL="0" indent="0">
              <a:buNone/>
            </a:pPr>
            <a:endParaRPr lang="en-US" dirty="0"/>
          </a:p>
        </p:txBody>
      </p:sp>
      <p:sp>
        <p:nvSpPr>
          <p:cNvPr id="4" name="Slide Number Placeholder 3">
            <a:extLst>
              <a:ext uri="{FF2B5EF4-FFF2-40B4-BE49-F238E27FC236}">
                <a16:creationId xmlns:a16="http://schemas.microsoft.com/office/drawing/2014/main" id="{97CF577D-EB34-4A85-B490-A8B226A3D633}"/>
              </a:ext>
            </a:extLst>
          </p:cNvPr>
          <p:cNvSpPr>
            <a:spLocks noGrp="1"/>
          </p:cNvSpPr>
          <p:nvPr>
            <p:ph type="sldNum" sz="quarter" idx="15"/>
          </p:nvPr>
        </p:nvSpPr>
        <p:spPr/>
        <p:txBody>
          <a:bodyPr/>
          <a:lstStyle/>
          <a:p>
            <a:fld id="{9E998658-D646-48AD-9BC0-B2E57BA6CC03}" type="slidenum">
              <a:rPr lang="en-US" smtClean="0"/>
              <a:pPr/>
              <a:t>3</a:t>
            </a:fld>
            <a:endParaRPr lang="en-US"/>
          </a:p>
        </p:txBody>
      </p:sp>
      <p:pic>
        <p:nvPicPr>
          <p:cNvPr id="5" name="Picture 4">
            <a:extLst>
              <a:ext uri="{FF2B5EF4-FFF2-40B4-BE49-F238E27FC236}">
                <a16:creationId xmlns:a16="http://schemas.microsoft.com/office/drawing/2014/main" id="{EB4379CD-A5B5-43D0-A7E4-C9F6F7C00885}"/>
              </a:ext>
            </a:extLst>
          </p:cNvPr>
          <p:cNvPicPr>
            <a:picLocks noChangeAspect="1"/>
          </p:cNvPicPr>
          <p:nvPr/>
        </p:nvPicPr>
        <p:blipFill>
          <a:blip r:embed="rId2"/>
          <a:stretch>
            <a:fillRect/>
          </a:stretch>
        </p:blipFill>
        <p:spPr>
          <a:xfrm>
            <a:off x="457201" y="2286000"/>
            <a:ext cx="8001000" cy="751385"/>
          </a:xfrm>
          <a:prstGeom prst="rect">
            <a:avLst/>
          </a:prstGeom>
        </p:spPr>
      </p:pic>
      <p:pic>
        <p:nvPicPr>
          <p:cNvPr id="7" name="Picture 6">
            <a:extLst>
              <a:ext uri="{FF2B5EF4-FFF2-40B4-BE49-F238E27FC236}">
                <a16:creationId xmlns:a16="http://schemas.microsoft.com/office/drawing/2014/main" id="{2062AD95-37FD-4A4E-9C70-DA3FE85AC42C}"/>
              </a:ext>
            </a:extLst>
          </p:cNvPr>
          <p:cNvPicPr>
            <a:picLocks noChangeAspect="1"/>
          </p:cNvPicPr>
          <p:nvPr/>
        </p:nvPicPr>
        <p:blipFill>
          <a:blip r:embed="rId3"/>
          <a:stretch>
            <a:fillRect/>
          </a:stretch>
        </p:blipFill>
        <p:spPr>
          <a:xfrm>
            <a:off x="428575" y="5257800"/>
            <a:ext cx="7700441" cy="751385"/>
          </a:xfrm>
          <a:prstGeom prst="rect">
            <a:avLst/>
          </a:prstGeom>
        </p:spPr>
      </p:pic>
      <p:pic>
        <p:nvPicPr>
          <p:cNvPr id="8" name="Picture 7">
            <a:extLst>
              <a:ext uri="{FF2B5EF4-FFF2-40B4-BE49-F238E27FC236}">
                <a16:creationId xmlns:a16="http://schemas.microsoft.com/office/drawing/2014/main" id="{BAC1DE16-1B12-4A22-80A3-157B180151A0}"/>
              </a:ext>
            </a:extLst>
          </p:cNvPr>
          <p:cNvPicPr>
            <a:picLocks noChangeAspect="1"/>
          </p:cNvPicPr>
          <p:nvPr/>
        </p:nvPicPr>
        <p:blipFill>
          <a:blip r:embed="rId4"/>
          <a:stretch>
            <a:fillRect/>
          </a:stretch>
        </p:blipFill>
        <p:spPr>
          <a:xfrm>
            <a:off x="609600" y="3355847"/>
            <a:ext cx="5725640" cy="338194"/>
          </a:xfrm>
          <a:prstGeom prst="rect">
            <a:avLst/>
          </a:prstGeom>
        </p:spPr>
      </p:pic>
      <p:pic>
        <p:nvPicPr>
          <p:cNvPr id="9" name="Picture 8">
            <a:extLst>
              <a:ext uri="{FF2B5EF4-FFF2-40B4-BE49-F238E27FC236}">
                <a16:creationId xmlns:a16="http://schemas.microsoft.com/office/drawing/2014/main" id="{5409344B-2281-4A97-A375-F2FEA6210FA5}"/>
              </a:ext>
            </a:extLst>
          </p:cNvPr>
          <p:cNvPicPr>
            <a:picLocks noChangeAspect="1"/>
          </p:cNvPicPr>
          <p:nvPr/>
        </p:nvPicPr>
        <p:blipFill>
          <a:blip r:embed="rId5"/>
          <a:stretch>
            <a:fillRect/>
          </a:stretch>
        </p:blipFill>
        <p:spPr>
          <a:xfrm>
            <a:off x="609600" y="3820614"/>
            <a:ext cx="7315200" cy="1254624"/>
          </a:xfrm>
          <a:prstGeom prst="rect">
            <a:avLst/>
          </a:prstGeom>
        </p:spPr>
      </p:pic>
    </p:spTree>
    <p:extLst>
      <p:ext uri="{BB962C8B-B14F-4D97-AF65-F5344CB8AC3E}">
        <p14:creationId xmlns:p14="http://schemas.microsoft.com/office/powerpoint/2010/main" val="3798967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CEED3-6754-43B1-B552-61B530FD5329}"/>
              </a:ext>
            </a:extLst>
          </p:cNvPr>
          <p:cNvSpPr>
            <a:spLocks noGrp="1"/>
          </p:cNvSpPr>
          <p:nvPr>
            <p:ph type="title"/>
          </p:nvPr>
        </p:nvSpPr>
        <p:spPr/>
        <p:txBody>
          <a:bodyPr/>
          <a:lstStyle/>
          <a:p>
            <a:r>
              <a:rPr lang="sv-SE" dirty="0"/>
              <a:t>4.1.</a:t>
            </a:r>
            <a:endParaRPr lang="en-US" dirty="0"/>
          </a:p>
        </p:txBody>
      </p:sp>
      <p:pic>
        <p:nvPicPr>
          <p:cNvPr id="6" name="Content Placeholder 5">
            <a:extLst>
              <a:ext uri="{FF2B5EF4-FFF2-40B4-BE49-F238E27FC236}">
                <a16:creationId xmlns:a16="http://schemas.microsoft.com/office/drawing/2014/main" id="{CE6D8F30-F67F-48D7-A69E-4413FA79AE54}"/>
              </a:ext>
            </a:extLst>
          </p:cNvPr>
          <p:cNvPicPr>
            <a:picLocks noGrp="1" noChangeAspect="1"/>
          </p:cNvPicPr>
          <p:nvPr>
            <p:ph sz="quarter" idx="1"/>
          </p:nvPr>
        </p:nvPicPr>
        <p:blipFill>
          <a:blip r:embed="rId2"/>
          <a:stretch>
            <a:fillRect/>
          </a:stretch>
        </p:blipFill>
        <p:spPr>
          <a:xfrm>
            <a:off x="557709" y="2169388"/>
            <a:ext cx="7721587" cy="1828800"/>
          </a:xfrm>
          <a:prstGeom prst="rect">
            <a:avLst/>
          </a:prstGeom>
        </p:spPr>
      </p:pic>
      <p:sp>
        <p:nvSpPr>
          <p:cNvPr id="4" name="Slide Number Placeholder 3">
            <a:extLst>
              <a:ext uri="{FF2B5EF4-FFF2-40B4-BE49-F238E27FC236}">
                <a16:creationId xmlns:a16="http://schemas.microsoft.com/office/drawing/2014/main" id="{D34C3F59-0737-4EFF-8D72-A5E9032B0B8B}"/>
              </a:ext>
            </a:extLst>
          </p:cNvPr>
          <p:cNvSpPr>
            <a:spLocks noGrp="1"/>
          </p:cNvSpPr>
          <p:nvPr>
            <p:ph type="sldNum" sz="quarter" idx="15"/>
          </p:nvPr>
        </p:nvSpPr>
        <p:spPr/>
        <p:txBody>
          <a:bodyPr/>
          <a:lstStyle/>
          <a:p>
            <a:fld id="{9E998658-D646-48AD-9BC0-B2E57BA6CC03}" type="slidenum">
              <a:rPr lang="en-US" smtClean="0"/>
              <a:pPr/>
              <a:t>4</a:t>
            </a:fld>
            <a:endParaRPr lang="en-US"/>
          </a:p>
        </p:txBody>
      </p:sp>
      <p:pic>
        <p:nvPicPr>
          <p:cNvPr id="7" name="Picture 6">
            <a:extLst>
              <a:ext uri="{FF2B5EF4-FFF2-40B4-BE49-F238E27FC236}">
                <a16:creationId xmlns:a16="http://schemas.microsoft.com/office/drawing/2014/main" id="{D7A5ACF8-C74A-4CB0-A96A-4934EAA75184}"/>
              </a:ext>
            </a:extLst>
          </p:cNvPr>
          <p:cNvPicPr>
            <a:picLocks noChangeAspect="1"/>
          </p:cNvPicPr>
          <p:nvPr/>
        </p:nvPicPr>
        <p:blipFill>
          <a:blip r:embed="rId3"/>
          <a:stretch>
            <a:fillRect/>
          </a:stretch>
        </p:blipFill>
        <p:spPr>
          <a:xfrm>
            <a:off x="557709" y="4164012"/>
            <a:ext cx="8028581" cy="1570038"/>
          </a:xfrm>
          <a:prstGeom prst="rect">
            <a:avLst/>
          </a:prstGeom>
        </p:spPr>
      </p:pic>
      <p:pic>
        <p:nvPicPr>
          <p:cNvPr id="8" name="Picture 7">
            <a:extLst>
              <a:ext uri="{FF2B5EF4-FFF2-40B4-BE49-F238E27FC236}">
                <a16:creationId xmlns:a16="http://schemas.microsoft.com/office/drawing/2014/main" id="{D051A986-13AF-4BDE-B92B-CDE1AEACDF0B}"/>
              </a:ext>
            </a:extLst>
          </p:cNvPr>
          <p:cNvPicPr>
            <a:picLocks noChangeAspect="1"/>
          </p:cNvPicPr>
          <p:nvPr/>
        </p:nvPicPr>
        <p:blipFill>
          <a:blip r:embed="rId4"/>
          <a:stretch>
            <a:fillRect/>
          </a:stretch>
        </p:blipFill>
        <p:spPr>
          <a:xfrm>
            <a:off x="702325" y="1479630"/>
            <a:ext cx="7580284" cy="397223"/>
          </a:xfrm>
          <a:prstGeom prst="rect">
            <a:avLst/>
          </a:prstGeom>
        </p:spPr>
      </p:pic>
    </p:spTree>
    <p:extLst>
      <p:ext uri="{BB962C8B-B14F-4D97-AF65-F5344CB8AC3E}">
        <p14:creationId xmlns:p14="http://schemas.microsoft.com/office/powerpoint/2010/main" val="1299994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F5029-219C-4E14-9F35-327C8603D6E1}"/>
              </a:ext>
            </a:extLst>
          </p:cNvPr>
          <p:cNvSpPr>
            <a:spLocks noGrp="1"/>
          </p:cNvSpPr>
          <p:nvPr>
            <p:ph type="title"/>
          </p:nvPr>
        </p:nvSpPr>
        <p:spPr/>
        <p:txBody>
          <a:bodyPr/>
          <a:lstStyle/>
          <a:p>
            <a:r>
              <a:rPr lang="sv-SE" dirty="0"/>
              <a:t>4.1.</a:t>
            </a:r>
            <a:endParaRPr lang="en-US" dirty="0"/>
          </a:p>
        </p:txBody>
      </p:sp>
      <p:pic>
        <p:nvPicPr>
          <p:cNvPr id="5" name="Content Placeholder 4">
            <a:extLst>
              <a:ext uri="{FF2B5EF4-FFF2-40B4-BE49-F238E27FC236}">
                <a16:creationId xmlns:a16="http://schemas.microsoft.com/office/drawing/2014/main" id="{CD0D8C26-65A3-4927-B56C-01C54B5CFC97}"/>
              </a:ext>
            </a:extLst>
          </p:cNvPr>
          <p:cNvPicPr>
            <a:picLocks noGrp="1" noChangeAspect="1"/>
          </p:cNvPicPr>
          <p:nvPr>
            <p:ph sz="quarter" idx="1"/>
          </p:nvPr>
        </p:nvPicPr>
        <p:blipFill>
          <a:blip r:embed="rId2"/>
          <a:stretch>
            <a:fillRect/>
          </a:stretch>
        </p:blipFill>
        <p:spPr>
          <a:xfrm>
            <a:off x="685799" y="1676400"/>
            <a:ext cx="6604874" cy="381000"/>
          </a:xfrm>
          <a:prstGeom prst="rect">
            <a:avLst/>
          </a:prstGeom>
        </p:spPr>
      </p:pic>
      <p:sp>
        <p:nvSpPr>
          <p:cNvPr id="4" name="Slide Number Placeholder 3">
            <a:extLst>
              <a:ext uri="{FF2B5EF4-FFF2-40B4-BE49-F238E27FC236}">
                <a16:creationId xmlns:a16="http://schemas.microsoft.com/office/drawing/2014/main" id="{5798820E-9C69-4180-97A7-E33638769C1F}"/>
              </a:ext>
            </a:extLst>
          </p:cNvPr>
          <p:cNvSpPr>
            <a:spLocks noGrp="1"/>
          </p:cNvSpPr>
          <p:nvPr>
            <p:ph type="sldNum" sz="quarter" idx="15"/>
          </p:nvPr>
        </p:nvSpPr>
        <p:spPr/>
        <p:txBody>
          <a:bodyPr/>
          <a:lstStyle/>
          <a:p>
            <a:fld id="{9E998658-D646-48AD-9BC0-B2E57BA6CC03}" type="slidenum">
              <a:rPr lang="en-US" smtClean="0"/>
              <a:pPr/>
              <a:t>5</a:t>
            </a:fld>
            <a:endParaRPr lang="en-US"/>
          </a:p>
        </p:txBody>
      </p:sp>
      <p:pic>
        <p:nvPicPr>
          <p:cNvPr id="6" name="Picture 5">
            <a:extLst>
              <a:ext uri="{FF2B5EF4-FFF2-40B4-BE49-F238E27FC236}">
                <a16:creationId xmlns:a16="http://schemas.microsoft.com/office/drawing/2014/main" id="{5EAAD362-4FA8-4A94-8138-9F3EF4536804}"/>
              </a:ext>
            </a:extLst>
          </p:cNvPr>
          <p:cNvPicPr>
            <a:picLocks noChangeAspect="1"/>
          </p:cNvPicPr>
          <p:nvPr/>
        </p:nvPicPr>
        <p:blipFill>
          <a:blip r:embed="rId3"/>
          <a:stretch>
            <a:fillRect/>
          </a:stretch>
        </p:blipFill>
        <p:spPr>
          <a:xfrm>
            <a:off x="493643" y="2322788"/>
            <a:ext cx="7921055" cy="838200"/>
          </a:xfrm>
          <a:prstGeom prst="rect">
            <a:avLst/>
          </a:prstGeom>
        </p:spPr>
      </p:pic>
      <p:pic>
        <p:nvPicPr>
          <p:cNvPr id="7" name="Picture 6">
            <a:extLst>
              <a:ext uri="{FF2B5EF4-FFF2-40B4-BE49-F238E27FC236}">
                <a16:creationId xmlns:a16="http://schemas.microsoft.com/office/drawing/2014/main" id="{3C877D2B-FA4A-4FFF-A913-1D8AB85EC07E}"/>
              </a:ext>
            </a:extLst>
          </p:cNvPr>
          <p:cNvPicPr>
            <a:picLocks noChangeAspect="1"/>
          </p:cNvPicPr>
          <p:nvPr/>
        </p:nvPicPr>
        <p:blipFill>
          <a:blip r:embed="rId4"/>
          <a:stretch>
            <a:fillRect/>
          </a:stretch>
        </p:blipFill>
        <p:spPr>
          <a:xfrm>
            <a:off x="424070" y="3426376"/>
            <a:ext cx="7921055" cy="1143000"/>
          </a:xfrm>
          <a:prstGeom prst="rect">
            <a:avLst/>
          </a:prstGeom>
        </p:spPr>
      </p:pic>
    </p:spTree>
    <p:extLst>
      <p:ext uri="{BB962C8B-B14F-4D97-AF65-F5344CB8AC3E}">
        <p14:creationId xmlns:p14="http://schemas.microsoft.com/office/powerpoint/2010/main" val="4111584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B3D3C-8B89-41F6-936E-2D76EFE7E3E4}"/>
              </a:ext>
            </a:extLst>
          </p:cNvPr>
          <p:cNvSpPr>
            <a:spLocks noGrp="1"/>
          </p:cNvSpPr>
          <p:nvPr>
            <p:ph type="title"/>
          </p:nvPr>
        </p:nvSpPr>
        <p:spPr/>
        <p:txBody>
          <a:bodyPr/>
          <a:lstStyle/>
          <a:p>
            <a:r>
              <a:rPr lang="sv-SE" dirty="0"/>
              <a:t>4.2. Microcells</a:t>
            </a:r>
            <a:endParaRPr lang="en-US" dirty="0"/>
          </a:p>
        </p:txBody>
      </p:sp>
      <p:pic>
        <p:nvPicPr>
          <p:cNvPr id="5" name="Content Placeholder 4">
            <a:extLst>
              <a:ext uri="{FF2B5EF4-FFF2-40B4-BE49-F238E27FC236}">
                <a16:creationId xmlns:a16="http://schemas.microsoft.com/office/drawing/2014/main" id="{C3141061-A8F5-468D-BF47-5190F9273459}"/>
              </a:ext>
            </a:extLst>
          </p:cNvPr>
          <p:cNvPicPr>
            <a:picLocks noGrp="1" noChangeAspect="1"/>
          </p:cNvPicPr>
          <p:nvPr>
            <p:ph sz="quarter" idx="1"/>
          </p:nvPr>
        </p:nvPicPr>
        <p:blipFill>
          <a:blip r:embed="rId2"/>
          <a:stretch>
            <a:fillRect/>
          </a:stretch>
        </p:blipFill>
        <p:spPr>
          <a:xfrm>
            <a:off x="457200" y="1828800"/>
            <a:ext cx="7467600" cy="889321"/>
          </a:xfrm>
          <a:prstGeom prst="rect">
            <a:avLst/>
          </a:prstGeom>
        </p:spPr>
      </p:pic>
      <p:sp>
        <p:nvSpPr>
          <p:cNvPr id="4" name="Slide Number Placeholder 3">
            <a:extLst>
              <a:ext uri="{FF2B5EF4-FFF2-40B4-BE49-F238E27FC236}">
                <a16:creationId xmlns:a16="http://schemas.microsoft.com/office/drawing/2014/main" id="{3D7CA54D-8AC5-4F25-9BF2-F0EA50CEB26D}"/>
              </a:ext>
            </a:extLst>
          </p:cNvPr>
          <p:cNvSpPr>
            <a:spLocks noGrp="1"/>
          </p:cNvSpPr>
          <p:nvPr>
            <p:ph type="sldNum" sz="quarter" idx="15"/>
          </p:nvPr>
        </p:nvSpPr>
        <p:spPr/>
        <p:txBody>
          <a:bodyPr/>
          <a:lstStyle/>
          <a:p>
            <a:fld id="{9E998658-D646-48AD-9BC0-B2E57BA6CC03}" type="slidenum">
              <a:rPr lang="en-US" smtClean="0"/>
              <a:pPr/>
              <a:t>6</a:t>
            </a:fld>
            <a:endParaRPr lang="en-US"/>
          </a:p>
        </p:txBody>
      </p:sp>
      <p:pic>
        <p:nvPicPr>
          <p:cNvPr id="6" name="Picture 5">
            <a:extLst>
              <a:ext uri="{FF2B5EF4-FFF2-40B4-BE49-F238E27FC236}">
                <a16:creationId xmlns:a16="http://schemas.microsoft.com/office/drawing/2014/main" id="{81A80E9B-4D39-41EB-8EA4-593879150DA8}"/>
              </a:ext>
            </a:extLst>
          </p:cNvPr>
          <p:cNvPicPr>
            <a:picLocks noChangeAspect="1"/>
          </p:cNvPicPr>
          <p:nvPr/>
        </p:nvPicPr>
        <p:blipFill>
          <a:blip r:embed="rId3"/>
          <a:stretch>
            <a:fillRect/>
          </a:stretch>
        </p:blipFill>
        <p:spPr>
          <a:xfrm>
            <a:off x="440635" y="3108375"/>
            <a:ext cx="7741846" cy="641250"/>
          </a:xfrm>
          <a:prstGeom prst="rect">
            <a:avLst/>
          </a:prstGeom>
        </p:spPr>
      </p:pic>
      <p:pic>
        <p:nvPicPr>
          <p:cNvPr id="7" name="Picture 6">
            <a:extLst>
              <a:ext uri="{FF2B5EF4-FFF2-40B4-BE49-F238E27FC236}">
                <a16:creationId xmlns:a16="http://schemas.microsoft.com/office/drawing/2014/main" id="{32D6558A-99DF-4201-8BCE-E03BE5597E92}"/>
              </a:ext>
            </a:extLst>
          </p:cNvPr>
          <p:cNvPicPr>
            <a:picLocks noChangeAspect="1"/>
          </p:cNvPicPr>
          <p:nvPr/>
        </p:nvPicPr>
        <p:blipFill>
          <a:blip r:embed="rId4"/>
          <a:stretch>
            <a:fillRect/>
          </a:stretch>
        </p:blipFill>
        <p:spPr>
          <a:xfrm>
            <a:off x="453887" y="4139879"/>
            <a:ext cx="7813529" cy="1086563"/>
          </a:xfrm>
          <a:prstGeom prst="rect">
            <a:avLst/>
          </a:prstGeom>
        </p:spPr>
      </p:pic>
    </p:spTree>
    <p:extLst>
      <p:ext uri="{BB962C8B-B14F-4D97-AF65-F5344CB8AC3E}">
        <p14:creationId xmlns:p14="http://schemas.microsoft.com/office/powerpoint/2010/main" val="3431149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A28A2F5-B9ED-425B-B1A5-5F5B07EC897F}"/>
              </a:ext>
            </a:extLst>
          </p:cNvPr>
          <p:cNvPicPr>
            <a:picLocks noGrp="1" noChangeAspect="1"/>
          </p:cNvPicPr>
          <p:nvPr>
            <p:ph sz="quarter" idx="1"/>
          </p:nvPr>
        </p:nvPicPr>
        <p:blipFill>
          <a:blip r:embed="rId2"/>
          <a:stretch>
            <a:fillRect/>
          </a:stretch>
        </p:blipFill>
        <p:spPr>
          <a:xfrm>
            <a:off x="1295400" y="252027"/>
            <a:ext cx="5943600" cy="6353945"/>
          </a:xfrm>
          <a:prstGeom prst="rect">
            <a:avLst/>
          </a:prstGeom>
        </p:spPr>
      </p:pic>
      <p:sp>
        <p:nvSpPr>
          <p:cNvPr id="4" name="Slide Number Placeholder 3">
            <a:extLst>
              <a:ext uri="{FF2B5EF4-FFF2-40B4-BE49-F238E27FC236}">
                <a16:creationId xmlns:a16="http://schemas.microsoft.com/office/drawing/2014/main" id="{9225B89E-A820-4A33-AB58-C96293536562}"/>
              </a:ext>
            </a:extLst>
          </p:cNvPr>
          <p:cNvSpPr>
            <a:spLocks noGrp="1"/>
          </p:cNvSpPr>
          <p:nvPr>
            <p:ph type="sldNum" sz="quarter" idx="15"/>
          </p:nvPr>
        </p:nvSpPr>
        <p:spPr/>
        <p:txBody>
          <a:bodyPr/>
          <a:lstStyle/>
          <a:p>
            <a:fld id="{9E998658-D646-48AD-9BC0-B2E57BA6CC03}" type="slidenum">
              <a:rPr lang="en-US" smtClean="0"/>
              <a:pPr/>
              <a:t>7</a:t>
            </a:fld>
            <a:endParaRPr lang="en-US"/>
          </a:p>
        </p:txBody>
      </p:sp>
    </p:spTree>
    <p:extLst>
      <p:ext uri="{BB962C8B-B14F-4D97-AF65-F5344CB8AC3E}">
        <p14:creationId xmlns:p14="http://schemas.microsoft.com/office/powerpoint/2010/main" val="523887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AEE0-20E4-4C30-A2F1-7F546ABCB74E}"/>
              </a:ext>
            </a:extLst>
          </p:cNvPr>
          <p:cNvSpPr>
            <a:spLocks noGrp="1"/>
          </p:cNvSpPr>
          <p:nvPr>
            <p:ph type="title"/>
          </p:nvPr>
        </p:nvSpPr>
        <p:spPr/>
        <p:txBody>
          <a:bodyPr/>
          <a:lstStyle/>
          <a:p>
            <a:r>
              <a:rPr lang="sv-SE" dirty="0"/>
              <a:t>4.3. REPEATERS</a:t>
            </a:r>
            <a:endParaRPr lang="en-US" dirty="0"/>
          </a:p>
        </p:txBody>
      </p:sp>
      <p:pic>
        <p:nvPicPr>
          <p:cNvPr id="5" name="Content Placeholder 4">
            <a:extLst>
              <a:ext uri="{FF2B5EF4-FFF2-40B4-BE49-F238E27FC236}">
                <a16:creationId xmlns:a16="http://schemas.microsoft.com/office/drawing/2014/main" id="{A44C0B6C-5288-4295-B235-58A162E30BF6}"/>
              </a:ext>
            </a:extLst>
          </p:cNvPr>
          <p:cNvPicPr>
            <a:picLocks noGrp="1" noChangeAspect="1"/>
          </p:cNvPicPr>
          <p:nvPr>
            <p:ph sz="quarter" idx="1"/>
          </p:nvPr>
        </p:nvPicPr>
        <p:blipFill>
          <a:blip r:embed="rId2"/>
          <a:stretch>
            <a:fillRect/>
          </a:stretch>
        </p:blipFill>
        <p:spPr>
          <a:xfrm>
            <a:off x="304800" y="1676400"/>
            <a:ext cx="7824216" cy="1600200"/>
          </a:xfrm>
          <a:prstGeom prst="rect">
            <a:avLst/>
          </a:prstGeom>
        </p:spPr>
      </p:pic>
      <p:sp>
        <p:nvSpPr>
          <p:cNvPr id="4" name="Slide Number Placeholder 3">
            <a:extLst>
              <a:ext uri="{FF2B5EF4-FFF2-40B4-BE49-F238E27FC236}">
                <a16:creationId xmlns:a16="http://schemas.microsoft.com/office/drawing/2014/main" id="{A9460A51-800E-4298-854C-F57E7B0E998B}"/>
              </a:ext>
            </a:extLst>
          </p:cNvPr>
          <p:cNvSpPr>
            <a:spLocks noGrp="1"/>
          </p:cNvSpPr>
          <p:nvPr>
            <p:ph type="sldNum" sz="quarter" idx="15"/>
          </p:nvPr>
        </p:nvSpPr>
        <p:spPr/>
        <p:txBody>
          <a:bodyPr/>
          <a:lstStyle/>
          <a:p>
            <a:fld id="{9E998658-D646-48AD-9BC0-B2E57BA6CC03}" type="slidenum">
              <a:rPr lang="en-US" smtClean="0"/>
              <a:pPr/>
              <a:t>8</a:t>
            </a:fld>
            <a:endParaRPr lang="en-US"/>
          </a:p>
        </p:txBody>
      </p:sp>
    </p:spTree>
    <p:extLst>
      <p:ext uri="{BB962C8B-B14F-4D97-AF65-F5344CB8AC3E}">
        <p14:creationId xmlns:p14="http://schemas.microsoft.com/office/powerpoint/2010/main" val="3796504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EF1C2-EBBC-4127-B824-3CE72A193D9A}"/>
              </a:ext>
            </a:extLst>
          </p:cNvPr>
          <p:cNvSpPr>
            <a:spLocks noGrp="1"/>
          </p:cNvSpPr>
          <p:nvPr>
            <p:ph type="title"/>
          </p:nvPr>
        </p:nvSpPr>
        <p:spPr/>
        <p:txBody>
          <a:bodyPr/>
          <a:lstStyle/>
          <a:p>
            <a:r>
              <a:rPr lang="sv-SE" dirty="0"/>
              <a:t>5. Free space propagation</a:t>
            </a:r>
            <a:endParaRPr lang="en-US" dirty="0"/>
          </a:p>
        </p:txBody>
      </p:sp>
      <p:pic>
        <p:nvPicPr>
          <p:cNvPr id="7" name="Content Placeholder 6">
            <a:extLst>
              <a:ext uri="{FF2B5EF4-FFF2-40B4-BE49-F238E27FC236}">
                <a16:creationId xmlns:a16="http://schemas.microsoft.com/office/drawing/2014/main" id="{F322D5FD-2C73-4672-8783-99F618B2C558}"/>
              </a:ext>
            </a:extLst>
          </p:cNvPr>
          <p:cNvPicPr>
            <a:picLocks noGrp="1" noChangeAspect="1"/>
          </p:cNvPicPr>
          <p:nvPr>
            <p:ph sz="quarter" idx="1"/>
          </p:nvPr>
        </p:nvPicPr>
        <p:blipFill>
          <a:blip r:embed="rId2"/>
          <a:stretch>
            <a:fillRect/>
          </a:stretch>
        </p:blipFill>
        <p:spPr>
          <a:xfrm>
            <a:off x="685800" y="1828800"/>
            <a:ext cx="7416022" cy="538785"/>
          </a:xfrm>
          <a:prstGeom prst="rect">
            <a:avLst/>
          </a:prstGeom>
        </p:spPr>
      </p:pic>
      <p:sp>
        <p:nvSpPr>
          <p:cNvPr id="4" name="Slide Number Placeholder 3">
            <a:extLst>
              <a:ext uri="{FF2B5EF4-FFF2-40B4-BE49-F238E27FC236}">
                <a16:creationId xmlns:a16="http://schemas.microsoft.com/office/drawing/2014/main" id="{DE8E679C-5323-4FA0-B288-6338CE8B21CD}"/>
              </a:ext>
            </a:extLst>
          </p:cNvPr>
          <p:cNvSpPr>
            <a:spLocks noGrp="1"/>
          </p:cNvSpPr>
          <p:nvPr>
            <p:ph type="sldNum" sz="quarter" idx="15"/>
          </p:nvPr>
        </p:nvSpPr>
        <p:spPr/>
        <p:txBody>
          <a:bodyPr/>
          <a:lstStyle/>
          <a:p>
            <a:fld id="{9E998658-D646-48AD-9BC0-B2E57BA6CC03}" type="slidenum">
              <a:rPr lang="en-US" smtClean="0"/>
              <a:pPr/>
              <a:t>9</a:t>
            </a:fld>
            <a:endParaRPr lang="en-US"/>
          </a:p>
        </p:txBody>
      </p:sp>
      <p:pic>
        <p:nvPicPr>
          <p:cNvPr id="8" name="Picture 7">
            <a:extLst>
              <a:ext uri="{FF2B5EF4-FFF2-40B4-BE49-F238E27FC236}">
                <a16:creationId xmlns:a16="http://schemas.microsoft.com/office/drawing/2014/main" id="{C1C2245C-0BDA-48F7-BB18-08D1E7ADCBD7}"/>
              </a:ext>
            </a:extLst>
          </p:cNvPr>
          <p:cNvPicPr>
            <a:picLocks noChangeAspect="1"/>
          </p:cNvPicPr>
          <p:nvPr/>
        </p:nvPicPr>
        <p:blipFill>
          <a:blip r:embed="rId3"/>
          <a:stretch>
            <a:fillRect/>
          </a:stretch>
        </p:blipFill>
        <p:spPr>
          <a:xfrm>
            <a:off x="685800" y="2542180"/>
            <a:ext cx="4735747" cy="381656"/>
          </a:xfrm>
          <a:prstGeom prst="rect">
            <a:avLst/>
          </a:prstGeom>
        </p:spPr>
      </p:pic>
      <p:pic>
        <p:nvPicPr>
          <p:cNvPr id="9" name="Picture 8">
            <a:extLst>
              <a:ext uri="{FF2B5EF4-FFF2-40B4-BE49-F238E27FC236}">
                <a16:creationId xmlns:a16="http://schemas.microsoft.com/office/drawing/2014/main" id="{6305ED1D-22EB-49B8-A410-C6ED126C0633}"/>
              </a:ext>
            </a:extLst>
          </p:cNvPr>
          <p:cNvPicPr>
            <a:picLocks noChangeAspect="1"/>
          </p:cNvPicPr>
          <p:nvPr/>
        </p:nvPicPr>
        <p:blipFill>
          <a:blip r:embed="rId4"/>
          <a:stretch>
            <a:fillRect/>
          </a:stretch>
        </p:blipFill>
        <p:spPr>
          <a:xfrm>
            <a:off x="3479843" y="3098431"/>
            <a:ext cx="2863602" cy="711569"/>
          </a:xfrm>
          <a:prstGeom prst="rect">
            <a:avLst/>
          </a:prstGeom>
        </p:spPr>
      </p:pic>
      <p:pic>
        <p:nvPicPr>
          <p:cNvPr id="10" name="Picture 9">
            <a:extLst>
              <a:ext uri="{FF2B5EF4-FFF2-40B4-BE49-F238E27FC236}">
                <a16:creationId xmlns:a16="http://schemas.microsoft.com/office/drawing/2014/main" id="{602B26AC-C549-4563-9124-30A4D5BE582F}"/>
              </a:ext>
            </a:extLst>
          </p:cNvPr>
          <p:cNvPicPr>
            <a:picLocks noChangeAspect="1"/>
          </p:cNvPicPr>
          <p:nvPr/>
        </p:nvPicPr>
        <p:blipFill>
          <a:blip r:embed="rId5"/>
          <a:stretch>
            <a:fillRect/>
          </a:stretch>
        </p:blipFill>
        <p:spPr>
          <a:xfrm>
            <a:off x="857705" y="4563182"/>
            <a:ext cx="7067095" cy="964343"/>
          </a:xfrm>
          <a:prstGeom prst="rect">
            <a:avLst/>
          </a:prstGeom>
        </p:spPr>
      </p:pic>
      <p:pic>
        <p:nvPicPr>
          <p:cNvPr id="11" name="Picture 10">
            <a:extLst>
              <a:ext uri="{FF2B5EF4-FFF2-40B4-BE49-F238E27FC236}">
                <a16:creationId xmlns:a16="http://schemas.microsoft.com/office/drawing/2014/main" id="{FE1E0F87-BE42-4125-9B34-DC074D9E29F8}"/>
              </a:ext>
            </a:extLst>
          </p:cNvPr>
          <p:cNvPicPr>
            <a:picLocks noChangeAspect="1"/>
          </p:cNvPicPr>
          <p:nvPr/>
        </p:nvPicPr>
        <p:blipFill>
          <a:blip r:embed="rId6"/>
          <a:stretch>
            <a:fillRect/>
          </a:stretch>
        </p:blipFill>
        <p:spPr>
          <a:xfrm>
            <a:off x="4070258" y="3751014"/>
            <a:ext cx="3051057" cy="538785"/>
          </a:xfrm>
          <a:prstGeom prst="rect">
            <a:avLst/>
          </a:prstGeom>
        </p:spPr>
      </p:pic>
      <p:pic>
        <p:nvPicPr>
          <p:cNvPr id="12" name="Picture 11">
            <a:extLst>
              <a:ext uri="{FF2B5EF4-FFF2-40B4-BE49-F238E27FC236}">
                <a16:creationId xmlns:a16="http://schemas.microsoft.com/office/drawing/2014/main" id="{A1E55B0C-8E5C-447B-ADA9-799DE93B468C}"/>
              </a:ext>
            </a:extLst>
          </p:cNvPr>
          <p:cNvPicPr>
            <a:picLocks noChangeAspect="1"/>
          </p:cNvPicPr>
          <p:nvPr/>
        </p:nvPicPr>
        <p:blipFill>
          <a:blip r:embed="rId7"/>
          <a:stretch>
            <a:fillRect/>
          </a:stretch>
        </p:blipFill>
        <p:spPr>
          <a:xfrm>
            <a:off x="1364239" y="3681792"/>
            <a:ext cx="2675467" cy="527263"/>
          </a:xfrm>
          <a:prstGeom prst="rect">
            <a:avLst/>
          </a:prstGeom>
        </p:spPr>
      </p:pic>
    </p:spTree>
    <p:extLst>
      <p:ext uri="{BB962C8B-B14F-4D97-AF65-F5344CB8AC3E}">
        <p14:creationId xmlns:p14="http://schemas.microsoft.com/office/powerpoint/2010/main" val="27636655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3610</TotalTime>
  <Words>138</Words>
  <Application>Microsoft Office PowerPoint</Application>
  <PresentationFormat>On-screen Show (4:3)</PresentationFormat>
  <Paragraphs>57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Century Schoolbook</vt:lpstr>
      <vt:lpstr>Wingdings</vt:lpstr>
      <vt:lpstr>Wingdings 2</vt:lpstr>
      <vt:lpstr>Oriel</vt:lpstr>
      <vt:lpstr>Wireless Networks and MOBILE Computing </vt:lpstr>
      <vt:lpstr>DAY 2: Increasing Capacity and Coverage, Free Space Propagation, Large Scale Path Loss Models  </vt:lpstr>
      <vt:lpstr>4. Increasing capacity and coverage</vt:lpstr>
      <vt:lpstr>4.1.</vt:lpstr>
      <vt:lpstr>4.1.</vt:lpstr>
      <vt:lpstr>4.2. Microcells</vt:lpstr>
      <vt:lpstr>PowerPoint Presentation</vt:lpstr>
      <vt:lpstr>4.3. REPEATERS</vt:lpstr>
      <vt:lpstr>5. Free space propagation</vt:lpstr>
      <vt:lpstr>5.</vt:lpstr>
      <vt:lpstr>5.</vt:lpstr>
      <vt:lpstr>5.1. Received power reference</vt:lpstr>
      <vt:lpstr>Example about friis Equation</vt:lpstr>
      <vt:lpstr>5.2. Antennas</vt:lpstr>
      <vt:lpstr>6. Large scale path loss model for free space</vt:lpstr>
      <vt:lpstr>End of day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dc:creator>User</dc:creator>
  <cp:lastModifiedBy>user</cp:lastModifiedBy>
  <cp:revision>74</cp:revision>
  <dcterms:created xsi:type="dcterms:W3CDTF">2015-01-10T17:43:50Z</dcterms:created>
  <dcterms:modified xsi:type="dcterms:W3CDTF">2018-09-19T10:56:25Z</dcterms:modified>
</cp:coreProperties>
</file>