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38" r:id="rId3"/>
    <p:sldId id="335" r:id="rId4"/>
    <p:sldId id="257" r:id="rId5"/>
    <p:sldId id="258" r:id="rId6"/>
    <p:sldId id="259" r:id="rId7"/>
    <p:sldId id="341" r:id="rId8"/>
    <p:sldId id="342" r:id="rId9"/>
    <p:sldId id="339" r:id="rId10"/>
    <p:sldId id="343" r:id="rId11"/>
    <p:sldId id="344" r:id="rId12"/>
    <p:sldId id="345" r:id="rId13"/>
    <p:sldId id="346" r:id="rId14"/>
    <p:sldId id="347" r:id="rId15"/>
    <p:sldId id="337" r:id="rId16"/>
    <p:sldId id="340" r:id="rId17"/>
    <p:sldId id="348" r:id="rId18"/>
    <p:sldId id="349" r:id="rId19"/>
    <p:sldId id="350" r:id="rId20"/>
    <p:sldId id="351" r:id="rId21"/>
    <p:sldId id="35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2" d="100"/>
          <a:sy n="72" d="100"/>
        </p:scale>
        <p:origin x="129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F23CD-8A98-4E14-83DF-F382D319407C}" type="datetimeFigureOut">
              <a:rPr lang="en-US" smtClean="0"/>
              <a:pPr/>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88C06-B9CA-418A-9C14-1D658499C9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B5E79B0-615A-4E39-8A34-085AB939F949}" type="datetime1">
              <a:rPr lang="en-US" smtClean="0"/>
              <a:pPr/>
              <a:t>9/19/2018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E998658-D646-48AD-9BC0-B2E57BA6CC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7486F3-7807-4575-AC43-1848EB8EF78C}"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44880D-A31F-4AAF-B1D3-E5F5C59E0043}"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81FEEE-DD25-4579-A5E2-6C84B0C4EF38}" type="datetime1">
              <a:rPr lang="en-US" smtClean="0"/>
              <a:pPr/>
              <a:t>9/19/2018</a:t>
            </a:fld>
            <a:endParaRPr lang="en-US"/>
          </a:p>
        </p:txBody>
      </p:sp>
      <p:sp>
        <p:nvSpPr>
          <p:cNvPr id="9" name="Slide Number Placeholder 8"/>
          <p:cNvSpPr>
            <a:spLocks noGrp="1"/>
          </p:cNvSpPr>
          <p:nvPr>
            <p:ph type="sldNum" sz="quarter" idx="15"/>
          </p:nvPr>
        </p:nvSpPr>
        <p:spPr/>
        <p:txBody>
          <a:bodyPr rtlCol="0"/>
          <a:lstStyle/>
          <a:p>
            <a:fld id="{9E998658-D646-48AD-9BC0-B2E57BA6CC0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9444893-6E48-43E9-A368-AE6DB1193DE2}" type="datetime1">
              <a:rPr lang="en-US" smtClean="0"/>
              <a:pPr/>
              <a:t>9/19/2018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E998658-D646-48AD-9BC0-B2E57BA6CC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480E3FE-5550-454C-90DC-C9F89E3006C8}"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98658-D646-48AD-9BC0-B2E57BA6CC0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E172186-05AC-470F-A87F-923516C0B491}" type="datetime1">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98658-D646-48AD-9BC0-B2E57BA6CC0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207703-FBD1-4668-B5CB-5140791206E0}" type="datetime1">
              <a:rPr lang="en-US" smtClean="0"/>
              <a:pPr/>
              <a:t>9/19/2018</a:t>
            </a:fld>
            <a:endParaRPr lang="en-US"/>
          </a:p>
        </p:txBody>
      </p:sp>
      <p:sp>
        <p:nvSpPr>
          <p:cNvPr id="7" name="Slide Number Placeholder 6"/>
          <p:cNvSpPr>
            <a:spLocks noGrp="1"/>
          </p:cNvSpPr>
          <p:nvPr>
            <p:ph type="sldNum" sz="quarter" idx="11"/>
          </p:nvPr>
        </p:nvSpPr>
        <p:spPr/>
        <p:txBody>
          <a:bodyPr rtlCol="0"/>
          <a:lstStyle/>
          <a:p>
            <a:fld id="{9E998658-D646-48AD-9BC0-B2E57BA6CC0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10E14-0421-4389-A8F5-420AE84BADE3}" type="datetime1">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28FE65-B56E-4D7A-BE3B-387DF5087115}" type="datetime1">
              <a:rPr lang="en-US" smtClean="0"/>
              <a:pPr/>
              <a:t>9/19/2018</a:t>
            </a:fld>
            <a:endParaRPr lang="en-US"/>
          </a:p>
        </p:txBody>
      </p:sp>
      <p:sp>
        <p:nvSpPr>
          <p:cNvPr id="22" name="Slide Number Placeholder 21"/>
          <p:cNvSpPr>
            <a:spLocks noGrp="1"/>
          </p:cNvSpPr>
          <p:nvPr>
            <p:ph type="sldNum" sz="quarter" idx="15"/>
          </p:nvPr>
        </p:nvSpPr>
        <p:spPr/>
        <p:txBody>
          <a:bodyPr rtlCol="0"/>
          <a:lstStyle/>
          <a:p>
            <a:fld id="{9E998658-D646-48AD-9BC0-B2E57BA6CC0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B1C2DC-9097-4BB4-AAB0-1EA0737F2DE9}" type="datetime1">
              <a:rPr lang="en-US" smtClean="0"/>
              <a:pPr/>
              <a:t>9/19/2018</a:t>
            </a:fld>
            <a:endParaRPr lang="en-US"/>
          </a:p>
        </p:txBody>
      </p:sp>
      <p:sp>
        <p:nvSpPr>
          <p:cNvPr id="18" name="Slide Number Placeholder 17"/>
          <p:cNvSpPr>
            <a:spLocks noGrp="1"/>
          </p:cNvSpPr>
          <p:nvPr>
            <p:ph type="sldNum" sz="quarter" idx="11"/>
          </p:nvPr>
        </p:nvSpPr>
        <p:spPr/>
        <p:txBody>
          <a:bodyPr rtlCol="0"/>
          <a:lstStyle/>
          <a:p>
            <a:fld id="{9E998658-D646-48AD-9BC0-B2E57BA6CC0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4FE471-E8B5-4CBA-9FF9-5107A389F9C2}" type="datetime1">
              <a:rPr lang="en-US" smtClean="0"/>
              <a:pPr/>
              <a:t>9/19/2018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E998658-D646-48AD-9BC0-B2E57BA6CC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1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748" y="1544577"/>
            <a:ext cx="6172200" cy="1894362"/>
          </a:xfrm>
        </p:spPr>
        <p:txBody>
          <a:bodyPr/>
          <a:lstStyle/>
          <a:p>
            <a:r>
              <a:rPr lang="en-US" dirty="0"/>
              <a:t>Wireless Networks and MOBILE Computing </a:t>
            </a:r>
          </a:p>
        </p:txBody>
      </p:sp>
      <p:sp>
        <p:nvSpPr>
          <p:cNvPr id="3" name="Subtitle 2"/>
          <p:cNvSpPr>
            <a:spLocks noGrp="1"/>
          </p:cNvSpPr>
          <p:nvPr>
            <p:ph type="subTitle" idx="1"/>
          </p:nvPr>
        </p:nvSpPr>
        <p:spPr/>
        <p:txBody>
          <a:bodyPr>
            <a:normAutofit lnSpcReduction="10000"/>
          </a:bodyPr>
          <a:lstStyle/>
          <a:p>
            <a:r>
              <a:rPr lang="en-US" dirty="0"/>
              <a:t>BY Mr. VALENS NSENGIYUMVA</a:t>
            </a:r>
          </a:p>
          <a:p>
            <a:r>
              <a:rPr lang="en-US" dirty="0"/>
              <a:t>Communication Systems Engineer, Sweden</a:t>
            </a:r>
          </a:p>
          <a:p>
            <a:r>
              <a:rPr lang="en-US" dirty="0"/>
              <a:t>Telephone</a:t>
            </a:r>
            <a:r>
              <a:rPr lang="en-US"/>
              <a:t>: 0787288628</a:t>
            </a:r>
            <a:endParaRPr lang="en-US" dirty="0"/>
          </a:p>
          <a:p>
            <a:r>
              <a:rPr lang="en-US" dirty="0"/>
              <a:t>Email: nvalens18@gmail.com</a:t>
            </a:r>
          </a:p>
        </p:txBody>
      </p:sp>
      <p:sp>
        <p:nvSpPr>
          <p:cNvPr id="4" name="Slide Number Placeholder 3"/>
          <p:cNvSpPr>
            <a:spLocks noGrp="1"/>
          </p:cNvSpPr>
          <p:nvPr>
            <p:ph type="sldNum" sz="quarter" idx="12"/>
          </p:nvPr>
        </p:nvSpPr>
        <p:spPr/>
        <p:txBody>
          <a:bodyPr/>
          <a:lstStyle/>
          <a:p>
            <a:fld id="{9E998658-D646-48AD-9BC0-B2E57BA6CC03}" type="slidenum">
              <a:rPr lang="en-US" smtClean="0"/>
              <a:pPr/>
              <a:t>1</a:t>
            </a:fld>
            <a:endParaRPr lang="en-US"/>
          </a:p>
        </p:txBody>
      </p:sp>
      <p:pic>
        <p:nvPicPr>
          <p:cNvPr id="5" name="Picture 3" descr="C:\Users\fkitema\Desktop\KU NEW LOGO 4.jpg">
            <a:extLst>
              <a:ext uri="{FF2B5EF4-FFF2-40B4-BE49-F238E27FC236}">
                <a16:creationId xmlns:a16="http://schemas.microsoft.com/office/drawing/2014/main" id="{6FBB7148-5803-4E6B-87EF-3FDC555AE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320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526D-D75F-45E4-B914-C7B877F6E800}"/>
              </a:ext>
            </a:extLst>
          </p:cNvPr>
          <p:cNvSpPr>
            <a:spLocks noGrp="1"/>
          </p:cNvSpPr>
          <p:nvPr>
            <p:ph type="title"/>
          </p:nvPr>
        </p:nvSpPr>
        <p:spPr/>
        <p:txBody>
          <a:bodyPr/>
          <a:lstStyle/>
          <a:p>
            <a:r>
              <a:rPr lang="en-US" dirty="0"/>
              <a:t>11.1. Link Budget procedure</a:t>
            </a:r>
          </a:p>
        </p:txBody>
      </p:sp>
      <p:pic>
        <p:nvPicPr>
          <p:cNvPr id="5" name="Content Placeholder 4">
            <a:extLst>
              <a:ext uri="{FF2B5EF4-FFF2-40B4-BE49-F238E27FC236}">
                <a16:creationId xmlns:a16="http://schemas.microsoft.com/office/drawing/2014/main" id="{12E3D592-F0BA-4657-A88C-ED6E14B0E905}"/>
              </a:ext>
            </a:extLst>
          </p:cNvPr>
          <p:cNvPicPr>
            <a:picLocks noGrp="1" noChangeAspect="1"/>
          </p:cNvPicPr>
          <p:nvPr>
            <p:ph sz="quarter" idx="1"/>
          </p:nvPr>
        </p:nvPicPr>
        <p:blipFill>
          <a:blip r:embed="rId2"/>
          <a:stretch>
            <a:fillRect/>
          </a:stretch>
        </p:blipFill>
        <p:spPr>
          <a:xfrm>
            <a:off x="838200" y="2057400"/>
            <a:ext cx="6934200" cy="1066800"/>
          </a:xfrm>
          <a:prstGeom prst="rect">
            <a:avLst/>
          </a:prstGeom>
        </p:spPr>
      </p:pic>
      <p:sp>
        <p:nvSpPr>
          <p:cNvPr id="4" name="Slide Number Placeholder 3">
            <a:extLst>
              <a:ext uri="{FF2B5EF4-FFF2-40B4-BE49-F238E27FC236}">
                <a16:creationId xmlns:a16="http://schemas.microsoft.com/office/drawing/2014/main" id="{9AFE69B3-346D-4E9F-8AFC-17B41CE53617}"/>
              </a:ext>
            </a:extLst>
          </p:cNvPr>
          <p:cNvSpPr>
            <a:spLocks noGrp="1"/>
          </p:cNvSpPr>
          <p:nvPr>
            <p:ph type="sldNum" sz="quarter" idx="15"/>
          </p:nvPr>
        </p:nvSpPr>
        <p:spPr/>
        <p:txBody>
          <a:bodyPr/>
          <a:lstStyle/>
          <a:p>
            <a:fld id="{9E998658-D646-48AD-9BC0-B2E57BA6CC03}" type="slidenum">
              <a:rPr lang="en-US" smtClean="0"/>
              <a:pPr/>
              <a:t>10</a:t>
            </a:fld>
            <a:endParaRPr lang="en-US"/>
          </a:p>
        </p:txBody>
      </p:sp>
      <p:pic>
        <p:nvPicPr>
          <p:cNvPr id="6" name="Picture 5">
            <a:extLst>
              <a:ext uri="{FF2B5EF4-FFF2-40B4-BE49-F238E27FC236}">
                <a16:creationId xmlns:a16="http://schemas.microsoft.com/office/drawing/2014/main" id="{72B5C3FF-7A40-412E-BD94-D64CE1048EC1}"/>
              </a:ext>
            </a:extLst>
          </p:cNvPr>
          <p:cNvPicPr>
            <a:picLocks noChangeAspect="1"/>
          </p:cNvPicPr>
          <p:nvPr/>
        </p:nvPicPr>
        <p:blipFill>
          <a:blip r:embed="rId3"/>
          <a:stretch>
            <a:fillRect/>
          </a:stretch>
        </p:blipFill>
        <p:spPr>
          <a:xfrm>
            <a:off x="838200" y="3200400"/>
            <a:ext cx="6934200" cy="1600200"/>
          </a:xfrm>
          <a:prstGeom prst="rect">
            <a:avLst/>
          </a:prstGeom>
        </p:spPr>
      </p:pic>
    </p:spTree>
    <p:extLst>
      <p:ext uri="{BB962C8B-B14F-4D97-AF65-F5344CB8AC3E}">
        <p14:creationId xmlns:p14="http://schemas.microsoft.com/office/powerpoint/2010/main" val="334128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76B2-1F73-4AAA-82C4-20A62D071160}"/>
              </a:ext>
            </a:extLst>
          </p:cNvPr>
          <p:cNvSpPr>
            <a:spLocks noGrp="1"/>
          </p:cNvSpPr>
          <p:nvPr>
            <p:ph type="title"/>
          </p:nvPr>
        </p:nvSpPr>
        <p:spPr/>
        <p:txBody>
          <a:bodyPr/>
          <a:lstStyle/>
          <a:p>
            <a:r>
              <a:rPr lang="en-US" dirty="0"/>
              <a:t>11.1</a:t>
            </a:r>
          </a:p>
        </p:txBody>
      </p:sp>
      <p:pic>
        <p:nvPicPr>
          <p:cNvPr id="5" name="Content Placeholder 4">
            <a:extLst>
              <a:ext uri="{FF2B5EF4-FFF2-40B4-BE49-F238E27FC236}">
                <a16:creationId xmlns:a16="http://schemas.microsoft.com/office/drawing/2014/main" id="{C9BA1613-D913-4088-9B25-0924D44A0395}"/>
              </a:ext>
            </a:extLst>
          </p:cNvPr>
          <p:cNvPicPr>
            <a:picLocks noGrp="1" noChangeAspect="1"/>
          </p:cNvPicPr>
          <p:nvPr>
            <p:ph sz="quarter" idx="1"/>
          </p:nvPr>
        </p:nvPicPr>
        <p:blipFill>
          <a:blip r:embed="rId2"/>
          <a:stretch>
            <a:fillRect/>
          </a:stretch>
        </p:blipFill>
        <p:spPr>
          <a:xfrm>
            <a:off x="762001" y="1295400"/>
            <a:ext cx="6934200" cy="4959858"/>
          </a:xfrm>
          <a:prstGeom prst="rect">
            <a:avLst/>
          </a:prstGeom>
        </p:spPr>
      </p:pic>
      <p:sp>
        <p:nvSpPr>
          <p:cNvPr id="4" name="Slide Number Placeholder 3">
            <a:extLst>
              <a:ext uri="{FF2B5EF4-FFF2-40B4-BE49-F238E27FC236}">
                <a16:creationId xmlns:a16="http://schemas.microsoft.com/office/drawing/2014/main" id="{1BE4BC9D-76C2-4633-A3CC-FC635089A9B2}"/>
              </a:ext>
            </a:extLst>
          </p:cNvPr>
          <p:cNvSpPr>
            <a:spLocks noGrp="1"/>
          </p:cNvSpPr>
          <p:nvPr>
            <p:ph type="sldNum" sz="quarter" idx="15"/>
          </p:nvPr>
        </p:nvSpPr>
        <p:spPr/>
        <p:txBody>
          <a:bodyPr/>
          <a:lstStyle/>
          <a:p>
            <a:fld id="{9E998658-D646-48AD-9BC0-B2E57BA6CC03}" type="slidenum">
              <a:rPr lang="en-US" smtClean="0"/>
              <a:pPr/>
              <a:t>11</a:t>
            </a:fld>
            <a:endParaRPr lang="en-US"/>
          </a:p>
        </p:txBody>
      </p:sp>
    </p:spTree>
    <p:extLst>
      <p:ext uri="{BB962C8B-B14F-4D97-AF65-F5344CB8AC3E}">
        <p14:creationId xmlns:p14="http://schemas.microsoft.com/office/powerpoint/2010/main" val="329044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F62E-E4F2-4363-ACF1-6437047F726F}"/>
              </a:ext>
            </a:extLst>
          </p:cNvPr>
          <p:cNvSpPr>
            <a:spLocks noGrp="1"/>
          </p:cNvSpPr>
          <p:nvPr>
            <p:ph type="title"/>
          </p:nvPr>
        </p:nvSpPr>
        <p:spPr/>
        <p:txBody>
          <a:bodyPr/>
          <a:lstStyle/>
          <a:p>
            <a:r>
              <a:rPr lang="en-US" dirty="0"/>
              <a:t>11.2 THERMAL NOISE</a:t>
            </a:r>
          </a:p>
        </p:txBody>
      </p:sp>
      <p:pic>
        <p:nvPicPr>
          <p:cNvPr id="5" name="Content Placeholder 4">
            <a:extLst>
              <a:ext uri="{FF2B5EF4-FFF2-40B4-BE49-F238E27FC236}">
                <a16:creationId xmlns:a16="http://schemas.microsoft.com/office/drawing/2014/main" id="{0BD08A0B-099A-480F-A53F-FFF37D63EE00}"/>
              </a:ext>
            </a:extLst>
          </p:cNvPr>
          <p:cNvPicPr>
            <a:picLocks noGrp="1" noChangeAspect="1"/>
          </p:cNvPicPr>
          <p:nvPr>
            <p:ph sz="quarter" idx="1"/>
          </p:nvPr>
        </p:nvPicPr>
        <p:blipFill>
          <a:blip r:embed="rId2"/>
          <a:stretch>
            <a:fillRect/>
          </a:stretch>
        </p:blipFill>
        <p:spPr>
          <a:xfrm>
            <a:off x="447260" y="2040658"/>
            <a:ext cx="7477539" cy="2074142"/>
          </a:xfrm>
          <a:prstGeom prst="rect">
            <a:avLst/>
          </a:prstGeom>
        </p:spPr>
      </p:pic>
      <p:sp>
        <p:nvSpPr>
          <p:cNvPr id="4" name="Slide Number Placeholder 3">
            <a:extLst>
              <a:ext uri="{FF2B5EF4-FFF2-40B4-BE49-F238E27FC236}">
                <a16:creationId xmlns:a16="http://schemas.microsoft.com/office/drawing/2014/main" id="{55F94339-8D23-447C-ABF4-D2BDFAEF9709}"/>
              </a:ext>
            </a:extLst>
          </p:cNvPr>
          <p:cNvSpPr>
            <a:spLocks noGrp="1"/>
          </p:cNvSpPr>
          <p:nvPr>
            <p:ph type="sldNum" sz="quarter" idx="15"/>
          </p:nvPr>
        </p:nvSpPr>
        <p:spPr/>
        <p:txBody>
          <a:bodyPr/>
          <a:lstStyle/>
          <a:p>
            <a:fld id="{9E998658-D646-48AD-9BC0-B2E57BA6CC03}" type="slidenum">
              <a:rPr lang="en-US" smtClean="0"/>
              <a:pPr/>
              <a:t>12</a:t>
            </a:fld>
            <a:endParaRPr lang="en-US"/>
          </a:p>
        </p:txBody>
      </p:sp>
      <p:pic>
        <p:nvPicPr>
          <p:cNvPr id="6" name="Picture 5">
            <a:extLst>
              <a:ext uri="{FF2B5EF4-FFF2-40B4-BE49-F238E27FC236}">
                <a16:creationId xmlns:a16="http://schemas.microsoft.com/office/drawing/2014/main" id="{082875CC-6BA2-4F0E-A123-06DEE8E05BAA}"/>
              </a:ext>
            </a:extLst>
          </p:cNvPr>
          <p:cNvPicPr>
            <a:picLocks noChangeAspect="1"/>
          </p:cNvPicPr>
          <p:nvPr/>
        </p:nvPicPr>
        <p:blipFill>
          <a:blip r:embed="rId3"/>
          <a:stretch>
            <a:fillRect/>
          </a:stretch>
        </p:blipFill>
        <p:spPr>
          <a:xfrm>
            <a:off x="609599" y="4261335"/>
            <a:ext cx="7315199" cy="1910865"/>
          </a:xfrm>
          <a:prstGeom prst="rect">
            <a:avLst/>
          </a:prstGeom>
        </p:spPr>
      </p:pic>
    </p:spTree>
    <p:extLst>
      <p:ext uri="{BB962C8B-B14F-4D97-AF65-F5344CB8AC3E}">
        <p14:creationId xmlns:p14="http://schemas.microsoft.com/office/powerpoint/2010/main" val="229375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2B26-F08D-4D49-AE9D-EA74890E972E}"/>
              </a:ext>
            </a:extLst>
          </p:cNvPr>
          <p:cNvSpPr>
            <a:spLocks noGrp="1"/>
          </p:cNvSpPr>
          <p:nvPr>
            <p:ph type="title"/>
          </p:nvPr>
        </p:nvSpPr>
        <p:spPr/>
        <p:txBody>
          <a:bodyPr/>
          <a:lstStyle/>
          <a:p>
            <a:r>
              <a:rPr lang="en-US" dirty="0"/>
              <a:t>11.2.  </a:t>
            </a:r>
          </a:p>
        </p:txBody>
      </p:sp>
      <p:pic>
        <p:nvPicPr>
          <p:cNvPr id="5" name="Content Placeholder 4">
            <a:extLst>
              <a:ext uri="{FF2B5EF4-FFF2-40B4-BE49-F238E27FC236}">
                <a16:creationId xmlns:a16="http://schemas.microsoft.com/office/drawing/2014/main" id="{B5C33529-9F33-41FC-A439-6BDECE73A32B}"/>
              </a:ext>
            </a:extLst>
          </p:cNvPr>
          <p:cNvPicPr>
            <a:picLocks noGrp="1" noChangeAspect="1"/>
          </p:cNvPicPr>
          <p:nvPr>
            <p:ph sz="quarter" idx="1"/>
          </p:nvPr>
        </p:nvPicPr>
        <p:blipFill>
          <a:blip r:embed="rId2"/>
          <a:stretch>
            <a:fillRect/>
          </a:stretch>
        </p:blipFill>
        <p:spPr>
          <a:xfrm>
            <a:off x="457200" y="1719469"/>
            <a:ext cx="7392602" cy="1752600"/>
          </a:xfrm>
          <a:prstGeom prst="rect">
            <a:avLst/>
          </a:prstGeom>
        </p:spPr>
      </p:pic>
      <p:sp>
        <p:nvSpPr>
          <p:cNvPr id="4" name="Slide Number Placeholder 3">
            <a:extLst>
              <a:ext uri="{FF2B5EF4-FFF2-40B4-BE49-F238E27FC236}">
                <a16:creationId xmlns:a16="http://schemas.microsoft.com/office/drawing/2014/main" id="{524B4892-B156-4741-8FD1-9A7D3BA79A86}"/>
              </a:ext>
            </a:extLst>
          </p:cNvPr>
          <p:cNvSpPr>
            <a:spLocks noGrp="1"/>
          </p:cNvSpPr>
          <p:nvPr>
            <p:ph type="sldNum" sz="quarter" idx="15"/>
          </p:nvPr>
        </p:nvSpPr>
        <p:spPr/>
        <p:txBody>
          <a:bodyPr/>
          <a:lstStyle/>
          <a:p>
            <a:fld id="{9E998658-D646-48AD-9BC0-B2E57BA6CC03}" type="slidenum">
              <a:rPr lang="en-US" smtClean="0"/>
              <a:pPr/>
              <a:t>13</a:t>
            </a:fld>
            <a:endParaRPr lang="en-US"/>
          </a:p>
        </p:txBody>
      </p:sp>
      <p:pic>
        <p:nvPicPr>
          <p:cNvPr id="6" name="Picture 5">
            <a:extLst>
              <a:ext uri="{FF2B5EF4-FFF2-40B4-BE49-F238E27FC236}">
                <a16:creationId xmlns:a16="http://schemas.microsoft.com/office/drawing/2014/main" id="{8C1DEFCC-F5C7-45CE-A245-8E3B13FB0B97}"/>
              </a:ext>
            </a:extLst>
          </p:cNvPr>
          <p:cNvPicPr>
            <a:picLocks noChangeAspect="1"/>
          </p:cNvPicPr>
          <p:nvPr/>
        </p:nvPicPr>
        <p:blipFill>
          <a:blip r:embed="rId3"/>
          <a:stretch>
            <a:fillRect/>
          </a:stretch>
        </p:blipFill>
        <p:spPr>
          <a:xfrm>
            <a:off x="609600" y="3435626"/>
            <a:ext cx="7392603" cy="2305050"/>
          </a:xfrm>
          <a:prstGeom prst="rect">
            <a:avLst/>
          </a:prstGeom>
        </p:spPr>
      </p:pic>
    </p:spTree>
    <p:extLst>
      <p:ext uri="{BB962C8B-B14F-4D97-AF65-F5344CB8AC3E}">
        <p14:creationId xmlns:p14="http://schemas.microsoft.com/office/powerpoint/2010/main" val="310987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0CD1-FCE7-4581-B90A-815AF8EB6381}"/>
              </a:ext>
            </a:extLst>
          </p:cNvPr>
          <p:cNvSpPr>
            <a:spLocks noGrp="1"/>
          </p:cNvSpPr>
          <p:nvPr>
            <p:ph type="title"/>
          </p:nvPr>
        </p:nvSpPr>
        <p:spPr/>
        <p:txBody>
          <a:bodyPr>
            <a:normAutofit fontScale="90000"/>
          </a:bodyPr>
          <a:lstStyle/>
          <a:p>
            <a:r>
              <a:rPr lang="en-US" dirty="0"/>
              <a:t>In this example the Antenna height correction factor is ignored which is </a:t>
            </a:r>
            <a:r>
              <a:rPr lang="en-US" b="1" dirty="0"/>
              <a:t>not </a:t>
            </a:r>
            <a:r>
              <a:rPr lang="en-US" dirty="0"/>
              <a:t>always</a:t>
            </a:r>
            <a:r>
              <a:rPr lang="en-US" b="1" dirty="0"/>
              <a:t> </a:t>
            </a:r>
            <a:r>
              <a:rPr lang="en-US" dirty="0"/>
              <a:t>applicable. </a:t>
            </a:r>
          </a:p>
        </p:txBody>
      </p:sp>
      <p:pic>
        <p:nvPicPr>
          <p:cNvPr id="5" name="Content Placeholder 4">
            <a:extLst>
              <a:ext uri="{FF2B5EF4-FFF2-40B4-BE49-F238E27FC236}">
                <a16:creationId xmlns:a16="http://schemas.microsoft.com/office/drawing/2014/main" id="{DC010F7A-39D5-4139-AF02-BDA828D2698A}"/>
              </a:ext>
            </a:extLst>
          </p:cNvPr>
          <p:cNvPicPr>
            <a:picLocks noGrp="1" noChangeAspect="1"/>
          </p:cNvPicPr>
          <p:nvPr>
            <p:ph sz="quarter" idx="1"/>
          </p:nvPr>
        </p:nvPicPr>
        <p:blipFill>
          <a:blip r:embed="rId2"/>
          <a:stretch>
            <a:fillRect/>
          </a:stretch>
        </p:blipFill>
        <p:spPr>
          <a:xfrm>
            <a:off x="457200" y="1752600"/>
            <a:ext cx="7132534" cy="2404688"/>
          </a:xfrm>
          <a:prstGeom prst="rect">
            <a:avLst/>
          </a:prstGeom>
        </p:spPr>
      </p:pic>
      <p:sp>
        <p:nvSpPr>
          <p:cNvPr id="4" name="Slide Number Placeholder 3">
            <a:extLst>
              <a:ext uri="{FF2B5EF4-FFF2-40B4-BE49-F238E27FC236}">
                <a16:creationId xmlns:a16="http://schemas.microsoft.com/office/drawing/2014/main" id="{A4CBF492-3BAB-43D7-A2C3-94DCD7CA9B9D}"/>
              </a:ext>
            </a:extLst>
          </p:cNvPr>
          <p:cNvSpPr>
            <a:spLocks noGrp="1"/>
          </p:cNvSpPr>
          <p:nvPr>
            <p:ph type="sldNum" sz="quarter" idx="15"/>
          </p:nvPr>
        </p:nvSpPr>
        <p:spPr/>
        <p:txBody>
          <a:bodyPr/>
          <a:lstStyle/>
          <a:p>
            <a:fld id="{9E998658-D646-48AD-9BC0-B2E57BA6CC03}" type="slidenum">
              <a:rPr lang="en-US" smtClean="0"/>
              <a:pPr/>
              <a:t>14</a:t>
            </a:fld>
            <a:endParaRPr lang="en-US"/>
          </a:p>
        </p:txBody>
      </p:sp>
      <p:pic>
        <p:nvPicPr>
          <p:cNvPr id="6" name="Picture 5">
            <a:extLst>
              <a:ext uri="{FF2B5EF4-FFF2-40B4-BE49-F238E27FC236}">
                <a16:creationId xmlns:a16="http://schemas.microsoft.com/office/drawing/2014/main" id="{30D2B6E5-429F-42A9-8121-E3FB1844B6FF}"/>
              </a:ext>
            </a:extLst>
          </p:cNvPr>
          <p:cNvPicPr>
            <a:picLocks noChangeAspect="1"/>
          </p:cNvPicPr>
          <p:nvPr/>
        </p:nvPicPr>
        <p:blipFill>
          <a:blip r:embed="rId3"/>
          <a:stretch>
            <a:fillRect/>
          </a:stretch>
        </p:blipFill>
        <p:spPr>
          <a:xfrm>
            <a:off x="762000" y="4504987"/>
            <a:ext cx="6827734" cy="1514813"/>
          </a:xfrm>
          <a:prstGeom prst="rect">
            <a:avLst/>
          </a:prstGeom>
        </p:spPr>
      </p:pic>
    </p:spTree>
    <p:extLst>
      <p:ext uri="{BB962C8B-B14F-4D97-AF65-F5344CB8AC3E}">
        <p14:creationId xmlns:p14="http://schemas.microsoft.com/office/powerpoint/2010/main" val="419383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D402-B8E6-4FBB-98AF-EA1E5D2C8B60}"/>
              </a:ext>
            </a:extLst>
          </p:cNvPr>
          <p:cNvSpPr>
            <a:spLocks noGrp="1"/>
          </p:cNvSpPr>
          <p:nvPr>
            <p:ph type="title"/>
          </p:nvPr>
        </p:nvSpPr>
        <p:spPr/>
        <p:txBody>
          <a:bodyPr/>
          <a:lstStyle/>
          <a:p>
            <a:r>
              <a:rPr lang="en-US" dirty="0"/>
              <a:t>12. Diffraction</a:t>
            </a:r>
            <a:br>
              <a:rPr lang="en-US" dirty="0"/>
            </a:br>
            <a:endParaRPr lang="en-US" dirty="0"/>
          </a:p>
        </p:txBody>
      </p:sp>
      <p:sp>
        <p:nvSpPr>
          <p:cNvPr id="3" name="Content Placeholder 2">
            <a:extLst>
              <a:ext uri="{FF2B5EF4-FFF2-40B4-BE49-F238E27FC236}">
                <a16:creationId xmlns:a16="http://schemas.microsoft.com/office/drawing/2014/main" id="{5A7EBA5E-AB4B-4C23-B86B-363CA7A03E5E}"/>
              </a:ext>
            </a:extLst>
          </p:cNvPr>
          <p:cNvSpPr>
            <a:spLocks noGrp="1"/>
          </p:cNvSpPr>
          <p:nvPr>
            <p:ph sz="quarter" idx="1"/>
          </p:nvPr>
        </p:nvSpPr>
        <p:spPr/>
        <p:txBody>
          <a:bodyPr>
            <a:normAutofit fontScale="85000" lnSpcReduction="20000"/>
          </a:bodyPr>
          <a:lstStyle/>
          <a:p>
            <a:r>
              <a:rPr lang="en-US" dirty="0"/>
              <a:t>Radio signals may also undergo diffraction. It is found that when signals encounter an obstacle they tend to travel around them. This can mean that a signal may be received from a transmitter even though it may be "shaded" by a large object between them. </a:t>
            </a:r>
          </a:p>
          <a:p>
            <a:r>
              <a:rPr lang="en-US" dirty="0"/>
              <a:t>This is particularly noticeable on some long wave broadcast transmissions. the signal will diffract around the obstacle and start to fill the void.</a:t>
            </a:r>
          </a:p>
          <a:p>
            <a:r>
              <a:rPr lang="en-US" dirty="0"/>
              <a:t> It is found that diffraction is more pronounced when the obstacle becomes sharper and more like a "knife edge". For a radio signal a mountain ridge may provide a sufficiently sharp edge. A more rounded hill will not produce such a marked effect.</a:t>
            </a:r>
          </a:p>
          <a:p>
            <a:r>
              <a:rPr lang="en-US" dirty="0"/>
              <a:t> It is also found that low frequency signals diffract more markedly than higher frequency ones. It is for this reason that signals on the long wave band are able to provide coverage even in hilly or mountainous terrain where signals at VHF and higher would not.</a:t>
            </a:r>
          </a:p>
          <a:p>
            <a:endParaRPr lang="en-US" dirty="0"/>
          </a:p>
        </p:txBody>
      </p:sp>
      <p:sp>
        <p:nvSpPr>
          <p:cNvPr id="4" name="Slide Number Placeholder 3">
            <a:extLst>
              <a:ext uri="{FF2B5EF4-FFF2-40B4-BE49-F238E27FC236}">
                <a16:creationId xmlns:a16="http://schemas.microsoft.com/office/drawing/2014/main" id="{198B1F5A-8DE6-45DC-825C-3F2C63EE0F68}"/>
              </a:ext>
            </a:extLst>
          </p:cNvPr>
          <p:cNvSpPr>
            <a:spLocks noGrp="1"/>
          </p:cNvSpPr>
          <p:nvPr>
            <p:ph type="sldNum" sz="quarter" idx="15"/>
          </p:nvPr>
        </p:nvSpPr>
        <p:spPr/>
        <p:txBody>
          <a:bodyPr/>
          <a:lstStyle/>
          <a:p>
            <a:fld id="{9E998658-D646-48AD-9BC0-B2E57BA6CC03}" type="slidenum">
              <a:rPr lang="en-US" smtClean="0"/>
              <a:pPr/>
              <a:t>15</a:t>
            </a:fld>
            <a:endParaRPr lang="en-US"/>
          </a:p>
        </p:txBody>
      </p:sp>
    </p:spTree>
    <p:extLst>
      <p:ext uri="{BB962C8B-B14F-4D97-AF65-F5344CB8AC3E}">
        <p14:creationId xmlns:p14="http://schemas.microsoft.com/office/powerpoint/2010/main" val="245612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C99D-5ADC-49FC-BEA3-48796DF7E37B}"/>
              </a:ext>
            </a:extLst>
          </p:cNvPr>
          <p:cNvSpPr>
            <a:spLocks noGrp="1"/>
          </p:cNvSpPr>
          <p:nvPr>
            <p:ph type="title"/>
          </p:nvPr>
        </p:nvSpPr>
        <p:spPr/>
        <p:txBody>
          <a:bodyPr/>
          <a:lstStyle/>
          <a:p>
            <a:r>
              <a:rPr lang="en-US" dirty="0"/>
              <a:t>13. Rough surface scattering </a:t>
            </a:r>
          </a:p>
        </p:txBody>
      </p:sp>
      <p:pic>
        <p:nvPicPr>
          <p:cNvPr id="5" name="Content Placeholder 4">
            <a:extLst>
              <a:ext uri="{FF2B5EF4-FFF2-40B4-BE49-F238E27FC236}">
                <a16:creationId xmlns:a16="http://schemas.microsoft.com/office/drawing/2014/main" id="{BED03F23-59CE-4978-ABC6-CAA54B95DA62}"/>
              </a:ext>
            </a:extLst>
          </p:cNvPr>
          <p:cNvPicPr>
            <a:picLocks noGrp="1" noChangeAspect="1"/>
          </p:cNvPicPr>
          <p:nvPr>
            <p:ph sz="quarter" idx="1"/>
          </p:nvPr>
        </p:nvPicPr>
        <p:blipFill>
          <a:blip r:embed="rId2"/>
          <a:stretch>
            <a:fillRect/>
          </a:stretch>
        </p:blipFill>
        <p:spPr>
          <a:xfrm>
            <a:off x="457200" y="1676400"/>
            <a:ext cx="7467600" cy="990600"/>
          </a:xfrm>
          <a:prstGeom prst="rect">
            <a:avLst/>
          </a:prstGeom>
        </p:spPr>
      </p:pic>
      <p:sp>
        <p:nvSpPr>
          <p:cNvPr id="4" name="Slide Number Placeholder 3">
            <a:extLst>
              <a:ext uri="{FF2B5EF4-FFF2-40B4-BE49-F238E27FC236}">
                <a16:creationId xmlns:a16="http://schemas.microsoft.com/office/drawing/2014/main" id="{38F51A0A-A03C-4AB9-BCD1-4775336A0C74}"/>
              </a:ext>
            </a:extLst>
          </p:cNvPr>
          <p:cNvSpPr>
            <a:spLocks noGrp="1"/>
          </p:cNvSpPr>
          <p:nvPr>
            <p:ph type="sldNum" sz="quarter" idx="15"/>
          </p:nvPr>
        </p:nvSpPr>
        <p:spPr/>
        <p:txBody>
          <a:bodyPr/>
          <a:lstStyle/>
          <a:p>
            <a:fld id="{9E998658-D646-48AD-9BC0-B2E57BA6CC03}" type="slidenum">
              <a:rPr lang="en-US" smtClean="0"/>
              <a:pPr/>
              <a:t>16</a:t>
            </a:fld>
            <a:endParaRPr lang="en-US"/>
          </a:p>
        </p:txBody>
      </p:sp>
      <p:pic>
        <p:nvPicPr>
          <p:cNvPr id="6" name="Picture 5">
            <a:extLst>
              <a:ext uri="{FF2B5EF4-FFF2-40B4-BE49-F238E27FC236}">
                <a16:creationId xmlns:a16="http://schemas.microsoft.com/office/drawing/2014/main" id="{7BC4B959-7A9E-4795-A339-1A04A47E7A94}"/>
              </a:ext>
            </a:extLst>
          </p:cNvPr>
          <p:cNvPicPr>
            <a:picLocks noChangeAspect="1"/>
          </p:cNvPicPr>
          <p:nvPr/>
        </p:nvPicPr>
        <p:blipFill>
          <a:blip r:embed="rId3"/>
          <a:stretch>
            <a:fillRect/>
          </a:stretch>
        </p:blipFill>
        <p:spPr>
          <a:xfrm>
            <a:off x="3276600" y="2865841"/>
            <a:ext cx="1676400" cy="747364"/>
          </a:xfrm>
          <a:prstGeom prst="rect">
            <a:avLst/>
          </a:prstGeom>
        </p:spPr>
      </p:pic>
      <p:pic>
        <p:nvPicPr>
          <p:cNvPr id="7" name="Picture 6">
            <a:extLst>
              <a:ext uri="{FF2B5EF4-FFF2-40B4-BE49-F238E27FC236}">
                <a16:creationId xmlns:a16="http://schemas.microsoft.com/office/drawing/2014/main" id="{35DAA53E-11D8-48CA-8E2E-E390082A8CED}"/>
              </a:ext>
            </a:extLst>
          </p:cNvPr>
          <p:cNvPicPr>
            <a:picLocks noChangeAspect="1"/>
          </p:cNvPicPr>
          <p:nvPr/>
        </p:nvPicPr>
        <p:blipFill>
          <a:blip r:embed="rId4"/>
          <a:stretch>
            <a:fillRect/>
          </a:stretch>
        </p:blipFill>
        <p:spPr>
          <a:xfrm>
            <a:off x="761999" y="3812046"/>
            <a:ext cx="5943601" cy="638024"/>
          </a:xfrm>
          <a:prstGeom prst="rect">
            <a:avLst/>
          </a:prstGeom>
        </p:spPr>
      </p:pic>
      <p:pic>
        <p:nvPicPr>
          <p:cNvPr id="9" name="Picture 8">
            <a:extLst>
              <a:ext uri="{FF2B5EF4-FFF2-40B4-BE49-F238E27FC236}">
                <a16:creationId xmlns:a16="http://schemas.microsoft.com/office/drawing/2014/main" id="{81DD10A1-136C-4295-8E1E-E0E50F85483D}"/>
              </a:ext>
            </a:extLst>
          </p:cNvPr>
          <p:cNvPicPr>
            <a:picLocks noChangeAspect="1"/>
          </p:cNvPicPr>
          <p:nvPr/>
        </p:nvPicPr>
        <p:blipFill>
          <a:blip r:embed="rId5"/>
          <a:stretch>
            <a:fillRect/>
          </a:stretch>
        </p:blipFill>
        <p:spPr>
          <a:xfrm>
            <a:off x="761999" y="4779279"/>
            <a:ext cx="7040081" cy="1088121"/>
          </a:xfrm>
          <a:prstGeom prst="rect">
            <a:avLst/>
          </a:prstGeom>
        </p:spPr>
      </p:pic>
    </p:spTree>
    <p:extLst>
      <p:ext uri="{BB962C8B-B14F-4D97-AF65-F5344CB8AC3E}">
        <p14:creationId xmlns:p14="http://schemas.microsoft.com/office/powerpoint/2010/main" val="4232919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77A3-43C5-4E06-BD22-F184DDE6B0F8}"/>
              </a:ext>
            </a:extLst>
          </p:cNvPr>
          <p:cNvSpPr>
            <a:spLocks noGrp="1"/>
          </p:cNvSpPr>
          <p:nvPr>
            <p:ph type="title"/>
          </p:nvPr>
        </p:nvSpPr>
        <p:spPr/>
        <p:txBody>
          <a:bodyPr/>
          <a:lstStyle/>
          <a:p>
            <a:r>
              <a:rPr lang="en-US" dirty="0"/>
              <a:t>14. Multipath fading</a:t>
            </a:r>
          </a:p>
        </p:txBody>
      </p:sp>
      <p:pic>
        <p:nvPicPr>
          <p:cNvPr id="5" name="Content Placeholder 4">
            <a:extLst>
              <a:ext uri="{FF2B5EF4-FFF2-40B4-BE49-F238E27FC236}">
                <a16:creationId xmlns:a16="http://schemas.microsoft.com/office/drawing/2014/main" id="{6224CD17-8DA6-4B9D-811F-A310DDF6E163}"/>
              </a:ext>
            </a:extLst>
          </p:cNvPr>
          <p:cNvPicPr>
            <a:picLocks noGrp="1" noChangeAspect="1"/>
          </p:cNvPicPr>
          <p:nvPr>
            <p:ph sz="quarter" idx="1"/>
          </p:nvPr>
        </p:nvPicPr>
        <p:blipFill>
          <a:blip r:embed="rId2"/>
          <a:stretch>
            <a:fillRect/>
          </a:stretch>
        </p:blipFill>
        <p:spPr>
          <a:xfrm>
            <a:off x="750180" y="1676400"/>
            <a:ext cx="7174620" cy="1752600"/>
          </a:xfrm>
          <a:prstGeom prst="rect">
            <a:avLst/>
          </a:prstGeom>
        </p:spPr>
      </p:pic>
      <p:sp>
        <p:nvSpPr>
          <p:cNvPr id="4" name="Slide Number Placeholder 3">
            <a:extLst>
              <a:ext uri="{FF2B5EF4-FFF2-40B4-BE49-F238E27FC236}">
                <a16:creationId xmlns:a16="http://schemas.microsoft.com/office/drawing/2014/main" id="{73BF7D7A-C59F-49BA-8F34-9DC8E34FC20A}"/>
              </a:ext>
            </a:extLst>
          </p:cNvPr>
          <p:cNvSpPr>
            <a:spLocks noGrp="1"/>
          </p:cNvSpPr>
          <p:nvPr>
            <p:ph type="sldNum" sz="quarter" idx="15"/>
          </p:nvPr>
        </p:nvSpPr>
        <p:spPr/>
        <p:txBody>
          <a:bodyPr/>
          <a:lstStyle/>
          <a:p>
            <a:fld id="{9E998658-D646-48AD-9BC0-B2E57BA6CC03}" type="slidenum">
              <a:rPr lang="en-US" smtClean="0"/>
              <a:pPr/>
              <a:t>17</a:t>
            </a:fld>
            <a:endParaRPr lang="en-US"/>
          </a:p>
        </p:txBody>
      </p:sp>
      <p:pic>
        <p:nvPicPr>
          <p:cNvPr id="6" name="Picture 5">
            <a:extLst>
              <a:ext uri="{FF2B5EF4-FFF2-40B4-BE49-F238E27FC236}">
                <a16:creationId xmlns:a16="http://schemas.microsoft.com/office/drawing/2014/main" id="{609CEEAC-79BB-450C-991A-23FDA8013719}"/>
              </a:ext>
            </a:extLst>
          </p:cNvPr>
          <p:cNvPicPr>
            <a:picLocks noChangeAspect="1"/>
          </p:cNvPicPr>
          <p:nvPr/>
        </p:nvPicPr>
        <p:blipFill>
          <a:blip r:embed="rId3"/>
          <a:stretch>
            <a:fillRect/>
          </a:stretch>
        </p:blipFill>
        <p:spPr>
          <a:xfrm>
            <a:off x="841346" y="3687762"/>
            <a:ext cx="7083454" cy="1378527"/>
          </a:xfrm>
          <a:prstGeom prst="rect">
            <a:avLst/>
          </a:prstGeom>
        </p:spPr>
      </p:pic>
      <p:pic>
        <p:nvPicPr>
          <p:cNvPr id="7" name="Picture 6">
            <a:extLst>
              <a:ext uri="{FF2B5EF4-FFF2-40B4-BE49-F238E27FC236}">
                <a16:creationId xmlns:a16="http://schemas.microsoft.com/office/drawing/2014/main" id="{21D3E9C2-58F8-4A42-9479-94037F0D58F3}"/>
              </a:ext>
            </a:extLst>
          </p:cNvPr>
          <p:cNvPicPr>
            <a:picLocks noChangeAspect="1"/>
          </p:cNvPicPr>
          <p:nvPr/>
        </p:nvPicPr>
        <p:blipFill>
          <a:blip r:embed="rId4"/>
          <a:stretch>
            <a:fillRect/>
          </a:stretch>
        </p:blipFill>
        <p:spPr>
          <a:xfrm>
            <a:off x="750180" y="5433560"/>
            <a:ext cx="7174619" cy="967240"/>
          </a:xfrm>
          <a:prstGeom prst="rect">
            <a:avLst/>
          </a:prstGeom>
        </p:spPr>
      </p:pic>
    </p:spTree>
    <p:extLst>
      <p:ext uri="{BB962C8B-B14F-4D97-AF65-F5344CB8AC3E}">
        <p14:creationId xmlns:p14="http://schemas.microsoft.com/office/powerpoint/2010/main" val="2715543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2D64-CAA6-4EBE-9C69-5EA48E9F4541}"/>
              </a:ext>
            </a:extLst>
          </p:cNvPr>
          <p:cNvSpPr>
            <a:spLocks noGrp="1"/>
          </p:cNvSpPr>
          <p:nvPr>
            <p:ph type="title"/>
          </p:nvPr>
        </p:nvSpPr>
        <p:spPr/>
        <p:txBody>
          <a:bodyPr/>
          <a:lstStyle/>
          <a:p>
            <a:r>
              <a:rPr lang="en-US" dirty="0"/>
              <a:t>15. Fade distribution</a:t>
            </a:r>
          </a:p>
        </p:txBody>
      </p:sp>
      <p:sp>
        <p:nvSpPr>
          <p:cNvPr id="3" name="Content Placeholder 2">
            <a:extLst>
              <a:ext uri="{FF2B5EF4-FFF2-40B4-BE49-F238E27FC236}">
                <a16:creationId xmlns:a16="http://schemas.microsoft.com/office/drawing/2014/main" id="{FCDA761E-1C50-4B65-B31F-F858D96B3A38}"/>
              </a:ext>
            </a:extLst>
          </p:cNvPr>
          <p:cNvSpPr>
            <a:spLocks noGrp="1"/>
          </p:cNvSpPr>
          <p:nvPr>
            <p:ph sz="quarter" idx="1"/>
          </p:nvPr>
        </p:nvSpPr>
        <p:spPr/>
        <p:txBody>
          <a:bodyPr/>
          <a:lstStyle/>
          <a:p>
            <a:r>
              <a:rPr lang="en-US" dirty="0"/>
              <a:t>15.1. Rayleigh distribution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5EC5B58-189A-406D-99E4-1D7E6B77120B}"/>
              </a:ext>
            </a:extLst>
          </p:cNvPr>
          <p:cNvSpPr>
            <a:spLocks noGrp="1"/>
          </p:cNvSpPr>
          <p:nvPr>
            <p:ph type="sldNum" sz="quarter" idx="15"/>
          </p:nvPr>
        </p:nvSpPr>
        <p:spPr/>
        <p:txBody>
          <a:bodyPr/>
          <a:lstStyle/>
          <a:p>
            <a:fld id="{9E998658-D646-48AD-9BC0-B2E57BA6CC03}" type="slidenum">
              <a:rPr lang="en-US" smtClean="0"/>
              <a:pPr/>
              <a:t>18</a:t>
            </a:fld>
            <a:endParaRPr lang="en-US"/>
          </a:p>
        </p:txBody>
      </p:sp>
      <p:pic>
        <p:nvPicPr>
          <p:cNvPr id="5" name="Picture 4">
            <a:extLst>
              <a:ext uri="{FF2B5EF4-FFF2-40B4-BE49-F238E27FC236}">
                <a16:creationId xmlns:a16="http://schemas.microsoft.com/office/drawing/2014/main" id="{468A371E-2383-49D3-B3A1-2D2B22346AE0}"/>
              </a:ext>
            </a:extLst>
          </p:cNvPr>
          <p:cNvPicPr>
            <a:picLocks noChangeAspect="1"/>
          </p:cNvPicPr>
          <p:nvPr/>
        </p:nvPicPr>
        <p:blipFill>
          <a:blip r:embed="rId2"/>
          <a:stretch>
            <a:fillRect/>
          </a:stretch>
        </p:blipFill>
        <p:spPr>
          <a:xfrm>
            <a:off x="457200" y="2285999"/>
            <a:ext cx="7671816" cy="639761"/>
          </a:xfrm>
          <a:prstGeom prst="rect">
            <a:avLst/>
          </a:prstGeom>
        </p:spPr>
      </p:pic>
      <p:pic>
        <p:nvPicPr>
          <p:cNvPr id="6" name="Picture 5">
            <a:extLst>
              <a:ext uri="{FF2B5EF4-FFF2-40B4-BE49-F238E27FC236}">
                <a16:creationId xmlns:a16="http://schemas.microsoft.com/office/drawing/2014/main" id="{F6F36122-D33B-4C26-BC60-8834613DA48A}"/>
              </a:ext>
            </a:extLst>
          </p:cNvPr>
          <p:cNvPicPr>
            <a:picLocks noChangeAspect="1"/>
          </p:cNvPicPr>
          <p:nvPr/>
        </p:nvPicPr>
        <p:blipFill>
          <a:blip r:embed="rId3"/>
          <a:stretch>
            <a:fillRect/>
          </a:stretch>
        </p:blipFill>
        <p:spPr>
          <a:xfrm>
            <a:off x="7650280" y="2514600"/>
            <a:ext cx="609600" cy="381000"/>
          </a:xfrm>
          <a:prstGeom prst="rect">
            <a:avLst/>
          </a:prstGeom>
        </p:spPr>
      </p:pic>
      <p:pic>
        <p:nvPicPr>
          <p:cNvPr id="7" name="Picture 6">
            <a:extLst>
              <a:ext uri="{FF2B5EF4-FFF2-40B4-BE49-F238E27FC236}">
                <a16:creationId xmlns:a16="http://schemas.microsoft.com/office/drawing/2014/main" id="{A521454F-54D2-44CB-8B89-6BF4321BBB6F}"/>
              </a:ext>
            </a:extLst>
          </p:cNvPr>
          <p:cNvPicPr>
            <a:picLocks noChangeAspect="1"/>
          </p:cNvPicPr>
          <p:nvPr/>
        </p:nvPicPr>
        <p:blipFill>
          <a:blip r:embed="rId4"/>
          <a:stretch>
            <a:fillRect/>
          </a:stretch>
        </p:blipFill>
        <p:spPr>
          <a:xfrm>
            <a:off x="394837" y="2988157"/>
            <a:ext cx="1648726" cy="593243"/>
          </a:xfrm>
          <a:prstGeom prst="rect">
            <a:avLst/>
          </a:prstGeom>
        </p:spPr>
      </p:pic>
      <p:pic>
        <p:nvPicPr>
          <p:cNvPr id="8" name="Picture 7">
            <a:extLst>
              <a:ext uri="{FF2B5EF4-FFF2-40B4-BE49-F238E27FC236}">
                <a16:creationId xmlns:a16="http://schemas.microsoft.com/office/drawing/2014/main" id="{16A0FC90-9506-48AB-8B3E-FB9141BF2DBE}"/>
              </a:ext>
            </a:extLst>
          </p:cNvPr>
          <p:cNvPicPr>
            <a:picLocks noChangeAspect="1"/>
          </p:cNvPicPr>
          <p:nvPr/>
        </p:nvPicPr>
        <p:blipFill>
          <a:blip r:embed="rId5"/>
          <a:stretch>
            <a:fillRect/>
          </a:stretch>
        </p:blipFill>
        <p:spPr>
          <a:xfrm>
            <a:off x="1905000" y="3078162"/>
            <a:ext cx="5544354" cy="350837"/>
          </a:xfrm>
          <a:prstGeom prst="rect">
            <a:avLst/>
          </a:prstGeom>
        </p:spPr>
      </p:pic>
      <p:pic>
        <p:nvPicPr>
          <p:cNvPr id="9" name="Picture 8">
            <a:extLst>
              <a:ext uri="{FF2B5EF4-FFF2-40B4-BE49-F238E27FC236}">
                <a16:creationId xmlns:a16="http://schemas.microsoft.com/office/drawing/2014/main" id="{7E4289B2-BA4D-43B1-9A37-296B8F954C4D}"/>
              </a:ext>
            </a:extLst>
          </p:cNvPr>
          <p:cNvPicPr>
            <a:picLocks noChangeAspect="1"/>
          </p:cNvPicPr>
          <p:nvPr/>
        </p:nvPicPr>
        <p:blipFill>
          <a:blip r:embed="rId6"/>
          <a:stretch>
            <a:fillRect/>
          </a:stretch>
        </p:blipFill>
        <p:spPr>
          <a:xfrm>
            <a:off x="269549" y="3671405"/>
            <a:ext cx="7467600" cy="593243"/>
          </a:xfrm>
          <a:prstGeom prst="rect">
            <a:avLst/>
          </a:prstGeom>
        </p:spPr>
      </p:pic>
      <p:pic>
        <p:nvPicPr>
          <p:cNvPr id="10" name="Picture 9">
            <a:extLst>
              <a:ext uri="{FF2B5EF4-FFF2-40B4-BE49-F238E27FC236}">
                <a16:creationId xmlns:a16="http://schemas.microsoft.com/office/drawing/2014/main" id="{417DB954-7A96-48CD-9AD5-29391FAF8059}"/>
              </a:ext>
            </a:extLst>
          </p:cNvPr>
          <p:cNvPicPr>
            <a:picLocks noChangeAspect="1"/>
          </p:cNvPicPr>
          <p:nvPr/>
        </p:nvPicPr>
        <p:blipFill>
          <a:blip r:embed="rId7"/>
          <a:stretch>
            <a:fillRect/>
          </a:stretch>
        </p:blipFill>
        <p:spPr>
          <a:xfrm>
            <a:off x="2362200" y="4354653"/>
            <a:ext cx="3581400" cy="903147"/>
          </a:xfrm>
          <a:prstGeom prst="rect">
            <a:avLst/>
          </a:prstGeom>
        </p:spPr>
      </p:pic>
      <p:pic>
        <p:nvPicPr>
          <p:cNvPr id="11" name="Picture 10">
            <a:extLst>
              <a:ext uri="{FF2B5EF4-FFF2-40B4-BE49-F238E27FC236}">
                <a16:creationId xmlns:a16="http://schemas.microsoft.com/office/drawing/2014/main" id="{66F016CC-ED76-44EF-B2D8-9834BAA01F91}"/>
              </a:ext>
            </a:extLst>
          </p:cNvPr>
          <p:cNvPicPr>
            <a:picLocks noChangeAspect="1"/>
          </p:cNvPicPr>
          <p:nvPr/>
        </p:nvPicPr>
        <p:blipFill>
          <a:blip r:embed="rId8"/>
          <a:stretch>
            <a:fillRect/>
          </a:stretch>
        </p:blipFill>
        <p:spPr>
          <a:xfrm>
            <a:off x="457200" y="5510669"/>
            <a:ext cx="7671816" cy="744589"/>
          </a:xfrm>
          <a:prstGeom prst="rect">
            <a:avLst/>
          </a:prstGeom>
        </p:spPr>
      </p:pic>
    </p:spTree>
    <p:extLst>
      <p:ext uri="{BB962C8B-B14F-4D97-AF65-F5344CB8AC3E}">
        <p14:creationId xmlns:p14="http://schemas.microsoft.com/office/powerpoint/2010/main" val="409733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5D42-356B-4602-A12E-F07A35AC2CB3}"/>
              </a:ext>
            </a:extLst>
          </p:cNvPr>
          <p:cNvSpPr>
            <a:spLocks noGrp="1"/>
          </p:cNvSpPr>
          <p:nvPr>
            <p:ph type="title"/>
          </p:nvPr>
        </p:nvSpPr>
        <p:spPr/>
        <p:txBody>
          <a:bodyPr/>
          <a:lstStyle/>
          <a:p>
            <a:r>
              <a:rPr lang="en-US" dirty="0"/>
              <a:t>15.1.</a:t>
            </a:r>
          </a:p>
        </p:txBody>
      </p:sp>
      <p:pic>
        <p:nvPicPr>
          <p:cNvPr id="5" name="Content Placeholder 4">
            <a:extLst>
              <a:ext uri="{FF2B5EF4-FFF2-40B4-BE49-F238E27FC236}">
                <a16:creationId xmlns:a16="http://schemas.microsoft.com/office/drawing/2014/main" id="{7C435570-8D1B-415A-BFBD-C39EA26F66C2}"/>
              </a:ext>
            </a:extLst>
          </p:cNvPr>
          <p:cNvPicPr>
            <a:picLocks noGrp="1" noChangeAspect="1"/>
          </p:cNvPicPr>
          <p:nvPr>
            <p:ph sz="quarter" idx="1"/>
          </p:nvPr>
        </p:nvPicPr>
        <p:blipFill>
          <a:blip r:embed="rId2"/>
          <a:stretch>
            <a:fillRect/>
          </a:stretch>
        </p:blipFill>
        <p:spPr>
          <a:xfrm>
            <a:off x="533400" y="1752600"/>
            <a:ext cx="7467600" cy="1143000"/>
          </a:xfrm>
          <a:prstGeom prst="rect">
            <a:avLst/>
          </a:prstGeom>
        </p:spPr>
      </p:pic>
      <p:sp>
        <p:nvSpPr>
          <p:cNvPr id="4" name="Slide Number Placeholder 3">
            <a:extLst>
              <a:ext uri="{FF2B5EF4-FFF2-40B4-BE49-F238E27FC236}">
                <a16:creationId xmlns:a16="http://schemas.microsoft.com/office/drawing/2014/main" id="{F31A8BFD-C9C9-40C2-8850-EED1E723A867}"/>
              </a:ext>
            </a:extLst>
          </p:cNvPr>
          <p:cNvSpPr>
            <a:spLocks noGrp="1"/>
          </p:cNvSpPr>
          <p:nvPr>
            <p:ph type="sldNum" sz="quarter" idx="15"/>
          </p:nvPr>
        </p:nvSpPr>
        <p:spPr/>
        <p:txBody>
          <a:bodyPr/>
          <a:lstStyle/>
          <a:p>
            <a:fld id="{9E998658-D646-48AD-9BC0-B2E57BA6CC03}" type="slidenum">
              <a:rPr lang="en-US" smtClean="0"/>
              <a:pPr/>
              <a:t>19</a:t>
            </a:fld>
            <a:endParaRPr lang="en-US"/>
          </a:p>
        </p:txBody>
      </p:sp>
      <p:pic>
        <p:nvPicPr>
          <p:cNvPr id="6" name="Picture 5">
            <a:extLst>
              <a:ext uri="{FF2B5EF4-FFF2-40B4-BE49-F238E27FC236}">
                <a16:creationId xmlns:a16="http://schemas.microsoft.com/office/drawing/2014/main" id="{F65CFC8B-92ED-4D2C-B7A5-067B2A07412C}"/>
              </a:ext>
            </a:extLst>
          </p:cNvPr>
          <p:cNvPicPr>
            <a:picLocks noChangeAspect="1"/>
          </p:cNvPicPr>
          <p:nvPr/>
        </p:nvPicPr>
        <p:blipFill>
          <a:blip r:embed="rId3"/>
          <a:stretch>
            <a:fillRect/>
          </a:stretch>
        </p:blipFill>
        <p:spPr>
          <a:xfrm>
            <a:off x="2636538" y="2895600"/>
            <a:ext cx="3870923" cy="854025"/>
          </a:xfrm>
          <a:prstGeom prst="rect">
            <a:avLst/>
          </a:prstGeom>
        </p:spPr>
      </p:pic>
      <p:pic>
        <p:nvPicPr>
          <p:cNvPr id="7" name="Picture 6">
            <a:extLst>
              <a:ext uri="{FF2B5EF4-FFF2-40B4-BE49-F238E27FC236}">
                <a16:creationId xmlns:a16="http://schemas.microsoft.com/office/drawing/2014/main" id="{8B5E4420-F76A-491A-91C9-CA8E82233F25}"/>
              </a:ext>
            </a:extLst>
          </p:cNvPr>
          <p:cNvPicPr>
            <a:picLocks noChangeAspect="1"/>
          </p:cNvPicPr>
          <p:nvPr/>
        </p:nvPicPr>
        <p:blipFill>
          <a:blip r:embed="rId4"/>
          <a:stretch>
            <a:fillRect/>
          </a:stretch>
        </p:blipFill>
        <p:spPr>
          <a:xfrm>
            <a:off x="642654" y="3866418"/>
            <a:ext cx="7096692" cy="1467582"/>
          </a:xfrm>
          <a:prstGeom prst="rect">
            <a:avLst/>
          </a:prstGeom>
        </p:spPr>
      </p:pic>
    </p:spTree>
    <p:extLst>
      <p:ext uri="{BB962C8B-B14F-4D97-AF65-F5344CB8AC3E}">
        <p14:creationId xmlns:p14="http://schemas.microsoft.com/office/powerpoint/2010/main" val="41376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E001-FBF8-4124-B68B-8F9A9DA58969}"/>
              </a:ext>
            </a:extLst>
          </p:cNvPr>
          <p:cNvSpPr>
            <a:spLocks noGrp="1"/>
          </p:cNvSpPr>
          <p:nvPr>
            <p:ph type="title"/>
          </p:nvPr>
        </p:nvSpPr>
        <p:spPr>
          <a:xfrm>
            <a:off x="457200" y="533400"/>
            <a:ext cx="7467600" cy="1143000"/>
          </a:xfrm>
        </p:spPr>
        <p:txBody>
          <a:bodyPr>
            <a:normAutofit fontScale="90000"/>
          </a:bodyPr>
          <a:lstStyle/>
          <a:p>
            <a:br>
              <a:rPr lang="en-US" dirty="0"/>
            </a:br>
            <a:r>
              <a:rPr lang="en-US" dirty="0"/>
              <a:t> </a:t>
            </a:r>
            <a:br>
              <a:rPr lang="en-US" dirty="0"/>
            </a:br>
            <a:r>
              <a:rPr lang="en-GB" b="1" dirty="0"/>
              <a:t>DAY 3: Two- Ray (Grounded Reflection) Model</a:t>
            </a:r>
            <a:br>
              <a:rPr lang="en-US" dirty="0"/>
            </a:br>
            <a:endParaRPr lang="en-US" dirty="0"/>
          </a:p>
        </p:txBody>
      </p:sp>
      <p:sp>
        <p:nvSpPr>
          <p:cNvPr id="3" name="Content Placeholder 2">
            <a:extLst>
              <a:ext uri="{FF2B5EF4-FFF2-40B4-BE49-F238E27FC236}">
                <a16:creationId xmlns:a16="http://schemas.microsoft.com/office/drawing/2014/main" id="{95C23D3F-BAB7-4493-8026-0420FEE6F064}"/>
              </a:ext>
            </a:extLst>
          </p:cNvPr>
          <p:cNvSpPr>
            <a:spLocks noGrp="1"/>
          </p:cNvSpPr>
          <p:nvPr>
            <p:ph sz="quarter" idx="1"/>
          </p:nvPr>
        </p:nvSpPr>
        <p:spPr>
          <a:xfrm>
            <a:off x="457200" y="1620774"/>
            <a:ext cx="7467600" cy="4113276"/>
          </a:xfrm>
        </p:spPr>
        <p:txBody>
          <a:bodyPr>
            <a:normAutofit lnSpcReduction="10000"/>
          </a:bodyPr>
          <a:lstStyle/>
          <a:p>
            <a:r>
              <a:rPr lang="en-US" dirty="0"/>
              <a:t>Direct Path, Reflected Path, Total Two-Ray E-Field</a:t>
            </a:r>
          </a:p>
          <a:p>
            <a:r>
              <a:rPr lang="en-US" dirty="0"/>
              <a:t>Reflection,</a:t>
            </a:r>
          </a:p>
          <a:p>
            <a:r>
              <a:rPr lang="en-US" dirty="0"/>
              <a:t> Diffraction</a:t>
            </a:r>
          </a:p>
          <a:p>
            <a:pPr marL="0" indent="0">
              <a:buNone/>
            </a:pPr>
            <a:endParaRPr lang="en-US" b="1" dirty="0"/>
          </a:p>
          <a:p>
            <a:pPr marL="0" indent="0">
              <a:buNone/>
            </a:pPr>
            <a:r>
              <a:rPr lang="tr-TR" b="1" dirty="0"/>
              <a:t>DAY 4: </a:t>
            </a:r>
            <a:r>
              <a:rPr lang="en-US" b="1" dirty="0"/>
              <a:t>Cellular Large Scale Path Loss Models, Link budgeting , Diffraction, Rough Surface Scattering </a:t>
            </a:r>
            <a:endParaRPr lang="en-US" dirty="0"/>
          </a:p>
          <a:p>
            <a:pPr lvl="0"/>
            <a:r>
              <a:rPr lang="en-US" dirty="0"/>
              <a:t>Okumura- </a:t>
            </a:r>
            <a:r>
              <a:rPr lang="en-US" dirty="0" err="1"/>
              <a:t>Hata</a:t>
            </a:r>
            <a:r>
              <a:rPr lang="en-US" dirty="0"/>
              <a:t> Models, Link Budget Procedure, Thermal noise, Examples</a:t>
            </a:r>
          </a:p>
          <a:p>
            <a:endParaRPr lang="en-US" dirty="0"/>
          </a:p>
        </p:txBody>
      </p:sp>
      <p:sp>
        <p:nvSpPr>
          <p:cNvPr id="4" name="Slide Number Placeholder 3">
            <a:extLst>
              <a:ext uri="{FF2B5EF4-FFF2-40B4-BE49-F238E27FC236}">
                <a16:creationId xmlns:a16="http://schemas.microsoft.com/office/drawing/2014/main" id="{AEA57057-B2F9-4E7B-96E9-3C93E393CD43}"/>
              </a:ext>
            </a:extLst>
          </p:cNvPr>
          <p:cNvSpPr>
            <a:spLocks noGrp="1"/>
          </p:cNvSpPr>
          <p:nvPr>
            <p:ph type="sldNum" sz="quarter" idx="15"/>
          </p:nvPr>
        </p:nvSpPr>
        <p:spPr/>
        <p:txBody>
          <a:bodyPr/>
          <a:lstStyle/>
          <a:p>
            <a:fld id="{9E998658-D646-48AD-9BC0-B2E57BA6CC03}" type="slidenum">
              <a:rPr lang="en-US" smtClean="0"/>
              <a:pPr/>
              <a:t>2</a:t>
            </a:fld>
            <a:endParaRPr lang="en-US"/>
          </a:p>
        </p:txBody>
      </p:sp>
    </p:spTree>
    <p:extLst>
      <p:ext uri="{BB962C8B-B14F-4D97-AF65-F5344CB8AC3E}">
        <p14:creationId xmlns:p14="http://schemas.microsoft.com/office/powerpoint/2010/main" val="325874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F6E5-F578-4295-905C-5DEF9A42A232}"/>
              </a:ext>
            </a:extLst>
          </p:cNvPr>
          <p:cNvSpPr>
            <a:spLocks noGrp="1"/>
          </p:cNvSpPr>
          <p:nvPr>
            <p:ph type="title"/>
          </p:nvPr>
        </p:nvSpPr>
        <p:spPr/>
        <p:txBody>
          <a:bodyPr/>
          <a:lstStyle/>
          <a:p>
            <a:r>
              <a:rPr lang="en-US" dirty="0"/>
              <a:t>15.1 Example</a:t>
            </a:r>
          </a:p>
        </p:txBody>
      </p:sp>
      <p:pic>
        <p:nvPicPr>
          <p:cNvPr id="5" name="Content Placeholder 4">
            <a:extLst>
              <a:ext uri="{FF2B5EF4-FFF2-40B4-BE49-F238E27FC236}">
                <a16:creationId xmlns:a16="http://schemas.microsoft.com/office/drawing/2014/main" id="{1121F7D1-38B7-4A4D-A5F7-B42A588DB450}"/>
              </a:ext>
            </a:extLst>
          </p:cNvPr>
          <p:cNvPicPr>
            <a:picLocks noGrp="1" noChangeAspect="1"/>
          </p:cNvPicPr>
          <p:nvPr>
            <p:ph sz="quarter" idx="1"/>
          </p:nvPr>
        </p:nvPicPr>
        <p:blipFill>
          <a:blip r:embed="rId2"/>
          <a:stretch>
            <a:fillRect/>
          </a:stretch>
        </p:blipFill>
        <p:spPr>
          <a:xfrm>
            <a:off x="914400" y="1778030"/>
            <a:ext cx="6809957" cy="888969"/>
          </a:xfrm>
          <a:prstGeom prst="rect">
            <a:avLst/>
          </a:prstGeom>
        </p:spPr>
      </p:pic>
      <p:sp>
        <p:nvSpPr>
          <p:cNvPr id="4" name="Slide Number Placeholder 3">
            <a:extLst>
              <a:ext uri="{FF2B5EF4-FFF2-40B4-BE49-F238E27FC236}">
                <a16:creationId xmlns:a16="http://schemas.microsoft.com/office/drawing/2014/main" id="{30F5FDE0-42DE-4534-9411-BD2749E23900}"/>
              </a:ext>
            </a:extLst>
          </p:cNvPr>
          <p:cNvSpPr>
            <a:spLocks noGrp="1"/>
          </p:cNvSpPr>
          <p:nvPr>
            <p:ph type="sldNum" sz="quarter" idx="15"/>
          </p:nvPr>
        </p:nvSpPr>
        <p:spPr/>
        <p:txBody>
          <a:bodyPr/>
          <a:lstStyle/>
          <a:p>
            <a:fld id="{9E998658-D646-48AD-9BC0-B2E57BA6CC03}" type="slidenum">
              <a:rPr lang="en-US" smtClean="0"/>
              <a:pPr/>
              <a:t>20</a:t>
            </a:fld>
            <a:endParaRPr lang="en-US"/>
          </a:p>
        </p:txBody>
      </p:sp>
      <p:pic>
        <p:nvPicPr>
          <p:cNvPr id="6" name="Picture 5">
            <a:extLst>
              <a:ext uri="{FF2B5EF4-FFF2-40B4-BE49-F238E27FC236}">
                <a16:creationId xmlns:a16="http://schemas.microsoft.com/office/drawing/2014/main" id="{A5CE829E-E6D1-4D07-8808-378896DA3A88}"/>
              </a:ext>
            </a:extLst>
          </p:cNvPr>
          <p:cNvPicPr>
            <a:picLocks noChangeAspect="1"/>
          </p:cNvPicPr>
          <p:nvPr/>
        </p:nvPicPr>
        <p:blipFill>
          <a:blip r:embed="rId3"/>
          <a:stretch>
            <a:fillRect/>
          </a:stretch>
        </p:blipFill>
        <p:spPr>
          <a:xfrm>
            <a:off x="878558" y="2819134"/>
            <a:ext cx="6845799" cy="729791"/>
          </a:xfrm>
          <a:prstGeom prst="rect">
            <a:avLst/>
          </a:prstGeom>
        </p:spPr>
      </p:pic>
      <p:pic>
        <p:nvPicPr>
          <p:cNvPr id="7" name="Picture 6">
            <a:extLst>
              <a:ext uri="{FF2B5EF4-FFF2-40B4-BE49-F238E27FC236}">
                <a16:creationId xmlns:a16="http://schemas.microsoft.com/office/drawing/2014/main" id="{196109A6-D532-40E6-8EE6-F8C40591D732}"/>
              </a:ext>
            </a:extLst>
          </p:cNvPr>
          <p:cNvPicPr>
            <a:picLocks noChangeAspect="1"/>
          </p:cNvPicPr>
          <p:nvPr/>
        </p:nvPicPr>
        <p:blipFill>
          <a:blip r:embed="rId4"/>
          <a:stretch>
            <a:fillRect/>
          </a:stretch>
        </p:blipFill>
        <p:spPr>
          <a:xfrm>
            <a:off x="2286000" y="3909318"/>
            <a:ext cx="4343400" cy="881719"/>
          </a:xfrm>
          <a:prstGeom prst="rect">
            <a:avLst/>
          </a:prstGeom>
        </p:spPr>
      </p:pic>
      <p:pic>
        <p:nvPicPr>
          <p:cNvPr id="8" name="Picture 7">
            <a:extLst>
              <a:ext uri="{FF2B5EF4-FFF2-40B4-BE49-F238E27FC236}">
                <a16:creationId xmlns:a16="http://schemas.microsoft.com/office/drawing/2014/main" id="{DF9A80DB-6639-4C8A-BE82-FE60F528B57A}"/>
              </a:ext>
            </a:extLst>
          </p:cNvPr>
          <p:cNvPicPr>
            <a:picLocks noChangeAspect="1"/>
          </p:cNvPicPr>
          <p:nvPr/>
        </p:nvPicPr>
        <p:blipFill>
          <a:blip r:embed="rId5"/>
          <a:stretch>
            <a:fillRect/>
          </a:stretch>
        </p:blipFill>
        <p:spPr>
          <a:xfrm>
            <a:off x="780641" y="5030886"/>
            <a:ext cx="6943716" cy="703164"/>
          </a:xfrm>
          <a:prstGeom prst="rect">
            <a:avLst/>
          </a:prstGeom>
        </p:spPr>
      </p:pic>
    </p:spTree>
    <p:extLst>
      <p:ext uri="{BB962C8B-B14F-4D97-AF65-F5344CB8AC3E}">
        <p14:creationId xmlns:p14="http://schemas.microsoft.com/office/powerpoint/2010/main" val="291554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2A04-9BD6-4AC7-9D91-5BC9AFD9CB9B}"/>
              </a:ext>
            </a:extLst>
          </p:cNvPr>
          <p:cNvSpPr>
            <a:spLocks noGrp="1"/>
          </p:cNvSpPr>
          <p:nvPr>
            <p:ph type="title"/>
          </p:nvPr>
        </p:nvSpPr>
        <p:spPr/>
        <p:txBody>
          <a:bodyPr/>
          <a:lstStyle/>
          <a:p>
            <a:r>
              <a:rPr lang="en-US" dirty="0"/>
              <a:t>END OF DAY 3</a:t>
            </a:r>
          </a:p>
        </p:txBody>
      </p:sp>
      <p:sp>
        <p:nvSpPr>
          <p:cNvPr id="3" name="Content Placeholder 2">
            <a:extLst>
              <a:ext uri="{FF2B5EF4-FFF2-40B4-BE49-F238E27FC236}">
                <a16:creationId xmlns:a16="http://schemas.microsoft.com/office/drawing/2014/main" id="{740624DF-47FF-431B-9AAA-9C90215E4F4E}"/>
              </a:ext>
            </a:extLst>
          </p:cNvPr>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 THANK YOU </a:t>
            </a:r>
          </a:p>
        </p:txBody>
      </p:sp>
      <p:sp>
        <p:nvSpPr>
          <p:cNvPr id="4" name="Slide Number Placeholder 3">
            <a:extLst>
              <a:ext uri="{FF2B5EF4-FFF2-40B4-BE49-F238E27FC236}">
                <a16:creationId xmlns:a16="http://schemas.microsoft.com/office/drawing/2014/main" id="{B3AF906C-B217-4BF5-957B-4F4CEA672AFE}"/>
              </a:ext>
            </a:extLst>
          </p:cNvPr>
          <p:cNvSpPr>
            <a:spLocks noGrp="1"/>
          </p:cNvSpPr>
          <p:nvPr>
            <p:ph type="sldNum" sz="quarter" idx="15"/>
          </p:nvPr>
        </p:nvSpPr>
        <p:spPr/>
        <p:txBody>
          <a:bodyPr/>
          <a:lstStyle/>
          <a:p>
            <a:fld id="{9E998658-D646-48AD-9BC0-B2E57BA6CC03}" type="slidenum">
              <a:rPr lang="en-US" smtClean="0"/>
              <a:pPr/>
              <a:t>21</a:t>
            </a:fld>
            <a:endParaRPr lang="en-US"/>
          </a:p>
        </p:txBody>
      </p:sp>
    </p:spTree>
    <p:extLst>
      <p:ext uri="{BB962C8B-B14F-4D97-AF65-F5344CB8AC3E}">
        <p14:creationId xmlns:p14="http://schemas.microsoft.com/office/powerpoint/2010/main" val="202019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BA89-E177-47D4-84C6-C20F645CFCAF}"/>
              </a:ext>
            </a:extLst>
          </p:cNvPr>
          <p:cNvSpPr>
            <a:spLocks noGrp="1"/>
          </p:cNvSpPr>
          <p:nvPr>
            <p:ph type="title"/>
          </p:nvPr>
        </p:nvSpPr>
        <p:spPr/>
        <p:txBody>
          <a:bodyPr/>
          <a:lstStyle/>
          <a:p>
            <a:r>
              <a:rPr lang="en-US" b="1" dirty="0"/>
              <a:t>7. Reflection AND TRANSMISSION</a:t>
            </a:r>
          </a:p>
        </p:txBody>
      </p:sp>
      <p:sp>
        <p:nvSpPr>
          <p:cNvPr id="3" name="Content Placeholder 2">
            <a:extLst>
              <a:ext uri="{FF2B5EF4-FFF2-40B4-BE49-F238E27FC236}">
                <a16:creationId xmlns:a16="http://schemas.microsoft.com/office/drawing/2014/main" id="{45F1AE49-36C0-4779-BE33-E28EB3E1B2F2}"/>
              </a:ext>
            </a:extLst>
          </p:cNvPr>
          <p:cNvSpPr>
            <a:spLocks noGrp="1"/>
          </p:cNvSpPr>
          <p:nvPr>
            <p:ph sz="quarter" idx="1"/>
          </p:nvPr>
        </p:nvSpPr>
        <p:spPr/>
        <p:txBody>
          <a:bodyPr>
            <a:normAutofit fontScale="62500" lnSpcReduction="20000"/>
          </a:bodyPr>
          <a:lstStyle/>
          <a:p>
            <a:pPr marL="0" indent="0">
              <a:buNone/>
            </a:pPr>
            <a:r>
              <a:rPr lang="en-US" sz="2900" b="1" dirty="0"/>
              <a:t>Reflection</a:t>
            </a:r>
          </a:p>
          <a:p>
            <a:pPr marL="0" indent="0">
              <a:buNone/>
            </a:pPr>
            <a:endParaRPr lang="en-US" b="1" dirty="0"/>
          </a:p>
          <a:p>
            <a:r>
              <a:rPr lang="en-US" dirty="0"/>
              <a:t>Reflection of light is an everyday occurrence. Mirrors are commonplace and can be seen in houses and many other places. Shop windows also provide another illustration for this phenomenon, as do many other areas. Radio waves are similarly reflected by many surfaces.</a:t>
            </a:r>
          </a:p>
          <a:p>
            <a:r>
              <a:rPr lang="en-US" dirty="0"/>
              <a:t>When reflection occurs, it can be seen that the angle of incidence is equal to the angle of reflection for a conducting surface as would be expected for light. When a signal is reflected there is normally some loss of the signal, either through absorption, or as a result of some of the signal passing into the medium.</a:t>
            </a:r>
          </a:p>
          <a:p>
            <a:r>
              <a:rPr lang="en-US" dirty="0"/>
              <a:t>A variety of surfaces can reflect radio signals. For long distance communications, the sea provides one of the best reflecting surfaces. Other wet areas provide good reflection of radio signals. Desert areas are poor reflectors and other types of land fall in between these two extremes. In general, though, wet areas provide better reflectors.</a:t>
            </a:r>
          </a:p>
          <a:p>
            <a:r>
              <a:rPr lang="en-US" dirty="0"/>
              <a:t>For relatively short range communications, many buildings, especially those with metallic surfaces provide excellent reflectors of radio energy. There are also many other metallic structures such as warehouses that give excellent reflecting surfaces. As a result of this signals travelling to and from cellular phones often travel via a variety of paths. Similar effects are noticed for Wi-Fi and other short range wireless communications. An office environment contains many surfaces that reflect radio signals very effectively.</a:t>
            </a:r>
          </a:p>
          <a:p>
            <a:endParaRPr lang="en-US" dirty="0"/>
          </a:p>
        </p:txBody>
      </p:sp>
      <p:sp>
        <p:nvSpPr>
          <p:cNvPr id="4" name="Slide Number Placeholder 3">
            <a:extLst>
              <a:ext uri="{FF2B5EF4-FFF2-40B4-BE49-F238E27FC236}">
                <a16:creationId xmlns:a16="http://schemas.microsoft.com/office/drawing/2014/main" id="{48008B9A-8FEC-4009-AEA3-18AF7B3AD619}"/>
              </a:ext>
            </a:extLst>
          </p:cNvPr>
          <p:cNvSpPr>
            <a:spLocks noGrp="1"/>
          </p:cNvSpPr>
          <p:nvPr>
            <p:ph type="sldNum" sz="quarter" idx="15"/>
          </p:nvPr>
        </p:nvSpPr>
        <p:spPr/>
        <p:txBody>
          <a:bodyPr/>
          <a:lstStyle/>
          <a:p>
            <a:fld id="{9E998658-D646-48AD-9BC0-B2E57BA6CC03}" type="slidenum">
              <a:rPr lang="en-US" smtClean="0"/>
              <a:pPr/>
              <a:t>3</a:t>
            </a:fld>
            <a:endParaRPr lang="en-US"/>
          </a:p>
        </p:txBody>
      </p:sp>
    </p:spTree>
    <p:extLst>
      <p:ext uri="{BB962C8B-B14F-4D97-AF65-F5344CB8AC3E}">
        <p14:creationId xmlns:p14="http://schemas.microsoft.com/office/powerpoint/2010/main" val="31616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CA7F-F813-4307-9CB8-5F51411DAC01}"/>
              </a:ext>
            </a:extLst>
          </p:cNvPr>
          <p:cNvSpPr>
            <a:spLocks noGrp="1"/>
          </p:cNvSpPr>
          <p:nvPr>
            <p:ph type="title"/>
          </p:nvPr>
        </p:nvSpPr>
        <p:spPr/>
        <p:txBody>
          <a:bodyPr>
            <a:normAutofit fontScale="90000"/>
          </a:bodyPr>
          <a:lstStyle/>
          <a:p>
            <a:r>
              <a:rPr lang="en-US" b="1" dirty="0"/>
              <a:t>8. Two-Ray (grounded REFLECTION) Model: Direct Path and reflected path</a:t>
            </a:r>
          </a:p>
        </p:txBody>
      </p:sp>
      <p:sp>
        <p:nvSpPr>
          <p:cNvPr id="3" name="Content Placeholder 2">
            <a:extLst>
              <a:ext uri="{FF2B5EF4-FFF2-40B4-BE49-F238E27FC236}">
                <a16:creationId xmlns:a16="http://schemas.microsoft.com/office/drawing/2014/main" id="{FA09147F-E4EE-44A5-8413-98EA89E4790D}"/>
              </a:ext>
            </a:extLst>
          </p:cNvPr>
          <p:cNvSpPr>
            <a:spLocks noGrp="1"/>
          </p:cNvSpPr>
          <p:nvPr>
            <p:ph sz="quarter" idx="1"/>
          </p:nvPr>
        </p:nvSpPr>
        <p:spPr/>
        <p:txBody>
          <a:bodyPr/>
          <a:lstStyle/>
          <a:p>
            <a:pPr marL="0" indent="0">
              <a:buNone/>
            </a:pPr>
            <a:r>
              <a:rPr lang="en-US" dirty="0"/>
              <a:t>The Two-Rays Ground Reflected Model is a radio propagation model which predicts the path losses between a transmitting antenna and a receiving antenna when they are in LOS (line of sight) .</a:t>
            </a:r>
          </a:p>
          <a:p>
            <a:pPr marL="0" indent="0">
              <a:buNone/>
            </a:pPr>
            <a:endParaRPr lang="en-US" dirty="0"/>
          </a:p>
          <a:p>
            <a:pPr marL="0" indent="0">
              <a:buNone/>
            </a:pPr>
            <a:r>
              <a:rPr lang="en-US" dirty="0"/>
              <a:t> Generally, the two antenna each have different height. The received signal having two components, the LOS component and the multipath component formed predominantly by a single ground reflected wave.</a:t>
            </a:r>
          </a:p>
          <a:p>
            <a:pPr marL="0" indent="0">
              <a:buNone/>
            </a:pPr>
            <a:endParaRPr lang="en-US" dirty="0"/>
          </a:p>
        </p:txBody>
      </p:sp>
      <p:sp>
        <p:nvSpPr>
          <p:cNvPr id="4" name="Slide Number Placeholder 3">
            <a:extLst>
              <a:ext uri="{FF2B5EF4-FFF2-40B4-BE49-F238E27FC236}">
                <a16:creationId xmlns:a16="http://schemas.microsoft.com/office/drawing/2014/main" id="{01E842E8-536E-4586-8AB7-8A8A59CCCA3D}"/>
              </a:ext>
            </a:extLst>
          </p:cNvPr>
          <p:cNvSpPr>
            <a:spLocks noGrp="1"/>
          </p:cNvSpPr>
          <p:nvPr>
            <p:ph type="sldNum" sz="quarter" idx="15"/>
          </p:nvPr>
        </p:nvSpPr>
        <p:spPr/>
        <p:txBody>
          <a:bodyPr/>
          <a:lstStyle/>
          <a:p>
            <a:fld id="{9E998658-D646-48AD-9BC0-B2E57BA6CC03}" type="slidenum">
              <a:rPr lang="en-US" smtClean="0"/>
              <a:pPr/>
              <a:t>4</a:t>
            </a:fld>
            <a:endParaRPr lang="en-US"/>
          </a:p>
        </p:txBody>
      </p:sp>
    </p:spTree>
    <p:extLst>
      <p:ext uri="{BB962C8B-B14F-4D97-AF65-F5344CB8AC3E}">
        <p14:creationId xmlns:p14="http://schemas.microsoft.com/office/powerpoint/2010/main" val="284645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42ED-6946-4421-AD13-89D54967456B}"/>
              </a:ext>
            </a:extLst>
          </p:cNvPr>
          <p:cNvSpPr>
            <a:spLocks noGrp="1"/>
          </p:cNvSpPr>
          <p:nvPr>
            <p:ph type="title"/>
          </p:nvPr>
        </p:nvSpPr>
        <p:spPr>
          <a:xfrm>
            <a:off x="457200" y="274638"/>
            <a:ext cx="8001000" cy="1143000"/>
          </a:xfrm>
        </p:spPr>
        <p:txBody>
          <a:bodyPr/>
          <a:lstStyle/>
          <a:p>
            <a:r>
              <a:rPr lang="en-US" b="1" dirty="0"/>
              <a:t>Power and Distance Characteristics</a:t>
            </a:r>
          </a:p>
        </p:txBody>
      </p:sp>
      <p:sp>
        <p:nvSpPr>
          <p:cNvPr id="3" name="Content Placeholder 2">
            <a:extLst>
              <a:ext uri="{FF2B5EF4-FFF2-40B4-BE49-F238E27FC236}">
                <a16:creationId xmlns:a16="http://schemas.microsoft.com/office/drawing/2014/main" id="{E2B0E9DC-9B06-4D9B-8F1A-796CC663F2C1}"/>
              </a:ext>
            </a:extLst>
          </p:cNvPr>
          <p:cNvSpPr>
            <a:spLocks noGrp="1"/>
          </p:cNvSpPr>
          <p:nvPr>
            <p:ph sz="quarter" idx="1"/>
          </p:nvPr>
        </p:nvSpPr>
        <p:spPr/>
        <p:txBody>
          <a:bodyPr>
            <a:normAutofit/>
          </a:bodyPr>
          <a:lstStyle/>
          <a:p>
            <a:pPr>
              <a:buFont typeface="Wingdings" panose="05000000000000000000" pitchFamily="2" charset="2"/>
              <a:buChar char="Ø"/>
            </a:pPr>
            <a:r>
              <a:rPr lang="en-US" dirty="0"/>
              <a:t>When the distance d between antennas is less than the transmitting antenna height, two Ray waves are added constructively to yield bigger power.</a:t>
            </a:r>
          </a:p>
          <a:p>
            <a:pPr>
              <a:buFont typeface="Wingdings" panose="05000000000000000000" pitchFamily="2" charset="2"/>
              <a:buChar char="Ø"/>
            </a:pPr>
            <a:r>
              <a:rPr lang="en-US" dirty="0"/>
              <a:t>As the distance increases, these waves add up constructively and destructively, giving regions of up-fade and down-fade.</a:t>
            </a:r>
          </a:p>
          <a:p>
            <a:pPr>
              <a:buFont typeface="Wingdings" panose="05000000000000000000" pitchFamily="2" charset="2"/>
              <a:buChar char="Ø"/>
            </a:pPr>
            <a:endParaRPr lang="en-US" dirty="0"/>
          </a:p>
          <a:p>
            <a:pPr>
              <a:buFont typeface="Wingdings" panose="05000000000000000000" pitchFamily="2" charset="2"/>
              <a:buChar char="Ø"/>
            </a:pPr>
            <a:r>
              <a:rPr lang="en-US" dirty="0"/>
              <a:t>As the distance increases beyond the critical distance dc, the power drops proportionally to an inverse of the fourth of the power of d, which means 1/d^4.</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DCB8CC5F-530E-487B-A140-9D90054D980A}"/>
              </a:ext>
            </a:extLst>
          </p:cNvPr>
          <p:cNvSpPr>
            <a:spLocks noGrp="1"/>
          </p:cNvSpPr>
          <p:nvPr>
            <p:ph type="sldNum" sz="quarter" idx="15"/>
          </p:nvPr>
        </p:nvSpPr>
        <p:spPr/>
        <p:txBody>
          <a:bodyPr/>
          <a:lstStyle/>
          <a:p>
            <a:fld id="{9E998658-D646-48AD-9BC0-B2E57BA6CC03}" type="slidenum">
              <a:rPr lang="en-US" smtClean="0"/>
              <a:pPr/>
              <a:t>5</a:t>
            </a:fld>
            <a:endParaRPr lang="en-US"/>
          </a:p>
        </p:txBody>
      </p:sp>
    </p:spTree>
    <p:extLst>
      <p:ext uri="{BB962C8B-B14F-4D97-AF65-F5344CB8AC3E}">
        <p14:creationId xmlns:p14="http://schemas.microsoft.com/office/powerpoint/2010/main" val="394138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C178-F825-48BB-8FC6-DBDB893E99FF}"/>
              </a:ext>
            </a:extLst>
          </p:cNvPr>
          <p:cNvSpPr>
            <a:spLocks noGrp="1"/>
          </p:cNvSpPr>
          <p:nvPr>
            <p:ph type="title"/>
          </p:nvPr>
        </p:nvSpPr>
        <p:spPr>
          <a:xfrm>
            <a:off x="457200" y="274638"/>
            <a:ext cx="7467600" cy="1143000"/>
          </a:xfrm>
        </p:spPr>
        <p:txBody>
          <a:bodyPr/>
          <a:lstStyle/>
          <a:p>
            <a:r>
              <a:rPr lang="en-US" b="1" dirty="0"/>
              <a:t>9. Cellular Large Scale Path Loss Models</a:t>
            </a:r>
          </a:p>
        </p:txBody>
      </p:sp>
      <p:sp>
        <p:nvSpPr>
          <p:cNvPr id="3" name="Content Placeholder 2">
            <a:extLst>
              <a:ext uri="{FF2B5EF4-FFF2-40B4-BE49-F238E27FC236}">
                <a16:creationId xmlns:a16="http://schemas.microsoft.com/office/drawing/2014/main" id="{A98D074D-C47F-4967-BABD-F800BCF65680}"/>
              </a:ext>
            </a:extLst>
          </p:cNvPr>
          <p:cNvSpPr>
            <a:spLocks noGrp="1"/>
          </p:cNvSpPr>
          <p:nvPr>
            <p:ph sz="quarter" idx="1"/>
          </p:nvPr>
        </p:nvSpPr>
        <p:spPr/>
        <p:txBody>
          <a:bodyPr/>
          <a:lstStyle/>
          <a:p>
            <a:pPr marL="0" indent="0">
              <a:buNone/>
            </a:pPr>
            <a:r>
              <a:rPr lang="en-US" b="1" dirty="0"/>
              <a:t>9.1. Okumura- </a:t>
            </a:r>
            <a:r>
              <a:rPr lang="en-US" b="1" dirty="0" err="1"/>
              <a:t>Hata</a:t>
            </a:r>
            <a:r>
              <a:rPr lang="en-US" b="1" dirty="0"/>
              <a:t> Model</a:t>
            </a:r>
          </a:p>
          <a:p>
            <a:endParaRPr lang="en-US" dirty="0"/>
          </a:p>
          <a:p>
            <a:endParaRPr lang="en-US" dirty="0"/>
          </a:p>
        </p:txBody>
      </p:sp>
      <p:sp>
        <p:nvSpPr>
          <p:cNvPr id="4" name="Slide Number Placeholder 3">
            <a:extLst>
              <a:ext uri="{FF2B5EF4-FFF2-40B4-BE49-F238E27FC236}">
                <a16:creationId xmlns:a16="http://schemas.microsoft.com/office/drawing/2014/main" id="{6AC8A7CF-8BEB-4163-8A53-8E5D66016899}"/>
              </a:ext>
            </a:extLst>
          </p:cNvPr>
          <p:cNvSpPr>
            <a:spLocks noGrp="1"/>
          </p:cNvSpPr>
          <p:nvPr>
            <p:ph type="sldNum" sz="quarter" idx="15"/>
          </p:nvPr>
        </p:nvSpPr>
        <p:spPr/>
        <p:txBody>
          <a:bodyPr/>
          <a:lstStyle/>
          <a:p>
            <a:fld id="{9E998658-D646-48AD-9BC0-B2E57BA6CC03}" type="slidenum">
              <a:rPr lang="en-US" smtClean="0"/>
              <a:pPr/>
              <a:t>6</a:t>
            </a:fld>
            <a:endParaRPr lang="en-US"/>
          </a:p>
        </p:txBody>
      </p:sp>
      <p:pic>
        <p:nvPicPr>
          <p:cNvPr id="5" name="Picture 4">
            <a:extLst>
              <a:ext uri="{FF2B5EF4-FFF2-40B4-BE49-F238E27FC236}">
                <a16:creationId xmlns:a16="http://schemas.microsoft.com/office/drawing/2014/main" id="{581255D4-88A9-48AC-B700-D5B4BC5A0F7D}"/>
              </a:ext>
            </a:extLst>
          </p:cNvPr>
          <p:cNvPicPr>
            <a:picLocks noChangeAspect="1"/>
          </p:cNvPicPr>
          <p:nvPr/>
        </p:nvPicPr>
        <p:blipFill>
          <a:blip r:embed="rId2"/>
          <a:stretch>
            <a:fillRect/>
          </a:stretch>
        </p:blipFill>
        <p:spPr>
          <a:xfrm>
            <a:off x="457200" y="2307632"/>
            <a:ext cx="7772400" cy="855342"/>
          </a:xfrm>
          <a:prstGeom prst="rect">
            <a:avLst/>
          </a:prstGeom>
        </p:spPr>
      </p:pic>
      <p:pic>
        <p:nvPicPr>
          <p:cNvPr id="6" name="Picture 5">
            <a:extLst>
              <a:ext uri="{FF2B5EF4-FFF2-40B4-BE49-F238E27FC236}">
                <a16:creationId xmlns:a16="http://schemas.microsoft.com/office/drawing/2014/main" id="{7FBCA450-4526-4DDF-8DE5-69695D6910A0}"/>
              </a:ext>
            </a:extLst>
          </p:cNvPr>
          <p:cNvPicPr>
            <a:picLocks noChangeAspect="1"/>
          </p:cNvPicPr>
          <p:nvPr/>
        </p:nvPicPr>
        <p:blipFill>
          <a:blip r:embed="rId3"/>
          <a:stretch>
            <a:fillRect/>
          </a:stretch>
        </p:blipFill>
        <p:spPr>
          <a:xfrm>
            <a:off x="639577" y="3162974"/>
            <a:ext cx="6959317" cy="681660"/>
          </a:xfrm>
          <a:prstGeom prst="rect">
            <a:avLst/>
          </a:prstGeom>
        </p:spPr>
      </p:pic>
      <p:pic>
        <p:nvPicPr>
          <p:cNvPr id="7" name="Picture 6">
            <a:extLst>
              <a:ext uri="{FF2B5EF4-FFF2-40B4-BE49-F238E27FC236}">
                <a16:creationId xmlns:a16="http://schemas.microsoft.com/office/drawing/2014/main" id="{C0451450-E5D7-43DD-A79D-0789A05C9E1A}"/>
              </a:ext>
            </a:extLst>
          </p:cNvPr>
          <p:cNvPicPr>
            <a:picLocks noChangeAspect="1"/>
          </p:cNvPicPr>
          <p:nvPr/>
        </p:nvPicPr>
        <p:blipFill>
          <a:blip r:embed="rId4"/>
          <a:stretch>
            <a:fillRect/>
          </a:stretch>
        </p:blipFill>
        <p:spPr>
          <a:xfrm>
            <a:off x="5806801" y="4463981"/>
            <a:ext cx="1792094" cy="301662"/>
          </a:xfrm>
          <a:prstGeom prst="rect">
            <a:avLst/>
          </a:prstGeom>
        </p:spPr>
      </p:pic>
      <p:pic>
        <p:nvPicPr>
          <p:cNvPr id="8" name="Picture 7">
            <a:extLst>
              <a:ext uri="{FF2B5EF4-FFF2-40B4-BE49-F238E27FC236}">
                <a16:creationId xmlns:a16="http://schemas.microsoft.com/office/drawing/2014/main" id="{FC09A68C-5BE8-4560-BC59-15BD7CD49F5D}"/>
              </a:ext>
            </a:extLst>
          </p:cNvPr>
          <p:cNvPicPr>
            <a:picLocks noChangeAspect="1"/>
          </p:cNvPicPr>
          <p:nvPr/>
        </p:nvPicPr>
        <p:blipFill>
          <a:blip r:embed="rId5"/>
          <a:stretch>
            <a:fillRect/>
          </a:stretch>
        </p:blipFill>
        <p:spPr>
          <a:xfrm>
            <a:off x="899953" y="3953410"/>
            <a:ext cx="6523222" cy="366542"/>
          </a:xfrm>
          <a:prstGeom prst="rect">
            <a:avLst/>
          </a:prstGeom>
        </p:spPr>
      </p:pic>
      <p:pic>
        <p:nvPicPr>
          <p:cNvPr id="9" name="Picture 8">
            <a:extLst>
              <a:ext uri="{FF2B5EF4-FFF2-40B4-BE49-F238E27FC236}">
                <a16:creationId xmlns:a16="http://schemas.microsoft.com/office/drawing/2014/main" id="{AF574E8D-40EF-4C89-AE1E-2D5DFF33D7FA}"/>
              </a:ext>
            </a:extLst>
          </p:cNvPr>
          <p:cNvPicPr>
            <a:picLocks noChangeAspect="1"/>
          </p:cNvPicPr>
          <p:nvPr/>
        </p:nvPicPr>
        <p:blipFill>
          <a:blip r:embed="rId6"/>
          <a:stretch>
            <a:fillRect/>
          </a:stretch>
        </p:blipFill>
        <p:spPr>
          <a:xfrm>
            <a:off x="899953" y="4461632"/>
            <a:ext cx="1541201" cy="329530"/>
          </a:xfrm>
          <a:prstGeom prst="rect">
            <a:avLst/>
          </a:prstGeom>
        </p:spPr>
      </p:pic>
      <p:pic>
        <p:nvPicPr>
          <p:cNvPr id="10" name="Picture 9">
            <a:extLst>
              <a:ext uri="{FF2B5EF4-FFF2-40B4-BE49-F238E27FC236}">
                <a16:creationId xmlns:a16="http://schemas.microsoft.com/office/drawing/2014/main" id="{6461AA3C-3D15-465C-ADD7-9FD0FC59758E}"/>
              </a:ext>
            </a:extLst>
          </p:cNvPr>
          <p:cNvPicPr>
            <a:picLocks noChangeAspect="1"/>
          </p:cNvPicPr>
          <p:nvPr/>
        </p:nvPicPr>
        <p:blipFill>
          <a:blip r:embed="rId7"/>
          <a:stretch>
            <a:fillRect/>
          </a:stretch>
        </p:blipFill>
        <p:spPr>
          <a:xfrm>
            <a:off x="2036496" y="4699976"/>
            <a:ext cx="4666352" cy="1319824"/>
          </a:xfrm>
          <a:prstGeom prst="rect">
            <a:avLst/>
          </a:prstGeom>
        </p:spPr>
      </p:pic>
      <p:pic>
        <p:nvPicPr>
          <p:cNvPr id="11" name="Picture 10">
            <a:extLst>
              <a:ext uri="{FF2B5EF4-FFF2-40B4-BE49-F238E27FC236}">
                <a16:creationId xmlns:a16="http://schemas.microsoft.com/office/drawing/2014/main" id="{D55DA203-884F-422B-82D3-7A8CD0B39EBB}"/>
              </a:ext>
            </a:extLst>
          </p:cNvPr>
          <p:cNvPicPr>
            <a:picLocks noChangeAspect="1"/>
          </p:cNvPicPr>
          <p:nvPr/>
        </p:nvPicPr>
        <p:blipFill>
          <a:blip r:embed="rId8"/>
          <a:stretch>
            <a:fillRect/>
          </a:stretch>
        </p:blipFill>
        <p:spPr>
          <a:xfrm>
            <a:off x="899954" y="6161970"/>
            <a:ext cx="6186646" cy="453662"/>
          </a:xfrm>
          <a:prstGeom prst="rect">
            <a:avLst/>
          </a:prstGeom>
        </p:spPr>
      </p:pic>
    </p:spTree>
    <p:extLst>
      <p:ext uri="{BB962C8B-B14F-4D97-AF65-F5344CB8AC3E}">
        <p14:creationId xmlns:p14="http://schemas.microsoft.com/office/powerpoint/2010/main" val="253286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26F4-1416-4258-BCE3-3FAC1ADE12B9}"/>
              </a:ext>
            </a:extLst>
          </p:cNvPr>
          <p:cNvSpPr>
            <a:spLocks noGrp="1"/>
          </p:cNvSpPr>
          <p:nvPr>
            <p:ph type="title"/>
          </p:nvPr>
        </p:nvSpPr>
        <p:spPr>
          <a:xfrm>
            <a:off x="403265" y="914400"/>
            <a:ext cx="7467600" cy="808038"/>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9.1. Okumura-</a:t>
            </a:r>
            <a:r>
              <a:rPr lang="en-US" dirty="0" err="1"/>
              <a:t>Hata</a:t>
            </a:r>
            <a:r>
              <a:rPr lang="en-US" dirty="0"/>
              <a:t> Model for urban environment</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670652-7677-4612-A9FB-2C2DD427AC5D}"/>
                  </a:ext>
                </a:extLst>
              </p:cNvPr>
              <p:cNvSpPr>
                <a:spLocks noGrp="1"/>
              </p:cNvSpPr>
              <p:nvPr>
                <p:ph sz="quarter" idx="1"/>
              </p:nvPr>
            </p:nvSpPr>
            <p:spPr>
              <a:xfrm>
                <a:off x="368941" y="1600200"/>
                <a:ext cx="7467600" cy="4873752"/>
              </a:xfrm>
            </p:spPr>
            <p:txBody>
              <a:bodyPr>
                <a:normAutofit fontScale="70000" lnSpcReduction="20000"/>
              </a:bodyPr>
              <a:lstStyle/>
              <a:p>
                <a:pPr marL="0" indent="0">
                  <a:buNone/>
                </a:pPr>
                <a:r>
                  <a:rPr lang="en-US" dirty="0"/>
                  <a:t>The </a:t>
                </a:r>
                <a:r>
                  <a:rPr lang="en-US" dirty="0" err="1"/>
                  <a:t>Hata</a:t>
                </a:r>
                <a:r>
                  <a:rPr lang="en-US" dirty="0"/>
                  <a:t> model for urban environment is the basic formulation since it was based on Okumura’s measurements made in the build up area of Tokyo. It is formulated as following:</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nor/>
                        </m:rPr>
                        <a:rPr lang="en-US" dirty="0"/>
                        <m:t>L</m:t>
                      </m:r>
                      <m:r>
                        <m:rPr>
                          <m:nor/>
                        </m:rPr>
                        <a:rPr lang="en-US" dirty="0"/>
                        <m:t>(</m:t>
                      </m:r>
                      <m:r>
                        <m:rPr>
                          <m:nor/>
                        </m:rPr>
                        <a:rPr lang="en-US" dirty="0"/>
                        <m:t>dB</m:t>
                      </m:r>
                      <m:r>
                        <m:rPr>
                          <m:nor/>
                        </m:rPr>
                        <a:rPr lang="en-US" dirty="0"/>
                        <m:t>) = 69.55 + 26.16 </m:t>
                      </m:r>
                      <m:sSub>
                        <m:sSubPr>
                          <m:ctrlPr>
                            <a:rPr lang="en-US" i="1">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b="0" i="0" smtClean="0">
                          <a:latin typeface="Cambria Math" panose="02040503050406030204" pitchFamily="18" charset="0"/>
                        </a:rPr>
                        <m:t>−13.82</m:t>
                      </m:r>
                      <m:r>
                        <a:rPr lang="en-US" b="0" i="1" smtClean="0">
                          <a:latin typeface="Cambria Math" panose="02040503050406030204" pitchFamily="18" charset="0"/>
                        </a:rPr>
                        <m:t> </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r>
                            <a:rPr lang="en-US" i="1">
                              <a:latin typeface="Cambria Math" panose="02040503050406030204" pitchFamily="18" charset="0"/>
                            </a:rPr>
                            <m:t>𝐻</m:t>
                          </m:r>
                        </m:e>
                        <m:sub>
                          <m:r>
                            <a:rPr lang="en-US" i="1">
                              <a:latin typeface="Cambria Math" panose="02040503050406030204" pitchFamily="18" charset="0"/>
                            </a:rPr>
                            <m:t>𝐵</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m:t>
                          </m:r>
                        </m:sub>
                      </m:sSub>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44.9−6.55</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𝐵</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r>
                        <m:rPr>
                          <m:sty m:val="p"/>
                        </m:rPr>
                        <a:rPr lang="en-US" b="0" i="0" smtClean="0">
                          <a:latin typeface="Cambria Math" panose="02040503050406030204" pitchFamily="18" charset="0"/>
                        </a:rPr>
                        <m:t>d</m:t>
                      </m:r>
                    </m:oMath>
                  </m:oMathPara>
                </a14:m>
                <a:endParaRPr lang="en-US" b="0" i="0" dirty="0"/>
              </a:p>
              <a:p>
                <a:pPr marL="0" indent="0">
                  <a:buNone/>
                </a:pPr>
                <a:endParaRPr lang="en-US" b="0" i="0" dirty="0"/>
              </a:p>
              <a:p>
                <a:pPr marL="0" indent="0">
                  <a:buNone/>
                </a:pPr>
                <a:r>
                  <a:rPr lang="en-US" b="0" i="0" dirty="0"/>
                  <a:t>For small or medium-sized city,</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m:t>
                          </m:r>
                        </m:sub>
                      </m:sSub>
                      <m:r>
                        <a:rPr lang="en-US" b="0" i="1" smtClean="0">
                          <a:latin typeface="Cambria Math" panose="02040503050406030204" pitchFamily="18" charset="0"/>
                        </a:rPr>
                        <m:t>=0.8+</m:t>
                      </m:r>
                      <m:d>
                        <m:dPr>
                          <m:ctrlPr>
                            <a:rPr lang="en-US" b="0" i="1" smtClean="0">
                              <a:latin typeface="Cambria Math" panose="02040503050406030204" pitchFamily="18" charset="0"/>
                            </a:rPr>
                          </m:ctrlPr>
                        </m:dPr>
                        <m:e>
                          <m:r>
                            <a:rPr lang="en-US" b="0" i="1" smtClean="0">
                              <a:latin typeface="Cambria Math" panose="02040503050406030204" pitchFamily="18" charset="0"/>
                            </a:rPr>
                            <m:t>1.1 </m:t>
                          </m:r>
                          <m:sSub>
                            <m:sSubPr>
                              <m:ctrlPr>
                                <a:rPr lang="en-US" i="1">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b="0" i="1" smtClean="0">
                              <a:latin typeface="Cambria Math" panose="02040503050406030204" pitchFamily="18" charset="0"/>
                            </a:rPr>
                            <m:t>−0.7</m:t>
                          </m:r>
                        </m:e>
                      </m:d>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𝑀</m:t>
                              </m:r>
                              <m:r>
                                <a:rPr lang="en-US" b="0" i="1" smtClean="0">
                                  <a:latin typeface="Cambria Math" panose="02040503050406030204" pitchFamily="18" charset="0"/>
                                </a:rPr>
                                <m:t> </m:t>
                              </m:r>
                            </m:sub>
                          </m:sSub>
                          <m:r>
                            <a:rPr lang="en-US" b="0" i="1" smtClean="0">
                              <a:latin typeface="Cambria Math" panose="02040503050406030204" pitchFamily="18" charset="0"/>
                            </a:rPr>
                            <m:t> −1.56 </m:t>
                          </m:r>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oMath>
                  </m:oMathPara>
                </a14:m>
                <a:endParaRPr lang="en-US" b="0" i="0" dirty="0"/>
              </a:p>
              <a:p>
                <a:pPr marL="0" indent="0">
                  <a:buNone/>
                </a:pPr>
                <a:endParaRPr lang="en-US" b="0" i="0" dirty="0"/>
              </a:p>
              <a:p>
                <a:pPr marL="0" indent="0">
                  <a:buNone/>
                </a:pPr>
                <a:r>
                  <a:rPr lang="en-US" b="0" i="0" dirty="0"/>
                  <a:t>And for large cities,</a:t>
                </a:r>
              </a:p>
              <a:p>
                <a:pPr marL="0" indent="0">
                  <a:buNone/>
                </a:pPr>
                <a:endParaRPr lang="en-US" b="0" i="0" dirty="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8.29 (</m:t>
                              </m:r>
                              <m:sSub>
                                <m:sSubPr>
                                  <m:ctrlPr>
                                    <a:rPr lang="en-US" i="1">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r>
                                <a:rPr lang="en-US" b="0" i="1" smtClean="0">
                                  <a:latin typeface="Cambria Math" panose="02040503050406030204" pitchFamily="18" charset="0"/>
                                </a:rPr>
                                <m:t>(1.54</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𝑀</m:t>
                                  </m:r>
                                </m:sub>
                              </m:sSub>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−1.1,  </m:t>
                              </m:r>
                              <m:r>
                                <a:rPr lang="en-US" i="1">
                                  <a:latin typeface="Cambria Math" panose="02040503050406030204" pitchFamily="18" charset="0"/>
                                </a:rPr>
                                <m:t>𝑖𝑓</m:t>
                              </m:r>
                              <m:r>
                                <a:rPr lang="en-US" i="1">
                                  <a:latin typeface="Cambria Math" panose="02040503050406030204" pitchFamily="18" charset="0"/>
                                </a:rPr>
                                <m:t> 150≤</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𝑐</m:t>
                                  </m:r>
                                </m:sub>
                              </m:sSub>
                              <m:r>
                                <a:rPr lang="en-US" i="1">
                                  <a:latin typeface="Cambria Math" panose="02040503050406030204" pitchFamily="18" charset="0"/>
                                  <a:ea typeface="Cambria Math" panose="02040503050406030204" pitchFamily="18" charset="0"/>
                                </a:rPr>
                                <m:t>≤200</m:t>
                              </m:r>
                              <m:r>
                                <m:rPr>
                                  <m:nor/>
                                </m:rPr>
                                <a:rPr lang="en-US" dirty="0"/>
                                <m:t>  </m:t>
                              </m:r>
                            </m:e>
                            <m:e>
                              <m:r>
                                <a:rPr lang="en-US" b="0" i="1" smtClean="0">
                                  <a:latin typeface="Cambria Math" panose="02040503050406030204" pitchFamily="18" charset="0"/>
                                </a:rPr>
                                <m:t>3</m:t>
                              </m:r>
                              <m:r>
                                <a:rPr lang="en-US" i="1">
                                  <a:latin typeface="Cambria Math" panose="02040503050406030204" pitchFamily="18" charset="0"/>
                                </a:rPr>
                                <m:t>.2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10</m:t>
                                  </m:r>
                                </m:sub>
                              </m:sSub>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75</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𝑀</m:t>
                                      </m:r>
                                    </m:sub>
                                  </m:sSub>
                                  <m:r>
                                    <a:rPr lang="en-US" i="1">
                                      <a:latin typeface="Cambria Math" panose="02040503050406030204" pitchFamily="18" charset="0"/>
                                    </a:rPr>
                                    <m:t> </m:t>
                                  </m:r>
                                </m:e>
                              </m:d>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−4.97</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2000≤</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𝑐</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15</m:t>
                              </m:r>
                              <m:r>
                                <a:rPr lang="en-US" i="1">
                                  <a:latin typeface="Cambria Math" panose="02040503050406030204" pitchFamily="18" charset="0"/>
                                  <a:ea typeface="Cambria Math" panose="02040503050406030204" pitchFamily="18" charset="0"/>
                                </a:rPr>
                                <m:t>00</m:t>
                              </m:r>
                              <m:r>
                                <a:rPr lang="en-US" b="0" i="1" smtClean="0">
                                  <a:latin typeface="Cambria Math" panose="02040503050406030204" pitchFamily="18" charset="0"/>
                                </a:rPr>
                                <m:t>.</m:t>
                              </m:r>
                            </m:e>
                          </m:eqArr>
                        </m:e>
                      </m:d>
                    </m:oMath>
                  </m:oMathPara>
                </a14:m>
                <a:endParaRPr lang="en-US" b="0" i="0" dirty="0"/>
              </a:p>
              <a:p>
                <a:pPr marL="0" indent="0">
                  <a:buNone/>
                </a:pPr>
                <a:endParaRPr lang="en-US" b="0" i="0" dirty="0"/>
              </a:p>
              <a:p>
                <a:pPr marL="0" indent="0">
                  <a:buNone/>
                </a:pPr>
                <a14:m>
                  <m:oMathPara xmlns:m="http://schemas.openxmlformats.org/officeDocument/2006/math">
                    <m:oMathParaPr>
                      <m:jc m:val="centerGroup"/>
                    </m:oMathParaPr>
                    <m:oMath xmlns:m="http://schemas.openxmlformats.org/officeDocument/2006/math">
                      <m:r>
                        <m:rPr>
                          <m:nor/>
                        </m:rPr>
                        <a:rPr lang="en-US" b="0" i="0" dirty="0" smtClean="0"/>
                        <m:t> </m:t>
                      </m:r>
                    </m:oMath>
                  </m:oMathPara>
                </a14:m>
                <a:endParaRPr lang="en-US" b="0" i="0" dirty="0"/>
              </a:p>
              <a:p>
                <a:pPr marL="0" indent="0">
                  <a:buNone/>
                </a:pPr>
                <a14:m>
                  <m:oMathPara xmlns:m="http://schemas.openxmlformats.org/officeDocument/2006/math">
                    <m:oMathParaPr>
                      <m:jc m:val="centerGroup"/>
                    </m:oMathParaPr>
                    <m:oMath xmlns:m="http://schemas.openxmlformats.org/officeDocument/2006/math">
                      <m:r>
                        <m:rPr>
                          <m:nor/>
                        </m:rPr>
                        <a:rPr lang="en-US" dirty="0"/>
                        <m:t> </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B670652-7677-4612-A9FB-2C2DD427AC5D}"/>
                  </a:ext>
                </a:extLst>
              </p:cNvPr>
              <p:cNvSpPr>
                <a:spLocks noGrp="1" noRot="1" noChangeAspect="1" noMove="1" noResize="1" noEditPoints="1" noAdjustHandles="1" noChangeArrowheads="1" noChangeShapeType="1" noTextEdit="1"/>
              </p:cNvSpPr>
              <p:nvPr>
                <p:ph sz="quarter" idx="1"/>
              </p:nvPr>
            </p:nvSpPr>
            <p:spPr>
              <a:xfrm>
                <a:off x="368941" y="1600200"/>
                <a:ext cx="7467600" cy="4873752"/>
              </a:xfrm>
              <a:blipFill>
                <a:blip r:embed="rId2"/>
                <a:stretch>
                  <a:fillRect l="-571" t="-15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202EA8-30B4-45E0-8E6E-2C13DE6BC43A}"/>
              </a:ext>
            </a:extLst>
          </p:cNvPr>
          <p:cNvSpPr>
            <a:spLocks noGrp="1"/>
          </p:cNvSpPr>
          <p:nvPr>
            <p:ph type="sldNum" sz="quarter" idx="15"/>
          </p:nvPr>
        </p:nvSpPr>
        <p:spPr/>
        <p:txBody>
          <a:bodyPr/>
          <a:lstStyle/>
          <a:p>
            <a:fld id="{9E998658-D646-48AD-9BC0-B2E57BA6CC03}" type="slidenum">
              <a:rPr lang="en-US" smtClean="0"/>
              <a:pPr/>
              <a:t>7</a:t>
            </a:fld>
            <a:endParaRPr lang="en-US"/>
          </a:p>
        </p:txBody>
      </p:sp>
    </p:spTree>
    <p:extLst>
      <p:ext uri="{BB962C8B-B14F-4D97-AF65-F5344CB8AC3E}">
        <p14:creationId xmlns:p14="http://schemas.microsoft.com/office/powerpoint/2010/main" val="269674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699D-D39B-4658-9315-086073566A29}"/>
              </a:ext>
            </a:extLst>
          </p:cNvPr>
          <p:cNvSpPr>
            <a:spLocks noGrp="1"/>
          </p:cNvSpPr>
          <p:nvPr>
            <p:ph type="title"/>
          </p:nvPr>
        </p:nvSpPr>
        <p:spPr/>
        <p:txBody>
          <a:bodyPr/>
          <a:lstStyle/>
          <a:p>
            <a:r>
              <a:rPr lang="en-US" dirty="0"/>
              <a:t>9.1.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8F2AFD-C30C-4FC7-BBF7-5DF3D7FECBA5}"/>
                  </a:ext>
                </a:extLst>
              </p:cNvPr>
              <p:cNvSpPr>
                <a:spLocks noGrp="1"/>
              </p:cNvSpPr>
              <p:nvPr>
                <p:ph sz="quarter" idx="1"/>
              </p:nvPr>
            </p:nvSpPr>
            <p:spPr/>
            <p:txBody>
              <a:bodyPr>
                <a:normAutofit lnSpcReduction="10000"/>
              </a:bodyPr>
              <a:lstStyle/>
              <a:p>
                <a:r>
                  <a:rPr lang="en-US" dirty="0"/>
                  <a:t>Where </a:t>
                </a:r>
              </a:p>
              <a:p>
                <a:pPr marL="0" indent="0">
                  <a:buNone/>
                </a:pPr>
                <a14:m>
                  <m:oMath xmlns:m="http://schemas.openxmlformats.org/officeDocument/2006/math">
                    <m:r>
                      <m:rPr>
                        <m:nor/>
                      </m:rPr>
                      <a:rPr lang="en-US" b="1" dirty="0"/>
                      <m:t>L</m:t>
                    </m:r>
                    <m:r>
                      <m:rPr>
                        <m:nor/>
                      </m:rPr>
                      <a:rPr lang="en-US" b="1" dirty="0"/>
                      <m:t>(</m:t>
                    </m:r>
                    <m:r>
                      <m:rPr>
                        <m:nor/>
                      </m:rPr>
                      <a:rPr lang="en-US" b="1" dirty="0"/>
                      <m:t>dB</m:t>
                    </m:r>
                    <m:r>
                      <m:rPr>
                        <m:nor/>
                      </m:rPr>
                      <a:rPr lang="en-US" b="1" dirty="0"/>
                      <m:t>)</m:t>
                    </m:r>
                  </m:oMath>
                </a14:m>
                <a:r>
                  <a:rPr lang="en-US" b="1" dirty="0"/>
                  <a:t> </a:t>
                </a:r>
                <a:r>
                  <a:rPr lang="en-US" dirty="0"/>
                  <a:t>= Path loss in urban areas  (unit decibel dB)</a:t>
                </a:r>
              </a:p>
              <a:p>
                <a:pPr marL="0" indent="0">
                  <a:buNone/>
                </a:pPr>
                <a:endParaRPr lang="en-US" dirty="0"/>
              </a:p>
              <a:p>
                <a:pPr marL="0" indent="0">
                  <a:buNone/>
                </a:pP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𝑩</m:t>
                        </m:r>
                      </m:sub>
                    </m:sSub>
                  </m:oMath>
                </a14:m>
                <a:r>
                  <a:rPr lang="en-US" b="1" dirty="0"/>
                  <a:t>= </a:t>
                </a:r>
                <a:r>
                  <a:rPr lang="en-US" dirty="0"/>
                  <a:t>Height of base station antenna. ( Unit in meter m)</a:t>
                </a:r>
              </a:p>
              <a:p>
                <a:pPr marL="0" indent="0">
                  <a:buNone/>
                </a:pP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𝑯</m:t>
                        </m:r>
                      </m:e>
                      <m:sub>
                        <m:r>
                          <a:rPr lang="en-US" b="1" i="1" smtClean="0">
                            <a:latin typeface="Cambria Math" panose="02040503050406030204" pitchFamily="18" charset="0"/>
                          </a:rPr>
                          <m:t>𝑴</m:t>
                        </m:r>
                      </m:sub>
                    </m:sSub>
                  </m:oMath>
                </a14:m>
                <a:r>
                  <a:rPr lang="en-US" dirty="0"/>
                  <a:t>= Height of mobile station antenna. ( Unit in meter m)</a:t>
                </a:r>
              </a:p>
              <a:p>
                <a:pPr marL="0" indent="0">
                  <a:buNone/>
                </a:pP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𝒇</m:t>
                        </m:r>
                      </m:e>
                      <m:sub>
                        <m:r>
                          <a:rPr lang="en-US" b="1" i="1">
                            <a:latin typeface="Cambria Math" panose="02040503050406030204" pitchFamily="18" charset="0"/>
                          </a:rPr>
                          <m:t>𝒄</m:t>
                        </m:r>
                      </m:sub>
                    </m:sSub>
                  </m:oMath>
                </a14:m>
                <a:r>
                  <a:rPr lang="en-US" b="1" dirty="0"/>
                  <a:t> </a:t>
                </a:r>
                <a:r>
                  <a:rPr lang="en-US" dirty="0"/>
                  <a:t>= frequency of transmission. (Unit in Megahertz MHz)</a:t>
                </a:r>
              </a:p>
              <a:p>
                <a:pPr marL="0" indent="0">
                  <a:buNone/>
                </a:pP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𝑯</m:t>
                        </m:r>
                      </m:sub>
                    </m:sSub>
                  </m:oMath>
                </a14:m>
                <a:r>
                  <a:rPr lang="en-US" b="1" dirty="0"/>
                  <a:t> </a:t>
                </a:r>
                <a:r>
                  <a:rPr lang="en-US" dirty="0"/>
                  <a:t>= Antenna height correction factor</a:t>
                </a:r>
              </a:p>
              <a:p>
                <a:pPr marL="0" indent="0">
                  <a:buNone/>
                </a:pPr>
                <a:r>
                  <a:rPr lang="en-US" b="1" dirty="0"/>
                  <a:t>d </a:t>
                </a:r>
                <a:r>
                  <a:rPr lang="en-US" dirty="0"/>
                  <a:t>= Distance between the base and mobile stations. (Unit in kilometer km)</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F8F2AFD-C30C-4FC7-BBF7-5DF3D7FECBA5}"/>
                  </a:ext>
                </a:extLst>
              </p:cNvPr>
              <p:cNvSpPr>
                <a:spLocks noGrp="1" noRot="1" noChangeAspect="1" noMove="1" noResize="1" noEditPoints="1" noAdjustHandles="1" noChangeArrowheads="1" noChangeShapeType="1" noTextEdit="1"/>
              </p:cNvSpPr>
              <p:nvPr>
                <p:ph sz="quarter" idx="1"/>
              </p:nvPr>
            </p:nvSpPr>
            <p:spPr>
              <a:blipFill>
                <a:blip r:embed="rId2"/>
                <a:stretch>
                  <a:fillRect l="-1224" t="-1752" r="-16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30F161-E2D1-46D7-AE48-9A3382D43284}"/>
              </a:ext>
            </a:extLst>
          </p:cNvPr>
          <p:cNvSpPr>
            <a:spLocks noGrp="1"/>
          </p:cNvSpPr>
          <p:nvPr>
            <p:ph type="sldNum" sz="quarter" idx="15"/>
          </p:nvPr>
        </p:nvSpPr>
        <p:spPr/>
        <p:txBody>
          <a:bodyPr/>
          <a:lstStyle/>
          <a:p>
            <a:fld id="{9E998658-D646-48AD-9BC0-B2E57BA6CC03}" type="slidenum">
              <a:rPr lang="en-US" smtClean="0"/>
              <a:pPr/>
              <a:t>8</a:t>
            </a:fld>
            <a:endParaRPr lang="en-US"/>
          </a:p>
        </p:txBody>
      </p:sp>
    </p:spTree>
    <p:extLst>
      <p:ext uri="{BB962C8B-B14F-4D97-AF65-F5344CB8AC3E}">
        <p14:creationId xmlns:p14="http://schemas.microsoft.com/office/powerpoint/2010/main" val="348285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DB5D-3F6A-402C-96BB-9F814F9AE793}"/>
              </a:ext>
            </a:extLst>
          </p:cNvPr>
          <p:cNvSpPr>
            <a:spLocks noGrp="1"/>
          </p:cNvSpPr>
          <p:nvPr>
            <p:ph type="title"/>
          </p:nvPr>
        </p:nvSpPr>
        <p:spPr/>
        <p:txBody>
          <a:bodyPr/>
          <a:lstStyle/>
          <a:p>
            <a:r>
              <a:rPr lang="en-US" dirty="0"/>
              <a:t>11. Link budget </a:t>
            </a:r>
          </a:p>
        </p:txBody>
      </p:sp>
      <p:pic>
        <p:nvPicPr>
          <p:cNvPr id="5" name="Content Placeholder 4">
            <a:extLst>
              <a:ext uri="{FF2B5EF4-FFF2-40B4-BE49-F238E27FC236}">
                <a16:creationId xmlns:a16="http://schemas.microsoft.com/office/drawing/2014/main" id="{06A71970-4B9B-4319-9DA4-53C40A706342}"/>
              </a:ext>
            </a:extLst>
          </p:cNvPr>
          <p:cNvPicPr>
            <a:picLocks noGrp="1" noChangeAspect="1"/>
          </p:cNvPicPr>
          <p:nvPr>
            <p:ph sz="quarter" idx="1"/>
          </p:nvPr>
        </p:nvPicPr>
        <p:blipFill>
          <a:blip r:embed="rId2"/>
          <a:stretch>
            <a:fillRect/>
          </a:stretch>
        </p:blipFill>
        <p:spPr>
          <a:xfrm>
            <a:off x="457200" y="1452410"/>
            <a:ext cx="7671816" cy="1976590"/>
          </a:xfrm>
          <a:prstGeom prst="rect">
            <a:avLst/>
          </a:prstGeom>
        </p:spPr>
      </p:pic>
      <p:sp>
        <p:nvSpPr>
          <p:cNvPr id="4" name="Slide Number Placeholder 3">
            <a:extLst>
              <a:ext uri="{FF2B5EF4-FFF2-40B4-BE49-F238E27FC236}">
                <a16:creationId xmlns:a16="http://schemas.microsoft.com/office/drawing/2014/main" id="{B495CA65-9A2D-4980-A07F-F6BDA1A79D3A}"/>
              </a:ext>
            </a:extLst>
          </p:cNvPr>
          <p:cNvSpPr>
            <a:spLocks noGrp="1"/>
          </p:cNvSpPr>
          <p:nvPr>
            <p:ph type="sldNum" sz="quarter" idx="15"/>
          </p:nvPr>
        </p:nvSpPr>
        <p:spPr/>
        <p:txBody>
          <a:bodyPr/>
          <a:lstStyle/>
          <a:p>
            <a:fld id="{9E998658-D646-48AD-9BC0-B2E57BA6CC03}" type="slidenum">
              <a:rPr lang="en-US" smtClean="0"/>
              <a:pPr/>
              <a:t>9</a:t>
            </a:fld>
            <a:endParaRPr lang="en-US"/>
          </a:p>
        </p:txBody>
      </p:sp>
      <p:pic>
        <p:nvPicPr>
          <p:cNvPr id="6" name="Picture 5">
            <a:extLst>
              <a:ext uri="{FF2B5EF4-FFF2-40B4-BE49-F238E27FC236}">
                <a16:creationId xmlns:a16="http://schemas.microsoft.com/office/drawing/2014/main" id="{BCDEF456-7EFE-444A-A412-10548509035C}"/>
              </a:ext>
            </a:extLst>
          </p:cNvPr>
          <p:cNvPicPr>
            <a:picLocks noChangeAspect="1"/>
          </p:cNvPicPr>
          <p:nvPr/>
        </p:nvPicPr>
        <p:blipFill>
          <a:blip r:embed="rId3"/>
          <a:stretch>
            <a:fillRect/>
          </a:stretch>
        </p:blipFill>
        <p:spPr>
          <a:xfrm>
            <a:off x="609600" y="3627784"/>
            <a:ext cx="2544773" cy="240469"/>
          </a:xfrm>
          <a:prstGeom prst="rect">
            <a:avLst/>
          </a:prstGeom>
        </p:spPr>
      </p:pic>
      <p:pic>
        <p:nvPicPr>
          <p:cNvPr id="7" name="Picture 6">
            <a:extLst>
              <a:ext uri="{FF2B5EF4-FFF2-40B4-BE49-F238E27FC236}">
                <a16:creationId xmlns:a16="http://schemas.microsoft.com/office/drawing/2014/main" id="{D0EEA3F0-0ACD-46E7-87A4-E009D43052E0}"/>
              </a:ext>
            </a:extLst>
          </p:cNvPr>
          <p:cNvPicPr>
            <a:picLocks noChangeAspect="1"/>
          </p:cNvPicPr>
          <p:nvPr/>
        </p:nvPicPr>
        <p:blipFill>
          <a:blip r:embed="rId4"/>
          <a:stretch>
            <a:fillRect/>
          </a:stretch>
        </p:blipFill>
        <p:spPr>
          <a:xfrm>
            <a:off x="646043" y="3883148"/>
            <a:ext cx="7849259" cy="1984252"/>
          </a:xfrm>
          <a:prstGeom prst="rect">
            <a:avLst/>
          </a:prstGeom>
        </p:spPr>
      </p:pic>
    </p:spTree>
    <p:extLst>
      <p:ext uri="{BB962C8B-B14F-4D97-AF65-F5344CB8AC3E}">
        <p14:creationId xmlns:p14="http://schemas.microsoft.com/office/powerpoint/2010/main" val="2417129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4391</TotalTime>
  <Words>855</Words>
  <Application>Microsoft Office PowerPoint</Application>
  <PresentationFormat>On-screen Show (4:3)</PresentationFormat>
  <Paragraphs>99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Cambria Math</vt:lpstr>
      <vt:lpstr>Century Schoolbook</vt:lpstr>
      <vt:lpstr>Wingdings</vt:lpstr>
      <vt:lpstr>Wingdings 2</vt:lpstr>
      <vt:lpstr>Oriel</vt:lpstr>
      <vt:lpstr>Wireless Networks and MOBILE Computing </vt:lpstr>
      <vt:lpstr>   DAY 3: Two- Ray (Grounded Reflection) Model </vt:lpstr>
      <vt:lpstr>7. Reflection AND TRANSMISSION</vt:lpstr>
      <vt:lpstr>8. Two-Ray (grounded REFLECTION) Model: Direct Path and reflected path</vt:lpstr>
      <vt:lpstr>Power and Distance Characteristics</vt:lpstr>
      <vt:lpstr>9. Cellular Large Scale Path Loss Models</vt:lpstr>
      <vt:lpstr>       9.1. Okumura-Hata Model for urban environment </vt:lpstr>
      <vt:lpstr>9.1.</vt:lpstr>
      <vt:lpstr>11. Link budget </vt:lpstr>
      <vt:lpstr>11.1. Link Budget procedure</vt:lpstr>
      <vt:lpstr>11.1</vt:lpstr>
      <vt:lpstr>11.2 THERMAL NOISE</vt:lpstr>
      <vt:lpstr>11.2.  </vt:lpstr>
      <vt:lpstr>In this example the Antenna height correction factor is ignored which is not always applicable. </vt:lpstr>
      <vt:lpstr>12. Diffraction </vt:lpstr>
      <vt:lpstr>13. Rough surface scattering </vt:lpstr>
      <vt:lpstr>14. Multipath fading</vt:lpstr>
      <vt:lpstr>15. Fade distribution</vt:lpstr>
      <vt:lpstr>15.1.</vt:lpstr>
      <vt:lpstr>15.1 Example</vt:lpstr>
      <vt:lpstr>END OF DAY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dc:creator>User</dc:creator>
  <cp:lastModifiedBy>user</cp:lastModifiedBy>
  <cp:revision>80</cp:revision>
  <dcterms:created xsi:type="dcterms:W3CDTF">2015-01-10T17:43:50Z</dcterms:created>
  <dcterms:modified xsi:type="dcterms:W3CDTF">2018-09-19T10:57:05Z</dcterms:modified>
</cp:coreProperties>
</file>