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6"/>
  </p:notesMasterIdLst>
  <p:sldIdLst>
    <p:sldId id="256" r:id="rId2"/>
    <p:sldId id="338" r:id="rId3"/>
    <p:sldId id="353" r:id="rId4"/>
    <p:sldId id="354" r:id="rId5"/>
    <p:sldId id="355" r:id="rId6"/>
    <p:sldId id="356" r:id="rId7"/>
    <p:sldId id="357" r:id="rId8"/>
    <p:sldId id="358" r:id="rId9"/>
    <p:sldId id="359" r:id="rId10"/>
    <p:sldId id="373" r:id="rId11"/>
    <p:sldId id="360" r:id="rId12"/>
    <p:sldId id="361" r:id="rId13"/>
    <p:sldId id="362" r:id="rId14"/>
    <p:sldId id="363" r:id="rId15"/>
    <p:sldId id="364" r:id="rId16"/>
    <p:sldId id="365" r:id="rId17"/>
    <p:sldId id="367" r:id="rId18"/>
    <p:sldId id="366" r:id="rId19"/>
    <p:sldId id="368" r:id="rId20"/>
    <p:sldId id="369" r:id="rId21"/>
    <p:sldId id="370" r:id="rId22"/>
    <p:sldId id="371" r:id="rId23"/>
    <p:sldId id="372" r:id="rId24"/>
    <p:sldId id="352"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397" autoAdjust="0"/>
    <p:restoredTop sz="94660"/>
  </p:normalViewPr>
  <p:slideViewPr>
    <p:cSldViewPr>
      <p:cViewPr varScale="1">
        <p:scale>
          <a:sx n="72" d="100"/>
          <a:sy n="72" d="100"/>
        </p:scale>
        <p:origin x="1290" y="6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C2F23CD-8A98-4E14-83DF-F382D319407C}" type="datetimeFigureOut">
              <a:rPr lang="en-US" smtClean="0"/>
              <a:pPr/>
              <a:t>9/19/2018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1A88C06-B9CA-418A-9C14-1D658499C9AC}"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a:t>Click to edit Master title style</a:t>
            </a:r>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bwMode="auto">
          <a:xfrm rot="5400000">
            <a:off x="7764621" y="1174097"/>
            <a:ext cx="2286000" cy="381000"/>
          </a:xfrm>
        </p:spPr>
        <p:txBody>
          <a:bodyPr/>
          <a:lstStyle/>
          <a:p>
            <a:fld id="{6B5E79B0-615A-4E39-8A34-085AB939F949}" type="datetime1">
              <a:rPr lang="en-US" smtClean="0"/>
              <a:pPr/>
              <a:t>9/19/2018</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9E998658-D646-48AD-9BC0-B2E57BA6CC03}"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917486F3-7807-4575-AC43-1848EB8EF78C}" type="datetime1">
              <a:rPr lang="en-US" smtClean="0"/>
              <a:pPr/>
              <a:t>9/19/2018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998658-D646-48AD-9BC0-B2E57BA6CC0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644880D-A31F-4AAF-B1D3-E5F5C59E0043}" type="datetime1">
              <a:rPr lang="en-US" smtClean="0"/>
              <a:pPr/>
              <a:t>9/19/2018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998658-D646-48AD-9BC0-B2E57BA6CC0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4"/>
          </p:nvPr>
        </p:nvSpPr>
        <p:spPr/>
        <p:txBody>
          <a:bodyPr rtlCol="0"/>
          <a:lstStyle/>
          <a:p>
            <a:fld id="{D781FEEE-DD25-4579-A5E2-6C84B0C4EF38}" type="datetime1">
              <a:rPr lang="en-US" smtClean="0"/>
              <a:pPr/>
              <a:t>9/19/2018</a:t>
            </a:fld>
            <a:endParaRPr lang="en-US"/>
          </a:p>
        </p:txBody>
      </p:sp>
      <p:sp>
        <p:nvSpPr>
          <p:cNvPr id="9" name="Slide Number Placeholder 8"/>
          <p:cNvSpPr>
            <a:spLocks noGrp="1"/>
          </p:cNvSpPr>
          <p:nvPr>
            <p:ph type="sldNum" sz="quarter" idx="15"/>
          </p:nvPr>
        </p:nvSpPr>
        <p:spPr/>
        <p:txBody>
          <a:bodyPr rtlCol="0"/>
          <a:lstStyle/>
          <a:p>
            <a:fld id="{9E998658-D646-48AD-9BC0-B2E57BA6CC03}" type="slidenum">
              <a:rPr lang="en-US" smtClean="0"/>
              <a:pPr/>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a:t>Click to edit Master title style</a:t>
            </a:r>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39444893-6E48-43E9-A368-AE6DB1193DE2}" type="datetime1">
              <a:rPr lang="en-US" smtClean="0"/>
              <a:pPr/>
              <a:t>9/19/2018</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9E998658-D646-48AD-9BC0-B2E57BA6CC03}"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9480E3FE-5550-454C-90DC-C9F89E3006C8}" type="datetime1">
              <a:rPr lang="en-US" smtClean="0"/>
              <a:pPr/>
              <a:t>9/19/2018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998658-D646-48AD-9BC0-B2E57BA6CC03}"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a:t>Click to edit Master title style</a:t>
            </a:r>
          </a:p>
        </p:txBody>
      </p:sp>
      <p:sp>
        <p:nvSpPr>
          <p:cNvPr id="7" name="Date Placeholder 6"/>
          <p:cNvSpPr>
            <a:spLocks noGrp="1"/>
          </p:cNvSpPr>
          <p:nvPr>
            <p:ph type="dt" sz="half" idx="10"/>
          </p:nvPr>
        </p:nvSpPr>
        <p:spPr/>
        <p:txBody>
          <a:bodyPr/>
          <a:lstStyle/>
          <a:p>
            <a:fld id="{1E172186-05AC-470F-A87F-923516C0B491}" type="datetime1">
              <a:rPr lang="en-US" smtClean="0"/>
              <a:pPr/>
              <a:t>9/19/2018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E998658-D646-48AD-9BC0-B2E57BA6CC03}"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6" name="Date Placeholder 5"/>
          <p:cNvSpPr>
            <a:spLocks noGrp="1"/>
          </p:cNvSpPr>
          <p:nvPr>
            <p:ph type="dt" sz="half" idx="10"/>
          </p:nvPr>
        </p:nvSpPr>
        <p:spPr/>
        <p:txBody>
          <a:bodyPr rtlCol="0"/>
          <a:lstStyle/>
          <a:p>
            <a:fld id="{F2207703-FBD1-4668-B5CB-5140791206E0}" type="datetime1">
              <a:rPr lang="en-US" smtClean="0"/>
              <a:pPr/>
              <a:t>9/19/2018</a:t>
            </a:fld>
            <a:endParaRPr lang="en-US"/>
          </a:p>
        </p:txBody>
      </p:sp>
      <p:sp>
        <p:nvSpPr>
          <p:cNvPr id="7" name="Slide Number Placeholder 6"/>
          <p:cNvSpPr>
            <a:spLocks noGrp="1"/>
          </p:cNvSpPr>
          <p:nvPr>
            <p:ph type="sldNum" sz="quarter" idx="11"/>
          </p:nvPr>
        </p:nvSpPr>
        <p:spPr/>
        <p:txBody>
          <a:bodyPr rtlCol="0"/>
          <a:lstStyle/>
          <a:p>
            <a:fld id="{9E998658-D646-48AD-9BC0-B2E57BA6CC03}" type="slidenum">
              <a:rPr lang="en-US" smtClean="0"/>
              <a:pPr/>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0810E14-0421-4389-A8F5-420AE84BADE3}" type="datetime1">
              <a:rPr lang="en-US" smtClean="0"/>
              <a:pPr/>
              <a:t>9/19/2018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E998658-D646-48AD-9BC0-B2E57BA6CC0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a:t>Click to edit Master title style</a:t>
            </a:r>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1" name="Date Placeholder 20"/>
          <p:cNvSpPr>
            <a:spLocks noGrp="1"/>
          </p:cNvSpPr>
          <p:nvPr>
            <p:ph type="dt" sz="half" idx="14"/>
          </p:nvPr>
        </p:nvSpPr>
        <p:spPr/>
        <p:txBody>
          <a:bodyPr rtlCol="0"/>
          <a:lstStyle/>
          <a:p>
            <a:fld id="{E428FE65-B56E-4D7A-BE3B-387DF5087115}" type="datetime1">
              <a:rPr lang="en-US" smtClean="0"/>
              <a:pPr/>
              <a:t>9/19/2018</a:t>
            </a:fld>
            <a:endParaRPr lang="en-US"/>
          </a:p>
        </p:txBody>
      </p:sp>
      <p:sp>
        <p:nvSpPr>
          <p:cNvPr id="22" name="Slide Number Placeholder 21"/>
          <p:cNvSpPr>
            <a:spLocks noGrp="1"/>
          </p:cNvSpPr>
          <p:nvPr>
            <p:ph type="sldNum" sz="quarter" idx="15"/>
          </p:nvPr>
        </p:nvSpPr>
        <p:spPr/>
        <p:txBody>
          <a:bodyPr rtlCol="0"/>
          <a:lstStyle/>
          <a:p>
            <a:fld id="{9E998658-D646-48AD-9BC0-B2E57BA6CC03}" type="slidenum">
              <a:rPr lang="en-US" smtClean="0"/>
              <a:pPr/>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a:t>Click to edit Master title style</a:t>
            </a:r>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79B1C2DC-9097-4BB4-AAB0-1EA0737F2DE9}" type="datetime1">
              <a:rPr lang="en-US" smtClean="0"/>
              <a:pPr/>
              <a:t>9/19/2018</a:t>
            </a:fld>
            <a:endParaRPr lang="en-US"/>
          </a:p>
        </p:txBody>
      </p:sp>
      <p:sp>
        <p:nvSpPr>
          <p:cNvPr id="18" name="Slide Number Placeholder 17"/>
          <p:cNvSpPr>
            <a:spLocks noGrp="1"/>
          </p:cNvSpPr>
          <p:nvPr>
            <p:ph type="sldNum" sz="quarter" idx="11"/>
          </p:nvPr>
        </p:nvSpPr>
        <p:spPr/>
        <p:txBody>
          <a:bodyPr rtlCol="0"/>
          <a:lstStyle/>
          <a:p>
            <a:fld id="{9E998658-D646-48AD-9BC0-B2E57BA6CC03}" type="slidenum">
              <a:rPr lang="en-US" smtClean="0"/>
              <a:pPr/>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a:t>Click to edit Master title style</a:t>
            </a:r>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C04FE471-E8B5-4CBA-9FF9-5107A389F9C2}" type="datetime1">
              <a:rPr lang="en-US" smtClean="0"/>
              <a:pPr/>
              <a:t>9/19/2018</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9E998658-D646-48AD-9BC0-B2E57BA6CC03}"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image" Target="../media/image22.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image" Target="../media/image24.emf"/><Relationship Id="rId1" Type="http://schemas.openxmlformats.org/officeDocument/2006/relationships/slideLayout" Target="../slideLayouts/slideLayout2.xml"/><Relationship Id="rId6" Type="http://schemas.openxmlformats.org/officeDocument/2006/relationships/image" Target="../media/image28.emf"/><Relationship Id="rId5" Type="http://schemas.openxmlformats.org/officeDocument/2006/relationships/image" Target="../media/image27.emf"/><Relationship Id="rId4" Type="http://schemas.openxmlformats.org/officeDocument/2006/relationships/image" Target="../media/image26.emf"/></Relationships>
</file>

<file path=ppt/slides/_rels/slide13.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image" Target="../media/image29.emf"/><Relationship Id="rId1" Type="http://schemas.openxmlformats.org/officeDocument/2006/relationships/slideLayout" Target="../slideLayouts/slideLayout2.xml"/><Relationship Id="rId4" Type="http://schemas.openxmlformats.org/officeDocument/2006/relationships/image" Target="../media/image31.emf"/></Relationships>
</file>

<file path=ppt/slides/_rels/slide1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Layout" Target="../slideLayouts/slideLayout2.xml"/><Relationship Id="rId4" Type="http://schemas.openxmlformats.org/officeDocument/2006/relationships/image" Target="../media/image5.emf"/></Relationships>
</file>

<file path=ppt/slides/_rels/slide4.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emf"/><Relationship Id="rId1" Type="http://schemas.openxmlformats.org/officeDocument/2006/relationships/slideLayout" Target="../slideLayouts/slideLayout2.xml"/><Relationship Id="rId5" Type="http://schemas.openxmlformats.org/officeDocument/2006/relationships/image" Target="../media/image12.emf"/><Relationship Id="rId4" Type="http://schemas.openxmlformats.org/officeDocument/2006/relationships/image" Target="../media/image11.emf"/></Relationships>
</file>

<file path=ppt/slides/_rels/slide7.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3.emf"/><Relationship Id="rId1" Type="http://schemas.openxmlformats.org/officeDocument/2006/relationships/slideLayout" Target="../slideLayouts/slideLayout2.xml"/><Relationship Id="rId6" Type="http://schemas.openxmlformats.org/officeDocument/2006/relationships/image" Target="../media/image17.emf"/><Relationship Id="rId5" Type="http://schemas.openxmlformats.org/officeDocument/2006/relationships/image" Target="../media/image16.emf"/><Relationship Id="rId4" Type="http://schemas.openxmlformats.org/officeDocument/2006/relationships/image" Target="../media/image15.emf"/></Relationships>
</file>

<file path=ppt/slides/_rels/slide8.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image" Target="../media/image19.emf"/><Relationship Id="rId1" Type="http://schemas.openxmlformats.org/officeDocument/2006/relationships/slideLayout" Target="../slideLayouts/slideLayout2.xml"/><Relationship Id="rId4" Type="http://schemas.openxmlformats.org/officeDocument/2006/relationships/image" Target="../media/image21.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72748" y="1544577"/>
            <a:ext cx="6172200" cy="1894362"/>
          </a:xfrm>
        </p:spPr>
        <p:txBody>
          <a:bodyPr/>
          <a:lstStyle/>
          <a:p>
            <a:r>
              <a:rPr lang="en-US" dirty="0"/>
              <a:t>Wireless Networks and MOBILE Computing </a:t>
            </a:r>
          </a:p>
        </p:txBody>
      </p:sp>
      <p:sp>
        <p:nvSpPr>
          <p:cNvPr id="3" name="Subtitle 2"/>
          <p:cNvSpPr>
            <a:spLocks noGrp="1"/>
          </p:cNvSpPr>
          <p:nvPr>
            <p:ph type="subTitle" idx="1"/>
          </p:nvPr>
        </p:nvSpPr>
        <p:spPr/>
        <p:txBody>
          <a:bodyPr>
            <a:normAutofit lnSpcReduction="10000"/>
          </a:bodyPr>
          <a:lstStyle/>
          <a:p>
            <a:r>
              <a:rPr lang="en-US" dirty="0"/>
              <a:t>BY Mr. VALENS NSENGIYUMVA</a:t>
            </a:r>
          </a:p>
          <a:p>
            <a:r>
              <a:rPr lang="en-US" dirty="0"/>
              <a:t>Communication Systems Engineer, Sweden</a:t>
            </a:r>
          </a:p>
          <a:p>
            <a:r>
              <a:rPr lang="en-US" dirty="0"/>
              <a:t>Telephone</a:t>
            </a:r>
            <a:r>
              <a:rPr lang="en-US"/>
              <a:t>: 0787288628</a:t>
            </a:r>
            <a:endParaRPr lang="en-US" dirty="0"/>
          </a:p>
          <a:p>
            <a:r>
              <a:rPr lang="en-US" dirty="0"/>
              <a:t>Email: nvalens18@gmail.com</a:t>
            </a:r>
          </a:p>
        </p:txBody>
      </p:sp>
      <p:sp>
        <p:nvSpPr>
          <p:cNvPr id="4" name="Slide Number Placeholder 3"/>
          <p:cNvSpPr>
            <a:spLocks noGrp="1"/>
          </p:cNvSpPr>
          <p:nvPr>
            <p:ph type="sldNum" sz="quarter" idx="12"/>
          </p:nvPr>
        </p:nvSpPr>
        <p:spPr/>
        <p:txBody>
          <a:bodyPr/>
          <a:lstStyle/>
          <a:p>
            <a:fld id="{9E998658-D646-48AD-9BC0-B2E57BA6CC03}" type="slidenum">
              <a:rPr lang="en-US" smtClean="0"/>
              <a:pPr/>
              <a:t>1</a:t>
            </a:fld>
            <a:endParaRPr lang="en-US"/>
          </a:p>
        </p:txBody>
      </p:sp>
      <p:pic>
        <p:nvPicPr>
          <p:cNvPr id="5" name="Picture 3" descr="C:\Users\fkitema\Desktop\KU NEW LOGO 4.jpg">
            <a:extLst>
              <a:ext uri="{FF2B5EF4-FFF2-40B4-BE49-F238E27FC236}">
                <a16:creationId xmlns:a16="http://schemas.microsoft.com/office/drawing/2014/main" id="{6FBB7148-5803-4E6B-87EF-3FDC555AE0D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152400"/>
            <a:ext cx="32004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F9F2-543B-4057-AF0B-E3AF8140D9E0}"/>
              </a:ext>
            </a:extLst>
          </p:cNvPr>
          <p:cNvSpPr>
            <a:spLocks noGrp="1"/>
          </p:cNvSpPr>
          <p:nvPr>
            <p:ph type="title"/>
          </p:nvPr>
        </p:nvSpPr>
        <p:spPr/>
        <p:txBody>
          <a:bodyPr/>
          <a:lstStyle/>
          <a:p>
            <a:r>
              <a:rPr lang="en-US" dirty="0"/>
              <a:t>18.6</a:t>
            </a:r>
          </a:p>
        </p:txBody>
      </p:sp>
      <p:sp>
        <p:nvSpPr>
          <p:cNvPr id="3" name="Content Placeholder 2">
            <a:extLst>
              <a:ext uri="{FF2B5EF4-FFF2-40B4-BE49-F238E27FC236}">
                <a16:creationId xmlns:a16="http://schemas.microsoft.com/office/drawing/2014/main" id="{0976AF22-57C4-4478-A508-6D14AA6C6291}"/>
              </a:ext>
            </a:extLst>
          </p:cNvPr>
          <p:cNvSpPr>
            <a:spLocks noGrp="1"/>
          </p:cNvSpPr>
          <p:nvPr>
            <p:ph sz="quarter" idx="1"/>
          </p:nvPr>
        </p:nvSpPr>
        <p:spPr/>
        <p:txBody>
          <a:bodyPr/>
          <a:lstStyle/>
          <a:p>
            <a:r>
              <a:rPr lang="sv-SE" dirty="0"/>
              <a:t>In telecommunication, intersymbol interference </a:t>
            </a:r>
            <a:r>
              <a:rPr lang="en-US" dirty="0"/>
              <a:t>(ISI) is a form of distortion of signal in which one symbol interferes with subsequent symbols.</a:t>
            </a:r>
          </a:p>
          <a:p>
            <a:endParaRPr lang="en-US" dirty="0"/>
          </a:p>
          <a:p>
            <a:r>
              <a:rPr lang="en-US" dirty="0"/>
              <a:t>This is an unwanted phenomenon as the previous symbols have similar effect as noise, thus making the communication less reliable.</a:t>
            </a:r>
          </a:p>
        </p:txBody>
      </p:sp>
      <p:sp>
        <p:nvSpPr>
          <p:cNvPr id="4" name="Slide Number Placeholder 3">
            <a:extLst>
              <a:ext uri="{FF2B5EF4-FFF2-40B4-BE49-F238E27FC236}">
                <a16:creationId xmlns:a16="http://schemas.microsoft.com/office/drawing/2014/main" id="{73BD4CA7-83D3-45CE-B91B-9C5C7CE5390E}"/>
              </a:ext>
            </a:extLst>
          </p:cNvPr>
          <p:cNvSpPr>
            <a:spLocks noGrp="1"/>
          </p:cNvSpPr>
          <p:nvPr>
            <p:ph type="sldNum" sz="quarter" idx="15"/>
          </p:nvPr>
        </p:nvSpPr>
        <p:spPr/>
        <p:txBody>
          <a:bodyPr/>
          <a:lstStyle/>
          <a:p>
            <a:fld id="{9E998658-D646-48AD-9BC0-B2E57BA6CC03}" type="slidenum">
              <a:rPr lang="en-US" smtClean="0"/>
              <a:pPr/>
              <a:t>10</a:t>
            </a:fld>
            <a:endParaRPr lang="en-US"/>
          </a:p>
        </p:txBody>
      </p:sp>
    </p:spTree>
    <p:extLst>
      <p:ext uri="{BB962C8B-B14F-4D97-AF65-F5344CB8AC3E}">
        <p14:creationId xmlns:p14="http://schemas.microsoft.com/office/powerpoint/2010/main" val="8784846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1C04C0-7537-4914-9488-B0CBCBFE234F}"/>
              </a:ext>
            </a:extLst>
          </p:cNvPr>
          <p:cNvSpPr>
            <a:spLocks noGrp="1"/>
          </p:cNvSpPr>
          <p:nvPr>
            <p:ph type="title"/>
          </p:nvPr>
        </p:nvSpPr>
        <p:spPr/>
        <p:txBody>
          <a:bodyPr/>
          <a:lstStyle/>
          <a:p>
            <a:r>
              <a:rPr lang="en-US" dirty="0"/>
              <a:t>18.7. Cost Implementation</a:t>
            </a:r>
          </a:p>
        </p:txBody>
      </p:sp>
      <p:pic>
        <p:nvPicPr>
          <p:cNvPr id="5" name="Content Placeholder 4">
            <a:extLst>
              <a:ext uri="{FF2B5EF4-FFF2-40B4-BE49-F238E27FC236}">
                <a16:creationId xmlns:a16="http://schemas.microsoft.com/office/drawing/2014/main" id="{B7EC889F-0984-475C-9594-3F4ACCBFEECE}"/>
              </a:ext>
            </a:extLst>
          </p:cNvPr>
          <p:cNvPicPr>
            <a:picLocks noGrp="1" noChangeAspect="1"/>
          </p:cNvPicPr>
          <p:nvPr>
            <p:ph sz="quarter" idx="1"/>
          </p:nvPr>
        </p:nvPicPr>
        <p:blipFill>
          <a:blip r:embed="rId2"/>
          <a:stretch>
            <a:fillRect/>
          </a:stretch>
        </p:blipFill>
        <p:spPr>
          <a:xfrm>
            <a:off x="609600" y="1981200"/>
            <a:ext cx="7467600" cy="762000"/>
          </a:xfrm>
          <a:prstGeom prst="rect">
            <a:avLst/>
          </a:prstGeom>
        </p:spPr>
      </p:pic>
      <p:sp>
        <p:nvSpPr>
          <p:cNvPr id="4" name="Slide Number Placeholder 3">
            <a:extLst>
              <a:ext uri="{FF2B5EF4-FFF2-40B4-BE49-F238E27FC236}">
                <a16:creationId xmlns:a16="http://schemas.microsoft.com/office/drawing/2014/main" id="{3F146F74-C947-4466-A956-EE33BA9FC176}"/>
              </a:ext>
            </a:extLst>
          </p:cNvPr>
          <p:cNvSpPr>
            <a:spLocks noGrp="1"/>
          </p:cNvSpPr>
          <p:nvPr>
            <p:ph type="sldNum" sz="quarter" idx="15"/>
          </p:nvPr>
        </p:nvSpPr>
        <p:spPr/>
        <p:txBody>
          <a:bodyPr/>
          <a:lstStyle/>
          <a:p>
            <a:fld id="{9E998658-D646-48AD-9BC0-B2E57BA6CC03}" type="slidenum">
              <a:rPr lang="en-US" smtClean="0"/>
              <a:pPr/>
              <a:t>11</a:t>
            </a:fld>
            <a:endParaRPr lang="en-US"/>
          </a:p>
        </p:txBody>
      </p:sp>
      <p:pic>
        <p:nvPicPr>
          <p:cNvPr id="6" name="Picture 5">
            <a:extLst>
              <a:ext uri="{FF2B5EF4-FFF2-40B4-BE49-F238E27FC236}">
                <a16:creationId xmlns:a16="http://schemas.microsoft.com/office/drawing/2014/main" id="{A9EE9EF2-8AFE-4DCD-9A82-1020448B8DF0}"/>
              </a:ext>
            </a:extLst>
          </p:cNvPr>
          <p:cNvPicPr>
            <a:picLocks noChangeAspect="1"/>
          </p:cNvPicPr>
          <p:nvPr/>
        </p:nvPicPr>
        <p:blipFill>
          <a:blip r:embed="rId3"/>
          <a:stretch>
            <a:fillRect/>
          </a:stretch>
        </p:blipFill>
        <p:spPr>
          <a:xfrm>
            <a:off x="609600" y="2743200"/>
            <a:ext cx="7224011" cy="1485900"/>
          </a:xfrm>
          <a:prstGeom prst="rect">
            <a:avLst/>
          </a:prstGeom>
        </p:spPr>
      </p:pic>
      <p:sp>
        <p:nvSpPr>
          <p:cNvPr id="8" name="Title 1">
            <a:extLst>
              <a:ext uri="{FF2B5EF4-FFF2-40B4-BE49-F238E27FC236}">
                <a16:creationId xmlns:a16="http://schemas.microsoft.com/office/drawing/2014/main" id="{F77FB9FD-E30F-4E2B-9960-E31405BB3618}"/>
              </a:ext>
            </a:extLst>
          </p:cNvPr>
          <p:cNvSpPr txBox="1">
            <a:spLocks/>
          </p:cNvSpPr>
          <p:nvPr/>
        </p:nvSpPr>
        <p:spPr>
          <a:xfrm>
            <a:off x="646043" y="4415459"/>
            <a:ext cx="7467600" cy="1333500"/>
          </a:xfrm>
          <a:prstGeom prst="rect">
            <a:avLst/>
          </a:prstGeom>
        </p:spPr>
        <p:txBody>
          <a:bodyPr vert="horz" anchor="b">
            <a:normAutofit fontScale="77500" lnSpcReduction="20000"/>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r>
              <a:rPr lang="en-US" sz="2000" dirty="0"/>
              <a:t>Coherent systems need carrier phase information  at the receiver and the use the matched filters to detect and decide what data was sent while noncoherent systems do not. Non coherent reception assumes that the phase of the received signal is arbitrary rather than carefully controlled, and it is guaranteed to give the specified error-rate.</a:t>
            </a:r>
          </a:p>
        </p:txBody>
      </p:sp>
    </p:spTree>
    <p:extLst>
      <p:ext uri="{BB962C8B-B14F-4D97-AF65-F5344CB8AC3E}">
        <p14:creationId xmlns:p14="http://schemas.microsoft.com/office/powerpoint/2010/main" val="3808789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14A8BA-9114-4277-B401-19D3B3E6231D}"/>
              </a:ext>
            </a:extLst>
          </p:cNvPr>
          <p:cNvSpPr>
            <a:spLocks noGrp="1"/>
          </p:cNvSpPr>
          <p:nvPr>
            <p:ph type="title"/>
          </p:nvPr>
        </p:nvSpPr>
        <p:spPr/>
        <p:txBody>
          <a:bodyPr/>
          <a:lstStyle/>
          <a:p>
            <a:r>
              <a:rPr lang="en-US" dirty="0"/>
              <a:t>18.8 Channel capacity</a:t>
            </a:r>
          </a:p>
        </p:txBody>
      </p:sp>
      <p:pic>
        <p:nvPicPr>
          <p:cNvPr id="5" name="Content Placeholder 4">
            <a:extLst>
              <a:ext uri="{FF2B5EF4-FFF2-40B4-BE49-F238E27FC236}">
                <a16:creationId xmlns:a16="http://schemas.microsoft.com/office/drawing/2014/main" id="{0CBD6A43-E78F-4D1C-B8FB-7824B71AB43F}"/>
              </a:ext>
            </a:extLst>
          </p:cNvPr>
          <p:cNvPicPr>
            <a:picLocks noGrp="1" noChangeAspect="1"/>
          </p:cNvPicPr>
          <p:nvPr>
            <p:ph sz="quarter" idx="1"/>
          </p:nvPr>
        </p:nvPicPr>
        <p:blipFill>
          <a:blip r:embed="rId2"/>
          <a:stretch>
            <a:fillRect/>
          </a:stretch>
        </p:blipFill>
        <p:spPr>
          <a:xfrm>
            <a:off x="579783" y="1757627"/>
            <a:ext cx="7315200" cy="1284524"/>
          </a:xfrm>
          <a:prstGeom prst="rect">
            <a:avLst/>
          </a:prstGeom>
        </p:spPr>
      </p:pic>
      <p:sp>
        <p:nvSpPr>
          <p:cNvPr id="4" name="Slide Number Placeholder 3">
            <a:extLst>
              <a:ext uri="{FF2B5EF4-FFF2-40B4-BE49-F238E27FC236}">
                <a16:creationId xmlns:a16="http://schemas.microsoft.com/office/drawing/2014/main" id="{60C3D147-BF52-42CD-BC62-58144531A47D}"/>
              </a:ext>
            </a:extLst>
          </p:cNvPr>
          <p:cNvSpPr>
            <a:spLocks noGrp="1"/>
          </p:cNvSpPr>
          <p:nvPr>
            <p:ph type="sldNum" sz="quarter" idx="15"/>
          </p:nvPr>
        </p:nvSpPr>
        <p:spPr/>
        <p:txBody>
          <a:bodyPr/>
          <a:lstStyle/>
          <a:p>
            <a:fld id="{9E998658-D646-48AD-9BC0-B2E57BA6CC03}" type="slidenum">
              <a:rPr lang="en-US" smtClean="0"/>
              <a:pPr/>
              <a:t>12</a:t>
            </a:fld>
            <a:endParaRPr lang="en-US"/>
          </a:p>
        </p:txBody>
      </p:sp>
      <p:pic>
        <p:nvPicPr>
          <p:cNvPr id="6" name="Picture 5">
            <a:extLst>
              <a:ext uri="{FF2B5EF4-FFF2-40B4-BE49-F238E27FC236}">
                <a16:creationId xmlns:a16="http://schemas.microsoft.com/office/drawing/2014/main" id="{437F9F0C-DB18-4A6C-A9CE-8AD41B8C22B5}"/>
              </a:ext>
            </a:extLst>
          </p:cNvPr>
          <p:cNvPicPr>
            <a:picLocks noChangeAspect="1"/>
          </p:cNvPicPr>
          <p:nvPr/>
        </p:nvPicPr>
        <p:blipFill>
          <a:blip r:embed="rId3"/>
          <a:stretch>
            <a:fillRect/>
          </a:stretch>
        </p:blipFill>
        <p:spPr>
          <a:xfrm>
            <a:off x="619539" y="3042151"/>
            <a:ext cx="7509477" cy="1393351"/>
          </a:xfrm>
          <a:prstGeom prst="rect">
            <a:avLst/>
          </a:prstGeom>
        </p:spPr>
      </p:pic>
      <p:pic>
        <p:nvPicPr>
          <p:cNvPr id="7" name="Picture 6">
            <a:extLst>
              <a:ext uri="{FF2B5EF4-FFF2-40B4-BE49-F238E27FC236}">
                <a16:creationId xmlns:a16="http://schemas.microsoft.com/office/drawing/2014/main" id="{A3F42323-55AB-4752-A574-2FEB043B1C45}"/>
              </a:ext>
            </a:extLst>
          </p:cNvPr>
          <p:cNvPicPr>
            <a:picLocks noChangeAspect="1"/>
          </p:cNvPicPr>
          <p:nvPr/>
        </p:nvPicPr>
        <p:blipFill>
          <a:blip r:embed="rId4"/>
          <a:stretch>
            <a:fillRect/>
          </a:stretch>
        </p:blipFill>
        <p:spPr>
          <a:xfrm>
            <a:off x="583096" y="4469282"/>
            <a:ext cx="5870637" cy="503198"/>
          </a:xfrm>
          <a:prstGeom prst="rect">
            <a:avLst/>
          </a:prstGeom>
        </p:spPr>
      </p:pic>
      <p:pic>
        <p:nvPicPr>
          <p:cNvPr id="8" name="Picture 7">
            <a:extLst>
              <a:ext uri="{FF2B5EF4-FFF2-40B4-BE49-F238E27FC236}">
                <a16:creationId xmlns:a16="http://schemas.microsoft.com/office/drawing/2014/main" id="{0E8330ED-7EE7-453D-B339-354F8ECC6358}"/>
              </a:ext>
            </a:extLst>
          </p:cNvPr>
          <p:cNvPicPr>
            <a:picLocks noChangeAspect="1"/>
          </p:cNvPicPr>
          <p:nvPr/>
        </p:nvPicPr>
        <p:blipFill>
          <a:blip r:embed="rId5"/>
          <a:stretch>
            <a:fillRect/>
          </a:stretch>
        </p:blipFill>
        <p:spPr>
          <a:xfrm>
            <a:off x="6493489" y="4387937"/>
            <a:ext cx="1827936" cy="727790"/>
          </a:xfrm>
          <a:prstGeom prst="rect">
            <a:avLst/>
          </a:prstGeom>
        </p:spPr>
      </p:pic>
      <p:pic>
        <p:nvPicPr>
          <p:cNvPr id="9" name="Picture 8">
            <a:extLst>
              <a:ext uri="{FF2B5EF4-FFF2-40B4-BE49-F238E27FC236}">
                <a16:creationId xmlns:a16="http://schemas.microsoft.com/office/drawing/2014/main" id="{4117DCA8-21AF-469D-AA68-41502D750C64}"/>
              </a:ext>
            </a:extLst>
          </p:cNvPr>
          <p:cNvPicPr>
            <a:picLocks noChangeAspect="1"/>
          </p:cNvPicPr>
          <p:nvPr/>
        </p:nvPicPr>
        <p:blipFill>
          <a:blip r:embed="rId6"/>
          <a:stretch>
            <a:fillRect/>
          </a:stretch>
        </p:blipFill>
        <p:spPr>
          <a:xfrm>
            <a:off x="619539" y="5093781"/>
            <a:ext cx="7463321" cy="900873"/>
          </a:xfrm>
          <a:prstGeom prst="rect">
            <a:avLst/>
          </a:prstGeom>
        </p:spPr>
      </p:pic>
    </p:spTree>
    <p:extLst>
      <p:ext uri="{BB962C8B-B14F-4D97-AF65-F5344CB8AC3E}">
        <p14:creationId xmlns:p14="http://schemas.microsoft.com/office/powerpoint/2010/main" val="36707005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675C1C-FF30-4250-A204-ED89555F6076}"/>
              </a:ext>
            </a:extLst>
          </p:cNvPr>
          <p:cNvSpPr>
            <a:spLocks noGrp="1"/>
          </p:cNvSpPr>
          <p:nvPr>
            <p:ph type="title"/>
          </p:nvPr>
        </p:nvSpPr>
        <p:spPr/>
        <p:txBody>
          <a:bodyPr/>
          <a:lstStyle/>
          <a:p>
            <a:r>
              <a:rPr lang="en-US" dirty="0"/>
              <a:t>18.8.</a:t>
            </a:r>
          </a:p>
        </p:txBody>
      </p:sp>
      <p:pic>
        <p:nvPicPr>
          <p:cNvPr id="5" name="Content Placeholder 4">
            <a:extLst>
              <a:ext uri="{FF2B5EF4-FFF2-40B4-BE49-F238E27FC236}">
                <a16:creationId xmlns:a16="http://schemas.microsoft.com/office/drawing/2014/main" id="{448DC56B-CCD6-4087-B396-35EFF0263B7E}"/>
              </a:ext>
            </a:extLst>
          </p:cNvPr>
          <p:cNvPicPr>
            <a:picLocks noGrp="1" noChangeAspect="1"/>
          </p:cNvPicPr>
          <p:nvPr>
            <p:ph sz="quarter" idx="1"/>
          </p:nvPr>
        </p:nvPicPr>
        <p:blipFill>
          <a:blip r:embed="rId2"/>
          <a:stretch>
            <a:fillRect/>
          </a:stretch>
        </p:blipFill>
        <p:spPr>
          <a:xfrm>
            <a:off x="457200" y="1676400"/>
            <a:ext cx="7467600" cy="1600200"/>
          </a:xfrm>
          <a:prstGeom prst="rect">
            <a:avLst/>
          </a:prstGeom>
        </p:spPr>
      </p:pic>
      <p:sp>
        <p:nvSpPr>
          <p:cNvPr id="4" name="Slide Number Placeholder 3">
            <a:extLst>
              <a:ext uri="{FF2B5EF4-FFF2-40B4-BE49-F238E27FC236}">
                <a16:creationId xmlns:a16="http://schemas.microsoft.com/office/drawing/2014/main" id="{AFA7D6F2-730E-412F-84F9-5AB7E06D910D}"/>
              </a:ext>
            </a:extLst>
          </p:cNvPr>
          <p:cNvSpPr>
            <a:spLocks noGrp="1"/>
          </p:cNvSpPr>
          <p:nvPr>
            <p:ph type="sldNum" sz="quarter" idx="15"/>
          </p:nvPr>
        </p:nvSpPr>
        <p:spPr/>
        <p:txBody>
          <a:bodyPr/>
          <a:lstStyle/>
          <a:p>
            <a:fld id="{9E998658-D646-48AD-9BC0-B2E57BA6CC03}" type="slidenum">
              <a:rPr lang="en-US" smtClean="0"/>
              <a:pPr/>
              <a:t>13</a:t>
            </a:fld>
            <a:endParaRPr lang="en-US"/>
          </a:p>
        </p:txBody>
      </p:sp>
      <p:pic>
        <p:nvPicPr>
          <p:cNvPr id="6" name="Picture 5">
            <a:extLst>
              <a:ext uri="{FF2B5EF4-FFF2-40B4-BE49-F238E27FC236}">
                <a16:creationId xmlns:a16="http://schemas.microsoft.com/office/drawing/2014/main" id="{0E7CB46D-823E-462F-82D6-6A490DFDCD3C}"/>
              </a:ext>
            </a:extLst>
          </p:cNvPr>
          <p:cNvPicPr>
            <a:picLocks noChangeAspect="1"/>
          </p:cNvPicPr>
          <p:nvPr/>
        </p:nvPicPr>
        <p:blipFill>
          <a:blip r:embed="rId3"/>
          <a:stretch>
            <a:fillRect/>
          </a:stretch>
        </p:blipFill>
        <p:spPr>
          <a:xfrm>
            <a:off x="685800" y="3451846"/>
            <a:ext cx="7119273" cy="1729753"/>
          </a:xfrm>
          <a:prstGeom prst="rect">
            <a:avLst/>
          </a:prstGeom>
        </p:spPr>
      </p:pic>
      <p:pic>
        <p:nvPicPr>
          <p:cNvPr id="7" name="Picture 6">
            <a:extLst>
              <a:ext uri="{FF2B5EF4-FFF2-40B4-BE49-F238E27FC236}">
                <a16:creationId xmlns:a16="http://schemas.microsoft.com/office/drawing/2014/main" id="{183A71C9-27D6-49DD-8A96-B0AC5A72003E}"/>
              </a:ext>
            </a:extLst>
          </p:cNvPr>
          <p:cNvPicPr>
            <a:picLocks noChangeAspect="1"/>
          </p:cNvPicPr>
          <p:nvPr/>
        </p:nvPicPr>
        <p:blipFill>
          <a:blip r:embed="rId4"/>
          <a:stretch>
            <a:fillRect/>
          </a:stretch>
        </p:blipFill>
        <p:spPr>
          <a:xfrm>
            <a:off x="821863" y="5181600"/>
            <a:ext cx="6738273" cy="1073658"/>
          </a:xfrm>
          <a:prstGeom prst="rect">
            <a:avLst/>
          </a:prstGeom>
        </p:spPr>
      </p:pic>
    </p:spTree>
    <p:extLst>
      <p:ext uri="{BB962C8B-B14F-4D97-AF65-F5344CB8AC3E}">
        <p14:creationId xmlns:p14="http://schemas.microsoft.com/office/powerpoint/2010/main" val="14220997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3E6C1-CF39-4B0D-BF0A-0693F52E13D2}"/>
              </a:ext>
            </a:extLst>
          </p:cNvPr>
          <p:cNvSpPr>
            <a:spLocks noGrp="1"/>
          </p:cNvSpPr>
          <p:nvPr>
            <p:ph type="title"/>
          </p:nvPr>
        </p:nvSpPr>
        <p:spPr/>
        <p:txBody>
          <a:bodyPr/>
          <a:lstStyle/>
          <a:p>
            <a:r>
              <a:rPr lang="en-US" dirty="0"/>
              <a:t>19. Modulation</a:t>
            </a:r>
          </a:p>
        </p:txBody>
      </p:sp>
      <p:sp>
        <p:nvSpPr>
          <p:cNvPr id="3" name="Content Placeholder 2">
            <a:extLst>
              <a:ext uri="{FF2B5EF4-FFF2-40B4-BE49-F238E27FC236}">
                <a16:creationId xmlns:a16="http://schemas.microsoft.com/office/drawing/2014/main" id="{DCFCBB50-9E65-4631-AA60-9CAB5907A348}"/>
              </a:ext>
            </a:extLst>
          </p:cNvPr>
          <p:cNvSpPr>
            <a:spLocks noGrp="1"/>
          </p:cNvSpPr>
          <p:nvPr>
            <p:ph sz="quarter" idx="1"/>
          </p:nvPr>
        </p:nvSpPr>
        <p:spPr>
          <a:xfrm>
            <a:off x="457200" y="1600200"/>
            <a:ext cx="7467600" cy="4873752"/>
          </a:xfrm>
        </p:spPr>
        <p:txBody>
          <a:bodyPr/>
          <a:lstStyle/>
          <a:p>
            <a:r>
              <a:rPr lang="en-US" dirty="0"/>
              <a:t>PAM </a:t>
            </a:r>
          </a:p>
          <a:p>
            <a:pPr marL="0" indent="0">
              <a:buNone/>
            </a:pPr>
            <a:r>
              <a:rPr lang="en-US" b="1" dirty="0"/>
              <a:t>Pulse-amplitude modulation</a:t>
            </a:r>
            <a:r>
              <a:rPr lang="en-US" dirty="0"/>
              <a:t> (</a:t>
            </a:r>
            <a:r>
              <a:rPr lang="en-US" b="1" dirty="0"/>
              <a:t>PAM</a:t>
            </a:r>
            <a:r>
              <a:rPr lang="en-US" dirty="0"/>
              <a:t>), is a form of signal modulation where the message information is encoded in the amplitude of a series of signal pulse. </a:t>
            </a:r>
          </a:p>
          <a:p>
            <a:pPr marL="0" indent="0">
              <a:buNone/>
            </a:pP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482A491E-7B32-4424-8649-0408367A0522}"/>
              </a:ext>
            </a:extLst>
          </p:cNvPr>
          <p:cNvSpPr>
            <a:spLocks noGrp="1"/>
          </p:cNvSpPr>
          <p:nvPr>
            <p:ph type="sldNum" sz="quarter" idx="15"/>
          </p:nvPr>
        </p:nvSpPr>
        <p:spPr/>
        <p:txBody>
          <a:bodyPr/>
          <a:lstStyle/>
          <a:p>
            <a:fld id="{9E998658-D646-48AD-9BC0-B2E57BA6CC03}" type="slidenum">
              <a:rPr lang="en-US" smtClean="0"/>
              <a:pPr/>
              <a:t>14</a:t>
            </a:fld>
            <a:endParaRPr lang="en-US"/>
          </a:p>
        </p:txBody>
      </p:sp>
      <p:pic>
        <p:nvPicPr>
          <p:cNvPr id="9" name="Picture 8">
            <a:extLst>
              <a:ext uri="{FF2B5EF4-FFF2-40B4-BE49-F238E27FC236}">
                <a16:creationId xmlns:a16="http://schemas.microsoft.com/office/drawing/2014/main" id="{D062EC25-3CF9-4AA5-A847-2AF0E0B81F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9200" y="3623927"/>
            <a:ext cx="6477000" cy="2590800"/>
          </a:xfrm>
          <a:prstGeom prst="rect">
            <a:avLst/>
          </a:prstGeom>
        </p:spPr>
      </p:pic>
      <p:sp>
        <p:nvSpPr>
          <p:cNvPr id="10" name="Rectangle 9">
            <a:extLst>
              <a:ext uri="{FF2B5EF4-FFF2-40B4-BE49-F238E27FC236}">
                <a16:creationId xmlns:a16="http://schemas.microsoft.com/office/drawing/2014/main" id="{A1B71AD8-0556-4C9D-A3C8-137C43009147}"/>
              </a:ext>
            </a:extLst>
          </p:cNvPr>
          <p:cNvSpPr/>
          <p:nvPr/>
        </p:nvSpPr>
        <p:spPr>
          <a:xfrm>
            <a:off x="1194352" y="5994654"/>
            <a:ext cx="4572000" cy="923330"/>
          </a:xfrm>
          <a:prstGeom prst="rect">
            <a:avLst/>
          </a:prstGeom>
        </p:spPr>
        <p:txBody>
          <a:bodyPr>
            <a:spAutoFit/>
          </a:bodyPr>
          <a:lstStyle/>
          <a:p>
            <a:r>
              <a:rPr lang="en-US" dirty="0"/>
              <a:t>Principle of PAM: (1) original signal, (2) PAM signal, (a) amplitude of signal, (b) time</a:t>
            </a:r>
          </a:p>
        </p:txBody>
      </p:sp>
    </p:spTree>
    <p:extLst>
      <p:ext uri="{BB962C8B-B14F-4D97-AF65-F5344CB8AC3E}">
        <p14:creationId xmlns:p14="http://schemas.microsoft.com/office/powerpoint/2010/main" val="21621161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CD3B7A-18F5-4A88-AF35-2DDD0146DAE2}"/>
              </a:ext>
            </a:extLst>
          </p:cNvPr>
          <p:cNvSpPr>
            <a:spLocks noGrp="1"/>
          </p:cNvSpPr>
          <p:nvPr>
            <p:ph type="title"/>
          </p:nvPr>
        </p:nvSpPr>
        <p:spPr/>
        <p:txBody>
          <a:bodyPr/>
          <a:lstStyle/>
          <a:p>
            <a:r>
              <a:rPr lang="en-US" dirty="0"/>
              <a:t>19.</a:t>
            </a:r>
          </a:p>
        </p:txBody>
      </p:sp>
      <p:sp>
        <p:nvSpPr>
          <p:cNvPr id="3" name="Content Placeholder 2">
            <a:extLst>
              <a:ext uri="{FF2B5EF4-FFF2-40B4-BE49-F238E27FC236}">
                <a16:creationId xmlns:a16="http://schemas.microsoft.com/office/drawing/2014/main" id="{4F947E16-B7B8-422C-A222-D76BCE99AAD6}"/>
              </a:ext>
            </a:extLst>
          </p:cNvPr>
          <p:cNvSpPr>
            <a:spLocks noGrp="1"/>
          </p:cNvSpPr>
          <p:nvPr>
            <p:ph sz="quarter" idx="1"/>
          </p:nvPr>
        </p:nvSpPr>
        <p:spPr/>
        <p:txBody>
          <a:bodyPr/>
          <a:lstStyle/>
          <a:p>
            <a:r>
              <a:rPr lang="en-US" b="1" dirty="0"/>
              <a:t>PSK</a:t>
            </a:r>
          </a:p>
          <a:p>
            <a:pPr marL="0" indent="0">
              <a:buNone/>
            </a:pPr>
            <a:r>
              <a:rPr lang="en-US" b="1" dirty="0"/>
              <a:t>Phase-shift keying</a:t>
            </a:r>
            <a:r>
              <a:rPr lang="en-US" dirty="0"/>
              <a:t> (</a:t>
            </a:r>
            <a:r>
              <a:rPr lang="en-US" b="1" dirty="0"/>
              <a:t>PSK</a:t>
            </a:r>
            <a:r>
              <a:rPr lang="en-US" dirty="0"/>
              <a:t>) is a digital modulation process which conveys data by changing (modulating) the phase of a reference signal(the carrier wave). The modulation occurs by varying the sine and cosine inputs at a precise time. It is widely used for wireless LANs, RFID and Bluetooth communication.</a:t>
            </a:r>
          </a:p>
        </p:txBody>
      </p:sp>
      <p:sp>
        <p:nvSpPr>
          <p:cNvPr id="4" name="Slide Number Placeholder 3">
            <a:extLst>
              <a:ext uri="{FF2B5EF4-FFF2-40B4-BE49-F238E27FC236}">
                <a16:creationId xmlns:a16="http://schemas.microsoft.com/office/drawing/2014/main" id="{8630E688-1F64-4DE9-BC90-D09B9064397D}"/>
              </a:ext>
            </a:extLst>
          </p:cNvPr>
          <p:cNvSpPr>
            <a:spLocks noGrp="1"/>
          </p:cNvSpPr>
          <p:nvPr>
            <p:ph type="sldNum" sz="quarter" idx="15"/>
          </p:nvPr>
        </p:nvSpPr>
        <p:spPr/>
        <p:txBody>
          <a:bodyPr/>
          <a:lstStyle/>
          <a:p>
            <a:fld id="{9E998658-D646-48AD-9BC0-B2E57BA6CC03}" type="slidenum">
              <a:rPr lang="en-US" smtClean="0"/>
              <a:pPr/>
              <a:t>15</a:t>
            </a:fld>
            <a:endParaRPr lang="en-US"/>
          </a:p>
        </p:txBody>
      </p:sp>
    </p:spTree>
    <p:extLst>
      <p:ext uri="{BB962C8B-B14F-4D97-AF65-F5344CB8AC3E}">
        <p14:creationId xmlns:p14="http://schemas.microsoft.com/office/powerpoint/2010/main" val="28188319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C22959-3D4F-43C6-B420-42AA68B2E076}"/>
              </a:ext>
            </a:extLst>
          </p:cNvPr>
          <p:cNvSpPr>
            <a:spLocks noGrp="1"/>
          </p:cNvSpPr>
          <p:nvPr>
            <p:ph type="title"/>
          </p:nvPr>
        </p:nvSpPr>
        <p:spPr/>
        <p:txBody>
          <a:bodyPr/>
          <a:lstStyle/>
          <a:p>
            <a:r>
              <a:rPr lang="en-US" dirty="0"/>
              <a:t>19.</a:t>
            </a:r>
          </a:p>
        </p:txBody>
      </p:sp>
      <p:sp>
        <p:nvSpPr>
          <p:cNvPr id="3" name="Content Placeholder 2">
            <a:extLst>
              <a:ext uri="{FF2B5EF4-FFF2-40B4-BE49-F238E27FC236}">
                <a16:creationId xmlns:a16="http://schemas.microsoft.com/office/drawing/2014/main" id="{04C98414-ECF2-4653-ACA6-B1193823AA2D}"/>
              </a:ext>
            </a:extLst>
          </p:cNvPr>
          <p:cNvSpPr>
            <a:spLocks noGrp="1"/>
          </p:cNvSpPr>
          <p:nvPr>
            <p:ph sz="quarter" idx="1"/>
          </p:nvPr>
        </p:nvSpPr>
        <p:spPr/>
        <p:txBody>
          <a:bodyPr/>
          <a:lstStyle/>
          <a:p>
            <a:r>
              <a:rPr lang="en-US" b="1" dirty="0"/>
              <a:t>BPSK</a:t>
            </a:r>
            <a:r>
              <a:rPr lang="en-US" dirty="0"/>
              <a:t> ( Binary Phase Shift Keying) is the simplest form of  (PSK). It uses two phases which are separated by 180° and so can also be termed 2-PSK.</a:t>
            </a:r>
          </a:p>
          <a:p>
            <a:r>
              <a:rPr lang="en-US" dirty="0"/>
              <a:t>It is, however, only able to modulate at 1 bit/symbol (as seen in the figure) and so is unsuitable for high data-rate applications. Constellation diagram example for BPSK:</a:t>
            </a:r>
          </a:p>
        </p:txBody>
      </p:sp>
      <p:sp>
        <p:nvSpPr>
          <p:cNvPr id="4" name="Slide Number Placeholder 3">
            <a:extLst>
              <a:ext uri="{FF2B5EF4-FFF2-40B4-BE49-F238E27FC236}">
                <a16:creationId xmlns:a16="http://schemas.microsoft.com/office/drawing/2014/main" id="{6BC34144-39D9-47F3-B3B0-E8ABB0F4C4F5}"/>
              </a:ext>
            </a:extLst>
          </p:cNvPr>
          <p:cNvSpPr>
            <a:spLocks noGrp="1"/>
          </p:cNvSpPr>
          <p:nvPr>
            <p:ph type="sldNum" sz="quarter" idx="15"/>
          </p:nvPr>
        </p:nvSpPr>
        <p:spPr/>
        <p:txBody>
          <a:bodyPr/>
          <a:lstStyle/>
          <a:p>
            <a:fld id="{9E998658-D646-48AD-9BC0-B2E57BA6CC03}" type="slidenum">
              <a:rPr lang="en-US" smtClean="0"/>
              <a:pPr/>
              <a:t>16</a:t>
            </a:fld>
            <a:endParaRPr lang="en-US"/>
          </a:p>
        </p:txBody>
      </p:sp>
      <p:pic>
        <p:nvPicPr>
          <p:cNvPr id="6" name="Picture 5">
            <a:extLst>
              <a:ext uri="{FF2B5EF4-FFF2-40B4-BE49-F238E27FC236}">
                <a16:creationId xmlns:a16="http://schemas.microsoft.com/office/drawing/2014/main" id="{771F7372-3B2D-40B8-99CA-F1DAE6DD78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05200" y="4496415"/>
            <a:ext cx="2667000" cy="2160099"/>
          </a:xfrm>
          <a:prstGeom prst="rect">
            <a:avLst/>
          </a:prstGeom>
        </p:spPr>
      </p:pic>
    </p:spTree>
    <p:extLst>
      <p:ext uri="{BB962C8B-B14F-4D97-AF65-F5344CB8AC3E}">
        <p14:creationId xmlns:p14="http://schemas.microsoft.com/office/powerpoint/2010/main" val="30279396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CFB541-DB15-48B7-BD7C-B1EE6FC424A8}"/>
              </a:ext>
            </a:extLst>
          </p:cNvPr>
          <p:cNvSpPr>
            <a:spLocks noGrp="1"/>
          </p:cNvSpPr>
          <p:nvPr>
            <p:ph type="title"/>
          </p:nvPr>
        </p:nvSpPr>
        <p:spPr/>
        <p:txBody>
          <a:bodyPr/>
          <a:lstStyle/>
          <a:p>
            <a:r>
              <a:rPr lang="en-US" dirty="0"/>
              <a:t>19.</a:t>
            </a:r>
          </a:p>
        </p:txBody>
      </p:sp>
      <p:sp>
        <p:nvSpPr>
          <p:cNvPr id="3" name="Content Placeholder 2">
            <a:extLst>
              <a:ext uri="{FF2B5EF4-FFF2-40B4-BE49-F238E27FC236}">
                <a16:creationId xmlns:a16="http://schemas.microsoft.com/office/drawing/2014/main" id="{87F7CB9D-5489-4BEF-9E1C-BF6956D86FC7}"/>
              </a:ext>
            </a:extLst>
          </p:cNvPr>
          <p:cNvSpPr>
            <a:spLocks noGrp="1"/>
          </p:cNvSpPr>
          <p:nvPr>
            <p:ph sz="quarter" idx="1"/>
          </p:nvPr>
        </p:nvSpPr>
        <p:spPr/>
        <p:txBody>
          <a:bodyPr>
            <a:normAutofit/>
          </a:bodyPr>
          <a:lstStyle/>
          <a:p>
            <a:pPr marL="0" indent="0">
              <a:buNone/>
            </a:pPr>
            <a:endParaRPr lang="en-US" dirty="0"/>
          </a:p>
          <a:p>
            <a:r>
              <a:rPr lang="en-US" b="1" dirty="0"/>
              <a:t>QPSK(Quadrature phase-shift keying)</a:t>
            </a:r>
          </a:p>
          <a:p>
            <a:pPr marL="0" indent="0">
              <a:buNone/>
            </a:pPr>
            <a:r>
              <a:rPr lang="en-US" dirty="0"/>
              <a:t>Sometimes this is known as </a:t>
            </a:r>
            <a:r>
              <a:rPr lang="en-US" i="1" dirty="0" err="1"/>
              <a:t>quadriphase</a:t>
            </a:r>
            <a:r>
              <a:rPr lang="en-US" i="1" dirty="0"/>
              <a:t> PSK</a:t>
            </a:r>
            <a:r>
              <a:rPr lang="en-US" dirty="0"/>
              <a:t>, 4-PSK, or 4-QAM. (Although the root concepts of QPSK and 4-QAM are different, the resulting modulated radio waves are exactly the same.)</a:t>
            </a:r>
          </a:p>
          <a:p>
            <a:pPr marL="0" indent="0">
              <a:buNone/>
            </a:pPr>
            <a:endParaRPr lang="en-US" dirty="0"/>
          </a:p>
          <a:p>
            <a:pPr marL="0" indent="0">
              <a:buNone/>
            </a:pPr>
            <a:r>
              <a:rPr lang="en-US" dirty="0"/>
              <a:t> QPSK uses four points on the constellation diagram, </a:t>
            </a:r>
            <a:r>
              <a:rPr lang="en-US" dirty="0" err="1"/>
              <a:t>equispaced</a:t>
            </a:r>
            <a:r>
              <a:rPr lang="en-US" dirty="0"/>
              <a:t> around a circle. With four phases, QPSK can encode two bits per symbol, shown in the diagram.</a:t>
            </a:r>
          </a:p>
          <a:p>
            <a:endParaRPr lang="en-US" dirty="0"/>
          </a:p>
          <a:p>
            <a:endParaRPr lang="en-US" dirty="0"/>
          </a:p>
          <a:p>
            <a:endParaRPr lang="en-US" dirty="0"/>
          </a:p>
        </p:txBody>
      </p:sp>
      <p:sp>
        <p:nvSpPr>
          <p:cNvPr id="4" name="Slide Number Placeholder 3">
            <a:extLst>
              <a:ext uri="{FF2B5EF4-FFF2-40B4-BE49-F238E27FC236}">
                <a16:creationId xmlns:a16="http://schemas.microsoft.com/office/drawing/2014/main" id="{3DEA09A3-AE67-43DF-B729-C0A256219BB4}"/>
              </a:ext>
            </a:extLst>
          </p:cNvPr>
          <p:cNvSpPr>
            <a:spLocks noGrp="1"/>
          </p:cNvSpPr>
          <p:nvPr>
            <p:ph type="sldNum" sz="quarter" idx="15"/>
          </p:nvPr>
        </p:nvSpPr>
        <p:spPr/>
        <p:txBody>
          <a:bodyPr/>
          <a:lstStyle/>
          <a:p>
            <a:fld id="{9E998658-D646-48AD-9BC0-B2E57BA6CC03}" type="slidenum">
              <a:rPr lang="en-US" smtClean="0"/>
              <a:pPr/>
              <a:t>17</a:t>
            </a:fld>
            <a:endParaRPr lang="en-US"/>
          </a:p>
        </p:txBody>
      </p:sp>
    </p:spTree>
    <p:extLst>
      <p:ext uri="{BB962C8B-B14F-4D97-AF65-F5344CB8AC3E}">
        <p14:creationId xmlns:p14="http://schemas.microsoft.com/office/powerpoint/2010/main" val="40839188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F29408-6027-4221-8458-8A4C46C1CD22}"/>
              </a:ext>
            </a:extLst>
          </p:cNvPr>
          <p:cNvSpPr>
            <a:spLocks noGrp="1"/>
          </p:cNvSpPr>
          <p:nvPr>
            <p:ph type="title"/>
          </p:nvPr>
        </p:nvSpPr>
        <p:spPr/>
        <p:txBody>
          <a:bodyPr/>
          <a:lstStyle/>
          <a:p>
            <a:r>
              <a:rPr lang="en-US" dirty="0"/>
              <a:t>19.</a:t>
            </a:r>
          </a:p>
        </p:txBody>
      </p:sp>
      <p:sp>
        <p:nvSpPr>
          <p:cNvPr id="3" name="Content Placeholder 2">
            <a:extLst>
              <a:ext uri="{FF2B5EF4-FFF2-40B4-BE49-F238E27FC236}">
                <a16:creationId xmlns:a16="http://schemas.microsoft.com/office/drawing/2014/main" id="{6775F493-6041-410C-8136-6F8806AFCD0B}"/>
              </a:ext>
            </a:extLst>
          </p:cNvPr>
          <p:cNvSpPr>
            <a:spLocks noGrp="1"/>
          </p:cNvSpPr>
          <p:nvPr>
            <p:ph sz="quarter" idx="1"/>
          </p:nvPr>
        </p:nvSpPr>
        <p:spPr/>
        <p:txBody>
          <a:bodyPr/>
          <a:lstStyle/>
          <a:p>
            <a:r>
              <a:rPr lang="en-US" b="1" dirty="0"/>
              <a:t>QPSK</a:t>
            </a:r>
          </a:p>
          <a:p>
            <a:pPr marL="0" indent="0">
              <a:buNone/>
            </a:pPr>
            <a:r>
              <a:rPr lang="en-US" dirty="0"/>
              <a:t>Given that radio communication channels are allocated by agencies such as the Federal Communication Commission giving a prescribed (maximum) bandwidth, the advantage of QPSK over BPSK becomes evident: QPSK transmits twice the data rate in a given bandwidth compared to BPSK - at the same BER.</a:t>
            </a:r>
            <a:endParaRPr lang="en-US" b="1" dirty="0"/>
          </a:p>
        </p:txBody>
      </p:sp>
      <p:sp>
        <p:nvSpPr>
          <p:cNvPr id="4" name="Slide Number Placeholder 3">
            <a:extLst>
              <a:ext uri="{FF2B5EF4-FFF2-40B4-BE49-F238E27FC236}">
                <a16:creationId xmlns:a16="http://schemas.microsoft.com/office/drawing/2014/main" id="{1BBE8627-CCF5-4CDB-8A96-3BCE833570D5}"/>
              </a:ext>
            </a:extLst>
          </p:cNvPr>
          <p:cNvSpPr>
            <a:spLocks noGrp="1"/>
          </p:cNvSpPr>
          <p:nvPr>
            <p:ph type="sldNum" sz="quarter" idx="15"/>
          </p:nvPr>
        </p:nvSpPr>
        <p:spPr/>
        <p:txBody>
          <a:bodyPr/>
          <a:lstStyle/>
          <a:p>
            <a:fld id="{9E998658-D646-48AD-9BC0-B2E57BA6CC03}" type="slidenum">
              <a:rPr lang="en-US" smtClean="0"/>
              <a:pPr/>
              <a:t>18</a:t>
            </a:fld>
            <a:endParaRPr lang="en-US"/>
          </a:p>
        </p:txBody>
      </p:sp>
      <p:pic>
        <p:nvPicPr>
          <p:cNvPr id="6" name="Picture 5">
            <a:extLst>
              <a:ext uri="{FF2B5EF4-FFF2-40B4-BE49-F238E27FC236}">
                <a16:creationId xmlns:a16="http://schemas.microsoft.com/office/drawing/2014/main" id="{7526C37A-E3F9-4C6C-93FB-93F20CB391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19500" y="4602162"/>
            <a:ext cx="1905000" cy="1981200"/>
          </a:xfrm>
          <a:prstGeom prst="rect">
            <a:avLst/>
          </a:prstGeom>
        </p:spPr>
      </p:pic>
    </p:spTree>
    <p:extLst>
      <p:ext uri="{BB962C8B-B14F-4D97-AF65-F5344CB8AC3E}">
        <p14:creationId xmlns:p14="http://schemas.microsoft.com/office/powerpoint/2010/main" val="33326965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8AF1AC-C9B9-4070-B005-C4757A177F11}"/>
              </a:ext>
            </a:extLst>
          </p:cNvPr>
          <p:cNvSpPr>
            <a:spLocks noGrp="1"/>
          </p:cNvSpPr>
          <p:nvPr>
            <p:ph type="title"/>
          </p:nvPr>
        </p:nvSpPr>
        <p:spPr/>
        <p:txBody>
          <a:bodyPr/>
          <a:lstStyle/>
          <a:p>
            <a:r>
              <a:rPr lang="en-US" dirty="0"/>
              <a:t>19.</a:t>
            </a:r>
          </a:p>
        </p:txBody>
      </p:sp>
      <p:sp>
        <p:nvSpPr>
          <p:cNvPr id="3" name="Content Placeholder 2">
            <a:extLst>
              <a:ext uri="{FF2B5EF4-FFF2-40B4-BE49-F238E27FC236}">
                <a16:creationId xmlns:a16="http://schemas.microsoft.com/office/drawing/2014/main" id="{DCA4A9EB-BB74-45A6-BDF4-595F4FCA26FF}"/>
              </a:ext>
            </a:extLst>
          </p:cNvPr>
          <p:cNvSpPr>
            <a:spLocks noGrp="1"/>
          </p:cNvSpPr>
          <p:nvPr>
            <p:ph sz="quarter" idx="1"/>
          </p:nvPr>
        </p:nvSpPr>
        <p:spPr/>
        <p:txBody>
          <a:bodyPr/>
          <a:lstStyle/>
          <a:p>
            <a:r>
              <a:rPr lang="en-US" b="1" dirty="0"/>
              <a:t>FSK</a:t>
            </a:r>
          </a:p>
          <a:p>
            <a:pPr marL="0" indent="0">
              <a:buNone/>
            </a:pPr>
            <a:r>
              <a:rPr lang="en-US" b="1" dirty="0"/>
              <a:t>Frequency-shift keying</a:t>
            </a:r>
            <a:r>
              <a:rPr lang="en-US" dirty="0"/>
              <a:t> (</a:t>
            </a:r>
            <a:r>
              <a:rPr lang="en-US" b="1" dirty="0"/>
              <a:t>FSK</a:t>
            </a:r>
            <a:r>
              <a:rPr lang="en-US" dirty="0"/>
              <a:t>) is a frequency modulation scheme in which digital information is transmitted through discrete frequency changes of a carrier signal. The technology is used for communication systems such as amateur radio, and emergency broadcasts.</a:t>
            </a:r>
          </a:p>
        </p:txBody>
      </p:sp>
      <p:sp>
        <p:nvSpPr>
          <p:cNvPr id="4" name="Slide Number Placeholder 3">
            <a:extLst>
              <a:ext uri="{FF2B5EF4-FFF2-40B4-BE49-F238E27FC236}">
                <a16:creationId xmlns:a16="http://schemas.microsoft.com/office/drawing/2014/main" id="{48844686-F3EF-4683-A351-F195384A6E44}"/>
              </a:ext>
            </a:extLst>
          </p:cNvPr>
          <p:cNvSpPr>
            <a:spLocks noGrp="1"/>
          </p:cNvSpPr>
          <p:nvPr>
            <p:ph type="sldNum" sz="quarter" idx="15"/>
          </p:nvPr>
        </p:nvSpPr>
        <p:spPr/>
        <p:txBody>
          <a:bodyPr/>
          <a:lstStyle/>
          <a:p>
            <a:fld id="{9E998658-D646-48AD-9BC0-B2E57BA6CC03}" type="slidenum">
              <a:rPr lang="en-US" smtClean="0"/>
              <a:pPr/>
              <a:t>19</a:t>
            </a:fld>
            <a:endParaRPr lang="en-US"/>
          </a:p>
        </p:txBody>
      </p:sp>
      <p:pic>
        <p:nvPicPr>
          <p:cNvPr id="6" name="Picture 5">
            <a:extLst>
              <a:ext uri="{FF2B5EF4-FFF2-40B4-BE49-F238E27FC236}">
                <a16:creationId xmlns:a16="http://schemas.microsoft.com/office/drawing/2014/main" id="{F3CD269E-D784-416E-9B1E-DC680C9D74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400" y="4267200"/>
            <a:ext cx="7010400" cy="2590800"/>
          </a:xfrm>
          <a:prstGeom prst="rect">
            <a:avLst/>
          </a:prstGeom>
        </p:spPr>
      </p:pic>
    </p:spTree>
    <p:extLst>
      <p:ext uri="{BB962C8B-B14F-4D97-AF65-F5344CB8AC3E}">
        <p14:creationId xmlns:p14="http://schemas.microsoft.com/office/powerpoint/2010/main" val="12145399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F4E001-FBF8-4124-B68B-8F9A9DA58969}"/>
              </a:ext>
            </a:extLst>
          </p:cNvPr>
          <p:cNvSpPr>
            <a:spLocks noGrp="1"/>
          </p:cNvSpPr>
          <p:nvPr>
            <p:ph type="title"/>
          </p:nvPr>
        </p:nvSpPr>
        <p:spPr>
          <a:xfrm>
            <a:off x="457200" y="533400"/>
            <a:ext cx="7467600" cy="1143000"/>
          </a:xfrm>
        </p:spPr>
        <p:txBody>
          <a:bodyPr>
            <a:normAutofit fontScale="90000"/>
          </a:bodyPr>
          <a:lstStyle/>
          <a:p>
            <a:br>
              <a:rPr lang="en-US" dirty="0"/>
            </a:br>
            <a:r>
              <a:rPr lang="en-US" dirty="0"/>
              <a:t> </a:t>
            </a:r>
            <a:br>
              <a:rPr lang="en-US" dirty="0"/>
            </a:br>
            <a:r>
              <a:rPr lang="tr-TR" b="1" dirty="0"/>
              <a:t>DAY 6: </a:t>
            </a:r>
            <a:r>
              <a:rPr lang="en-US" b="1" dirty="0"/>
              <a:t>Digital Communication Overview, Modulation and Fidelity</a:t>
            </a:r>
            <a:br>
              <a:rPr lang="en-US" dirty="0"/>
            </a:br>
            <a:br>
              <a:rPr lang="en-US" dirty="0"/>
            </a:br>
            <a:endParaRPr lang="en-US" dirty="0"/>
          </a:p>
        </p:txBody>
      </p:sp>
      <p:sp>
        <p:nvSpPr>
          <p:cNvPr id="3" name="Content Placeholder 2">
            <a:extLst>
              <a:ext uri="{FF2B5EF4-FFF2-40B4-BE49-F238E27FC236}">
                <a16:creationId xmlns:a16="http://schemas.microsoft.com/office/drawing/2014/main" id="{95C23D3F-BAB7-4493-8026-0420FEE6F064}"/>
              </a:ext>
            </a:extLst>
          </p:cNvPr>
          <p:cNvSpPr>
            <a:spLocks noGrp="1"/>
          </p:cNvSpPr>
          <p:nvPr>
            <p:ph sz="quarter" idx="1"/>
          </p:nvPr>
        </p:nvSpPr>
        <p:spPr>
          <a:xfrm>
            <a:off x="457200" y="1620774"/>
            <a:ext cx="7467600" cy="4113276"/>
          </a:xfrm>
        </p:spPr>
        <p:txBody>
          <a:bodyPr>
            <a:normAutofit fontScale="92500" lnSpcReduction="20000"/>
          </a:bodyPr>
          <a:lstStyle/>
          <a:p>
            <a:pPr lvl="0"/>
            <a:r>
              <a:rPr lang="en-US" dirty="0"/>
              <a:t>Orthogonal Waveforms</a:t>
            </a:r>
          </a:p>
          <a:p>
            <a:pPr lvl="0"/>
            <a:r>
              <a:rPr lang="en-US" dirty="0"/>
              <a:t>Linear Combinations </a:t>
            </a:r>
          </a:p>
          <a:p>
            <a:pPr lvl="0"/>
            <a:r>
              <a:rPr lang="en-US" dirty="0"/>
              <a:t>Reception</a:t>
            </a:r>
          </a:p>
          <a:p>
            <a:pPr lvl="0"/>
            <a:r>
              <a:rPr lang="en-US" dirty="0"/>
              <a:t>How to Choose a Modulation</a:t>
            </a:r>
          </a:p>
          <a:p>
            <a:pPr lvl="0"/>
            <a:r>
              <a:rPr lang="en-US" dirty="0"/>
              <a:t>Intersysmbol Interference</a:t>
            </a:r>
          </a:p>
          <a:p>
            <a:pPr lvl="0"/>
            <a:r>
              <a:rPr lang="en-US" dirty="0"/>
              <a:t>Cost of Implementation and Channel Capacity</a:t>
            </a:r>
          </a:p>
          <a:p>
            <a:pPr lvl="0"/>
            <a:r>
              <a:rPr lang="en-US" dirty="0"/>
              <a:t>PAM, M-</a:t>
            </a:r>
            <a:r>
              <a:rPr lang="en-US" dirty="0" err="1"/>
              <a:t>ary</a:t>
            </a:r>
            <a:r>
              <a:rPr lang="en-US" dirty="0"/>
              <a:t> QAM and PSK, FSK, MSK</a:t>
            </a:r>
          </a:p>
          <a:p>
            <a:pPr marL="0" indent="0">
              <a:buNone/>
            </a:pPr>
            <a:endParaRPr lang="en-GB" b="1" dirty="0"/>
          </a:p>
          <a:p>
            <a:pPr marL="0" indent="0">
              <a:buNone/>
            </a:pPr>
            <a:r>
              <a:rPr lang="tr-TR" b="1" dirty="0"/>
              <a:t>DAY 8:  </a:t>
            </a:r>
            <a:r>
              <a:rPr lang="en-US" b="1" dirty="0"/>
              <a:t>Channel Coding</a:t>
            </a:r>
            <a:endParaRPr lang="en-US" dirty="0"/>
          </a:p>
          <a:p>
            <a:pPr lvl="0"/>
            <a:r>
              <a:rPr lang="en-US" dirty="0"/>
              <a:t>Block Codes, Error Detection </a:t>
            </a:r>
          </a:p>
          <a:p>
            <a:pPr lvl="0"/>
            <a:r>
              <a:rPr lang="en-US" dirty="0"/>
              <a:t>System Performance and Costs</a:t>
            </a:r>
          </a:p>
          <a:p>
            <a:pPr marL="0" indent="0">
              <a:buNone/>
            </a:pPr>
            <a:endParaRPr lang="en-US" dirty="0"/>
          </a:p>
        </p:txBody>
      </p:sp>
      <p:sp>
        <p:nvSpPr>
          <p:cNvPr id="4" name="Slide Number Placeholder 3">
            <a:extLst>
              <a:ext uri="{FF2B5EF4-FFF2-40B4-BE49-F238E27FC236}">
                <a16:creationId xmlns:a16="http://schemas.microsoft.com/office/drawing/2014/main" id="{AEA57057-B2F9-4E7B-96E9-3C93E393CD43}"/>
              </a:ext>
            </a:extLst>
          </p:cNvPr>
          <p:cNvSpPr>
            <a:spLocks noGrp="1"/>
          </p:cNvSpPr>
          <p:nvPr>
            <p:ph type="sldNum" sz="quarter" idx="15"/>
          </p:nvPr>
        </p:nvSpPr>
        <p:spPr/>
        <p:txBody>
          <a:bodyPr/>
          <a:lstStyle/>
          <a:p>
            <a:fld id="{9E998658-D646-48AD-9BC0-B2E57BA6CC03}" type="slidenum">
              <a:rPr lang="en-US" smtClean="0"/>
              <a:pPr/>
              <a:t>2</a:t>
            </a:fld>
            <a:endParaRPr lang="en-US"/>
          </a:p>
        </p:txBody>
      </p:sp>
    </p:spTree>
    <p:extLst>
      <p:ext uri="{BB962C8B-B14F-4D97-AF65-F5344CB8AC3E}">
        <p14:creationId xmlns:p14="http://schemas.microsoft.com/office/powerpoint/2010/main" val="32587450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4CE296-0286-497B-AD14-2C618080A2A7}"/>
              </a:ext>
            </a:extLst>
          </p:cNvPr>
          <p:cNvSpPr>
            <a:spLocks noGrp="1"/>
          </p:cNvSpPr>
          <p:nvPr>
            <p:ph type="title"/>
          </p:nvPr>
        </p:nvSpPr>
        <p:spPr/>
        <p:txBody>
          <a:bodyPr/>
          <a:lstStyle/>
          <a:p>
            <a:r>
              <a:rPr lang="en-US" dirty="0"/>
              <a:t>20. </a:t>
            </a:r>
            <a:r>
              <a:rPr lang="en-US" b="1" dirty="0"/>
              <a:t>Fidelity</a:t>
            </a:r>
          </a:p>
        </p:txBody>
      </p:sp>
      <p:sp>
        <p:nvSpPr>
          <p:cNvPr id="3" name="Content Placeholder 2">
            <a:extLst>
              <a:ext uri="{FF2B5EF4-FFF2-40B4-BE49-F238E27FC236}">
                <a16:creationId xmlns:a16="http://schemas.microsoft.com/office/drawing/2014/main" id="{0EF456AF-3F88-4C59-8A25-D2BA0DFFB941}"/>
              </a:ext>
            </a:extLst>
          </p:cNvPr>
          <p:cNvSpPr>
            <a:spLocks noGrp="1"/>
          </p:cNvSpPr>
          <p:nvPr>
            <p:ph sz="quarter" idx="1"/>
          </p:nvPr>
        </p:nvSpPr>
        <p:spPr/>
        <p:txBody>
          <a:bodyPr/>
          <a:lstStyle/>
          <a:p>
            <a:r>
              <a:rPr lang="en-US" dirty="0"/>
              <a:t>The fidelity(probability of bit error and probability of symbol error) across different modulations. </a:t>
            </a:r>
          </a:p>
          <a:p>
            <a:r>
              <a:rPr lang="en-US" dirty="0"/>
              <a:t>For the same energy per bit, using different modulation would result in different fidelity.</a:t>
            </a:r>
          </a:p>
        </p:txBody>
      </p:sp>
      <p:sp>
        <p:nvSpPr>
          <p:cNvPr id="4" name="Slide Number Placeholder 3">
            <a:extLst>
              <a:ext uri="{FF2B5EF4-FFF2-40B4-BE49-F238E27FC236}">
                <a16:creationId xmlns:a16="http://schemas.microsoft.com/office/drawing/2014/main" id="{3DE099F7-4526-4EBE-BBB0-EF4449F367EC}"/>
              </a:ext>
            </a:extLst>
          </p:cNvPr>
          <p:cNvSpPr>
            <a:spLocks noGrp="1"/>
          </p:cNvSpPr>
          <p:nvPr>
            <p:ph type="sldNum" sz="quarter" idx="15"/>
          </p:nvPr>
        </p:nvSpPr>
        <p:spPr/>
        <p:txBody>
          <a:bodyPr/>
          <a:lstStyle/>
          <a:p>
            <a:fld id="{9E998658-D646-48AD-9BC0-B2E57BA6CC03}" type="slidenum">
              <a:rPr lang="en-US" smtClean="0"/>
              <a:pPr/>
              <a:t>20</a:t>
            </a:fld>
            <a:endParaRPr lang="en-US"/>
          </a:p>
        </p:txBody>
      </p:sp>
    </p:spTree>
    <p:extLst>
      <p:ext uri="{BB962C8B-B14F-4D97-AF65-F5344CB8AC3E}">
        <p14:creationId xmlns:p14="http://schemas.microsoft.com/office/powerpoint/2010/main" val="11664875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CCE10-CB4B-487F-8DCE-07B7B5654C65}"/>
              </a:ext>
            </a:extLst>
          </p:cNvPr>
          <p:cNvSpPr>
            <a:spLocks noGrp="1"/>
          </p:cNvSpPr>
          <p:nvPr>
            <p:ph type="title"/>
          </p:nvPr>
        </p:nvSpPr>
        <p:spPr/>
        <p:txBody>
          <a:bodyPr/>
          <a:lstStyle/>
          <a:p>
            <a:r>
              <a:rPr lang="en-US" dirty="0"/>
              <a:t>24. </a:t>
            </a:r>
            <a:r>
              <a:rPr lang="en-US" b="1" dirty="0"/>
              <a:t>Channel coding</a:t>
            </a:r>
          </a:p>
        </p:txBody>
      </p:sp>
      <p:sp>
        <p:nvSpPr>
          <p:cNvPr id="3" name="Content Placeholder 2">
            <a:extLst>
              <a:ext uri="{FF2B5EF4-FFF2-40B4-BE49-F238E27FC236}">
                <a16:creationId xmlns:a16="http://schemas.microsoft.com/office/drawing/2014/main" id="{5A0A8F3F-CA34-4C16-A481-7C4D42D6D530}"/>
              </a:ext>
            </a:extLst>
          </p:cNvPr>
          <p:cNvSpPr>
            <a:spLocks noGrp="1"/>
          </p:cNvSpPr>
          <p:nvPr>
            <p:ph sz="quarter" idx="1"/>
          </p:nvPr>
        </p:nvSpPr>
        <p:spPr/>
        <p:txBody>
          <a:bodyPr/>
          <a:lstStyle/>
          <a:p>
            <a:r>
              <a:rPr lang="en-US" dirty="0"/>
              <a:t>Forward error correction coding or channel coding </a:t>
            </a:r>
          </a:p>
          <a:p>
            <a:r>
              <a:rPr lang="en-US" dirty="0"/>
              <a:t>Adding redundancy to our data at the transmitter with the purpose detection and correcting errors at the receiver.</a:t>
            </a:r>
          </a:p>
          <a:p>
            <a:r>
              <a:rPr lang="en-US" dirty="0"/>
              <a:t>The transmitter takes in data bits and puts out coded bits.</a:t>
            </a:r>
          </a:p>
          <a:p>
            <a:r>
              <a:rPr lang="en-US" dirty="0"/>
              <a:t>Our notation is that for each k data bits input to FEC operator, the FEC operation will produce    n &gt; k coded bits out.</a:t>
            </a:r>
          </a:p>
        </p:txBody>
      </p:sp>
      <p:sp>
        <p:nvSpPr>
          <p:cNvPr id="4" name="Slide Number Placeholder 3">
            <a:extLst>
              <a:ext uri="{FF2B5EF4-FFF2-40B4-BE49-F238E27FC236}">
                <a16:creationId xmlns:a16="http://schemas.microsoft.com/office/drawing/2014/main" id="{C431269C-DD63-4EC9-9185-F3205A6B1C0E}"/>
              </a:ext>
            </a:extLst>
          </p:cNvPr>
          <p:cNvSpPr>
            <a:spLocks noGrp="1"/>
          </p:cNvSpPr>
          <p:nvPr>
            <p:ph type="sldNum" sz="quarter" idx="15"/>
          </p:nvPr>
        </p:nvSpPr>
        <p:spPr/>
        <p:txBody>
          <a:bodyPr/>
          <a:lstStyle/>
          <a:p>
            <a:fld id="{9E998658-D646-48AD-9BC0-B2E57BA6CC03}" type="slidenum">
              <a:rPr lang="en-US" smtClean="0"/>
              <a:pPr/>
              <a:t>21</a:t>
            </a:fld>
            <a:endParaRPr lang="en-US"/>
          </a:p>
        </p:txBody>
      </p:sp>
    </p:spTree>
    <p:extLst>
      <p:ext uri="{BB962C8B-B14F-4D97-AF65-F5344CB8AC3E}">
        <p14:creationId xmlns:p14="http://schemas.microsoft.com/office/powerpoint/2010/main" val="14132021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58EDF-DD80-4654-A88F-5F150A904701}"/>
              </a:ext>
            </a:extLst>
          </p:cNvPr>
          <p:cNvSpPr>
            <a:spLocks noGrp="1"/>
          </p:cNvSpPr>
          <p:nvPr>
            <p:ph type="title"/>
          </p:nvPr>
        </p:nvSpPr>
        <p:spPr/>
        <p:txBody>
          <a:bodyPr/>
          <a:lstStyle/>
          <a:p>
            <a:r>
              <a:rPr lang="en-US" dirty="0"/>
              <a:t>24.1. Examples of Error correction codes</a:t>
            </a:r>
          </a:p>
        </p:txBody>
      </p:sp>
      <p:sp>
        <p:nvSpPr>
          <p:cNvPr id="3" name="Content Placeholder 2">
            <a:extLst>
              <a:ext uri="{FF2B5EF4-FFF2-40B4-BE49-F238E27FC236}">
                <a16:creationId xmlns:a16="http://schemas.microsoft.com/office/drawing/2014/main" id="{8FE18742-A125-4C72-80AC-590859B9B4B7}"/>
              </a:ext>
            </a:extLst>
          </p:cNvPr>
          <p:cNvSpPr>
            <a:spLocks noGrp="1"/>
          </p:cNvSpPr>
          <p:nvPr>
            <p:ph sz="quarter" idx="1"/>
          </p:nvPr>
        </p:nvSpPr>
        <p:spPr/>
        <p:txBody>
          <a:bodyPr/>
          <a:lstStyle/>
          <a:p>
            <a:r>
              <a:rPr lang="en-US" dirty="0"/>
              <a:t> </a:t>
            </a:r>
            <a:r>
              <a:rPr lang="en-US" b="1" dirty="0"/>
              <a:t>Block code</a:t>
            </a:r>
          </a:p>
          <a:p>
            <a:r>
              <a:rPr lang="en-US" dirty="0"/>
              <a:t>Is an example of error correction code which is suitable for data that is not coming in large streams (bursty data sources &lt;1000 bits ). </a:t>
            </a:r>
            <a:r>
              <a:rPr lang="en-US" dirty="0" err="1"/>
              <a:t>E.g</a:t>
            </a:r>
            <a:r>
              <a:rPr lang="en-US" dirty="0"/>
              <a:t> in wireless sensor networks. </a:t>
            </a:r>
          </a:p>
          <a:p>
            <a:r>
              <a:rPr lang="en-US" b="1" dirty="0"/>
              <a:t>Convolution code</a:t>
            </a:r>
          </a:p>
          <a:p>
            <a:r>
              <a:rPr lang="en-US" dirty="0"/>
              <a:t> This error correction technique is suitable for  very large data streams. More energy efficient than block codes when you have large streams of data. E.g. in satellite and terrestrial digital video broadcasting.</a:t>
            </a:r>
          </a:p>
        </p:txBody>
      </p:sp>
      <p:sp>
        <p:nvSpPr>
          <p:cNvPr id="4" name="Slide Number Placeholder 3">
            <a:extLst>
              <a:ext uri="{FF2B5EF4-FFF2-40B4-BE49-F238E27FC236}">
                <a16:creationId xmlns:a16="http://schemas.microsoft.com/office/drawing/2014/main" id="{C8455582-FF6E-4F9A-8157-942362AC3A88}"/>
              </a:ext>
            </a:extLst>
          </p:cNvPr>
          <p:cNvSpPr>
            <a:spLocks noGrp="1"/>
          </p:cNvSpPr>
          <p:nvPr>
            <p:ph type="sldNum" sz="quarter" idx="15"/>
          </p:nvPr>
        </p:nvSpPr>
        <p:spPr/>
        <p:txBody>
          <a:bodyPr/>
          <a:lstStyle/>
          <a:p>
            <a:fld id="{9E998658-D646-48AD-9BC0-B2E57BA6CC03}" type="slidenum">
              <a:rPr lang="en-US" smtClean="0"/>
              <a:pPr/>
              <a:t>22</a:t>
            </a:fld>
            <a:endParaRPr lang="en-US"/>
          </a:p>
        </p:txBody>
      </p:sp>
    </p:spTree>
    <p:extLst>
      <p:ext uri="{BB962C8B-B14F-4D97-AF65-F5344CB8AC3E}">
        <p14:creationId xmlns:p14="http://schemas.microsoft.com/office/powerpoint/2010/main" val="8508327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78D082-7D1C-49A5-A8F6-3BEE653F8B86}"/>
              </a:ext>
            </a:extLst>
          </p:cNvPr>
          <p:cNvSpPr>
            <a:spLocks noGrp="1"/>
          </p:cNvSpPr>
          <p:nvPr>
            <p:ph type="title"/>
          </p:nvPr>
        </p:nvSpPr>
        <p:spPr/>
        <p:txBody>
          <a:bodyPr/>
          <a:lstStyle/>
          <a:p>
            <a:r>
              <a:rPr lang="en-US" dirty="0"/>
              <a:t>24.2 Error Detection</a:t>
            </a:r>
          </a:p>
        </p:txBody>
      </p:sp>
      <p:sp>
        <p:nvSpPr>
          <p:cNvPr id="3" name="Content Placeholder 2">
            <a:extLst>
              <a:ext uri="{FF2B5EF4-FFF2-40B4-BE49-F238E27FC236}">
                <a16:creationId xmlns:a16="http://schemas.microsoft.com/office/drawing/2014/main" id="{A8681581-655D-4A5C-AEED-EE4DA611D189}"/>
              </a:ext>
            </a:extLst>
          </p:cNvPr>
          <p:cNvSpPr>
            <a:spLocks noGrp="1"/>
          </p:cNvSpPr>
          <p:nvPr>
            <p:ph sz="quarter" idx="1"/>
          </p:nvPr>
        </p:nvSpPr>
        <p:spPr/>
        <p:txBody>
          <a:bodyPr>
            <a:normAutofit fontScale="92500" lnSpcReduction="20000"/>
          </a:bodyPr>
          <a:lstStyle/>
          <a:p>
            <a:r>
              <a:rPr lang="en-US" dirty="0"/>
              <a:t>Rather than to correct the data, can also simply try to detect the error. This lets us know not to use the data we’ve received.</a:t>
            </a:r>
          </a:p>
          <a:p>
            <a:r>
              <a:rPr lang="en-US" dirty="0"/>
              <a:t>If we request the data again, it  tells the transmitter that we didn’t get the data (perhaps the SNR was too low or the interference power was too high), which it might need to know anyway. For error detection, we have the following packet structure:</a:t>
            </a:r>
          </a:p>
          <a:p>
            <a:r>
              <a:rPr lang="en-US" dirty="0"/>
              <a:t>1.Header: Information about who the data is meant for, what purpose the data is being sent</a:t>
            </a:r>
          </a:p>
          <a:p>
            <a:r>
              <a:rPr lang="en-US" dirty="0"/>
              <a:t>2. Payload: Data that we need to communicate.</a:t>
            </a:r>
          </a:p>
          <a:p>
            <a:r>
              <a:rPr lang="en-US" dirty="0"/>
              <a:t>3. Footer: Where the CRC is included.</a:t>
            </a:r>
          </a:p>
          <a:p>
            <a:r>
              <a:rPr lang="en-US" dirty="0"/>
              <a:t>The cyclic redundancy check (CRC) is a check to make sure that the data in the payload was correctly received.</a:t>
            </a:r>
          </a:p>
        </p:txBody>
      </p:sp>
      <p:sp>
        <p:nvSpPr>
          <p:cNvPr id="4" name="Slide Number Placeholder 3">
            <a:extLst>
              <a:ext uri="{FF2B5EF4-FFF2-40B4-BE49-F238E27FC236}">
                <a16:creationId xmlns:a16="http://schemas.microsoft.com/office/drawing/2014/main" id="{E4B30DC4-35C7-4D96-92A3-E955964B94AE}"/>
              </a:ext>
            </a:extLst>
          </p:cNvPr>
          <p:cNvSpPr>
            <a:spLocks noGrp="1"/>
          </p:cNvSpPr>
          <p:nvPr>
            <p:ph type="sldNum" sz="quarter" idx="15"/>
          </p:nvPr>
        </p:nvSpPr>
        <p:spPr/>
        <p:txBody>
          <a:bodyPr/>
          <a:lstStyle/>
          <a:p>
            <a:fld id="{9E998658-D646-48AD-9BC0-B2E57BA6CC03}" type="slidenum">
              <a:rPr lang="en-US" smtClean="0"/>
              <a:pPr/>
              <a:t>23</a:t>
            </a:fld>
            <a:endParaRPr lang="en-US"/>
          </a:p>
        </p:txBody>
      </p:sp>
    </p:spTree>
    <p:extLst>
      <p:ext uri="{BB962C8B-B14F-4D97-AF65-F5344CB8AC3E}">
        <p14:creationId xmlns:p14="http://schemas.microsoft.com/office/powerpoint/2010/main" val="9779137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40624DF-47FF-431B-9AAA-9C90215E4F4E}"/>
              </a:ext>
            </a:extLst>
          </p:cNvPr>
          <p:cNvSpPr>
            <a:spLocks noGrp="1"/>
          </p:cNvSpPr>
          <p:nvPr>
            <p:ph sz="quarter" idx="1"/>
          </p:nvPr>
        </p:nvSpPr>
        <p:spPr/>
        <p:txBody>
          <a:bodyPr/>
          <a:lstStyle/>
          <a:p>
            <a:pPr marL="0" indent="0" algn="ctr">
              <a:buNone/>
            </a:pPr>
            <a:endParaRPr lang="en-US" dirty="0"/>
          </a:p>
          <a:p>
            <a:pPr marL="0" indent="0" algn="ctr">
              <a:buNone/>
            </a:pPr>
            <a:endParaRPr lang="en-US" dirty="0"/>
          </a:p>
          <a:p>
            <a:pPr marL="0" indent="0" algn="ctr">
              <a:buNone/>
            </a:pPr>
            <a:endParaRPr lang="en-US" dirty="0"/>
          </a:p>
          <a:p>
            <a:pPr marL="0" indent="0" algn="ctr">
              <a:buNone/>
            </a:pPr>
            <a:endParaRPr lang="en-US" dirty="0"/>
          </a:p>
          <a:p>
            <a:pPr marL="0" indent="0" algn="ctr">
              <a:buNone/>
            </a:pPr>
            <a:r>
              <a:rPr lang="en-US" dirty="0"/>
              <a:t> THANK YOU </a:t>
            </a:r>
          </a:p>
        </p:txBody>
      </p:sp>
      <p:sp>
        <p:nvSpPr>
          <p:cNvPr id="4" name="Slide Number Placeholder 3">
            <a:extLst>
              <a:ext uri="{FF2B5EF4-FFF2-40B4-BE49-F238E27FC236}">
                <a16:creationId xmlns:a16="http://schemas.microsoft.com/office/drawing/2014/main" id="{B3AF906C-B217-4BF5-957B-4F4CEA672AFE}"/>
              </a:ext>
            </a:extLst>
          </p:cNvPr>
          <p:cNvSpPr>
            <a:spLocks noGrp="1"/>
          </p:cNvSpPr>
          <p:nvPr>
            <p:ph type="sldNum" sz="quarter" idx="15"/>
          </p:nvPr>
        </p:nvSpPr>
        <p:spPr/>
        <p:txBody>
          <a:bodyPr/>
          <a:lstStyle/>
          <a:p>
            <a:fld id="{9E998658-D646-48AD-9BC0-B2E57BA6CC03}" type="slidenum">
              <a:rPr lang="en-US" smtClean="0"/>
              <a:pPr/>
              <a:t>24</a:t>
            </a:fld>
            <a:endParaRPr lang="en-US"/>
          </a:p>
        </p:txBody>
      </p:sp>
    </p:spTree>
    <p:extLst>
      <p:ext uri="{BB962C8B-B14F-4D97-AF65-F5344CB8AC3E}">
        <p14:creationId xmlns:p14="http://schemas.microsoft.com/office/powerpoint/2010/main" val="20201933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08DAA-F25B-4BDB-B556-C7009BB0DC6F}"/>
              </a:ext>
            </a:extLst>
          </p:cNvPr>
          <p:cNvSpPr>
            <a:spLocks noGrp="1"/>
          </p:cNvSpPr>
          <p:nvPr>
            <p:ph type="title"/>
          </p:nvPr>
        </p:nvSpPr>
        <p:spPr/>
        <p:txBody>
          <a:bodyPr/>
          <a:lstStyle/>
          <a:p>
            <a:r>
              <a:rPr lang="en-US" dirty="0"/>
              <a:t>18.1 Orthogonal waveforms</a:t>
            </a:r>
          </a:p>
        </p:txBody>
      </p:sp>
      <p:pic>
        <p:nvPicPr>
          <p:cNvPr id="5" name="Content Placeholder 4">
            <a:extLst>
              <a:ext uri="{FF2B5EF4-FFF2-40B4-BE49-F238E27FC236}">
                <a16:creationId xmlns:a16="http://schemas.microsoft.com/office/drawing/2014/main" id="{73F3F7E6-73C3-4C97-B76F-BEA3EE732627}"/>
              </a:ext>
            </a:extLst>
          </p:cNvPr>
          <p:cNvPicPr>
            <a:picLocks noGrp="1" noChangeAspect="1"/>
          </p:cNvPicPr>
          <p:nvPr>
            <p:ph sz="quarter" idx="1"/>
          </p:nvPr>
        </p:nvPicPr>
        <p:blipFill>
          <a:blip r:embed="rId2"/>
          <a:stretch>
            <a:fillRect/>
          </a:stretch>
        </p:blipFill>
        <p:spPr>
          <a:xfrm>
            <a:off x="609600" y="1752600"/>
            <a:ext cx="7467600" cy="1295400"/>
          </a:xfrm>
          <a:prstGeom prst="rect">
            <a:avLst/>
          </a:prstGeom>
        </p:spPr>
      </p:pic>
      <p:sp>
        <p:nvSpPr>
          <p:cNvPr id="4" name="Slide Number Placeholder 3">
            <a:extLst>
              <a:ext uri="{FF2B5EF4-FFF2-40B4-BE49-F238E27FC236}">
                <a16:creationId xmlns:a16="http://schemas.microsoft.com/office/drawing/2014/main" id="{7E2AB930-43BC-456F-A8FA-5B19E9CD4A55}"/>
              </a:ext>
            </a:extLst>
          </p:cNvPr>
          <p:cNvSpPr>
            <a:spLocks noGrp="1"/>
          </p:cNvSpPr>
          <p:nvPr>
            <p:ph type="sldNum" sz="quarter" idx="15"/>
          </p:nvPr>
        </p:nvSpPr>
        <p:spPr/>
        <p:txBody>
          <a:bodyPr/>
          <a:lstStyle/>
          <a:p>
            <a:fld id="{9E998658-D646-48AD-9BC0-B2E57BA6CC03}" type="slidenum">
              <a:rPr lang="en-US" smtClean="0"/>
              <a:pPr/>
              <a:t>3</a:t>
            </a:fld>
            <a:endParaRPr lang="en-US"/>
          </a:p>
        </p:txBody>
      </p:sp>
      <p:pic>
        <p:nvPicPr>
          <p:cNvPr id="6" name="Picture 5">
            <a:extLst>
              <a:ext uri="{FF2B5EF4-FFF2-40B4-BE49-F238E27FC236}">
                <a16:creationId xmlns:a16="http://schemas.microsoft.com/office/drawing/2014/main" id="{AA6FB55B-EF0B-4B7C-A3C8-6572FC41EC87}"/>
              </a:ext>
            </a:extLst>
          </p:cNvPr>
          <p:cNvPicPr>
            <a:picLocks noChangeAspect="1"/>
          </p:cNvPicPr>
          <p:nvPr/>
        </p:nvPicPr>
        <p:blipFill>
          <a:blip r:embed="rId3"/>
          <a:stretch>
            <a:fillRect/>
          </a:stretch>
        </p:blipFill>
        <p:spPr>
          <a:xfrm>
            <a:off x="629478" y="3397818"/>
            <a:ext cx="7499538" cy="716982"/>
          </a:xfrm>
          <a:prstGeom prst="rect">
            <a:avLst/>
          </a:prstGeom>
        </p:spPr>
      </p:pic>
      <p:pic>
        <p:nvPicPr>
          <p:cNvPr id="7" name="Picture 6">
            <a:extLst>
              <a:ext uri="{FF2B5EF4-FFF2-40B4-BE49-F238E27FC236}">
                <a16:creationId xmlns:a16="http://schemas.microsoft.com/office/drawing/2014/main" id="{BEA658D2-DE68-442E-982F-5FBF3AC44058}"/>
              </a:ext>
            </a:extLst>
          </p:cNvPr>
          <p:cNvPicPr>
            <a:picLocks noChangeAspect="1"/>
          </p:cNvPicPr>
          <p:nvPr/>
        </p:nvPicPr>
        <p:blipFill>
          <a:blip r:embed="rId4"/>
          <a:stretch>
            <a:fillRect/>
          </a:stretch>
        </p:blipFill>
        <p:spPr>
          <a:xfrm>
            <a:off x="2362200" y="4464618"/>
            <a:ext cx="3200400" cy="1269432"/>
          </a:xfrm>
          <a:prstGeom prst="rect">
            <a:avLst/>
          </a:prstGeom>
        </p:spPr>
      </p:pic>
    </p:spTree>
    <p:extLst>
      <p:ext uri="{BB962C8B-B14F-4D97-AF65-F5344CB8AC3E}">
        <p14:creationId xmlns:p14="http://schemas.microsoft.com/office/powerpoint/2010/main" val="5431911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89780A-1213-4D18-BB29-F7F735B8EAD7}"/>
              </a:ext>
            </a:extLst>
          </p:cNvPr>
          <p:cNvSpPr>
            <a:spLocks noGrp="1"/>
          </p:cNvSpPr>
          <p:nvPr>
            <p:ph type="title"/>
          </p:nvPr>
        </p:nvSpPr>
        <p:spPr/>
        <p:txBody>
          <a:bodyPr/>
          <a:lstStyle/>
          <a:p>
            <a:r>
              <a:rPr lang="en-US" dirty="0"/>
              <a:t>18.2 Linear combination</a:t>
            </a:r>
          </a:p>
        </p:txBody>
      </p:sp>
      <p:pic>
        <p:nvPicPr>
          <p:cNvPr id="5" name="Content Placeholder 4">
            <a:extLst>
              <a:ext uri="{FF2B5EF4-FFF2-40B4-BE49-F238E27FC236}">
                <a16:creationId xmlns:a16="http://schemas.microsoft.com/office/drawing/2014/main" id="{6FE2F7E1-7774-42F8-B03C-8D26037A579F}"/>
              </a:ext>
            </a:extLst>
          </p:cNvPr>
          <p:cNvPicPr>
            <a:picLocks noGrp="1" noChangeAspect="1"/>
          </p:cNvPicPr>
          <p:nvPr>
            <p:ph sz="quarter" idx="1"/>
          </p:nvPr>
        </p:nvPicPr>
        <p:blipFill>
          <a:blip r:embed="rId2"/>
          <a:stretch>
            <a:fillRect/>
          </a:stretch>
        </p:blipFill>
        <p:spPr>
          <a:xfrm>
            <a:off x="606812" y="1752600"/>
            <a:ext cx="6327388" cy="533400"/>
          </a:xfrm>
          <a:prstGeom prst="rect">
            <a:avLst/>
          </a:prstGeom>
        </p:spPr>
      </p:pic>
      <p:sp>
        <p:nvSpPr>
          <p:cNvPr id="4" name="Slide Number Placeholder 3">
            <a:extLst>
              <a:ext uri="{FF2B5EF4-FFF2-40B4-BE49-F238E27FC236}">
                <a16:creationId xmlns:a16="http://schemas.microsoft.com/office/drawing/2014/main" id="{7DA89A63-EB6A-4E04-889F-1C4A4638F7E4}"/>
              </a:ext>
            </a:extLst>
          </p:cNvPr>
          <p:cNvSpPr>
            <a:spLocks noGrp="1"/>
          </p:cNvSpPr>
          <p:nvPr>
            <p:ph type="sldNum" sz="quarter" idx="15"/>
          </p:nvPr>
        </p:nvSpPr>
        <p:spPr/>
        <p:txBody>
          <a:bodyPr/>
          <a:lstStyle/>
          <a:p>
            <a:fld id="{9E998658-D646-48AD-9BC0-B2E57BA6CC03}" type="slidenum">
              <a:rPr lang="en-US" smtClean="0"/>
              <a:pPr/>
              <a:t>4</a:t>
            </a:fld>
            <a:endParaRPr lang="en-US"/>
          </a:p>
        </p:txBody>
      </p:sp>
      <p:pic>
        <p:nvPicPr>
          <p:cNvPr id="6" name="Picture 5">
            <a:extLst>
              <a:ext uri="{FF2B5EF4-FFF2-40B4-BE49-F238E27FC236}">
                <a16:creationId xmlns:a16="http://schemas.microsoft.com/office/drawing/2014/main" id="{B158B0BD-A27B-4AC1-BC49-DFEF6A0FBA74}"/>
              </a:ext>
            </a:extLst>
          </p:cNvPr>
          <p:cNvPicPr>
            <a:picLocks noChangeAspect="1"/>
          </p:cNvPicPr>
          <p:nvPr/>
        </p:nvPicPr>
        <p:blipFill>
          <a:blip r:embed="rId3"/>
          <a:stretch>
            <a:fillRect/>
          </a:stretch>
        </p:blipFill>
        <p:spPr>
          <a:xfrm>
            <a:off x="606812" y="2819400"/>
            <a:ext cx="7698988" cy="1861486"/>
          </a:xfrm>
          <a:prstGeom prst="rect">
            <a:avLst/>
          </a:prstGeom>
        </p:spPr>
      </p:pic>
    </p:spTree>
    <p:extLst>
      <p:ext uri="{BB962C8B-B14F-4D97-AF65-F5344CB8AC3E}">
        <p14:creationId xmlns:p14="http://schemas.microsoft.com/office/powerpoint/2010/main" val="16480349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199624-AE44-48CF-838F-32FB90032FA7}"/>
              </a:ext>
            </a:extLst>
          </p:cNvPr>
          <p:cNvSpPr>
            <a:spLocks noGrp="1"/>
          </p:cNvSpPr>
          <p:nvPr>
            <p:ph type="title"/>
          </p:nvPr>
        </p:nvSpPr>
        <p:spPr/>
        <p:txBody>
          <a:bodyPr/>
          <a:lstStyle/>
          <a:p>
            <a:r>
              <a:rPr lang="en-US" dirty="0"/>
              <a:t>Examples</a:t>
            </a:r>
          </a:p>
        </p:txBody>
      </p:sp>
      <p:pic>
        <p:nvPicPr>
          <p:cNvPr id="5" name="Content Placeholder 4">
            <a:extLst>
              <a:ext uri="{FF2B5EF4-FFF2-40B4-BE49-F238E27FC236}">
                <a16:creationId xmlns:a16="http://schemas.microsoft.com/office/drawing/2014/main" id="{C8B68DCB-D728-4E12-A48C-2D2BE375792A}"/>
              </a:ext>
            </a:extLst>
          </p:cNvPr>
          <p:cNvPicPr>
            <a:picLocks noGrp="1" noChangeAspect="1"/>
          </p:cNvPicPr>
          <p:nvPr>
            <p:ph sz="quarter" idx="1"/>
          </p:nvPr>
        </p:nvPicPr>
        <p:blipFill>
          <a:blip r:embed="rId2"/>
          <a:stretch>
            <a:fillRect/>
          </a:stretch>
        </p:blipFill>
        <p:spPr>
          <a:xfrm>
            <a:off x="2045255" y="1600200"/>
            <a:ext cx="4291490" cy="4873625"/>
          </a:xfrm>
          <a:prstGeom prst="rect">
            <a:avLst/>
          </a:prstGeom>
        </p:spPr>
      </p:pic>
      <p:sp>
        <p:nvSpPr>
          <p:cNvPr id="4" name="Slide Number Placeholder 3">
            <a:extLst>
              <a:ext uri="{FF2B5EF4-FFF2-40B4-BE49-F238E27FC236}">
                <a16:creationId xmlns:a16="http://schemas.microsoft.com/office/drawing/2014/main" id="{4720E11F-951B-45C5-B1E0-26FBAEC41148}"/>
              </a:ext>
            </a:extLst>
          </p:cNvPr>
          <p:cNvSpPr>
            <a:spLocks noGrp="1"/>
          </p:cNvSpPr>
          <p:nvPr>
            <p:ph type="sldNum" sz="quarter" idx="15"/>
          </p:nvPr>
        </p:nvSpPr>
        <p:spPr/>
        <p:txBody>
          <a:bodyPr/>
          <a:lstStyle/>
          <a:p>
            <a:fld id="{9E998658-D646-48AD-9BC0-B2E57BA6CC03}" type="slidenum">
              <a:rPr lang="en-US" smtClean="0"/>
              <a:pPr/>
              <a:t>5</a:t>
            </a:fld>
            <a:endParaRPr lang="en-US"/>
          </a:p>
        </p:txBody>
      </p:sp>
    </p:spTree>
    <p:extLst>
      <p:ext uri="{BB962C8B-B14F-4D97-AF65-F5344CB8AC3E}">
        <p14:creationId xmlns:p14="http://schemas.microsoft.com/office/powerpoint/2010/main" val="30404835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46506-E386-43B7-A744-CAE2B8D78B76}"/>
              </a:ext>
            </a:extLst>
          </p:cNvPr>
          <p:cNvSpPr>
            <a:spLocks noGrp="1"/>
          </p:cNvSpPr>
          <p:nvPr>
            <p:ph type="title"/>
          </p:nvPr>
        </p:nvSpPr>
        <p:spPr/>
        <p:txBody>
          <a:bodyPr/>
          <a:lstStyle/>
          <a:p>
            <a:r>
              <a:rPr lang="en-US" dirty="0"/>
              <a:t>18.3 RECEPTION</a:t>
            </a:r>
          </a:p>
        </p:txBody>
      </p:sp>
      <p:pic>
        <p:nvPicPr>
          <p:cNvPr id="5" name="Content Placeholder 4">
            <a:extLst>
              <a:ext uri="{FF2B5EF4-FFF2-40B4-BE49-F238E27FC236}">
                <a16:creationId xmlns:a16="http://schemas.microsoft.com/office/drawing/2014/main" id="{38F2E58D-6F2E-42D1-9F2A-3874A28CDB7B}"/>
              </a:ext>
            </a:extLst>
          </p:cNvPr>
          <p:cNvPicPr>
            <a:picLocks noGrp="1" noChangeAspect="1"/>
          </p:cNvPicPr>
          <p:nvPr>
            <p:ph sz="quarter" idx="1"/>
          </p:nvPr>
        </p:nvPicPr>
        <p:blipFill>
          <a:blip r:embed="rId2"/>
          <a:stretch>
            <a:fillRect/>
          </a:stretch>
        </p:blipFill>
        <p:spPr>
          <a:xfrm>
            <a:off x="467139" y="1752600"/>
            <a:ext cx="7661877" cy="521208"/>
          </a:xfrm>
          <a:prstGeom prst="rect">
            <a:avLst/>
          </a:prstGeom>
        </p:spPr>
      </p:pic>
      <p:sp>
        <p:nvSpPr>
          <p:cNvPr id="4" name="Slide Number Placeholder 3">
            <a:extLst>
              <a:ext uri="{FF2B5EF4-FFF2-40B4-BE49-F238E27FC236}">
                <a16:creationId xmlns:a16="http://schemas.microsoft.com/office/drawing/2014/main" id="{3ABB7693-6DB8-47AD-A9DD-713B38D7DC14}"/>
              </a:ext>
            </a:extLst>
          </p:cNvPr>
          <p:cNvSpPr>
            <a:spLocks noGrp="1"/>
          </p:cNvSpPr>
          <p:nvPr>
            <p:ph type="sldNum" sz="quarter" idx="15"/>
          </p:nvPr>
        </p:nvSpPr>
        <p:spPr/>
        <p:txBody>
          <a:bodyPr/>
          <a:lstStyle/>
          <a:p>
            <a:fld id="{9E998658-D646-48AD-9BC0-B2E57BA6CC03}" type="slidenum">
              <a:rPr lang="en-US" smtClean="0"/>
              <a:pPr/>
              <a:t>6</a:t>
            </a:fld>
            <a:endParaRPr lang="en-US"/>
          </a:p>
        </p:txBody>
      </p:sp>
      <p:pic>
        <p:nvPicPr>
          <p:cNvPr id="6" name="Picture 5">
            <a:extLst>
              <a:ext uri="{FF2B5EF4-FFF2-40B4-BE49-F238E27FC236}">
                <a16:creationId xmlns:a16="http://schemas.microsoft.com/office/drawing/2014/main" id="{307FEC9F-C1D6-480C-94EE-CCFBEAFDDE43}"/>
              </a:ext>
            </a:extLst>
          </p:cNvPr>
          <p:cNvPicPr>
            <a:picLocks noChangeAspect="1"/>
          </p:cNvPicPr>
          <p:nvPr/>
        </p:nvPicPr>
        <p:blipFill>
          <a:blip r:embed="rId3"/>
          <a:stretch>
            <a:fillRect/>
          </a:stretch>
        </p:blipFill>
        <p:spPr>
          <a:xfrm>
            <a:off x="609600" y="2273809"/>
            <a:ext cx="4419600" cy="521208"/>
          </a:xfrm>
          <a:prstGeom prst="rect">
            <a:avLst/>
          </a:prstGeom>
        </p:spPr>
      </p:pic>
      <p:sp>
        <p:nvSpPr>
          <p:cNvPr id="7" name="Title 1">
            <a:extLst>
              <a:ext uri="{FF2B5EF4-FFF2-40B4-BE49-F238E27FC236}">
                <a16:creationId xmlns:a16="http://schemas.microsoft.com/office/drawing/2014/main" id="{C420F13B-5B3F-4AFE-8C53-4550B86AA2B8}"/>
              </a:ext>
            </a:extLst>
          </p:cNvPr>
          <p:cNvSpPr txBox="1">
            <a:spLocks/>
          </p:cNvSpPr>
          <p:nvPr/>
        </p:nvSpPr>
        <p:spPr>
          <a:xfrm>
            <a:off x="467139" y="2781765"/>
            <a:ext cx="7467600" cy="1143000"/>
          </a:xfrm>
          <a:prstGeom prst="rect">
            <a:avLst/>
          </a:prstGeom>
        </p:spPr>
        <p:txBody>
          <a:bodyPr vert="horz" anchor="b">
            <a:normAutofit/>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r>
              <a:rPr lang="en-US" dirty="0"/>
              <a:t>18.4 How to choose a modulation</a:t>
            </a:r>
          </a:p>
        </p:txBody>
      </p:sp>
      <p:pic>
        <p:nvPicPr>
          <p:cNvPr id="9" name="Picture 8">
            <a:extLst>
              <a:ext uri="{FF2B5EF4-FFF2-40B4-BE49-F238E27FC236}">
                <a16:creationId xmlns:a16="http://schemas.microsoft.com/office/drawing/2014/main" id="{85DF3604-5B1D-4573-9CFB-150ED891438A}"/>
              </a:ext>
            </a:extLst>
          </p:cNvPr>
          <p:cNvPicPr>
            <a:picLocks noChangeAspect="1"/>
          </p:cNvPicPr>
          <p:nvPr/>
        </p:nvPicPr>
        <p:blipFill>
          <a:blip r:embed="rId4"/>
          <a:stretch>
            <a:fillRect/>
          </a:stretch>
        </p:blipFill>
        <p:spPr>
          <a:xfrm>
            <a:off x="646043" y="4076233"/>
            <a:ext cx="7482973" cy="507960"/>
          </a:xfrm>
          <a:prstGeom prst="rect">
            <a:avLst/>
          </a:prstGeom>
        </p:spPr>
      </p:pic>
      <p:pic>
        <p:nvPicPr>
          <p:cNvPr id="10" name="Picture 9">
            <a:extLst>
              <a:ext uri="{FF2B5EF4-FFF2-40B4-BE49-F238E27FC236}">
                <a16:creationId xmlns:a16="http://schemas.microsoft.com/office/drawing/2014/main" id="{F7BE1523-54B8-4ED2-B12A-3DDED4EFE618}"/>
              </a:ext>
            </a:extLst>
          </p:cNvPr>
          <p:cNvPicPr>
            <a:picLocks noChangeAspect="1"/>
          </p:cNvPicPr>
          <p:nvPr/>
        </p:nvPicPr>
        <p:blipFill>
          <a:blip r:embed="rId5"/>
          <a:stretch>
            <a:fillRect/>
          </a:stretch>
        </p:blipFill>
        <p:spPr>
          <a:xfrm>
            <a:off x="690172" y="4648200"/>
            <a:ext cx="2815028" cy="507960"/>
          </a:xfrm>
          <a:prstGeom prst="rect">
            <a:avLst/>
          </a:prstGeom>
        </p:spPr>
      </p:pic>
    </p:spTree>
    <p:extLst>
      <p:ext uri="{BB962C8B-B14F-4D97-AF65-F5344CB8AC3E}">
        <p14:creationId xmlns:p14="http://schemas.microsoft.com/office/powerpoint/2010/main" val="5061274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B82BFD-917C-4442-AE1E-C95F7AF3491D}"/>
              </a:ext>
            </a:extLst>
          </p:cNvPr>
          <p:cNvSpPr>
            <a:spLocks noGrp="1"/>
          </p:cNvSpPr>
          <p:nvPr>
            <p:ph type="title"/>
          </p:nvPr>
        </p:nvSpPr>
        <p:spPr/>
        <p:txBody>
          <a:bodyPr/>
          <a:lstStyle/>
          <a:p>
            <a:r>
              <a:rPr lang="en-US" dirty="0"/>
              <a:t>18.4.How to choose a modulation</a:t>
            </a:r>
          </a:p>
        </p:txBody>
      </p:sp>
      <p:pic>
        <p:nvPicPr>
          <p:cNvPr id="5" name="Content Placeholder 4">
            <a:extLst>
              <a:ext uri="{FF2B5EF4-FFF2-40B4-BE49-F238E27FC236}">
                <a16:creationId xmlns:a16="http://schemas.microsoft.com/office/drawing/2014/main" id="{218C5AC4-CF7E-484E-B20A-93ED9C0A1664}"/>
              </a:ext>
            </a:extLst>
          </p:cNvPr>
          <p:cNvPicPr>
            <a:picLocks noGrp="1" noChangeAspect="1"/>
          </p:cNvPicPr>
          <p:nvPr>
            <p:ph sz="quarter" idx="1"/>
          </p:nvPr>
        </p:nvPicPr>
        <p:blipFill>
          <a:blip r:embed="rId2"/>
          <a:stretch>
            <a:fillRect/>
          </a:stretch>
        </p:blipFill>
        <p:spPr>
          <a:xfrm>
            <a:off x="533400" y="1611311"/>
            <a:ext cx="7391400" cy="1055689"/>
          </a:xfrm>
          <a:prstGeom prst="rect">
            <a:avLst/>
          </a:prstGeom>
        </p:spPr>
      </p:pic>
      <p:sp>
        <p:nvSpPr>
          <p:cNvPr id="4" name="Slide Number Placeholder 3">
            <a:extLst>
              <a:ext uri="{FF2B5EF4-FFF2-40B4-BE49-F238E27FC236}">
                <a16:creationId xmlns:a16="http://schemas.microsoft.com/office/drawing/2014/main" id="{EACF65F0-7BD8-43DF-BB44-F19F84D76912}"/>
              </a:ext>
            </a:extLst>
          </p:cNvPr>
          <p:cNvSpPr>
            <a:spLocks noGrp="1"/>
          </p:cNvSpPr>
          <p:nvPr>
            <p:ph type="sldNum" sz="quarter" idx="15"/>
          </p:nvPr>
        </p:nvSpPr>
        <p:spPr/>
        <p:txBody>
          <a:bodyPr/>
          <a:lstStyle/>
          <a:p>
            <a:fld id="{9E998658-D646-48AD-9BC0-B2E57BA6CC03}" type="slidenum">
              <a:rPr lang="en-US" smtClean="0"/>
              <a:pPr/>
              <a:t>7</a:t>
            </a:fld>
            <a:endParaRPr lang="en-US"/>
          </a:p>
        </p:txBody>
      </p:sp>
      <p:pic>
        <p:nvPicPr>
          <p:cNvPr id="6" name="Picture 5">
            <a:extLst>
              <a:ext uri="{FF2B5EF4-FFF2-40B4-BE49-F238E27FC236}">
                <a16:creationId xmlns:a16="http://schemas.microsoft.com/office/drawing/2014/main" id="{415B7BAD-011B-4751-ADCF-22877C78CBCC}"/>
              </a:ext>
            </a:extLst>
          </p:cNvPr>
          <p:cNvPicPr>
            <a:picLocks noChangeAspect="1"/>
          </p:cNvPicPr>
          <p:nvPr/>
        </p:nvPicPr>
        <p:blipFill>
          <a:blip r:embed="rId3"/>
          <a:stretch>
            <a:fillRect/>
          </a:stretch>
        </p:blipFill>
        <p:spPr>
          <a:xfrm>
            <a:off x="434009" y="2209800"/>
            <a:ext cx="2309191" cy="762000"/>
          </a:xfrm>
          <a:prstGeom prst="rect">
            <a:avLst/>
          </a:prstGeom>
        </p:spPr>
      </p:pic>
      <p:pic>
        <p:nvPicPr>
          <p:cNvPr id="7" name="Picture 6">
            <a:extLst>
              <a:ext uri="{FF2B5EF4-FFF2-40B4-BE49-F238E27FC236}">
                <a16:creationId xmlns:a16="http://schemas.microsoft.com/office/drawing/2014/main" id="{3BEE2BF0-00EF-4785-B70E-1E9A05036478}"/>
              </a:ext>
            </a:extLst>
          </p:cNvPr>
          <p:cNvPicPr>
            <a:picLocks noChangeAspect="1"/>
          </p:cNvPicPr>
          <p:nvPr/>
        </p:nvPicPr>
        <p:blipFill>
          <a:blip r:embed="rId4"/>
          <a:stretch>
            <a:fillRect/>
          </a:stretch>
        </p:blipFill>
        <p:spPr>
          <a:xfrm>
            <a:off x="393192" y="2659202"/>
            <a:ext cx="7671815" cy="1226999"/>
          </a:xfrm>
          <a:prstGeom prst="rect">
            <a:avLst/>
          </a:prstGeom>
        </p:spPr>
      </p:pic>
      <p:pic>
        <p:nvPicPr>
          <p:cNvPr id="8" name="Picture 7">
            <a:extLst>
              <a:ext uri="{FF2B5EF4-FFF2-40B4-BE49-F238E27FC236}">
                <a16:creationId xmlns:a16="http://schemas.microsoft.com/office/drawing/2014/main" id="{F358D6C2-913E-4581-B158-AB9DC8834896}"/>
              </a:ext>
            </a:extLst>
          </p:cNvPr>
          <p:cNvPicPr>
            <a:picLocks noChangeAspect="1"/>
          </p:cNvPicPr>
          <p:nvPr/>
        </p:nvPicPr>
        <p:blipFill>
          <a:blip r:embed="rId5"/>
          <a:stretch>
            <a:fillRect/>
          </a:stretch>
        </p:blipFill>
        <p:spPr>
          <a:xfrm>
            <a:off x="533400" y="3570289"/>
            <a:ext cx="7531607" cy="1363803"/>
          </a:xfrm>
          <a:prstGeom prst="rect">
            <a:avLst/>
          </a:prstGeom>
        </p:spPr>
      </p:pic>
      <p:pic>
        <p:nvPicPr>
          <p:cNvPr id="9" name="Picture 8">
            <a:extLst>
              <a:ext uri="{FF2B5EF4-FFF2-40B4-BE49-F238E27FC236}">
                <a16:creationId xmlns:a16="http://schemas.microsoft.com/office/drawing/2014/main" id="{22B55A62-4C7D-450E-9B0C-5EEBAC499387}"/>
              </a:ext>
            </a:extLst>
          </p:cNvPr>
          <p:cNvPicPr>
            <a:picLocks noChangeAspect="1"/>
          </p:cNvPicPr>
          <p:nvPr/>
        </p:nvPicPr>
        <p:blipFill>
          <a:blip r:embed="rId6"/>
          <a:stretch>
            <a:fillRect/>
          </a:stretch>
        </p:blipFill>
        <p:spPr>
          <a:xfrm>
            <a:off x="685800" y="5001766"/>
            <a:ext cx="7239000" cy="1253492"/>
          </a:xfrm>
          <a:prstGeom prst="rect">
            <a:avLst/>
          </a:prstGeom>
        </p:spPr>
      </p:pic>
    </p:spTree>
    <p:extLst>
      <p:ext uri="{BB962C8B-B14F-4D97-AF65-F5344CB8AC3E}">
        <p14:creationId xmlns:p14="http://schemas.microsoft.com/office/powerpoint/2010/main" val="20119256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A01696-C122-4EE9-94CA-A4BC154FA078}"/>
              </a:ext>
            </a:extLst>
          </p:cNvPr>
          <p:cNvSpPr>
            <a:spLocks noGrp="1"/>
          </p:cNvSpPr>
          <p:nvPr>
            <p:ph type="title"/>
          </p:nvPr>
        </p:nvSpPr>
        <p:spPr/>
        <p:txBody>
          <a:bodyPr/>
          <a:lstStyle/>
          <a:p>
            <a:r>
              <a:rPr lang="en-US" dirty="0"/>
              <a:t>18.5. bandwidth</a:t>
            </a:r>
          </a:p>
        </p:txBody>
      </p:sp>
      <p:pic>
        <p:nvPicPr>
          <p:cNvPr id="5" name="Content Placeholder 4">
            <a:extLst>
              <a:ext uri="{FF2B5EF4-FFF2-40B4-BE49-F238E27FC236}">
                <a16:creationId xmlns:a16="http://schemas.microsoft.com/office/drawing/2014/main" id="{F36029B3-A92B-45C8-996B-2633B9063C30}"/>
              </a:ext>
            </a:extLst>
          </p:cNvPr>
          <p:cNvPicPr>
            <a:picLocks noGrp="1" noChangeAspect="1"/>
          </p:cNvPicPr>
          <p:nvPr>
            <p:ph sz="quarter" idx="1"/>
          </p:nvPr>
        </p:nvPicPr>
        <p:blipFill>
          <a:blip r:embed="rId2"/>
          <a:stretch>
            <a:fillRect/>
          </a:stretch>
        </p:blipFill>
        <p:spPr>
          <a:xfrm>
            <a:off x="434009" y="1828800"/>
            <a:ext cx="7695007" cy="1143000"/>
          </a:xfrm>
          <a:prstGeom prst="rect">
            <a:avLst/>
          </a:prstGeom>
        </p:spPr>
      </p:pic>
      <p:sp>
        <p:nvSpPr>
          <p:cNvPr id="4" name="Slide Number Placeholder 3">
            <a:extLst>
              <a:ext uri="{FF2B5EF4-FFF2-40B4-BE49-F238E27FC236}">
                <a16:creationId xmlns:a16="http://schemas.microsoft.com/office/drawing/2014/main" id="{5D1C447A-1E9D-4AA8-B396-EC5CB70FC6DF}"/>
              </a:ext>
            </a:extLst>
          </p:cNvPr>
          <p:cNvSpPr>
            <a:spLocks noGrp="1"/>
          </p:cNvSpPr>
          <p:nvPr>
            <p:ph type="sldNum" sz="quarter" idx="15"/>
          </p:nvPr>
        </p:nvSpPr>
        <p:spPr/>
        <p:txBody>
          <a:bodyPr/>
          <a:lstStyle/>
          <a:p>
            <a:fld id="{9E998658-D646-48AD-9BC0-B2E57BA6CC03}" type="slidenum">
              <a:rPr lang="en-US" smtClean="0"/>
              <a:pPr/>
              <a:t>8</a:t>
            </a:fld>
            <a:endParaRPr lang="en-US"/>
          </a:p>
        </p:txBody>
      </p:sp>
    </p:spTree>
    <p:extLst>
      <p:ext uri="{BB962C8B-B14F-4D97-AF65-F5344CB8AC3E}">
        <p14:creationId xmlns:p14="http://schemas.microsoft.com/office/powerpoint/2010/main" val="25088369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385FBF-6C46-4701-8FC3-C4E654775262}"/>
              </a:ext>
            </a:extLst>
          </p:cNvPr>
          <p:cNvSpPr>
            <a:spLocks noGrp="1"/>
          </p:cNvSpPr>
          <p:nvPr>
            <p:ph type="title"/>
          </p:nvPr>
        </p:nvSpPr>
        <p:spPr/>
        <p:txBody>
          <a:bodyPr/>
          <a:lstStyle/>
          <a:p>
            <a:r>
              <a:rPr lang="en-US" dirty="0"/>
              <a:t>18.6 Intersysmbol interference</a:t>
            </a:r>
          </a:p>
        </p:txBody>
      </p:sp>
      <p:pic>
        <p:nvPicPr>
          <p:cNvPr id="5" name="Content Placeholder 4">
            <a:extLst>
              <a:ext uri="{FF2B5EF4-FFF2-40B4-BE49-F238E27FC236}">
                <a16:creationId xmlns:a16="http://schemas.microsoft.com/office/drawing/2014/main" id="{05F6D633-33B2-4328-B7DC-CA63F9607FB5}"/>
              </a:ext>
            </a:extLst>
          </p:cNvPr>
          <p:cNvPicPr>
            <a:picLocks noGrp="1" noChangeAspect="1"/>
          </p:cNvPicPr>
          <p:nvPr>
            <p:ph sz="quarter" idx="1"/>
          </p:nvPr>
        </p:nvPicPr>
        <p:blipFill>
          <a:blip r:embed="rId2"/>
          <a:stretch>
            <a:fillRect/>
          </a:stretch>
        </p:blipFill>
        <p:spPr>
          <a:xfrm>
            <a:off x="609600" y="1752600"/>
            <a:ext cx="7543800" cy="1313348"/>
          </a:xfrm>
          <a:prstGeom prst="rect">
            <a:avLst/>
          </a:prstGeom>
        </p:spPr>
      </p:pic>
      <p:sp>
        <p:nvSpPr>
          <p:cNvPr id="4" name="Slide Number Placeholder 3">
            <a:extLst>
              <a:ext uri="{FF2B5EF4-FFF2-40B4-BE49-F238E27FC236}">
                <a16:creationId xmlns:a16="http://schemas.microsoft.com/office/drawing/2014/main" id="{29EA05E0-5332-4DB4-9478-F0A7D18E68C0}"/>
              </a:ext>
            </a:extLst>
          </p:cNvPr>
          <p:cNvSpPr>
            <a:spLocks noGrp="1"/>
          </p:cNvSpPr>
          <p:nvPr>
            <p:ph type="sldNum" sz="quarter" idx="15"/>
          </p:nvPr>
        </p:nvSpPr>
        <p:spPr/>
        <p:txBody>
          <a:bodyPr/>
          <a:lstStyle/>
          <a:p>
            <a:fld id="{9E998658-D646-48AD-9BC0-B2E57BA6CC03}" type="slidenum">
              <a:rPr lang="en-US" smtClean="0"/>
              <a:pPr/>
              <a:t>9</a:t>
            </a:fld>
            <a:endParaRPr lang="en-US"/>
          </a:p>
        </p:txBody>
      </p:sp>
      <p:pic>
        <p:nvPicPr>
          <p:cNvPr id="6" name="Picture 5">
            <a:extLst>
              <a:ext uri="{FF2B5EF4-FFF2-40B4-BE49-F238E27FC236}">
                <a16:creationId xmlns:a16="http://schemas.microsoft.com/office/drawing/2014/main" id="{41ECA733-DBA2-4EA9-8DAE-9C106EFC60FB}"/>
              </a:ext>
            </a:extLst>
          </p:cNvPr>
          <p:cNvPicPr>
            <a:picLocks noChangeAspect="1"/>
          </p:cNvPicPr>
          <p:nvPr/>
        </p:nvPicPr>
        <p:blipFill>
          <a:blip r:embed="rId3"/>
          <a:stretch>
            <a:fillRect/>
          </a:stretch>
        </p:blipFill>
        <p:spPr>
          <a:xfrm>
            <a:off x="1615382" y="3042756"/>
            <a:ext cx="5913236" cy="2787603"/>
          </a:xfrm>
          <a:prstGeom prst="rect">
            <a:avLst/>
          </a:prstGeom>
        </p:spPr>
      </p:pic>
      <p:pic>
        <p:nvPicPr>
          <p:cNvPr id="7" name="Picture 6">
            <a:extLst>
              <a:ext uri="{FF2B5EF4-FFF2-40B4-BE49-F238E27FC236}">
                <a16:creationId xmlns:a16="http://schemas.microsoft.com/office/drawing/2014/main" id="{2DFA9FE8-1E1B-4DF2-8A24-9890C23B0B84}"/>
              </a:ext>
            </a:extLst>
          </p:cNvPr>
          <p:cNvPicPr>
            <a:picLocks noChangeAspect="1"/>
          </p:cNvPicPr>
          <p:nvPr/>
        </p:nvPicPr>
        <p:blipFill>
          <a:blip r:embed="rId4"/>
          <a:stretch>
            <a:fillRect/>
          </a:stretch>
        </p:blipFill>
        <p:spPr>
          <a:xfrm>
            <a:off x="685800" y="5830360"/>
            <a:ext cx="2712716" cy="381000"/>
          </a:xfrm>
          <a:prstGeom prst="rect">
            <a:avLst/>
          </a:prstGeom>
        </p:spPr>
      </p:pic>
    </p:spTree>
    <p:extLst>
      <p:ext uri="{BB962C8B-B14F-4D97-AF65-F5344CB8AC3E}">
        <p14:creationId xmlns:p14="http://schemas.microsoft.com/office/powerpoint/2010/main" val="321488408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11919</TotalTime>
  <Words>688</Words>
  <Application>Microsoft Office PowerPoint</Application>
  <PresentationFormat>On-screen Show (4:3)</PresentationFormat>
  <Paragraphs>105</Paragraphs>
  <Slides>24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Calibri</vt:lpstr>
      <vt:lpstr>Century Schoolbook</vt:lpstr>
      <vt:lpstr>Wingdings</vt:lpstr>
      <vt:lpstr>Wingdings 2</vt:lpstr>
      <vt:lpstr>Oriel</vt:lpstr>
      <vt:lpstr>Wireless Networks and MOBILE Computing </vt:lpstr>
      <vt:lpstr>   DAY 6: Digital Communication Overview, Modulation and Fidelity  </vt:lpstr>
      <vt:lpstr>18.1 Orthogonal waveforms</vt:lpstr>
      <vt:lpstr>18.2 Linear combination</vt:lpstr>
      <vt:lpstr>Examples</vt:lpstr>
      <vt:lpstr>18.3 RECEPTION</vt:lpstr>
      <vt:lpstr>18.4.How to choose a modulation</vt:lpstr>
      <vt:lpstr>18.5. bandwidth</vt:lpstr>
      <vt:lpstr>18.6 Intersysmbol interference</vt:lpstr>
      <vt:lpstr>18.6</vt:lpstr>
      <vt:lpstr>18.7. Cost Implementation</vt:lpstr>
      <vt:lpstr>18.8 Channel capacity</vt:lpstr>
      <vt:lpstr>18.8.</vt:lpstr>
      <vt:lpstr>19. Modulation</vt:lpstr>
      <vt:lpstr>19.</vt:lpstr>
      <vt:lpstr>19.</vt:lpstr>
      <vt:lpstr>19.</vt:lpstr>
      <vt:lpstr>19.</vt:lpstr>
      <vt:lpstr>19.</vt:lpstr>
      <vt:lpstr>20. Fidelity</vt:lpstr>
      <vt:lpstr>24. Channel coding</vt:lpstr>
      <vt:lpstr>24.1. Examples of Error correction codes</vt:lpstr>
      <vt:lpstr>24.2 Error Detection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SYSTEM ANALYSIS AND DESIGN</dc:title>
  <dc:creator>User</dc:creator>
  <cp:lastModifiedBy>user</cp:lastModifiedBy>
  <cp:revision>114</cp:revision>
  <dcterms:created xsi:type="dcterms:W3CDTF">2015-01-10T17:43:50Z</dcterms:created>
  <dcterms:modified xsi:type="dcterms:W3CDTF">2018-09-19T10:56:38Z</dcterms:modified>
</cp:coreProperties>
</file>