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53" r:id="rId3"/>
    <p:sldId id="354" r:id="rId4"/>
    <p:sldId id="355" r:id="rId5"/>
    <p:sldId id="356" r:id="rId6"/>
    <p:sldId id="357" r:id="rId7"/>
    <p:sldId id="358" r:id="rId8"/>
    <p:sldId id="359" r:id="rId9"/>
    <p:sldId id="360" r:id="rId10"/>
    <p:sldId id="361" r:id="rId11"/>
    <p:sldId id="362" r:id="rId12"/>
    <p:sldId id="363" r:id="rId13"/>
    <p:sldId id="364" r:id="rId14"/>
    <p:sldId id="35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p:cViewPr varScale="1">
        <p:scale>
          <a:sx n="72" d="100"/>
          <a:sy n="72" d="100"/>
        </p:scale>
        <p:origin x="129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2F23CD-8A98-4E14-83DF-F382D319407C}" type="datetimeFigureOut">
              <a:rPr lang="en-US" smtClean="0"/>
              <a:pPr/>
              <a:t>9/19/2018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88C06-B9CA-418A-9C14-1D658499C9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6B5E79B0-615A-4E39-8A34-085AB939F949}" type="datetime1">
              <a:rPr lang="en-US" smtClean="0"/>
              <a:pPr/>
              <a:t>9/19/2018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E998658-D646-48AD-9BC0-B2E57BA6CC0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7486F3-7807-4575-AC43-1848EB8EF78C}"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98658-D646-48AD-9BC0-B2E57BA6CC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644880D-A31F-4AAF-B1D3-E5F5C59E0043}"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98658-D646-48AD-9BC0-B2E57BA6CC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781FEEE-DD25-4579-A5E2-6C84B0C4EF38}" type="datetime1">
              <a:rPr lang="en-US" smtClean="0"/>
              <a:pPr/>
              <a:t>9/19/2018</a:t>
            </a:fld>
            <a:endParaRPr lang="en-US"/>
          </a:p>
        </p:txBody>
      </p:sp>
      <p:sp>
        <p:nvSpPr>
          <p:cNvPr id="9" name="Slide Number Placeholder 8"/>
          <p:cNvSpPr>
            <a:spLocks noGrp="1"/>
          </p:cNvSpPr>
          <p:nvPr>
            <p:ph type="sldNum" sz="quarter" idx="15"/>
          </p:nvPr>
        </p:nvSpPr>
        <p:spPr/>
        <p:txBody>
          <a:bodyPr rtlCol="0"/>
          <a:lstStyle/>
          <a:p>
            <a:fld id="{9E998658-D646-48AD-9BC0-B2E57BA6CC0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9444893-6E48-43E9-A368-AE6DB1193DE2}" type="datetime1">
              <a:rPr lang="en-US" smtClean="0"/>
              <a:pPr/>
              <a:t>9/19/2018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E998658-D646-48AD-9BC0-B2E57BA6CC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480E3FE-5550-454C-90DC-C9F89E3006C8}" type="datetime1">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98658-D646-48AD-9BC0-B2E57BA6CC0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E172186-05AC-470F-A87F-923516C0B491}" type="datetime1">
              <a:rPr lang="en-US" smtClean="0"/>
              <a:pPr/>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998658-D646-48AD-9BC0-B2E57BA6CC0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2207703-FBD1-4668-B5CB-5140791206E0}" type="datetime1">
              <a:rPr lang="en-US" smtClean="0"/>
              <a:pPr/>
              <a:t>9/19/2018</a:t>
            </a:fld>
            <a:endParaRPr lang="en-US"/>
          </a:p>
        </p:txBody>
      </p:sp>
      <p:sp>
        <p:nvSpPr>
          <p:cNvPr id="7" name="Slide Number Placeholder 6"/>
          <p:cNvSpPr>
            <a:spLocks noGrp="1"/>
          </p:cNvSpPr>
          <p:nvPr>
            <p:ph type="sldNum" sz="quarter" idx="11"/>
          </p:nvPr>
        </p:nvSpPr>
        <p:spPr/>
        <p:txBody>
          <a:bodyPr rtlCol="0"/>
          <a:lstStyle/>
          <a:p>
            <a:fld id="{9E998658-D646-48AD-9BC0-B2E57BA6CC0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10E14-0421-4389-A8F5-420AE84BADE3}" type="datetime1">
              <a:rPr lang="en-US" smtClean="0"/>
              <a:pPr/>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998658-D646-48AD-9BC0-B2E57BA6CC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428FE65-B56E-4D7A-BE3B-387DF5087115}" type="datetime1">
              <a:rPr lang="en-US" smtClean="0"/>
              <a:pPr/>
              <a:t>9/19/2018</a:t>
            </a:fld>
            <a:endParaRPr lang="en-US"/>
          </a:p>
        </p:txBody>
      </p:sp>
      <p:sp>
        <p:nvSpPr>
          <p:cNvPr id="22" name="Slide Number Placeholder 21"/>
          <p:cNvSpPr>
            <a:spLocks noGrp="1"/>
          </p:cNvSpPr>
          <p:nvPr>
            <p:ph type="sldNum" sz="quarter" idx="15"/>
          </p:nvPr>
        </p:nvSpPr>
        <p:spPr/>
        <p:txBody>
          <a:bodyPr rtlCol="0"/>
          <a:lstStyle/>
          <a:p>
            <a:fld id="{9E998658-D646-48AD-9BC0-B2E57BA6CC0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9B1C2DC-9097-4BB4-AAB0-1EA0737F2DE9}" type="datetime1">
              <a:rPr lang="en-US" smtClean="0"/>
              <a:pPr/>
              <a:t>9/19/2018</a:t>
            </a:fld>
            <a:endParaRPr lang="en-US"/>
          </a:p>
        </p:txBody>
      </p:sp>
      <p:sp>
        <p:nvSpPr>
          <p:cNvPr id="18" name="Slide Number Placeholder 17"/>
          <p:cNvSpPr>
            <a:spLocks noGrp="1"/>
          </p:cNvSpPr>
          <p:nvPr>
            <p:ph type="sldNum" sz="quarter" idx="11"/>
          </p:nvPr>
        </p:nvSpPr>
        <p:spPr/>
        <p:txBody>
          <a:bodyPr rtlCol="0"/>
          <a:lstStyle/>
          <a:p>
            <a:fld id="{9E998658-D646-48AD-9BC0-B2E57BA6CC0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04FE471-E8B5-4CBA-9FF9-5107A389F9C2}" type="datetime1">
              <a:rPr lang="en-US" smtClean="0"/>
              <a:pPr/>
              <a:t>9/19/2018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E998658-D646-48AD-9BC0-B2E57BA6CC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748" y="1544577"/>
            <a:ext cx="6172200" cy="1894362"/>
          </a:xfrm>
        </p:spPr>
        <p:txBody>
          <a:bodyPr/>
          <a:lstStyle/>
          <a:p>
            <a:r>
              <a:rPr lang="en-US" dirty="0"/>
              <a:t>Wireless Networks and MOBILE Computing </a:t>
            </a:r>
          </a:p>
        </p:txBody>
      </p:sp>
      <p:sp>
        <p:nvSpPr>
          <p:cNvPr id="3" name="Subtitle 2"/>
          <p:cNvSpPr>
            <a:spLocks noGrp="1"/>
          </p:cNvSpPr>
          <p:nvPr>
            <p:ph type="subTitle" idx="1"/>
          </p:nvPr>
        </p:nvSpPr>
        <p:spPr/>
        <p:txBody>
          <a:bodyPr>
            <a:normAutofit lnSpcReduction="10000"/>
          </a:bodyPr>
          <a:lstStyle/>
          <a:p>
            <a:r>
              <a:rPr lang="en-US" dirty="0"/>
              <a:t>BY Mr. VALENS NSENGIYUMVA</a:t>
            </a:r>
          </a:p>
          <a:p>
            <a:r>
              <a:rPr lang="en-US" dirty="0"/>
              <a:t>Communication Systems Engineer, Sweden</a:t>
            </a:r>
          </a:p>
          <a:p>
            <a:r>
              <a:rPr lang="en-US" dirty="0"/>
              <a:t>Telephone</a:t>
            </a:r>
            <a:r>
              <a:rPr lang="en-US"/>
              <a:t>: 0787288628</a:t>
            </a:r>
            <a:endParaRPr lang="en-US" dirty="0"/>
          </a:p>
          <a:p>
            <a:r>
              <a:rPr lang="en-US" dirty="0"/>
              <a:t>Email: nvalens18@gmail.com</a:t>
            </a:r>
          </a:p>
        </p:txBody>
      </p:sp>
      <p:sp>
        <p:nvSpPr>
          <p:cNvPr id="4" name="Slide Number Placeholder 3"/>
          <p:cNvSpPr>
            <a:spLocks noGrp="1"/>
          </p:cNvSpPr>
          <p:nvPr>
            <p:ph type="sldNum" sz="quarter" idx="12"/>
          </p:nvPr>
        </p:nvSpPr>
        <p:spPr/>
        <p:txBody>
          <a:bodyPr/>
          <a:lstStyle/>
          <a:p>
            <a:fld id="{9E998658-D646-48AD-9BC0-B2E57BA6CC03}" type="slidenum">
              <a:rPr lang="en-US" smtClean="0"/>
              <a:pPr/>
              <a:t>1</a:t>
            </a:fld>
            <a:endParaRPr lang="en-US"/>
          </a:p>
        </p:txBody>
      </p:sp>
      <p:pic>
        <p:nvPicPr>
          <p:cNvPr id="5" name="Picture 3" descr="C:\Users\fkitema\Desktop\KU NEW LOGO 4.jpg">
            <a:extLst>
              <a:ext uri="{FF2B5EF4-FFF2-40B4-BE49-F238E27FC236}">
                <a16:creationId xmlns:a16="http://schemas.microsoft.com/office/drawing/2014/main" id="{6FBB7148-5803-4E6B-87EF-3FDC555AE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
            <a:ext cx="3200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DF73-16C4-4877-B161-38F70C015ADA}"/>
              </a:ext>
            </a:extLst>
          </p:cNvPr>
          <p:cNvSpPr>
            <a:spLocks noGrp="1"/>
          </p:cNvSpPr>
          <p:nvPr>
            <p:ph type="title"/>
          </p:nvPr>
        </p:nvSpPr>
        <p:spPr/>
        <p:txBody>
          <a:bodyPr/>
          <a:lstStyle/>
          <a:p>
            <a:r>
              <a:rPr lang="en-US" dirty="0"/>
              <a:t>29.</a:t>
            </a:r>
          </a:p>
        </p:txBody>
      </p:sp>
      <p:sp>
        <p:nvSpPr>
          <p:cNvPr id="3" name="Content Placeholder 2">
            <a:extLst>
              <a:ext uri="{FF2B5EF4-FFF2-40B4-BE49-F238E27FC236}">
                <a16:creationId xmlns:a16="http://schemas.microsoft.com/office/drawing/2014/main" id="{22B6E31B-5E60-4B82-947E-AF53F304E5FC}"/>
              </a:ext>
            </a:extLst>
          </p:cNvPr>
          <p:cNvSpPr>
            <a:spLocks noGrp="1"/>
          </p:cNvSpPr>
          <p:nvPr>
            <p:ph sz="quarter" idx="1"/>
          </p:nvPr>
        </p:nvSpPr>
        <p:spPr/>
        <p:txBody>
          <a:bodyPr>
            <a:normAutofit lnSpcReduction="10000"/>
          </a:bodyPr>
          <a:lstStyle/>
          <a:p>
            <a:r>
              <a:rPr lang="en-US" dirty="0"/>
              <a:t>Here are some options:</a:t>
            </a:r>
          </a:p>
          <a:p>
            <a:r>
              <a:rPr lang="en-US" dirty="0"/>
              <a:t>1. </a:t>
            </a:r>
            <a:r>
              <a:rPr lang="en-US" b="1" dirty="0"/>
              <a:t>Scanning Combiner</a:t>
            </a:r>
            <a:r>
              <a:rPr lang="en-US" dirty="0"/>
              <a:t>: Scan among the channels, changing, when the current SNR goes below the threshold.</a:t>
            </a:r>
          </a:p>
          <a:p>
            <a:r>
              <a:rPr lang="en-US" b="1" dirty="0"/>
              <a:t>2.Selection Combiner: </a:t>
            </a:r>
            <a:r>
              <a:rPr lang="en-US" dirty="0"/>
              <a:t>Select the maximum SNR channel’s signal and use only it.</a:t>
            </a:r>
          </a:p>
          <a:p>
            <a:r>
              <a:rPr lang="en-US" b="1" dirty="0"/>
              <a:t>3. Equal Gain combiner: </a:t>
            </a:r>
            <a:r>
              <a:rPr lang="en-US" dirty="0"/>
              <a:t>Co- phase the signals and then add them together.</a:t>
            </a:r>
          </a:p>
          <a:p>
            <a:r>
              <a:rPr lang="en-US" b="1" dirty="0"/>
              <a:t>4. Maximal Ratio Combiner: </a:t>
            </a:r>
            <a:r>
              <a:rPr lang="en-US" dirty="0"/>
              <a:t>The optimal solution in terms of SNR  -co-phase (signals are aligned in terms of time and phase) and weight(multiply) each signal by the square root of its SNR  and then add them together.</a:t>
            </a:r>
            <a:endParaRPr lang="en-US" b="1" dirty="0"/>
          </a:p>
        </p:txBody>
      </p:sp>
      <p:sp>
        <p:nvSpPr>
          <p:cNvPr id="4" name="Slide Number Placeholder 3">
            <a:extLst>
              <a:ext uri="{FF2B5EF4-FFF2-40B4-BE49-F238E27FC236}">
                <a16:creationId xmlns:a16="http://schemas.microsoft.com/office/drawing/2014/main" id="{3AA28353-DD7D-46B9-84F6-6A3E844E514F}"/>
              </a:ext>
            </a:extLst>
          </p:cNvPr>
          <p:cNvSpPr>
            <a:spLocks noGrp="1"/>
          </p:cNvSpPr>
          <p:nvPr>
            <p:ph type="sldNum" sz="quarter" idx="15"/>
          </p:nvPr>
        </p:nvSpPr>
        <p:spPr/>
        <p:txBody>
          <a:bodyPr/>
          <a:lstStyle/>
          <a:p>
            <a:fld id="{9E998658-D646-48AD-9BC0-B2E57BA6CC03}" type="slidenum">
              <a:rPr lang="en-US" smtClean="0"/>
              <a:pPr/>
              <a:t>10</a:t>
            </a:fld>
            <a:endParaRPr lang="en-US"/>
          </a:p>
        </p:txBody>
      </p:sp>
    </p:spTree>
    <p:extLst>
      <p:ext uri="{BB962C8B-B14F-4D97-AF65-F5344CB8AC3E}">
        <p14:creationId xmlns:p14="http://schemas.microsoft.com/office/powerpoint/2010/main" val="1375441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1E40-8019-4930-9139-301E8FD975E9}"/>
              </a:ext>
            </a:extLst>
          </p:cNvPr>
          <p:cNvSpPr>
            <a:spLocks noGrp="1"/>
          </p:cNvSpPr>
          <p:nvPr>
            <p:ph type="title"/>
          </p:nvPr>
        </p:nvSpPr>
        <p:spPr/>
        <p:txBody>
          <a:bodyPr/>
          <a:lstStyle/>
          <a:p>
            <a:r>
              <a:rPr lang="en-US" dirty="0"/>
              <a:t>30. MIMO</a:t>
            </a:r>
          </a:p>
        </p:txBody>
      </p:sp>
      <p:sp>
        <p:nvSpPr>
          <p:cNvPr id="3" name="Content Placeholder 2">
            <a:extLst>
              <a:ext uri="{FF2B5EF4-FFF2-40B4-BE49-F238E27FC236}">
                <a16:creationId xmlns:a16="http://schemas.microsoft.com/office/drawing/2014/main" id="{25C410B3-839B-4CB1-AD85-3CBC8EEB5D82}"/>
              </a:ext>
            </a:extLst>
          </p:cNvPr>
          <p:cNvSpPr>
            <a:spLocks noGrp="1"/>
          </p:cNvSpPr>
          <p:nvPr>
            <p:ph sz="quarter" idx="1"/>
          </p:nvPr>
        </p:nvSpPr>
        <p:spPr/>
        <p:txBody>
          <a:bodyPr/>
          <a:lstStyle/>
          <a:p>
            <a:r>
              <a:rPr lang="en-US" dirty="0"/>
              <a:t>Multiple Input Multiple Output (MIMO) is a particular type of space and  and/ or polarization diversity in which both the transmitter and the receiver may use multiple antennas.</a:t>
            </a:r>
          </a:p>
          <a:p>
            <a:endParaRPr lang="en-US" dirty="0"/>
          </a:p>
          <a:p>
            <a:endParaRPr lang="en-US" dirty="0"/>
          </a:p>
        </p:txBody>
      </p:sp>
      <p:sp>
        <p:nvSpPr>
          <p:cNvPr id="4" name="Slide Number Placeholder 3">
            <a:extLst>
              <a:ext uri="{FF2B5EF4-FFF2-40B4-BE49-F238E27FC236}">
                <a16:creationId xmlns:a16="http://schemas.microsoft.com/office/drawing/2014/main" id="{285E4340-E71C-4A1D-A8EA-DC529BE8A5B8}"/>
              </a:ext>
            </a:extLst>
          </p:cNvPr>
          <p:cNvSpPr>
            <a:spLocks noGrp="1"/>
          </p:cNvSpPr>
          <p:nvPr>
            <p:ph type="sldNum" sz="quarter" idx="15"/>
          </p:nvPr>
        </p:nvSpPr>
        <p:spPr/>
        <p:txBody>
          <a:bodyPr/>
          <a:lstStyle/>
          <a:p>
            <a:fld id="{9E998658-D646-48AD-9BC0-B2E57BA6CC03}" type="slidenum">
              <a:rPr lang="en-US" smtClean="0"/>
              <a:pPr/>
              <a:t>11</a:t>
            </a:fld>
            <a:endParaRPr lang="en-US"/>
          </a:p>
        </p:txBody>
      </p:sp>
      <p:pic>
        <p:nvPicPr>
          <p:cNvPr id="5" name="Picture 4">
            <a:extLst>
              <a:ext uri="{FF2B5EF4-FFF2-40B4-BE49-F238E27FC236}">
                <a16:creationId xmlns:a16="http://schemas.microsoft.com/office/drawing/2014/main" id="{C13E992B-5CD2-41D6-B925-B7EF2D7B6999}"/>
              </a:ext>
            </a:extLst>
          </p:cNvPr>
          <p:cNvPicPr>
            <a:picLocks noChangeAspect="1"/>
          </p:cNvPicPr>
          <p:nvPr/>
        </p:nvPicPr>
        <p:blipFill>
          <a:blip r:embed="rId2"/>
          <a:stretch>
            <a:fillRect/>
          </a:stretch>
        </p:blipFill>
        <p:spPr>
          <a:xfrm>
            <a:off x="1219200" y="3124200"/>
            <a:ext cx="6553200" cy="2609850"/>
          </a:xfrm>
          <a:prstGeom prst="rect">
            <a:avLst/>
          </a:prstGeom>
        </p:spPr>
      </p:pic>
      <p:pic>
        <p:nvPicPr>
          <p:cNvPr id="6" name="Picture 5">
            <a:extLst>
              <a:ext uri="{FF2B5EF4-FFF2-40B4-BE49-F238E27FC236}">
                <a16:creationId xmlns:a16="http://schemas.microsoft.com/office/drawing/2014/main" id="{72D94A6A-59D7-4FA2-ABB3-59DF70D94721}"/>
              </a:ext>
            </a:extLst>
          </p:cNvPr>
          <p:cNvPicPr>
            <a:picLocks noChangeAspect="1"/>
          </p:cNvPicPr>
          <p:nvPr/>
        </p:nvPicPr>
        <p:blipFill>
          <a:blip r:embed="rId3"/>
          <a:stretch>
            <a:fillRect/>
          </a:stretch>
        </p:blipFill>
        <p:spPr>
          <a:xfrm>
            <a:off x="803942" y="5734050"/>
            <a:ext cx="7120858" cy="922464"/>
          </a:xfrm>
          <a:prstGeom prst="rect">
            <a:avLst/>
          </a:prstGeom>
        </p:spPr>
      </p:pic>
    </p:spTree>
    <p:extLst>
      <p:ext uri="{BB962C8B-B14F-4D97-AF65-F5344CB8AC3E}">
        <p14:creationId xmlns:p14="http://schemas.microsoft.com/office/powerpoint/2010/main" val="212033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6299-B076-485D-BAD5-44E84EA1A00E}"/>
              </a:ext>
            </a:extLst>
          </p:cNvPr>
          <p:cNvSpPr>
            <a:spLocks noGrp="1"/>
          </p:cNvSpPr>
          <p:nvPr>
            <p:ph type="title"/>
          </p:nvPr>
        </p:nvSpPr>
        <p:spPr/>
        <p:txBody>
          <a:bodyPr/>
          <a:lstStyle/>
          <a:p>
            <a:r>
              <a:rPr lang="en-US" dirty="0"/>
              <a:t>Importance of MIMO Technology</a:t>
            </a:r>
          </a:p>
        </p:txBody>
      </p:sp>
      <p:sp>
        <p:nvSpPr>
          <p:cNvPr id="3" name="Content Placeholder 2">
            <a:extLst>
              <a:ext uri="{FF2B5EF4-FFF2-40B4-BE49-F238E27FC236}">
                <a16:creationId xmlns:a16="http://schemas.microsoft.com/office/drawing/2014/main" id="{D11F53C2-4014-46E8-B0C0-E833442B589F}"/>
              </a:ext>
            </a:extLst>
          </p:cNvPr>
          <p:cNvSpPr>
            <a:spLocks noGrp="1"/>
          </p:cNvSpPr>
          <p:nvPr>
            <p:ph sz="quarter" idx="1"/>
          </p:nvPr>
        </p:nvSpPr>
        <p:spPr>
          <a:xfrm>
            <a:off x="405384" y="1709610"/>
            <a:ext cx="7467600" cy="4873752"/>
          </a:xfrm>
        </p:spPr>
        <p:txBody>
          <a:bodyPr>
            <a:normAutofit fontScale="77500" lnSpcReduction="20000"/>
          </a:bodyPr>
          <a:lstStyle/>
          <a:p>
            <a:r>
              <a:rPr lang="en-US" sz="3600" b="1" dirty="0"/>
              <a:t>Link Capacity: </a:t>
            </a:r>
            <a:r>
              <a:rPr lang="en-US" sz="3600" dirty="0"/>
              <a:t>higher Maximum data that can be transferred over a link.</a:t>
            </a:r>
          </a:p>
          <a:p>
            <a:pPr marL="0" indent="0">
              <a:buNone/>
            </a:pPr>
            <a:endParaRPr lang="en-US" sz="3600" dirty="0"/>
          </a:p>
          <a:p>
            <a:r>
              <a:rPr lang="en-US" sz="3600" b="1" dirty="0"/>
              <a:t>Spectral efficiency or bandwidth efficiency</a:t>
            </a:r>
            <a:r>
              <a:rPr lang="en-US" sz="3600" dirty="0"/>
              <a:t>: Higher Information rate that can be transmitted over a given bandwidth.</a:t>
            </a:r>
          </a:p>
          <a:p>
            <a:pPr marL="0" indent="0">
              <a:buNone/>
            </a:pPr>
            <a:endParaRPr lang="en-US" sz="3600" dirty="0"/>
          </a:p>
          <a:p>
            <a:r>
              <a:rPr lang="en-US" sz="3600" b="1" dirty="0"/>
              <a:t>Link reliability: </a:t>
            </a:r>
            <a:r>
              <a:rPr lang="en-US" sz="3600" dirty="0"/>
              <a:t>high degree of perfect precision, low error rate, with sufficiently low latency.</a:t>
            </a:r>
          </a:p>
          <a:p>
            <a:endParaRPr lang="en-US" dirty="0"/>
          </a:p>
        </p:txBody>
      </p:sp>
      <p:sp>
        <p:nvSpPr>
          <p:cNvPr id="4" name="Slide Number Placeholder 3">
            <a:extLst>
              <a:ext uri="{FF2B5EF4-FFF2-40B4-BE49-F238E27FC236}">
                <a16:creationId xmlns:a16="http://schemas.microsoft.com/office/drawing/2014/main" id="{DCA2F252-98B2-4C58-9D77-9261A654C730}"/>
              </a:ext>
            </a:extLst>
          </p:cNvPr>
          <p:cNvSpPr>
            <a:spLocks noGrp="1"/>
          </p:cNvSpPr>
          <p:nvPr>
            <p:ph type="sldNum" sz="quarter" idx="15"/>
          </p:nvPr>
        </p:nvSpPr>
        <p:spPr/>
        <p:txBody>
          <a:bodyPr/>
          <a:lstStyle/>
          <a:p>
            <a:fld id="{9E998658-D646-48AD-9BC0-B2E57BA6CC03}" type="slidenum">
              <a:rPr lang="en-US" smtClean="0"/>
              <a:pPr/>
              <a:t>12</a:t>
            </a:fld>
            <a:endParaRPr lang="en-US"/>
          </a:p>
        </p:txBody>
      </p:sp>
    </p:spTree>
    <p:extLst>
      <p:ext uri="{BB962C8B-B14F-4D97-AF65-F5344CB8AC3E}">
        <p14:creationId xmlns:p14="http://schemas.microsoft.com/office/powerpoint/2010/main" val="1866249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4310-8EAA-41B5-AEEC-C17AF24928E4}"/>
              </a:ext>
            </a:extLst>
          </p:cNvPr>
          <p:cNvSpPr>
            <a:spLocks noGrp="1"/>
          </p:cNvSpPr>
          <p:nvPr>
            <p:ph type="title"/>
          </p:nvPr>
        </p:nvSpPr>
        <p:spPr/>
        <p:txBody>
          <a:bodyPr/>
          <a:lstStyle/>
          <a:p>
            <a:r>
              <a:rPr lang="en-US" dirty="0"/>
              <a:t>Massive mimo technology</a:t>
            </a:r>
          </a:p>
        </p:txBody>
      </p:sp>
      <p:sp>
        <p:nvSpPr>
          <p:cNvPr id="3" name="Content Placeholder 2">
            <a:extLst>
              <a:ext uri="{FF2B5EF4-FFF2-40B4-BE49-F238E27FC236}">
                <a16:creationId xmlns:a16="http://schemas.microsoft.com/office/drawing/2014/main" id="{2C2E2209-7387-42F4-BA15-47096C0BC7CE}"/>
              </a:ext>
            </a:extLst>
          </p:cNvPr>
          <p:cNvSpPr>
            <a:spLocks noGrp="1"/>
          </p:cNvSpPr>
          <p:nvPr>
            <p:ph sz="quarter" idx="1"/>
          </p:nvPr>
        </p:nvSpPr>
        <p:spPr/>
        <p:txBody>
          <a:bodyPr/>
          <a:lstStyle/>
          <a:p>
            <a:r>
              <a:rPr lang="en-US" dirty="0"/>
              <a:t>Massive multiple-input-multiple-output (MIMO) is a wireless communication technology that uses a large number of antennas at the base station and serves multiple terminals over the same time-frequency resource. </a:t>
            </a:r>
          </a:p>
          <a:p>
            <a:r>
              <a:rPr lang="en-US" dirty="0"/>
              <a:t>This technique can achieve higher data rates than existing communication technology, which only serves one terminal per resource. That is why Massive MIMO is considered a promising candidate for 5G.</a:t>
            </a:r>
          </a:p>
        </p:txBody>
      </p:sp>
      <p:sp>
        <p:nvSpPr>
          <p:cNvPr id="4" name="Slide Number Placeholder 3">
            <a:extLst>
              <a:ext uri="{FF2B5EF4-FFF2-40B4-BE49-F238E27FC236}">
                <a16:creationId xmlns:a16="http://schemas.microsoft.com/office/drawing/2014/main" id="{1828AE19-CC7A-4BB2-821A-E2B248D717AC}"/>
              </a:ext>
            </a:extLst>
          </p:cNvPr>
          <p:cNvSpPr>
            <a:spLocks noGrp="1"/>
          </p:cNvSpPr>
          <p:nvPr>
            <p:ph type="sldNum" sz="quarter" idx="15"/>
          </p:nvPr>
        </p:nvSpPr>
        <p:spPr/>
        <p:txBody>
          <a:bodyPr/>
          <a:lstStyle/>
          <a:p>
            <a:fld id="{9E998658-D646-48AD-9BC0-B2E57BA6CC03}" type="slidenum">
              <a:rPr lang="en-US" smtClean="0"/>
              <a:pPr/>
              <a:t>13</a:t>
            </a:fld>
            <a:endParaRPr lang="en-US"/>
          </a:p>
        </p:txBody>
      </p:sp>
    </p:spTree>
    <p:extLst>
      <p:ext uri="{BB962C8B-B14F-4D97-AF65-F5344CB8AC3E}">
        <p14:creationId xmlns:p14="http://schemas.microsoft.com/office/powerpoint/2010/main" val="44671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624DF-47FF-431B-9AAA-9C90215E4F4E}"/>
              </a:ext>
            </a:extLst>
          </p:cNvPr>
          <p:cNvSpPr>
            <a:spLocks noGrp="1"/>
          </p:cNvSpPr>
          <p:nvPr>
            <p:ph sz="quarter"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 THANK YOU </a:t>
            </a:r>
          </a:p>
        </p:txBody>
      </p:sp>
      <p:sp>
        <p:nvSpPr>
          <p:cNvPr id="4" name="Slide Number Placeholder 3">
            <a:extLst>
              <a:ext uri="{FF2B5EF4-FFF2-40B4-BE49-F238E27FC236}">
                <a16:creationId xmlns:a16="http://schemas.microsoft.com/office/drawing/2014/main" id="{B3AF906C-B217-4BF5-957B-4F4CEA672AFE}"/>
              </a:ext>
            </a:extLst>
          </p:cNvPr>
          <p:cNvSpPr>
            <a:spLocks noGrp="1"/>
          </p:cNvSpPr>
          <p:nvPr>
            <p:ph type="sldNum" sz="quarter" idx="15"/>
          </p:nvPr>
        </p:nvSpPr>
        <p:spPr/>
        <p:txBody>
          <a:bodyPr/>
          <a:lstStyle/>
          <a:p>
            <a:fld id="{9E998658-D646-48AD-9BC0-B2E57BA6CC03}" type="slidenum">
              <a:rPr lang="en-US" smtClean="0"/>
              <a:pPr/>
              <a:t>14</a:t>
            </a:fld>
            <a:endParaRPr lang="en-US"/>
          </a:p>
        </p:txBody>
      </p:sp>
    </p:spTree>
    <p:extLst>
      <p:ext uri="{BB962C8B-B14F-4D97-AF65-F5344CB8AC3E}">
        <p14:creationId xmlns:p14="http://schemas.microsoft.com/office/powerpoint/2010/main" val="2020193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98CB-5C90-4B53-B98E-FF00D96125F2}"/>
              </a:ext>
            </a:extLst>
          </p:cNvPr>
          <p:cNvSpPr>
            <a:spLocks noGrp="1"/>
          </p:cNvSpPr>
          <p:nvPr>
            <p:ph type="title"/>
          </p:nvPr>
        </p:nvSpPr>
        <p:spPr/>
        <p:txBody>
          <a:bodyPr/>
          <a:lstStyle/>
          <a:p>
            <a:r>
              <a:rPr lang="en-US" dirty="0"/>
              <a:t>28. Diversity</a:t>
            </a:r>
          </a:p>
        </p:txBody>
      </p:sp>
      <p:sp>
        <p:nvSpPr>
          <p:cNvPr id="3" name="Content Placeholder 2">
            <a:extLst>
              <a:ext uri="{FF2B5EF4-FFF2-40B4-BE49-F238E27FC236}">
                <a16:creationId xmlns:a16="http://schemas.microsoft.com/office/drawing/2014/main" id="{B3A768AE-1488-43B2-AC13-17CCB1C6F1D3}"/>
              </a:ext>
            </a:extLst>
          </p:cNvPr>
          <p:cNvSpPr>
            <a:spLocks noGrp="1"/>
          </p:cNvSpPr>
          <p:nvPr>
            <p:ph sz="quarter" idx="1"/>
          </p:nvPr>
        </p:nvSpPr>
        <p:spPr/>
        <p:txBody>
          <a:bodyPr/>
          <a:lstStyle/>
          <a:p>
            <a:r>
              <a:rPr lang="en-US" dirty="0"/>
              <a:t> Diversity is the use of multiple channels to increase the signal to noise ratio in the presence of random fading losses.</a:t>
            </a:r>
          </a:p>
          <a:p>
            <a:r>
              <a:rPr lang="en-US" dirty="0"/>
              <a:t>The idea of diversity is “don’t  put all of your eggs in one basket”.</a:t>
            </a:r>
          </a:p>
          <a:p>
            <a:r>
              <a:rPr lang="en-US" dirty="0"/>
              <a:t>For fading channel there is a finite probability that a signal power will fall below any given fade margin.</a:t>
            </a:r>
          </a:p>
          <a:p>
            <a:r>
              <a:rPr lang="en-US" dirty="0"/>
              <a:t>There are several physical means to achieve multipath channels, and to get those channel nearly independent. Each has its advantages and disadvantages. </a:t>
            </a:r>
          </a:p>
          <a:p>
            <a:endParaRPr lang="en-US" dirty="0"/>
          </a:p>
        </p:txBody>
      </p:sp>
      <p:sp>
        <p:nvSpPr>
          <p:cNvPr id="4" name="Slide Number Placeholder 3">
            <a:extLst>
              <a:ext uri="{FF2B5EF4-FFF2-40B4-BE49-F238E27FC236}">
                <a16:creationId xmlns:a16="http://schemas.microsoft.com/office/drawing/2014/main" id="{20F0D91E-3A85-4BA4-91B6-34AE848206A0}"/>
              </a:ext>
            </a:extLst>
          </p:cNvPr>
          <p:cNvSpPr>
            <a:spLocks noGrp="1"/>
          </p:cNvSpPr>
          <p:nvPr>
            <p:ph type="sldNum" sz="quarter" idx="15"/>
          </p:nvPr>
        </p:nvSpPr>
        <p:spPr/>
        <p:txBody>
          <a:bodyPr/>
          <a:lstStyle/>
          <a:p>
            <a:fld id="{9E998658-D646-48AD-9BC0-B2E57BA6CC03}" type="slidenum">
              <a:rPr lang="en-US" smtClean="0"/>
              <a:pPr/>
              <a:t>2</a:t>
            </a:fld>
            <a:endParaRPr lang="en-US"/>
          </a:p>
        </p:txBody>
      </p:sp>
    </p:spTree>
    <p:extLst>
      <p:ext uri="{BB962C8B-B14F-4D97-AF65-F5344CB8AC3E}">
        <p14:creationId xmlns:p14="http://schemas.microsoft.com/office/powerpoint/2010/main" val="15318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B7C1-A7A0-4C9D-8DD1-3429E7549E36}"/>
              </a:ext>
            </a:extLst>
          </p:cNvPr>
          <p:cNvSpPr>
            <a:spLocks noGrp="1"/>
          </p:cNvSpPr>
          <p:nvPr>
            <p:ph type="title"/>
          </p:nvPr>
        </p:nvSpPr>
        <p:spPr/>
        <p:txBody>
          <a:bodyPr/>
          <a:lstStyle/>
          <a:p>
            <a:r>
              <a:rPr lang="en-US" dirty="0"/>
              <a:t>Space diversity</a:t>
            </a:r>
          </a:p>
        </p:txBody>
      </p:sp>
      <p:sp>
        <p:nvSpPr>
          <p:cNvPr id="3" name="Content Placeholder 2">
            <a:extLst>
              <a:ext uri="{FF2B5EF4-FFF2-40B4-BE49-F238E27FC236}">
                <a16:creationId xmlns:a16="http://schemas.microsoft.com/office/drawing/2014/main" id="{C58D261A-E3C5-4206-B39E-0B9FC51E6AA1}"/>
              </a:ext>
            </a:extLst>
          </p:cNvPr>
          <p:cNvSpPr>
            <a:spLocks noGrp="1"/>
          </p:cNvSpPr>
          <p:nvPr>
            <p:ph sz="quarter" idx="1"/>
          </p:nvPr>
        </p:nvSpPr>
        <p:spPr/>
        <p:txBody>
          <a:bodyPr>
            <a:normAutofit lnSpcReduction="10000"/>
          </a:bodyPr>
          <a:lstStyle/>
          <a:p>
            <a:r>
              <a:rPr lang="en-US" dirty="0"/>
              <a:t>Space diversity at receiver is the use of multiple antennas across space. Because multipath fading changes quickly over space, the signal amplitude received on the different antennas can have a low correlation coefficient.</a:t>
            </a:r>
          </a:p>
          <a:p>
            <a:r>
              <a:rPr lang="en-US" dirty="0"/>
              <a:t>In general we either accept that the correlation coefficient is not perfectly zero for </a:t>
            </a:r>
            <a:r>
              <a:rPr lang="en-US" dirty="0">
                <a:latin typeface="Cambria Math" panose="02040503050406030204" pitchFamily="18" charset="0"/>
                <a:ea typeface="Cambria Math" panose="02040503050406030204" pitchFamily="18" charset="0"/>
              </a:rPr>
              <a:t>𝜆/2</a:t>
            </a:r>
            <a:r>
              <a:rPr lang="en-US" dirty="0"/>
              <a:t>, or we separate the antennas further than </a:t>
            </a:r>
            <a:r>
              <a:rPr lang="en-US" dirty="0">
                <a:latin typeface="Cambria Math" panose="02040503050406030204" pitchFamily="18" charset="0"/>
                <a:ea typeface="Cambria Math" panose="02040503050406030204" pitchFamily="18" charset="0"/>
              </a:rPr>
              <a:t>𝜆/2.</a:t>
            </a:r>
          </a:p>
          <a:p>
            <a:r>
              <a:rPr lang="en-US" dirty="0">
                <a:latin typeface="Cambria Math" panose="02040503050406030204" pitchFamily="18" charset="0"/>
                <a:ea typeface="Cambria Math" panose="02040503050406030204" pitchFamily="18" charset="0"/>
              </a:rPr>
              <a:t>The problem with space diversity are most importantly that for consumer radios, we want them to be small ; and multiple antennas means that the device will be larger. This is fine when space is not a big concern  for base stations. </a:t>
            </a:r>
            <a:endParaRPr lang="en-US" dirty="0"/>
          </a:p>
          <a:p>
            <a:endParaRPr lang="en-US" dirty="0"/>
          </a:p>
        </p:txBody>
      </p:sp>
      <p:sp>
        <p:nvSpPr>
          <p:cNvPr id="4" name="Slide Number Placeholder 3">
            <a:extLst>
              <a:ext uri="{FF2B5EF4-FFF2-40B4-BE49-F238E27FC236}">
                <a16:creationId xmlns:a16="http://schemas.microsoft.com/office/drawing/2014/main" id="{54D84DD2-7C8A-4A3C-96AB-55C1E6DD804F}"/>
              </a:ext>
            </a:extLst>
          </p:cNvPr>
          <p:cNvSpPr>
            <a:spLocks noGrp="1"/>
          </p:cNvSpPr>
          <p:nvPr>
            <p:ph type="sldNum" sz="quarter" idx="15"/>
          </p:nvPr>
        </p:nvSpPr>
        <p:spPr/>
        <p:txBody>
          <a:bodyPr/>
          <a:lstStyle/>
          <a:p>
            <a:fld id="{9E998658-D646-48AD-9BC0-B2E57BA6CC03}" type="slidenum">
              <a:rPr lang="en-US" smtClean="0"/>
              <a:pPr/>
              <a:t>3</a:t>
            </a:fld>
            <a:endParaRPr lang="en-US"/>
          </a:p>
        </p:txBody>
      </p:sp>
    </p:spTree>
    <p:extLst>
      <p:ext uri="{BB962C8B-B14F-4D97-AF65-F5344CB8AC3E}">
        <p14:creationId xmlns:p14="http://schemas.microsoft.com/office/powerpoint/2010/main" val="2083662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BA15-38CC-49EB-947C-01E7EA02CAA9}"/>
              </a:ext>
            </a:extLst>
          </p:cNvPr>
          <p:cNvSpPr>
            <a:spLocks noGrp="1"/>
          </p:cNvSpPr>
          <p:nvPr>
            <p:ph type="title"/>
          </p:nvPr>
        </p:nvSpPr>
        <p:spPr/>
        <p:txBody>
          <a:bodyPr/>
          <a:lstStyle/>
          <a:p>
            <a:r>
              <a:rPr lang="en-US" dirty="0"/>
              <a:t>Space diversity</a:t>
            </a:r>
          </a:p>
        </p:txBody>
      </p:sp>
      <p:sp>
        <p:nvSpPr>
          <p:cNvPr id="3" name="Content Placeholder 2">
            <a:extLst>
              <a:ext uri="{FF2B5EF4-FFF2-40B4-BE49-F238E27FC236}">
                <a16:creationId xmlns:a16="http://schemas.microsoft.com/office/drawing/2014/main" id="{DB6F571D-DF33-4E5B-819B-BF1424C52D4A}"/>
              </a:ext>
            </a:extLst>
          </p:cNvPr>
          <p:cNvSpPr>
            <a:spLocks noGrp="1"/>
          </p:cNvSpPr>
          <p:nvPr>
            <p:ph sz="quarter" idx="1"/>
          </p:nvPr>
        </p:nvSpPr>
        <p:spPr/>
        <p:txBody>
          <a:bodyPr/>
          <a:lstStyle/>
          <a:p>
            <a:r>
              <a:rPr lang="en-US" dirty="0"/>
              <a:t>Another problem is in general a receiver with multiple antennas must have on RF chain(downconverter, LNA, filter) per antenna. </a:t>
            </a:r>
          </a:p>
          <a:p>
            <a:r>
              <a:rPr lang="en-US" dirty="0"/>
              <a:t>The benefits of space diversity are that no additional signal needs to be transmitted and no bandwidth is required.</a:t>
            </a:r>
          </a:p>
          <a:p>
            <a:r>
              <a:rPr lang="en-US" dirty="0"/>
              <a:t>MIMO is a kind of space diversity and multipath diversity.</a:t>
            </a:r>
          </a:p>
          <a:p>
            <a:r>
              <a:rPr lang="en-US" dirty="0"/>
              <a:t> </a:t>
            </a:r>
          </a:p>
        </p:txBody>
      </p:sp>
      <p:sp>
        <p:nvSpPr>
          <p:cNvPr id="4" name="Slide Number Placeholder 3">
            <a:extLst>
              <a:ext uri="{FF2B5EF4-FFF2-40B4-BE49-F238E27FC236}">
                <a16:creationId xmlns:a16="http://schemas.microsoft.com/office/drawing/2014/main" id="{1EAEDB2D-EA97-4B83-86FA-879052D2568B}"/>
              </a:ext>
            </a:extLst>
          </p:cNvPr>
          <p:cNvSpPr>
            <a:spLocks noGrp="1"/>
          </p:cNvSpPr>
          <p:nvPr>
            <p:ph type="sldNum" sz="quarter" idx="15"/>
          </p:nvPr>
        </p:nvSpPr>
        <p:spPr/>
        <p:txBody>
          <a:bodyPr/>
          <a:lstStyle/>
          <a:p>
            <a:fld id="{9E998658-D646-48AD-9BC0-B2E57BA6CC03}" type="slidenum">
              <a:rPr lang="en-US" smtClean="0"/>
              <a:pPr/>
              <a:t>4</a:t>
            </a:fld>
            <a:endParaRPr lang="en-US"/>
          </a:p>
        </p:txBody>
      </p:sp>
    </p:spTree>
    <p:extLst>
      <p:ext uri="{BB962C8B-B14F-4D97-AF65-F5344CB8AC3E}">
        <p14:creationId xmlns:p14="http://schemas.microsoft.com/office/powerpoint/2010/main" val="260912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C0B3-DF6F-4E69-BE06-8E8F74E0DE4A}"/>
              </a:ext>
            </a:extLst>
          </p:cNvPr>
          <p:cNvSpPr>
            <a:spLocks noGrp="1"/>
          </p:cNvSpPr>
          <p:nvPr>
            <p:ph type="title"/>
          </p:nvPr>
        </p:nvSpPr>
        <p:spPr/>
        <p:txBody>
          <a:bodyPr/>
          <a:lstStyle/>
          <a:p>
            <a:r>
              <a:rPr lang="en-US" dirty="0"/>
              <a:t>Polarization diversity</a:t>
            </a:r>
          </a:p>
        </p:txBody>
      </p:sp>
      <p:sp>
        <p:nvSpPr>
          <p:cNvPr id="3" name="Content Placeholder 2">
            <a:extLst>
              <a:ext uri="{FF2B5EF4-FFF2-40B4-BE49-F238E27FC236}">
                <a16:creationId xmlns:a16="http://schemas.microsoft.com/office/drawing/2014/main" id="{F936BDB2-2A13-4EC1-8104-6F39B231105B}"/>
              </a:ext>
            </a:extLst>
          </p:cNvPr>
          <p:cNvSpPr>
            <a:spLocks noGrp="1"/>
          </p:cNvSpPr>
          <p:nvPr>
            <p:ph sz="quarter" idx="1"/>
          </p:nvPr>
        </p:nvSpPr>
        <p:spPr/>
        <p:txBody>
          <a:bodyPr>
            <a:normAutofit fontScale="92500" lnSpcReduction="20000"/>
          </a:bodyPr>
          <a:lstStyle/>
          <a:p>
            <a:r>
              <a:rPr lang="en-US" dirty="0"/>
              <a:t>Polarization diversity is the use of two antennas with different polarizations. (horizontal and vertical)</a:t>
            </a:r>
          </a:p>
          <a:p>
            <a:r>
              <a:rPr lang="en-US" dirty="0"/>
              <a:t>The advantages of polarization diversity is that two antennas don’t need to be spaced apart, so polarization diversity can possibly be done on mobile device.</a:t>
            </a:r>
          </a:p>
          <a:p>
            <a:r>
              <a:rPr lang="en-US" dirty="0"/>
              <a:t>It may be combined with space diversity so to further reduce the correlation coefficient between received at two antennas.</a:t>
            </a:r>
          </a:p>
          <a:p>
            <a:r>
              <a:rPr lang="en-US" dirty="0"/>
              <a:t>Polarization diversity, like space diversity doesn’t require any additional bandwidth or signal transmission from the transmission from the transmitter.</a:t>
            </a:r>
          </a:p>
          <a:p>
            <a:r>
              <a:rPr lang="en-US" dirty="0"/>
              <a:t>The disadvantages are simply that there can be only two channels  -vertical and horizontal polarizations. It may require two receiver RF chains.</a:t>
            </a:r>
          </a:p>
        </p:txBody>
      </p:sp>
      <p:sp>
        <p:nvSpPr>
          <p:cNvPr id="4" name="Slide Number Placeholder 3">
            <a:extLst>
              <a:ext uri="{FF2B5EF4-FFF2-40B4-BE49-F238E27FC236}">
                <a16:creationId xmlns:a16="http://schemas.microsoft.com/office/drawing/2014/main" id="{EC7D0FF8-DCBE-45A1-864C-11431CA67EA0}"/>
              </a:ext>
            </a:extLst>
          </p:cNvPr>
          <p:cNvSpPr>
            <a:spLocks noGrp="1"/>
          </p:cNvSpPr>
          <p:nvPr>
            <p:ph type="sldNum" sz="quarter" idx="15"/>
          </p:nvPr>
        </p:nvSpPr>
        <p:spPr/>
        <p:txBody>
          <a:bodyPr/>
          <a:lstStyle/>
          <a:p>
            <a:fld id="{9E998658-D646-48AD-9BC0-B2E57BA6CC03}" type="slidenum">
              <a:rPr lang="en-US" smtClean="0"/>
              <a:pPr/>
              <a:t>5</a:t>
            </a:fld>
            <a:endParaRPr lang="en-US"/>
          </a:p>
        </p:txBody>
      </p:sp>
    </p:spTree>
    <p:extLst>
      <p:ext uri="{BB962C8B-B14F-4D97-AF65-F5344CB8AC3E}">
        <p14:creationId xmlns:p14="http://schemas.microsoft.com/office/powerpoint/2010/main" val="322536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4D463-D0C2-4DC1-A2C5-14DD46F9DDF8}"/>
              </a:ext>
            </a:extLst>
          </p:cNvPr>
          <p:cNvSpPr>
            <a:spLocks noGrp="1"/>
          </p:cNvSpPr>
          <p:nvPr>
            <p:ph type="title"/>
          </p:nvPr>
        </p:nvSpPr>
        <p:spPr/>
        <p:txBody>
          <a:bodyPr/>
          <a:lstStyle/>
          <a:p>
            <a:r>
              <a:rPr lang="en-US" dirty="0"/>
              <a:t>Frequency diversity</a:t>
            </a:r>
          </a:p>
        </p:txBody>
      </p:sp>
      <p:sp>
        <p:nvSpPr>
          <p:cNvPr id="3" name="Content Placeholder 2">
            <a:extLst>
              <a:ext uri="{FF2B5EF4-FFF2-40B4-BE49-F238E27FC236}">
                <a16:creationId xmlns:a16="http://schemas.microsoft.com/office/drawing/2014/main" id="{6D5885AE-35FD-4CEC-A9A8-87749A606F48}"/>
              </a:ext>
            </a:extLst>
          </p:cNvPr>
          <p:cNvSpPr>
            <a:spLocks noGrp="1"/>
          </p:cNvSpPr>
          <p:nvPr>
            <p:ph sz="quarter" idx="1"/>
          </p:nvPr>
        </p:nvSpPr>
        <p:spPr/>
        <p:txBody>
          <a:bodyPr/>
          <a:lstStyle/>
          <a:p>
            <a:r>
              <a:rPr lang="en-US" dirty="0"/>
              <a:t>Frequency diversity uses multiple transmission on different center frequencies. This doesn’t typically means transmitting exactly the same thing on multiple bands(which would require multiple times more bandwidth). E.g. OFDM</a:t>
            </a:r>
          </a:p>
          <a:p>
            <a:r>
              <a:rPr lang="en-US" dirty="0"/>
              <a:t>Advantages of frequency diversity are that only one antenna, and one RF chain, is needed. </a:t>
            </a:r>
          </a:p>
          <a:p>
            <a:r>
              <a:rPr lang="en-US" dirty="0"/>
              <a:t>A disadvantage is that, because some of the transmit power is used to send data in bands that are in deep fades, the power efficiency is less compared to space diversity, in which the transmitter sends all of its power in one channel.</a:t>
            </a:r>
          </a:p>
        </p:txBody>
      </p:sp>
      <p:sp>
        <p:nvSpPr>
          <p:cNvPr id="4" name="Slide Number Placeholder 3">
            <a:extLst>
              <a:ext uri="{FF2B5EF4-FFF2-40B4-BE49-F238E27FC236}">
                <a16:creationId xmlns:a16="http://schemas.microsoft.com/office/drawing/2014/main" id="{4631B8F2-20C0-4EC0-8C83-7C02757A09D1}"/>
              </a:ext>
            </a:extLst>
          </p:cNvPr>
          <p:cNvSpPr>
            <a:spLocks noGrp="1"/>
          </p:cNvSpPr>
          <p:nvPr>
            <p:ph type="sldNum" sz="quarter" idx="15"/>
          </p:nvPr>
        </p:nvSpPr>
        <p:spPr/>
        <p:txBody>
          <a:bodyPr/>
          <a:lstStyle/>
          <a:p>
            <a:fld id="{9E998658-D646-48AD-9BC0-B2E57BA6CC03}" type="slidenum">
              <a:rPr lang="en-US" smtClean="0"/>
              <a:pPr/>
              <a:t>6</a:t>
            </a:fld>
            <a:endParaRPr lang="en-US"/>
          </a:p>
        </p:txBody>
      </p:sp>
    </p:spTree>
    <p:extLst>
      <p:ext uri="{BB962C8B-B14F-4D97-AF65-F5344CB8AC3E}">
        <p14:creationId xmlns:p14="http://schemas.microsoft.com/office/powerpoint/2010/main" val="2127122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236F-D383-41C1-871A-0C6738A0C7B6}"/>
              </a:ext>
            </a:extLst>
          </p:cNvPr>
          <p:cNvSpPr>
            <a:spLocks noGrp="1"/>
          </p:cNvSpPr>
          <p:nvPr>
            <p:ph type="title"/>
          </p:nvPr>
        </p:nvSpPr>
        <p:spPr/>
        <p:txBody>
          <a:bodyPr/>
          <a:lstStyle/>
          <a:p>
            <a:r>
              <a:rPr lang="en-US" dirty="0"/>
              <a:t>Multipath diversity</a:t>
            </a:r>
          </a:p>
        </p:txBody>
      </p:sp>
      <p:sp>
        <p:nvSpPr>
          <p:cNvPr id="3" name="Content Placeholder 2">
            <a:extLst>
              <a:ext uri="{FF2B5EF4-FFF2-40B4-BE49-F238E27FC236}">
                <a16:creationId xmlns:a16="http://schemas.microsoft.com/office/drawing/2014/main" id="{A6C94F63-6681-4EE2-B3FD-9AD1CF8FD96E}"/>
              </a:ext>
            </a:extLst>
          </p:cNvPr>
          <p:cNvSpPr>
            <a:spLocks noGrp="1"/>
          </p:cNvSpPr>
          <p:nvPr>
            <p:ph sz="quarter" idx="1"/>
          </p:nvPr>
        </p:nvSpPr>
        <p:spPr/>
        <p:txBody>
          <a:bodyPr/>
          <a:lstStyle/>
          <a:p>
            <a:r>
              <a:rPr lang="en-US" dirty="0"/>
              <a:t>Multipath diversity is the capturing of multipath signals into independent channels. This is done by isolating multipath components separately from each other based on their differing time delays.</a:t>
            </a:r>
          </a:p>
          <a:p>
            <a:r>
              <a:rPr lang="en-US" dirty="0"/>
              <a:t>The receiver do not required different RF chains(an advantage compared to space diversity) and benefit most when the multipath channel is the worst.</a:t>
            </a:r>
            <a:br>
              <a:rPr lang="en-US" dirty="0"/>
            </a:br>
            <a:endParaRPr lang="en-US" dirty="0"/>
          </a:p>
          <a:p>
            <a:r>
              <a:rPr lang="en-US" dirty="0"/>
              <a:t> Disadvantage is that there is significant computational complexity in the receiver.</a:t>
            </a:r>
          </a:p>
          <a:p>
            <a:endParaRPr lang="en-US" dirty="0"/>
          </a:p>
        </p:txBody>
      </p:sp>
      <p:sp>
        <p:nvSpPr>
          <p:cNvPr id="4" name="Slide Number Placeholder 3">
            <a:extLst>
              <a:ext uri="{FF2B5EF4-FFF2-40B4-BE49-F238E27FC236}">
                <a16:creationId xmlns:a16="http://schemas.microsoft.com/office/drawing/2014/main" id="{E996E04E-31BF-44BA-B49E-298E5218F5DF}"/>
              </a:ext>
            </a:extLst>
          </p:cNvPr>
          <p:cNvSpPr>
            <a:spLocks noGrp="1"/>
          </p:cNvSpPr>
          <p:nvPr>
            <p:ph type="sldNum" sz="quarter" idx="15"/>
          </p:nvPr>
        </p:nvSpPr>
        <p:spPr/>
        <p:txBody>
          <a:bodyPr/>
          <a:lstStyle/>
          <a:p>
            <a:fld id="{9E998658-D646-48AD-9BC0-B2E57BA6CC03}" type="slidenum">
              <a:rPr lang="en-US" smtClean="0"/>
              <a:pPr/>
              <a:t>7</a:t>
            </a:fld>
            <a:endParaRPr lang="en-US"/>
          </a:p>
        </p:txBody>
      </p:sp>
    </p:spTree>
    <p:extLst>
      <p:ext uri="{BB962C8B-B14F-4D97-AF65-F5344CB8AC3E}">
        <p14:creationId xmlns:p14="http://schemas.microsoft.com/office/powerpoint/2010/main" val="199550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00FF-A97A-43AE-8BE2-60298F2CB665}"/>
              </a:ext>
            </a:extLst>
          </p:cNvPr>
          <p:cNvSpPr>
            <a:spLocks noGrp="1"/>
          </p:cNvSpPr>
          <p:nvPr>
            <p:ph type="title"/>
          </p:nvPr>
        </p:nvSpPr>
        <p:spPr/>
        <p:txBody>
          <a:bodyPr/>
          <a:lstStyle/>
          <a:p>
            <a:r>
              <a:rPr lang="en-US" dirty="0"/>
              <a:t>TIME DIVERSITY</a:t>
            </a:r>
          </a:p>
        </p:txBody>
      </p:sp>
      <p:sp>
        <p:nvSpPr>
          <p:cNvPr id="3" name="Content Placeholder 2">
            <a:extLst>
              <a:ext uri="{FF2B5EF4-FFF2-40B4-BE49-F238E27FC236}">
                <a16:creationId xmlns:a16="http://schemas.microsoft.com/office/drawing/2014/main" id="{446382CA-DB4E-42D4-89AE-16F0C74429E3}"/>
              </a:ext>
            </a:extLst>
          </p:cNvPr>
          <p:cNvSpPr>
            <a:spLocks noGrp="1"/>
          </p:cNvSpPr>
          <p:nvPr>
            <p:ph sz="quarter" idx="1"/>
          </p:nvPr>
        </p:nvSpPr>
        <p:spPr/>
        <p:txBody>
          <a:bodyPr/>
          <a:lstStyle/>
          <a:p>
            <a:r>
              <a:rPr lang="en-US" dirty="0"/>
              <a:t>Time diversity is the use of a changing channel (due to motion of  the TX or RX) at different times.</a:t>
            </a:r>
          </a:p>
          <a:p>
            <a:r>
              <a:rPr lang="en-US" dirty="0"/>
              <a:t>For example, one might send the same data at multiple different times but this would require multiple times the transmit power, and reduce the data rate possible on one channel. This incurs additional latency(delay).</a:t>
            </a:r>
          </a:p>
          <a:p>
            <a:endParaRPr lang="en-US" dirty="0"/>
          </a:p>
        </p:txBody>
      </p:sp>
      <p:sp>
        <p:nvSpPr>
          <p:cNvPr id="4" name="Slide Number Placeholder 3">
            <a:extLst>
              <a:ext uri="{FF2B5EF4-FFF2-40B4-BE49-F238E27FC236}">
                <a16:creationId xmlns:a16="http://schemas.microsoft.com/office/drawing/2014/main" id="{8CC0E98B-3D99-4C87-9103-0498ED6EF835}"/>
              </a:ext>
            </a:extLst>
          </p:cNvPr>
          <p:cNvSpPr>
            <a:spLocks noGrp="1"/>
          </p:cNvSpPr>
          <p:nvPr>
            <p:ph type="sldNum" sz="quarter" idx="15"/>
          </p:nvPr>
        </p:nvSpPr>
        <p:spPr/>
        <p:txBody>
          <a:bodyPr/>
          <a:lstStyle/>
          <a:p>
            <a:fld id="{9E998658-D646-48AD-9BC0-B2E57BA6CC03}" type="slidenum">
              <a:rPr lang="en-US" smtClean="0"/>
              <a:pPr/>
              <a:t>8</a:t>
            </a:fld>
            <a:endParaRPr lang="en-US"/>
          </a:p>
        </p:txBody>
      </p:sp>
    </p:spTree>
    <p:extLst>
      <p:ext uri="{BB962C8B-B14F-4D97-AF65-F5344CB8AC3E}">
        <p14:creationId xmlns:p14="http://schemas.microsoft.com/office/powerpoint/2010/main" val="248934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E29D-F961-4645-BC7D-4365F5DDEA3F}"/>
              </a:ext>
            </a:extLst>
          </p:cNvPr>
          <p:cNvSpPr>
            <a:spLocks noGrp="1"/>
          </p:cNvSpPr>
          <p:nvPr>
            <p:ph type="title"/>
          </p:nvPr>
        </p:nvSpPr>
        <p:spPr/>
        <p:txBody>
          <a:bodyPr/>
          <a:lstStyle/>
          <a:p>
            <a:r>
              <a:rPr lang="en-US" dirty="0"/>
              <a:t>29. Diversity combining</a:t>
            </a:r>
          </a:p>
        </p:txBody>
      </p:sp>
      <p:sp>
        <p:nvSpPr>
          <p:cNvPr id="3" name="Content Placeholder 2">
            <a:extLst>
              <a:ext uri="{FF2B5EF4-FFF2-40B4-BE49-F238E27FC236}">
                <a16:creationId xmlns:a16="http://schemas.microsoft.com/office/drawing/2014/main" id="{FD9FBF5F-EE18-4A93-8BB1-303316914204}"/>
              </a:ext>
            </a:extLst>
          </p:cNvPr>
          <p:cNvSpPr>
            <a:spLocks noGrp="1"/>
          </p:cNvSpPr>
          <p:nvPr>
            <p:ph sz="quarter" idx="1"/>
          </p:nvPr>
        </p:nvSpPr>
        <p:spPr/>
        <p:txBody>
          <a:bodyPr/>
          <a:lstStyle/>
          <a:p>
            <a:r>
              <a:rPr lang="en-US" dirty="0"/>
              <a:t>In the previous section, we described how we might achieve M different (nearly) independent channels.</a:t>
            </a:r>
          </a:p>
          <a:p>
            <a:r>
              <a:rPr lang="en-US" dirty="0"/>
              <a:t>In this section, we discuss what to do with those independent signals once we get them. These are called combining methods.</a:t>
            </a:r>
          </a:p>
          <a:p>
            <a:r>
              <a:rPr lang="en-US" dirty="0"/>
              <a:t>We need them for space, polarization, and multipath diversity methods.</a:t>
            </a:r>
          </a:p>
          <a:p>
            <a:r>
              <a:rPr lang="en-US" dirty="0"/>
              <a:t>For frequency diversity, combining is done by using OFDM receiver using frequency band signals.</a:t>
            </a:r>
          </a:p>
          <a:p>
            <a:pPr marL="0" indent="0">
              <a:buNone/>
            </a:pPr>
            <a:r>
              <a:rPr lang="en-US" dirty="0"/>
              <a:t> </a:t>
            </a:r>
          </a:p>
        </p:txBody>
      </p:sp>
      <p:sp>
        <p:nvSpPr>
          <p:cNvPr id="4" name="Slide Number Placeholder 3">
            <a:extLst>
              <a:ext uri="{FF2B5EF4-FFF2-40B4-BE49-F238E27FC236}">
                <a16:creationId xmlns:a16="http://schemas.microsoft.com/office/drawing/2014/main" id="{6E1AFFAF-FB6F-4CB7-A013-E7B1D258F1DF}"/>
              </a:ext>
            </a:extLst>
          </p:cNvPr>
          <p:cNvSpPr>
            <a:spLocks noGrp="1"/>
          </p:cNvSpPr>
          <p:nvPr>
            <p:ph type="sldNum" sz="quarter" idx="15"/>
          </p:nvPr>
        </p:nvSpPr>
        <p:spPr/>
        <p:txBody>
          <a:bodyPr/>
          <a:lstStyle/>
          <a:p>
            <a:fld id="{9E998658-D646-48AD-9BC0-B2E57BA6CC03}" type="slidenum">
              <a:rPr lang="en-US" smtClean="0"/>
              <a:pPr/>
              <a:t>9</a:t>
            </a:fld>
            <a:endParaRPr lang="en-US"/>
          </a:p>
        </p:txBody>
      </p:sp>
    </p:spTree>
    <p:extLst>
      <p:ext uri="{BB962C8B-B14F-4D97-AF65-F5344CB8AC3E}">
        <p14:creationId xmlns:p14="http://schemas.microsoft.com/office/powerpoint/2010/main" val="1170913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13012</TotalTime>
  <Words>978</Words>
  <Application>Microsoft Office PowerPoint</Application>
  <PresentationFormat>On-screen Show (4:3)</PresentationFormat>
  <Paragraphs>78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Cambria Math</vt:lpstr>
      <vt:lpstr>Century Schoolbook</vt:lpstr>
      <vt:lpstr>Wingdings</vt:lpstr>
      <vt:lpstr>Wingdings 2</vt:lpstr>
      <vt:lpstr>Oriel</vt:lpstr>
      <vt:lpstr>Wireless Networks and MOBILE Computing </vt:lpstr>
      <vt:lpstr>28. Diversity</vt:lpstr>
      <vt:lpstr>Space diversity</vt:lpstr>
      <vt:lpstr>Space diversity</vt:lpstr>
      <vt:lpstr>Polarization diversity</vt:lpstr>
      <vt:lpstr>Frequency diversity</vt:lpstr>
      <vt:lpstr>Multipath diversity</vt:lpstr>
      <vt:lpstr>TIME DIVERSITY</vt:lpstr>
      <vt:lpstr>29. Diversity combining</vt:lpstr>
      <vt:lpstr>29.</vt:lpstr>
      <vt:lpstr>30. MIMO</vt:lpstr>
      <vt:lpstr>Importance of MIMO Technology</vt:lpstr>
      <vt:lpstr>Massive mimo technology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dc:creator>User</dc:creator>
  <cp:lastModifiedBy>user</cp:lastModifiedBy>
  <cp:revision>133</cp:revision>
  <dcterms:created xsi:type="dcterms:W3CDTF">2015-01-10T17:43:50Z</dcterms:created>
  <dcterms:modified xsi:type="dcterms:W3CDTF">2018-09-19T10:56:52Z</dcterms:modified>
</cp:coreProperties>
</file>