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Open Sans SemiBold"/>
      <p:regular r:id="rId27"/>
      <p:bold r:id="rId28"/>
      <p:italic r:id="rId29"/>
      <p:boldItalic r:id="rId30"/>
    </p:embeddedFont>
    <p:embeddedFont>
      <p:font typeface="Josefin Sans"/>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regular.fntdata"/><Relationship Id="rId30" Type="http://schemas.openxmlformats.org/officeDocument/2006/relationships/font" Target="fonts/OpenSansSemiBold-boldItalic.fntdata"/><Relationship Id="rId11" Type="http://schemas.openxmlformats.org/officeDocument/2006/relationships/slide" Target="slides/slide7.xml"/><Relationship Id="rId33" Type="http://schemas.openxmlformats.org/officeDocument/2006/relationships/font" Target="fonts/JosefinSans-italic.fntdata"/><Relationship Id="rId10" Type="http://schemas.openxmlformats.org/officeDocument/2006/relationships/slide" Target="slides/slide6.xml"/><Relationship Id="rId32" Type="http://schemas.openxmlformats.org/officeDocument/2006/relationships/font" Target="fonts/JosefinSans-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JosefinSans-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presentation will explore the use of AI in identifying and analyzing the factors contributing to anaemia. I will delve into the National Health &amp; Nutrition Examination Survey Dataset to uncover significant patterns and insights.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2bb058ec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2bb058ec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heatmap is a visual tool I used to discern the strength and direction of relationships between variables. High positive values indicate a strong direct relationship, while high negative values show an inverse relationship. Identifying multicollinearity is crucial, as it can impact our model's predictive power, and I used this insight for thoughtful feature selection.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62bb058ec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62bb058ec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Random Forest algorithm helped me identify the most impactful predictors of anaemia. The bar graph visualizes feature importance, guiding me to focus on the most influential variables. This step is key for building a reliable predictive model and ensuring that healthcare professionals can target the most relevant factors when addressing anaemia.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2bb058ec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62bb058ec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b8d1ca927_3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b8d1ca927_3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Precision-Recall Curve illustrates the trade-off between the precision of our predictive model and its recall ability. We aim for a balance, where we capture as many true cases of anaemia as possible (high recall), while also maintaining a high level of precision. The AUC-PR score of 0.74 indicates that our model performs well, particularly in a scenario where the cost of false negatives is high.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62bb058ec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62bb058ec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section of the analysis, I've honed in on the specific features that were identified as significant. I used the StandardScaler to normalize these features to ensure that the magnitude of the variables does not bias our model. To address the issue of class imbalance, I've applied RandomOverSampler, which helps by oversampling the minority class to create a balanced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After balancing and scaling the data, I split it into training, validation, and test sets to prepare for the model training and evaluation process. I then used GridSearchCV to optimize the hyperparameters of our Gradient Boosting Classifier, ensuring that we find the best possible model configuration. The 'fit' method is where our model learns from the training data, and finally, the best estimator is determined based on cross-validation results.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2bb058ec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62bb058ec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slide presents the VIF for each feature, which measures how much the variance of an estimated regression coefficient increases if your predictors are correlated. A VIF above 10 indicates high multicollinearity, suggesting that the variable can be predicted by other variables in the model. Here, we see that certain features like Body Weight(BMXWT) and Sagittal Abdominal Diameter(BMXSAD2) have high VIF scores, suggesting they may not provide unique predictive value to the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b8d1ca927_3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b8d1ca927_3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drawing conclusions from my study, I found that hemoglobin levels alone can predict anaemia with considerable accuracy. By incorporating additional hematological markers, the predictive accuracy was significantly enhanced. The most influential factors for predicting anaemia included health metrics, physical activity, and medical conditions. My recommendation is to prioritize comprehensive blood profiling for diagnosing anaemia. Where blood data is scarce, leveraging demographic and environmental variables with advanced machine learning techniques can still offer substantial predictive value. These strategies should be integrated into healthcare practices to improve early detection and management of anaemia.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b347e33a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b347e33a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b8d1ca927_3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b8d1ca927_3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347e33a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347e33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Anaemia is a global health issue affecting billions. It's more than a medical condition; it's a socio-economic challenge that impacts productivity and inflates healthcare costs. In New Zealand, the interplay between genetics, nutrition, and healthcare systems necessitates a deep dive into the condition's root causes.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b8d1ca927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b8d1ca927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My research zeroes in on the significant factors influencing anaemia, utilizing the NHANES dataset. The goal is to identify key variables and their relationships, with the ultimate aim of informing healthcare policy and enhancing preventative and diagnostic measures.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b8d1ca927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b8d1ca927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My approach in this study using NHANES data reflects a wide demographic. The methodology involves rigorous statistical analysis, focusing on blood markers, lifestyle, and socio-economic factors, and aims to extract patterns crucial for policy-making.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b8d1ca927_3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b8d1ca927_3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My research, confined to the 2014-2018 NHANES data, acknowledges the limitations of applying U.S.-based findings to the New Zealand context. Despite these limitations, the study paves the way for more localized research.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ab8d1ca927_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ab8d1ca927_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I've delved into an extensive list of variables, focusing on those predictive of anaemia. Significant pre-processing was undertaken to ensure the robustness of our analysis, including feature selection via the Random Forest algorithm.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b8d1ca927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b8d1ca927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In analyzing sensitive health data, I've upheld high ethical standards, ensuring privacy and security. I've taken measures to prevent data misuse and maintain the integrity of my communication of these findings.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62bb058e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62bb058e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b8d1ca927_3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b8d1ca927_3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I present the descriptive statistics that summarize the NHANES dataset features. The statistics, such as mean and standard deviation, provide a snapshot of the data's central tendency and dispersion. I highlight anomalies, like the wide range of White Blood Cell Counts(LBXWBCSI), which may suggest outliers. I've also dealt with missing data by employing imputation methods to maintain the integrity of our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hyperlink" Target="https://www.who.int/health-topics/anaemia#tab=tab_1" TargetMode="External"/><Relationship Id="rId4" Type="http://schemas.openxmlformats.org/officeDocument/2006/relationships/hyperlink" Target="https://theconversation.com/anemia-afflicts-nearly-1-in-4-people-worldwide-but-there-are-practical-strategies-for-reducing-it-212177" TargetMode="External"/><Relationship Id="rId5" Type="http://schemas.openxmlformats.org/officeDocument/2006/relationships/hyperlink" Target="https://www.southerncross.co.nz/medical-library/blood-and-blood-vessel-conditions/iron-deficiency-anaemia-symptoms-causes-and-treatment" TargetMode="External"/><Relationship Id="rId6" Type="http://schemas.openxmlformats.org/officeDocument/2006/relationships/hyperlink" Target="https://www.sciencedaily.com/releases/2023/03/230303175826.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Anaemia AI Analysis</a:t>
            </a:r>
            <a:endParaRPr/>
          </a:p>
        </p:txBody>
      </p:sp>
      <p:sp>
        <p:nvSpPr>
          <p:cNvPr id="459" name="Google Shape;459;p28"/>
          <p:cNvSpPr txBox="1"/>
          <p:nvPr>
            <p:ph idx="1" type="subTitle"/>
          </p:nvPr>
        </p:nvSpPr>
        <p:spPr>
          <a:xfrm>
            <a:off x="2150550" y="2919625"/>
            <a:ext cx="48432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Environmental Factors</a:t>
            </a:r>
            <a:r>
              <a:rPr lang="en"/>
              <a:t> Relating to Anaemia using National Health &amp; Nutrition Examination Survey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37"/>
          <p:cNvPicPr preferRelativeResize="0"/>
          <p:nvPr/>
        </p:nvPicPr>
        <p:blipFill>
          <a:blip r:embed="rId3">
            <a:alphaModFix/>
          </a:blip>
          <a:stretch>
            <a:fillRect/>
          </a:stretch>
        </p:blipFill>
        <p:spPr>
          <a:xfrm>
            <a:off x="2394463" y="455650"/>
            <a:ext cx="4355076" cy="4687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38"/>
          <p:cNvPicPr preferRelativeResize="0"/>
          <p:nvPr/>
        </p:nvPicPr>
        <p:blipFill>
          <a:blip r:embed="rId3">
            <a:alphaModFix/>
          </a:blip>
          <a:stretch>
            <a:fillRect/>
          </a:stretch>
        </p:blipFill>
        <p:spPr>
          <a:xfrm>
            <a:off x="2247025" y="663475"/>
            <a:ext cx="4649950" cy="448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9"/>
          <p:cNvSpPr txBox="1"/>
          <p:nvPr>
            <p:ph type="title"/>
          </p:nvPr>
        </p:nvSpPr>
        <p:spPr>
          <a:xfrm>
            <a:off x="1289100" y="1460550"/>
            <a:ext cx="6565800" cy="22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Detailed Analysis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40"/>
          <p:cNvPicPr preferRelativeResize="0"/>
          <p:nvPr/>
        </p:nvPicPr>
        <p:blipFill>
          <a:blip r:embed="rId3">
            <a:alphaModFix/>
          </a:blip>
          <a:stretch>
            <a:fillRect/>
          </a:stretch>
        </p:blipFill>
        <p:spPr>
          <a:xfrm>
            <a:off x="1704975" y="338138"/>
            <a:ext cx="5734050" cy="446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41"/>
          <p:cNvPicPr preferRelativeResize="0"/>
          <p:nvPr/>
        </p:nvPicPr>
        <p:blipFill>
          <a:blip r:embed="rId3">
            <a:alphaModFix/>
          </a:blip>
          <a:stretch>
            <a:fillRect/>
          </a:stretch>
        </p:blipFill>
        <p:spPr>
          <a:xfrm>
            <a:off x="1418200" y="152400"/>
            <a:ext cx="6307592"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42"/>
          <p:cNvPicPr preferRelativeResize="0"/>
          <p:nvPr/>
        </p:nvPicPr>
        <p:blipFill>
          <a:blip r:embed="rId3">
            <a:alphaModFix/>
          </a:blip>
          <a:stretch>
            <a:fillRect/>
          </a:stretch>
        </p:blipFill>
        <p:spPr>
          <a:xfrm>
            <a:off x="1704975" y="376238"/>
            <a:ext cx="5734050" cy="43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&amp;</a:t>
            </a:r>
            <a:endParaRPr/>
          </a:p>
          <a:p>
            <a:pPr indent="0" lvl="0" marL="0" rtl="0" algn="ctr">
              <a:spcBef>
                <a:spcPts val="0"/>
              </a:spcBef>
              <a:spcAft>
                <a:spcPts val="0"/>
              </a:spcAft>
              <a:buNone/>
            </a:pPr>
            <a:r>
              <a:rPr lang="en"/>
              <a:t> Recommendations</a:t>
            </a:r>
            <a:endParaRPr/>
          </a:p>
        </p:txBody>
      </p:sp>
      <p:sp>
        <p:nvSpPr>
          <p:cNvPr id="542" name="Google Shape;542;p43"/>
          <p:cNvSpPr txBox="1"/>
          <p:nvPr/>
        </p:nvSpPr>
        <p:spPr>
          <a:xfrm>
            <a:off x="973550" y="1520200"/>
            <a:ext cx="74400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Analytical Success: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Hemoglobin levels alone predicted anaemia with 83% accuracy.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Incorporation of RBC count and hematocrit increased accuracy to 94%.</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Influential Factors: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Health metrics, physical activity, and medical conditions are key predictors.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Actionable Recommendations: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Comprehensive blood profiles are crucial for accurate anaemia diagnosis.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When blood data is unavailable, demographic and environmental data prove valuable.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Embrace advanced machine learning for enhanced prediction.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Prioritize robust data preprocessing for model accuracy.</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Towards a Healthier Future: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Empower healthcare strategies with predictive data analytics.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Invest in technology to make early anaemia detection accessible and efficient.</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4"/>
          <p:cNvSpPr txBox="1"/>
          <p:nvPr>
            <p:ph type="title"/>
          </p:nvPr>
        </p:nvSpPr>
        <p:spPr>
          <a:xfrm>
            <a:off x="2603450" y="1636175"/>
            <a:ext cx="3884100" cy="9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solidFill>
                <a:schemeClr val="accent3"/>
              </a:solidFill>
            </a:endParaRPr>
          </a:p>
        </p:txBody>
      </p:sp>
      <p:sp>
        <p:nvSpPr>
          <p:cNvPr id="548" name="Google Shape;548;p44"/>
          <p:cNvSpPr txBox="1"/>
          <p:nvPr>
            <p:ph idx="1" type="subTitle"/>
          </p:nvPr>
        </p:nvSpPr>
        <p:spPr>
          <a:xfrm>
            <a:off x="3017115" y="2416513"/>
            <a:ext cx="30669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felixng2003@gmail.com</a:t>
            </a:r>
            <a:endParaRPr/>
          </a:p>
          <a:p>
            <a:pPr indent="0" lvl="0" marL="0" rtl="0" algn="ctr">
              <a:spcBef>
                <a:spcPts val="0"/>
              </a:spcBef>
              <a:spcAft>
                <a:spcPts val="0"/>
              </a:spcAft>
              <a:buNone/>
            </a:pPr>
            <a:r>
              <a:rPr lang="en"/>
              <a:t>+64 022 042 6304 </a:t>
            </a:r>
            <a:endParaRPr/>
          </a:p>
        </p:txBody>
      </p:sp>
      <p:sp>
        <p:nvSpPr>
          <p:cNvPr id="549" name="Google Shape;549;p44"/>
          <p:cNvSpPr/>
          <p:nvPr/>
        </p:nvSpPr>
        <p:spPr>
          <a:xfrm>
            <a:off x="2859500" y="3170125"/>
            <a:ext cx="3372000" cy="93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5"/>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 List</a:t>
            </a:r>
            <a:endParaRPr/>
          </a:p>
        </p:txBody>
      </p:sp>
      <p:sp>
        <p:nvSpPr>
          <p:cNvPr id="555" name="Google Shape;555;p45"/>
          <p:cNvSpPr txBox="1"/>
          <p:nvPr/>
        </p:nvSpPr>
        <p:spPr>
          <a:xfrm>
            <a:off x="337375" y="935975"/>
            <a:ext cx="8677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World Health Organization (WHO) Website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Source: World Health Organization. (n.d.). Anaemia.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u="sng">
                <a:solidFill>
                  <a:srgbClr val="1155CC"/>
                </a:solidFill>
                <a:latin typeface="Open Sans"/>
                <a:ea typeface="Open Sans"/>
                <a:cs typeface="Open Sans"/>
                <a:sym typeface="Open Sans"/>
                <a:hlinkClick r:id="rId3">
                  <a:extLst>
                    <a:ext uri="{A12FA001-AC4F-418D-AE19-62706E023703}">
                      <ahyp:hlinkClr val="tx"/>
                    </a:ext>
                  </a:extLst>
                </a:hlinkClick>
              </a:rPr>
              <a:t>https://www.who.int/health-topics/anaemia#tab=tab_1</a:t>
            </a:r>
            <a:endParaRPr sz="1000">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The Conversation Article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Source: The Conversation. September 9, 2023. Anemia Afflicts Nearly 1 in 4 People Worldwide, But There Are Practical Strategies for Reducing It. </a:t>
            </a:r>
            <a:r>
              <a:rPr lang="en" sz="1000" u="sng">
                <a:solidFill>
                  <a:srgbClr val="1155CC"/>
                </a:solidFill>
                <a:latin typeface="Open Sans"/>
                <a:ea typeface="Open Sans"/>
                <a:cs typeface="Open Sans"/>
                <a:sym typeface="Open Sans"/>
                <a:hlinkClick r:id="rId4">
                  <a:extLst>
                    <a:ext uri="{A12FA001-AC4F-418D-AE19-62706E023703}">
                      <ahyp:hlinkClr val="tx"/>
                    </a:ext>
                  </a:extLst>
                </a:hlinkClick>
              </a:rPr>
              <a:t>https://theconversation.com/anemia-afflicts-nearly-1-in-4-people-worldwide-but-there-are-practical-strategies-for-reducing-it-212177</a:t>
            </a:r>
            <a:endParaRPr sz="1000">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Southern Cross Healthcare Group Website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Source: Southern Cross Healthcare Group. August 2019. Iron Deficiency Anaemia: Symptoms, Causes, and Treatment. </a:t>
            </a:r>
            <a:r>
              <a:rPr lang="en" sz="1000" u="sng">
                <a:solidFill>
                  <a:srgbClr val="1155CC"/>
                </a:solidFill>
                <a:latin typeface="Open Sans"/>
                <a:ea typeface="Open Sans"/>
                <a:cs typeface="Open Sans"/>
                <a:sym typeface="Open Sans"/>
                <a:hlinkClick r:id="rId5">
                  <a:extLst>
                    <a:ext uri="{A12FA001-AC4F-418D-AE19-62706E023703}">
                      <ahyp:hlinkClr val="tx"/>
                    </a:ext>
                  </a:extLst>
                </a:hlinkClick>
              </a:rPr>
              <a:t>https://www.southerncross.co.nz/medical-library/blood-and-blood-vessel-conditions/iron-deficiency-anaemia-symptoms-causes-and-treatment</a:t>
            </a:r>
            <a:endParaRPr sz="1000">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ScienceDaily Article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Source: ScienceDaily. March 3, 2023. Detecting anemia earlier in children using a smartphone </a:t>
            </a:r>
            <a:r>
              <a:rPr lang="en" sz="1000" u="sng">
                <a:solidFill>
                  <a:srgbClr val="1155CC"/>
                </a:solidFill>
                <a:latin typeface="Open Sans"/>
                <a:ea typeface="Open Sans"/>
                <a:cs typeface="Open Sans"/>
                <a:sym typeface="Open Sans"/>
                <a:hlinkClick r:id="rId6">
                  <a:extLst>
                    <a:ext uri="{A12FA001-AC4F-418D-AE19-62706E023703}">
                      <ahyp:hlinkClr val="tx"/>
                    </a:ext>
                  </a:extLst>
                </a:hlinkClick>
              </a:rPr>
              <a:t>https://www.sciencedaily.com/releases/2023/03/230303175826.htm</a:t>
            </a:r>
            <a:endParaRPr sz="1000">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PLOS ONE Journal Article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Source: Benedikt Ley. July 14, 2021. Prediction of anemia and estimation of hemoglobin concentration using a smartphone camera. PLOS ONE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u="sng">
                <a:solidFill>
                  <a:srgbClr val="1155CC"/>
                </a:solidFill>
                <a:latin typeface="Open Sans"/>
                <a:ea typeface="Open Sans"/>
                <a:cs typeface="Open Sans"/>
                <a:sym typeface="Open Sans"/>
              </a:rPr>
              <a:t>https://doi.org/10.1371/journal.pone.0253495</a:t>
            </a:r>
            <a:endParaRPr sz="1000" u="sng">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KMS Healthcare Article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Source: KMS Staff. March 23, 2023.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5 Ethical Considerations for Implementing Machine Learning in Healthcare</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u="sng">
                <a:solidFill>
                  <a:srgbClr val="1155CC"/>
                </a:solidFill>
                <a:latin typeface="Open Sans"/>
                <a:ea typeface="Open Sans"/>
                <a:cs typeface="Open Sans"/>
                <a:sym typeface="Open Sans"/>
              </a:rPr>
              <a:t>https://kms-healthcare.com/5-ethical-considerations-for-implementing-machine-learning-in-healthcare/#:~:text=Despite%20its%20robust%20utility%2C%20implementing,and%20the%20impact%20on%20jobs</a:t>
            </a:r>
            <a:endParaRPr sz="1000" u="sng">
              <a:solidFill>
                <a:srgbClr val="1155CC"/>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9"/>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465" name="Google Shape;465;p29"/>
          <p:cNvSpPr txBox="1"/>
          <p:nvPr/>
        </p:nvSpPr>
        <p:spPr>
          <a:xfrm>
            <a:off x="1282150" y="1116000"/>
            <a:ext cx="6938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A Silent Global Burden: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Affects 1.62 billion people, or 24.8% globally.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Leads to fatigue, weakness, and health complications.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Socio-Economic Impact:</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Reduces work productivity.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Escalates healthcare costs.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New Zealand's Growing Concern: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Complex interplay of genetics, nutrition, and health systems.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Urgent need for comprehensive understanding.</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Commitment:</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Unraveling the underlying factors.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Informed strategies for better health outcomes.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type="title"/>
          </p:nvPr>
        </p:nvSpPr>
        <p:spPr>
          <a:xfrm>
            <a:off x="540000" y="38630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Problem </a:t>
            </a:r>
            <a:endParaRPr/>
          </a:p>
          <a:p>
            <a:pPr indent="0" lvl="0" marL="0" rtl="0" algn="ctr">
              <a:spcBef>
                <a:spcPts val="0"/>
              </a:spcBef>
              <a:spcAft>
                <a:spcPts val="0"/>
              </a:spcAft>
              <a:buNone/>
            </a:pPr>
            <a:r>
              <a:rPr lang="en"/>
              <a:t>&amp; Objectives</a:t>
            </a:r>
            <a:endParaRPr/>
          </a:p>
        </p:txBody>
      </p:sp>
      <p:sp>
        <p:nvSpPr>
          <p:cNvPr id="471" name="Google Shape;471;p30"/>
          <p:cNvSpPr txBox="1"/>
          <p:nvPr/>
        </p:nvSpPr>
        <p:spPr>
          <a:xfrm>
            <a:off x="1204800" y="1634500"/>
            <a:ext cx="6734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Research Problem:</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Identifying key factors: demographic, environmental, medical.</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Analyzing interconnections and impact on anaemia.</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Study Objectives;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Isolate significant contributors to anaemia from 2014-2018.</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Establish clear relationships with NHANES data insights.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Outcome Aim:</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Inform healthcare policy with targeted data analysis.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Strengthen preventive and diagnostic measures in public health.</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Enabling resource allocation for anaemia prevention programs.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Enriching the evidence base for clinicians and health officials.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ph type="title"/>
          </p:nvPr>
        </p:nvSpPr>
        <p:spPr>
          <a:xfrm>
            <a:off x="1908150" y="363275"/>
            <a:ext cx="53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Methodological </a:t>
            </a:r>
            <a:endParaRPr/>
          </a:p>
          <a:p>
            <a:pPr indent="0" lvl="0" marL="0" rtl="0" algn="ctr">
              <a:spcBef>
                <a:spcPts val="0"/>
              </a:spcBef>
              <a:spcAft>
                <a:spcPts val="0"/>
              </a:spcAft>
              <a:buNone/>
            </a:pPr>
            <a:r>
              <a:rPr lang="en"/>
              <a:t>Approach</a:t>
            </a:r>
            <a:endParaRPr/>
          </a:p>
        </p:txBody>
      </p:sp>
      <p:sp>
        <p:nvSpPr>
          <p:cNvPr id="477" name="Google Shape;477;p31"/>
          <p:cNvSpPr txBox="1"/>
          <p:nvPr/>
        </p:nvSpPr>
        <p:spPr>
          <a:xfrm>
            <a:off x="1079100" y="1508775"/>
            <a:ext cx="69858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Data Source: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Utilizing NHANES: A rich, cross-sectional dataset.</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Reflective of diverse populations and health variables.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Analytical Strategy: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Statistical models to decipher patterns and correlations.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Blood markers, lifestyle, socio-economic status under the lens.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Process: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Variable selection through feature importance analysis.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Pre-processing: Handling missing data with mean/mode imputation.</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Objective: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Derive patterns that reveal anaemia's underlying factors.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Inform policy with concrete, data-driven evidence.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2"/>
          <p:cNvSpPr txBox="1"/>
          <p:nvPr>
            <p:ph type="title"/>
          </p:nvPr>
        </p:nvSpPr>
        <p:spPr>
          <a:xfrm>
            <a:off x="2846475" y="363275"/>
            <a:ext cx="392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 &amp; Limitations</a:t>
            </a:r>
            <a:endParaRPr/>
          </a:p>
        </p:txBody>
      </p:sp>
      <p:sp>
        <p:nvSpPr>
          <p:cNvPr id="483" name="Google Shape;483;p32"/>
          <p:cNvSpPr txBox="1"/>
          <p:nvPr/>
        </p:nvSpPr>
        <p:spPr>
          <a:xfrm>
            <a:off x="1053550" y="1280150"/>
            <a:ext cx="7783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Scope of Research:</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Analysis window: 2014-2018.</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Focus on U.S. demographic - indicative insights for NZ.</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Data Limitations: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NHANES data is cross-sectional; causality cannot be inferred.</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Incomplete variables due to missing data points.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Geographical Consideration: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U.S. dataset may not fully encapsulate NZ's health landscape.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Cultural and health system differences acknowledged.</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Towards Future Research:</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Findings lay a foundation for localized NZ studies.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Highlights the need for ongoing data collection and analysis.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Description</a:t>
            </a:r>
            <a:endParaRPr/>
          </a:p>
        </p:txBody>
      </p:sp>
      <p:sp>
        <p:nvSpPr>
          <p:cNvPr id="489" name="Google Shape;489;p33"/>
          <p:cNvSpPr txBox="1"/>
          <p:nvPr/>
        </p:nvSpPr>
        <p:spPr>
          <a:xfrm>
            <a:off x="983100" y="1185900"/>
            <a:ext cx="7620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Dataset Composition: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 deep dive into 558 variables.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Selection focused on anaemia prediction.</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Key Variables Analyzed:</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Blood markers: WBC count, lymphocytes, and more.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Body metrics: Weight, height, BMI.</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Lifestyle indicators: Physical activity levels, smoking status.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Data Preprocessing:</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Rigorous cleaning: 323 columns dropped due to high null values.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Missing value imputation for robust analysis.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Feature Selection: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Employed Random Forest for feature importance (&gt;0.005 threshold).</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Retained influential variables for predictive modeling.</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type="title"/>
          </p:nvPr>
        </p:nvSpPr>
        <p:spPr>
          <a:xfrm>
            <a:off x="2254650" y="386300"/>
            <a:ext cx="463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Ethics, Privacy, </a:t>
            </a:r>
            <a:r>
              <a:rPr lang="en"/>
              <a:t>and</a:t>
            </a:r>
            <a:r>
              <a:rPr lang="en"/>
              <a:t> Security</a:t>
            </a:r>
            <a:endParaRPr/>
          </a:p>
        </p:txBody>
      </p:sp>
      <p:sp>
        <p:nvSpPr>
          <p:cNvPr id="495" name="Google Shape;495;p34"/>
          <p:cNvSpPr txBox="1"/>
          <p:nvPr/>
        </p:nvSpPr>
        <p:spPr>
          <a:xfrm>
            <a:off x="962125" y="1577350"/>
            <a:ext cx="732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Ethical Responsibility: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Ensure respectful use of public health data.</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Avoid misinterpretation that may affect public perception.</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Data Privacy: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Adherence to de-identification in NHANES data.</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Prevent potential re-identification in integrated datasets.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Maintaining Security: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Secure data storage with stringent access controls.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Compliance with healthcare data standards and regulations.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Integrity in Communication:</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Share insights responsibly, safeguarding individual privacy.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Transparent about data limitations and applicability scope.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5"/>
          <p:cNvSpPr txBox="1"/>
          <p:nvPr>
            <p:ph type="title"/>
          </p:nvPr>
        </p:nvSpPr>
        <p:spPr>
          <a:xfrm>
            <a:off x="330300" y="1725900"/>
            <a:ext cx="8483400" cy="16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36"/>
          <p:cNvPicPr preferRelativeResize="0"/>
          <p:nvPr/>
        </p:nvPicPr>
        <p:blipFill>
          <a:blip r:embed="rId3">
            <a:alphaModFix/>
          </a:blip>
          <a:stretch>
            <a:fillRect/>
          </a:stretch>
        </p:blipFill>
        <p:spPr>
          <a:xfrm>
            <a:off x="1704975" y="1012313"/>
            <a:ext cx="5734050" cy="1838325"/>
          </a:xfrm>
          <a:prstGeom prst="rect">
            <a:avLst/>
          </a:prstGeom>
          <a:noFill/>
          <a:ln>
            <a:noFill/>
          </a:ln>
        </p:spPr>
      </p:pic>
      <p:pic>
        <p:nvPicPr>
          <p:cNvPr id="506" name="Google Shape;506;p36"/>
          <p:cNvPicPr preferRelativeResize="0"/>
          <p:nvPr/>
        </p:nvPicPr>
        <p:blipFill>
          <a:blip r:embed="rId4">
            <a:alphaModFix/>
          </a:blip>
          <a:stretch>
            <a:fillRect/>
          </a:stretch>
        </p:blipFill>
        <p:spPr>
          <a:xfrm>
            <a:off x="1704975" y="2903575"/>
            <a:ext cx="5734050" cy="20478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by Slidesgo">
  <a:themeElements>
    <a:clrScheme name="Simple Light">
      <a:dk1>
        <a:srgbClr val="681A1A"/>
      </a:dk1>
      <a:lt1>
        <a:srgbClr val="FFFFFF"/>
      </a:lt1>
      <a:dk2>
        <a:srgbClr val="892828"/>
      </a:dk2>
      <a:lt2>
        <a:srgbClr val="DD8080"/>
      </a:lt2>
      <a:accent1>
        <a:srgbClr val="892828"/>
      </a:accent1>
      <a:accent2>
        <a:srgbClr val="DF9D9D"/>
      </a:accent2>
      <a:accent3>
        <a:srgbClr val="F1E4E4"/>
      </a:accent3>
      <a:accent4>
        <a:srgbClr val="BB6666"/>
      </a:accent4>
      <a:accent5>
        <a:srgbClr val="F1E4E4"/>
      </a:accent5>
      <a:accent6>
        <a:srgbClr val="681A1A"/>
      </a:accent6>
      <a:hlink>
        <a:srgbClr val="89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