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2" r:id="rId7"/>
    <p:sldId id="263" r:id="rId8"/>
    <p:sldId id="265" r:id="rId9"/>
    <p:sldId id="264" r:id="rId10"/>
    <p:sldId id="266" r:id="rId11"/>
    <p:sldId id="267" r:id="rId12"/>
    <p:sldId id="268" r:id="rId13"/>
    <p:sldId id="269" r:id="rId14"/>
    <p:sldId id="270" r:id="rId15"/>
    <p:sldId id="271"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47"/>
    <p:restoredTop sz="77762"/>
  </p:normalViewPr>
  <p:slideViewPr>
    <p:cSldViewPr snapToGrid="0" snapToObjects="1">
      <p:cViewPr>
        <p:scale>
          <a:sx n="110" d="100"/>
          <a:sy n="110" d="100"/>
        </p:scale>
        <p:origin x="-2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studio.com/resources/webinars/" TargetMode="External"/><Relationship Id="rId4" Type="http://schemas.openxmlformats.org/officeDocument/2006/relationships/hyperlink" Target="http://www.w3schools.com/" TargetMode="External"/><Relationship Id="rId5" Type="http://schemas.openxmlformats.org/officeDocument/2006/relationships/hyperlink" Target="http://bost.ocks.org/mike" TargetMode="External"/><Relationship Id="rId6" Type="http://schemas.openxmlformats.org/officeDocument/2006/relationships/hyperlink" Target="http://d3js.org/" TargetMode="External"/><Relationship Id="rId7" Type="http://schemas.openxmlformats.org/officeDocument/2006/relationships/hyperlink" Target="http://www.htmlwidgets.org/" TargetMode="External"/><Relationship Id="rId8" Type="http://schemas.openxmlformats.org/officeDocument/2006/relationships/hyperlink" Target="http://www.buildingwidgets.com/" TargetMode="External"/><Relationship Id="rId1" Type="http://schemas.openxmlformats.org/officeDocument/2006/relationships/slideLayout" Target="../slideLayouts/slideLayout2.xml"/><Relationship Id="rId2" Type="http://schemas.openxmlformats.org/officeDocument/2006/relationships/hyperlink" Target="https://hilarypark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js/tryit.asp?filename=tryjs_intro_lightbul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SVG/El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 D3 Data Visualization with </a:t>
            </a:r>
            <a:r>
              <a:rPr lang="en-US" dirty="0" err="1" smtClean="0"/>
              <a:t>HTMLWidgets</a:t>
            </a:r>
            <a:r>
              <a:rPr lang="en-US" dirty="0" smtClean="0"/>
              <a:t> in R</a:t>
            </a:r>
            <a:endParaRPr lang="en-US" dirty="0"/>
          </a:p>
        </p:txBody>
      </p:sp>
      <p:sp>
        <p:nvSpPr>
          <p:cNvPr id="3" name="Subtitle 2"/>
          <p:cNvSpPr>
            <a:spLocks noGrp="1"/>
          </p:cNvSpPr>
          <p:nvPr>
            <p:ph type="subTitle" idx="1"/>
          </p:nvPr>
        </p:nvSpPr>
        <p:spPr/>
        <p:txBody>
          <a:bodyPr/>
          <a:lstStyle/>
          <a:p>
            <a:r>
              <a:rPr lang="en-US" dirty="0" smtClean="0"/>
              <a:t>Some things I wish I knew beforehand</a:t>
            </a:r>
          </a:p>
          <a:p>
            <a:r>
              <a:rPr lang="en-US" dirty="0" smtClean="0"/>
              <a:t>Nathan Frey</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1391"/>
          </a:xfrm>
        </p:spPr>
        <p:txBody>
          <a:bodyPr/>
          <a:lstStyle/>
          <a:p>
            <a:r>
              <a:rPr lang="en-US" dirty="0" smtClean="0"/>
              <a:t>HTML Widgets – Building the R file</a:t>
            </a:r>
            <a:endParaRPr lang="en-US" dirty="0"/>
          </a:p>
        </p:txBody>
      </p:sp>
      <p:sp>
        <p:nvSpPr>
          <p:cNvPr id="3" name="Content Placeholder 2"/>
          <p:cNvSpPr>
            <a:spLocks noGrp="1"/>
          </p:cNvSpPr>
          <p:nvPr>
            <p:ph idx="1"/>
          </p:nvPr>
        </p:nvSpPr>
        <p:spPr>
          <a:xfrm>
            <a:off x="677334" y="1749287"/>
            <a:ext cx="8596668" cy="4292075"/>
          </a:xfrm>
        </p:spPr>
        <p:txBody>
          <a:bodyPr>
            <a:normAutofit fontScale="92500" lnSpcReduction="20000"/>
          </a:bodyPr>
          <a:lstStyle/>
          <a:p>
            <a:r>
              <a:rPr lang="en-US" dirty="0" smtClean="0"/>
              <a:t>R code belongs in the R folder</a:t>
            </a:r>
          </a:p>
          <a:p>
            <a:pPr lvl="1"/>
            <a:r>
              <a:rPr lang="en-US" dirty="0" smtClean="0"/>
              <a:t>Can have multiple files</a:t>
            </a:r>
          </a:p>
          <a:p>
            <a:pPr lvl="1"/>
            <a:r>
              <a:rPr lang="en-US" dirty="0" smtClean="0"/>
              <a:t>Frequently people split their big functions up into individual files</a:t>
            </a:r>
          </a:p>
          <a:p>
            <a:r>
              <a:rPr lang="en-US" dirty="0" smtClean="0"/>
              <a:t>Usually people save the “</a:t>
            </a:r>
            <a:r>
              <a:rPr lang="en-US" dirty="0" err="1" smtClean="0"/>
              <a:t>Yourpackage.R</a:t>
            </a:r>
            <a:r>
              <a:rPr lang="en-US" dirty="0" smtClean="0"/>
              <a:t>” file for the </a:t>
            </a:r>
            <a:r>
              <a:rPr lang="en-US" dirty="0" err="1" smtClean="0"/>
              <a:t>htmlwidgets</a:t>
            </a:r>
            <a:r>
              <a:rPr lang="en-US" dirty="0" smtClean="0"/>
              <a:t>::</a:t>
            </a:r>
            <a:r>
              <a:rPr lang="en-US" dirty="0" err="1" smtClean="0"/>
              <a:t>createWidget</a:t>
            </a:r>
            <a:r>
              <a:rPr lang="en-US" dirty="0" smtClean="0"/>
              <a:t> function</a:t>
            </a:r>
          </a:p>
          <a:p>
            <a:r>
              <a:rPr lang="en-US" dirty="0" smtClean="0"/>
              <a:t>This is also where the Shiny bindings for an HTML Widget are made</a:t>
            </a:r>
          </a:p>
          <a:p>
            <a:pPr lvl="1"/>
            <a:r>
              <a:rPr lang="en-US" dirty="0" smtClean="0"/>
              <a:t>Boilerplate, best to stick with defaults unless you have reason otherwise</a:t>
            </a:r>
          </a:p>
          <a:p>
            <a:r>
              <a:rPr lang="en-US" dirty="0" smtClean="0"/>
              <a:t>In my example, I take the data passed to the function in R, cast it into a </a:t>
            </a:r>
            <a:r>
              <a:rPr lang="en-US" dirty="0" err="1" smtClean="0"/>
              <a:t>dataframe</a:t>
            </a:r>
            <a:r>
              <a:rPr lang="en-US" dirty="0" smtClean="0"/>
              <a:t>, take the options for width and height, put them into a list, then put the </a:t>
            </a:r>
            <a:r>
              <a:rPr lang="en-US" dirty="0" err="1" smtClean="0"/>
              <a:t>dataframe</a:t>
            </a:r>
            <a:r>
              <a:rPr lang="en-US" dirty="0" smtClean="0"/>
              <a:t> and options into a list named ‘x’</a:t>
            </a:r>
          </a:p>
          <a:p>
            <a:pPr lvl="1"/>
            <a:r>
              <a:rPr lang="en-US" dirty="0" smtClean="0"/>
              <a:t>H &amp; W Initialized to NULL so that they can be set manually or fill the screen by default</a:t>
            </a:r>
          </a:p>
          <a:p>
            <a:pPr lvl="1"/>
            <a:r>
              <a:rPr lang="en-US" dirty="0" smtClean="0"/>
              <a:t>Additional examples have many, many more options passed to the widget from within R, follows the exact same process</a:t>
            </a:r>
          </a:p>
          <a:p>
            <a:r>
              <a:rPr lang="en-US" b="1" dirty="0" smtClean="0"/>
              <a:t>d3BarGraphV2.R code review</a:t>
            </a:r>
            <a:endParaRPr lang="en-US" b="1" dirty="0"/>
          </a:p>
        </p:txBody>
      </p:sp>
    </p:spTree>
    <p:extLst>
      <p:ext uri="{BB962C8B-B14F-4D97-AF65-F5344CB8AC3E}">
        <p14:creationId xmlns:p14="http://schemas.microsoft.com/office/powerpoint/2010/main" val="82224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Widgets – YAML file</a:t>
            </a:r>
            <a:endParaRPr lang="en-US" dirty="0"/>
          </a:p>
        </p:txBody>
      </p:sp>
      <p:sp>
        <p:nvSpPr>
          <p:cNvPr id="3" name="Content Placeholder 2"/>
          <p:cNvSpPr>
            <a:spLocks noGrp="1"/>
          </p:cNvSpPr>
          <p:nvPr>
            <p:ph idx="1"/>
          </p:nvPr>
        </p:nvSpPr>
        <p:spPr/>
        <p:txBody>
          <a:bodyPr/>
          <a:lstStyle/>
          <a:p>
            <a:r>
              <a:rPr lang="en-US" dirty="0" smtClean="0"/>
              <a:t>YAML stands for Yet Another Markup Language</a:t>
            </a:r>
          </a:p>
          <a:p>
            <a:pPr lvl="1"/>
            <a:r>
              <a:rPr lang="en-US" dirty="0" smtClean="0"/>
              <a:t>Used to identify the source JavaScript libraries required by the widget</a:t>
            </a:r>
          </a:p>
          <a:p>
            <a:pPr lvl="1"/>
            <a:r>
              <a:rPr lang="en-US" dirty="0" smtClean="0"/>
              <a:t>Also points to CSS style sheets used for the widget</a:t>
            </a:r>
          </a:p>
          <a:p>
            <a:r>
              <a:rPr lang="en-US" dirty="0" smtClean="0"/>
              <a:t>(Show the YAML file)</a:t>
            </a:r>
          </a:p>
          <a:p>
            <a:endParaRPr lang="en-US" dirty="0" smtClean="0"/>
          </a:p>
        </p:txBody>
      </p:sp>
    </p:spTree>
    <p:extLst>
      <p:ext uri="{BB962C8B-B14F-4D97-AF65-F5344CB8AC3E}">
        <p14:creationId xmlns:p14="http://schemas.microsoft.com/office/powerpoint/2010/main" val="108896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130"/>
          </a:xfrm>
        </p:spPr>
        <p:txBody>
          <a:bodyPr/>
          <a:lstStyle/>
          <a:p>
            <a:r>
              <a:rPr lang="en-US" dirty="0" smtClean="0"/>
              <a:t>HTML Widgets – JavaScript file</a:t>
            </a:r>
            <a:endParaRPr lang="en-US" dirty="0"/>
          </a:p>
        </p:txBody>
      </p:sp>
      <p:sp>
        <p:nvSpPr>
          <p:cNvPr id="3" name="Content Placeholder 2"/>
          <p:cNvSpPr>
            <a:spLocks noGrp="1"/>
          </p:cNvSpPr>
          <p:nvPr>
            <p:ph idx="1"/>
          </p:nvPr>
        </p:nvSpPr>
        <p:spPr>
          <a:xfrm>
            <a:off x="677334" y="1245705"/>
            <a:ext cx="8596668" cy="4795658"/>
          </a:xfrm>
        </p:spPr>
        <p:txBody>
          <a:bodyPr/>
          <a:lstStyle/>
          <a:p>
            <a:r>
              <a:rPr lang="en-US" dirty="0" smtClean="0"/>
              <a:t>This is where the majority of the time making a widget is invested</a:t>
            </a:r>
          </a:p>
          <a:p>
            <a:r>
              <a:rPr lang="en-US" dirty="0" smtClean="0"/>
              <a:t>Easiest way to build this is by using “</a:t>
            </a:r>
            <a:r>
              <a:rPr lang="en-US" dirty="0" err="1" smtClean="0"/>
              <a:t>HTMLWidgets.widget</a:t>
            </a:r>
            <a:r>
              <a:rPr lang="en-US" dirty="0" smtClean="0"/>
              <a:t>({ ### Your code here ### });” right away</a:t>
            </a:r>
          </a:p>
          <a:p>
            <a:pPr lvl="1"/>
            <a:r>
              <a:rPr lang="en-US" dirty="0" smtClean="0"/>
              <a:t>Makes the data from R available ASAP, IMO, easier to write JS in this order</a:t>
            </a:r>
          </a:p>
          <a:p>
            <a:r>
              <a:rPr lang="en-US" dirty="0" smtClean="0"/>
              <a:t>Within the </a:t>
            </a:r>
            <a:r>
              <a:rPr lang="en-US" dirty="0" err="1" smtClean="0"/>
              <a:t>HTMLWidgets.widget</a:t>
            </a:r>
            <a:r>
              <a:rPr lang="en-US" dirty="0" smtClean="0"/>
              <a:t> function, there are </a:t>
            </a:r>
            <a:r>
              <a:rPr lang="en-US" b="1" dirty="0" smtClean="0"/>
              <a:t>3</a:t>
            </a:r>
            <a:r>
              <a:rPr lang="en-US" dirty="0" smtClean="0"/>
              <a:t> functions to code</a:t>
            </a:r>
          </a:p>
          <a:p>
            <a:pPr lvl="1"/>
            <a:r>
              <a:rPr lang="en-US" dirty="0" smtClean="0"/>
              <a:t>1. initialize() – just start things off by creating a base layer</a:t>
            </a:r>
          </a:p>
          <a:p>
            <a:pPr lvl="1"/>
            <a:r>
              <a:rPr lang="en-US" dirty="0" smtClean="0"/>
              <a:t>2. </a:t>
            </a:r>
            <a:r>
              <a:rPr lang="en-US" dirty="0" err="1" smtClean="0"/>
              <a:t>renderValue</a:t>
            </a:r>
            <a:r>
              <a:rPr lang="en-US" dirty="0" smtClean="0"/>
              <a:t>() – the most important part of all </a:t>
            </a:r>
          </a:p>
          <a:p>
            <a:pPr lvl="1"/>
            <a:r>
              <a:rPr lang="en-US" dirty="0" smtClean="0"/>
              <a:t>3. resize() – automatically called whenever your widget is resized</a:t>
            </a:r>
          </a:p>
          <a:p>
            <a:pPr lvl="2"/>
            <a:r>
              <a:rPr lang="en-US" dirty="0" smtClean="0"/>
              <a:t> resize() is actually optional, but coding this here is a great way to  control the behaviors and events associated with resizing your graph.  </a:t>
            </a:r>
          </a:p>
          <a:p>
            <a:r>
              <a:rPr lang="en-US" dirty="0" smtClean="0"/>
              <a:t>You can add as many other functions as needed in order to complete your visualization, but the 3 functions mentioned are fundamental, control DOM behaviors, and address the basics for widget development</a:t>
            </a:r>
            <a:endParaRPr lang="en-US" b="1" dirty="0" smtClean="0"/>
          </a:p>
          <a:p>
            <a:endParaRPr lang="en-US" dirty="0"/>
          </a:p>
        </p:txBody>
      </p:sp>
    </p:spTree>
    <p:extLst>
      <p:ext uri="{BB962C8B-B14F-4D97-AF65-F5344CB8AC3E}">
        <p14:creationId xmlns:p14="http://schemas.microsoft.com/office/powerpoint/2010/main" val="13551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Widgets – JavaScript </a:t>
            </a:r>
            <a:r>
              <a:rPr lang="en-US" dirty="0" smtClean="0"/>
              <a:t>file, </a:t>
            </a:r>
            <a:br>
              <a:rPr lang="en-US" dirty="0" smtClean="0"/>
            </a:br>
            <a:r>
              <a:rPr lang="en-US" i="1" dirty="0" smtClean="0"/>
              <a:t>initialize() </a:t>
            </a:r>
            <a:r>
              <a:rPr lang="en-US" dirty="0" smtClean="0"/>
              <a:t>function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initialize function takes in an element id, width, and height by default</a:t>
            </a:r>
          </a:p>
          <a:p>
            <a:pPr lvl="1"/>
            <a:r>
              <a:rPr lang="en-US" dirty="0" smtClean="0"/>
              <a:t>Width and height are in pixels</a:t>
            </a:r>
          </a:p>
          <a:p>
            <a:r>
              <a:rPr lang="en-US" dirty="0" smtClean="0"/>
              <a:t>This is where we bind our empty SVG canvas to the Document Object Model’s element</a:t>
            </a:r>
          </a:p>
          <a:p>
            <a:r>
              <a:rPr lang="en-US" dirty="0" err="1" smtClean="0"/>
              <a:t>var</a:t>
            </a:r>
            <a:r>
              <a:rPr lang="en-US" dirty="0" smtClean="0"/>
              <a:t> </a:t>
            </a:r>
            <a:r>
              <a:rPr lang="en-US" dirty="0" err="1" smtClean="0"/>
              <a:t>svg</a:t>
            </a:r>
            <a:r>
              <a:rPr lang="en-US" dirty="0" smtClean="0"/>
              <a:t> = d3.select(el).append(“</a:t>
            </a:r>
            <a:r>
              <a:rPr lang="en-US" dirty="0" err="1" smtClean="0"/>
              <a:t>svg</a:t>
            </a:r>
            <a:r>
              <a:rPr lang="en-US" dirty="0" smtClean="0"/>
              <a:t>”)</a:t>
            </a:r>
            <a:r>
              <a:rPr lang="is-IS" dirty="0" smtClean="0"/>
              <a:t>…</a:t>
            </a:r>
          </a:p>
          <a:p>
            <a:pPr lvl="1"/>
            <a:r>
              <a:rPr lang="en-US" dirty="0" smtClean="0"/>
              <a:t>S</a:t>
            </a:r>
            <a:r>
              <a:rPr lang="is-IS" dirty="0" smtClean="0"/>
              <a:t>et various attributes, like height, width, or any other classes we want</a:t>
            </a:r>
          </a:p>
          <a:p>
            <a:pPr lvl="1"/>
            <a:r>
              <a:rPr lang="en-US" dirty="0" smtClean="0"/>
              <a:t>S</a:t>
            </a:r>
            <a:r>
              <a:rPr lang="is-IS" dirty="0" smtClean="0"/>
              <a:t>etting an ID or class is a great way to quickly select a given element, or type of element</a:t>
            </a:r>
          </a:p>
          <a:p>
            <a:pPr lvl="2"/>
            <a:r>
              <a:rPr lang="is-IS" dirty="0" smtClean="0"/>
              <a:t>i.e. </a:t>
            </a:r>
            <a:r>
              <a:rPr lang="en-US" dirty="0" smtClean="0"/>
              <a:t>S</a:t>
            </a:r>
            <a:r>
              <a:rPr lang="is-IS" dirty="0" smtClean="0"/>
              <a:t>etting the class of all rectangles you wish to draw to ‘rect’, or ID of a chart to ‘theChart’</a:t>
            </a:r>
          </a:p>
          <a:p>
            <a:r>
              <a:rPr lang="is-IS" dirty="0" smtClean="0"/>
              <a:t>Make sure to return the object you just created, that way we can access it and change it later on using the renderValue() and resize() functions</a:t>
            </a:r>
          </a:p>
          <a:p>
            <a:endParaRPr lang="is-IS" dirty="0" smtClean="0"/>
          </a:p>
        </p:txBody>
      </p:sp>
    </p:spTree>
    <p:extLst>
      <p:ext uri="{BB962C8B-B14F-4D97-AF65-F5344CB8AC3E}">
        <p14:creationId xmlns:p14="http://schemas.microsoft.com/office/powerpoint/2010/main" val="4303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Widgets – JavaScript file, </a:t>
            </a:r>
            <a:br>
              <a:rPr lang="en-US" dirty="0"/>
            </a:br>
            <a:r>
              <a:rPr lang="en-US" i="1" dirty="0" err="1" smtClean="0"/>
              <a:t>renderValue</a:t>
            </a:r>
            <a:r>
              <a:rPr lang="en-US" i="1" dirty="0" smtClean="0"/>
              <a:t>() </a:t>
            </a:r>
            <a:r>
              <a:rPr lang="en-US" dirty="0" smtClean="0"/>
              <a:t>function</a:t>
            </a:r>
            <a:endParaRPr lang="en-US" dirty="0"/>
          </a:p>
        </p:txBody>
      </p:sp>
      <p:sp>
        <p:nvSpPr>
          <p:cNvPr id="3" name="Content Placeholder 2"/>
          <p:cNvSpPr>
            <a:spLocks noGrp="1"/>
          </p:cNvSpPr>
          <p:nvPr>
            <p:ph idx="1"/>
          </p:nvPr>
        </p:nvSpPr>
        <p:spPr>
          <a:xfrm>
            <a:off x="677334" y="1762539"/>
            <a:ext cx="8596668" cy="4278823"/>
          </a:xfrm>
        </p:spPr>
        <p:txBody>
          <a:bodyPr>
            <a:normAutofit fontScale="92500" lnSpcReduction="10000"/>
          </a:bodyPr>
          <a:lstStyle/>
          <a:p>
            <a:r>
              <a:rPr lang="en-US" dirty="0" smtClean="0"/>
              <a:t>Now that we have created the blank </a:t>
            </a:r>
            <a:r>
              <a:rPr lang="en-US" dirty="0" err="1" smtClean="0"/>
              <a:t>svg</a:t>
            </a:r>
            <a:r>
              <a:rPr lang="en-US" dirty="0" smtClean="0"/>
              <a:t> variable, bound it to the DOM, and set some attributes, such as width and height, it’s time to actually “pour” the data into our SVG </a:t>
            </a:r>
            <a:r>
              <a:rPr lang="en-US" dirty="0"/>
              <a:t>a</a:t>
            </a:r>
            <a:r>
              <a:rPr lang="en-US" dirty="0" smtClean="0"/>
              <a:t>nd then do stuff with that data, like draw something.</a:t>
            </a:r>
          </a:p>
          <a:p>
            <a:r>
              <a:rPr lang="en-US" dirty="0" err="1" smtClean="0"/>
              <a:t>renderValue</a:t>
            </a:r>
            <a:r>
              <a:rPr lang="en-US" dirty="0" smtClean="0"/>
              <a:t>() usually takes in 3 arguments, however older online examples only pass the ‘x’ parameter (list with data and options) into it</a:t>
            </a:r>
          </a:p>
          <a:p>
            <a:pPr lvl="1"/>
            <a:r>
              <a:rPr lang="en-US" dirty="0" smtClean="0"/>
              <a:t>People are always tackling this differently depending on how they want to make modifications to the DOM later on</a:t>
            </a:r>
          </a:p>
          <a:p>
            <a:r>
              <a:rPr lang="en-US" dirty="0" smtClean="0"/>
              <a:t>I built my widget following examples that passed in 3 arguments:</a:t>
            </a:r>
          </a:p>
          <a:p>
            <a:pPr lvl="1"/>
            <a:r>
              <a:rPr lang="en-US" dirty="0" smtClean="0"/>
              <a:t>el, x, </a:t>
            </a:r>
            <a:r>
              <a:rPr lang="en-US" dirty="0" err="1" smtClean="0"/>
              <a:t>theChart</a:t>
            </a:r>
            <a:endParaRPr lang="en-US" dirty="0" smtClean="0"/>
          </a:p>
          <a:p>
            <a:pPr lvl="1"/>
            <a:r>
              <a:rPr lang="en-US" dirty="0" smtClean="0"/>
              <a:t>el = the DOM element that will host the widget </a:t>
            </a:r>
          </a:p>
          <a:p>
            <a:pPr lvl="1"/>
            <a:r>
              <a:rPr lang="en-US" dirty="0" smtClean="0"/>
              <a:t>x = the list with all our data, and graphical options/settings we made in the R file</a:t>
            </a:r>
          </a:p>
          <a:p>
            <a:pPr lvl="2"/>
            <a:r>
              <a:rPr lang="en-US" dirty="0" smtClean="0"/>
              <a:t>If you don’t put height and width into the list ‘x’, you can always get the width and height of the HTML element by using </a:t>
            </a:r>
            <a:r>
              <a:rPr lang="en-US" dirty="0" err="1" smtClean="0"/>
              <a:t>el.offsetWidth</a:t>
            </a:r>
            <a:r>
              <a:rPr lang="en-US" dirty="0" smtClean="0"/>
              <a:t> or </a:t>
            </a:r>
            <a:r>
              <a:rPr lang="en-US" dirty="0" err="1" smtClean="0"/>
              <a:t>el.offsetHeight</a:t>
            </a:r>
            <a:r>
              <a:rPr lang="en-US" dirty="0"/>
              <a:t> </a:t>
            </a:r>
            <a:r>
              <a:rPr lang="en-US" dirty="0" smtClean="0"/>
              <a:t>delivered by the web browser or </a:t>
            </a:r>
            <a:r>
              <a:rPr lang="en-US" dirty="0" err="1" smtClean="0"/>
              <a:t>RStudio</a:t>
            </a:r>
            <a:r>
              <a:rPr lang="en-US" dirty="0" smtClean="0"/>
              <a:t> Viewer </a:t>
            </a:r>
          </a:p>
          <a:p>
            <a:pPr lvl="1"/>
            <a:r>
              <a:rPr lang="en-US" dirty="0" err="1" smtClean="0"/>
              <a:t>theChart</a:t>
            </a:r>
            <a:r>
              <a:rPr lang="en-US" dirty="0" smtClean="0"/>
              <a:t> can be called anything, it is the instance we have created</a:t>
            </a:r>
          </a:p>
        </p:txBody>
      </p:sp>
    </p:spTree>
    <p:extLst>
      <p:ext uri="{BB962C8B-B14F-4D97-AF65-F5344CB8AC3E}">
        <p14:creationId xmlns:p14="http://schemas.microsoft.com/office/powerpoint/2010/main" val="95706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Widgets – JavaScript file, </a:t>
            </a:r>
            <a:br>
              <a:rPr lang="en-US" dirty="0"/>
            </a:br>
            <a:r>
              <a:rPr lang="en-US" i="1" dirty="0" smtClean="0"/>
              <a:t>resize() </a:t>
            </a:r>
            <a:r>
              <a:rPr lang="en-US" dirty="0"/>
              <a:t>function</a:t>
            </a:r>
          </a:p>
        </p:txBody>
      </p:sp>
      <p:sp>
        <p:nvSpPr>
          <p:cNvPr id="3" name="Content Placeholder 2"/>
          <p:cNvSpPr>
            <a:spLocks noGrp="1"/>
          </p:cNvSpPr>
          <p:nvPr>
            <p:ph idx="1"/>
          </p:nvPr>
        </p:nvSpPr>
        <p:spPr>
          <a:xfrm>
            <a:off x="677334" y="2160589"/>
            <a:ext cx="8596668" cy="4279968"/>
          </a:xfrm>
        </p:spPr>
        <p:txBody>
          <a:bodyPr>
            <a:normAutofit fontScale="85000" lnSpcReduction="20000"/>
          </a:bodyPr>
          <a:lstStyle/>
          <a:p>
            <a:r>
              <a:rPr lang="en-US" dirty="0" smtClean="0"/>
              <a:t>This is technically an optional argument</a:t>
            </a:r>
          </a:p>
          <a:p>
            <a:pPr lvl="1"/>
            <a:r>
              <a:rPr lang="en-US" dirty="0" smtClean="0"/>
              <a:t>I included it in my example</a:t>
            </a:r>
          </a:p>
          <a:p>
            <a:r>
              <a:rPr lang="en-US" dirty="0" smtClean="0"/>
              <a:t>Here we test to see if data has been passed to the instance, from x to “</a:t>
            </a:r>
            <a:r>
              <a:rPr lang="en-US" dirty="0" err="1" smtClean="0"/>
              <a:t>theChart</a:t>
            </a:r>
            <a:r>
              <a:rPr lang="en-US" dirty="0" smtClean="0"/>
              <a:t>”</a:t>
            </a:r>
          </a:p>
          <a:p>
            <a:r>
              <a:rPr lang="en-US" dirty="0" smtClean="0"/>
              <a:t>We did this in the </a:t>
            </a:r>
            <a:r>
              <a:rPr lang="en-US" dirty="0" err="1" smtClean="0"/>
              <a:t>renderValue</a:t>
            </a:r>
            <a:r>
              <a:rPr lang="en-US" dirty="0" smtClean="0"/>
              <a:t>() function by saving x into a variable called “</a:t>
            </a:r>
            <a:r>
              <a:rPr lang="en-US" dirty="0" err="1" smtClean="0"/>
              <a:t>theChart.lastValue</a:t>
            </a:r>
            <a:r>
              <a:rPr lang="en-US" dirty="0" smtClean="0"/>
              <a:t>”</a:t>
            </a:r>
          </a:p>
          <a:p>
            <a:r>
              <a:rPr lang="en-US" dirty="0" smtClean="0"/>
              <a:t>If indeed </a:t>
            </a:r>
            <a:r>
              <a:rPr lang="en-US" dirty="0" err="1" smtClean="0"/>
              <a:t>theChart.lastValue</a:t>
            </a:r>
            <a:r>
              <a:rPr lang="en-US" dirty="0"/>
              <a:t> </a:t>
            </a:r>
            <a:r>
              <a:rPr lang="en-US" dirty="0" smtClean="0"/>
              <a:t>contains items, we enter into the loop and</a:t>
            </a:r>
          </a:p>
          <a:p>
            <a:pPr lvl="1"/>
            <a:r>
              <a:rPr lang="en-US" dirty="0" smtClean="0"/>
              <a:t>First, we need to remove the old settings, axes, rectangles, etc. </a:t>
            </a:r>
          </a:p>
          <a:p>
            <a:pPr lvl="1"/>
            <a:r>
              <a:rPr lang="en-US" dirty="0" smtClean="0"/>
              <a:t>Did not remove the </a:t>
            </a:r>
            <a:r>
              <a:rPr lang="en-US" dirty="0" err="1" smtClean="0"/>
              <a:t>svg</a:t>
            </a:r>
            <a:r>
              <a:rPr lang="en-US" dirty="0" smtClean="0"/>
              <a:t>. I just “lifted” all the paint off the canvas, so to speak</a:t>
            </a:r>
          </a:p>
          <a:p>
            <a:r>
              <a:rPr lang="en-US" dirty="0" smtClean="0"/>
              <a:t>Next, we use the keyword “this” to select the current object, then send all the new size data to the </a:t>
            </a:r>
            <a:r>
              <a:rPr lang="en-US" dirty="0" err="1" smtClean="0"/>
              <a:t>renderValue</a:t>
            </a:r>
            <a:r>
              <a:rPr lang="en-US" dirty="0" smtClean="0"/>
              <a:t>() function. </a:t>
            </a:r>
          </a:p>
          <a:p>
            <a:pPr lvl="1"/>
            <a:r>
              <a:rPr lang="en-US" dirty="0" err="1" smtClean="0"/>
              <a:t>theChart.lastValue</a:t>
            </a:r>
            <a:r>
              <a:rPr lang="en-US" dirty="0" smtClean="0"/>
              <a:t> is now the </a:t>
            </a:r>
            <a:r>
              <a:rPr lang="en-US" b="1" i="1" dirty="0" smtClean="0"/>
              <a:t>new</a:t>
            </a:r>
            <a:r>
              <a:rPr lang="en-US" dirty="0" smtClean="0"/>
              <a:t> ‘x’, argument, “</a:t>
            </a:r>
            <a:r>
              <a:rPr lang="en-US" dirty="0" err="1" smtClean="0"/>
              <a:t>theChart</a:t>
            </a:r>
            <a:r>
              <a:rPr lang="en-US" dirty="0" smtClean="0"/>
              <a:t>” is still the name of our instance</a:t>
            </a:r>
          </a:p>
          <a:p>
            <a:r>
              <a:rPr lang="en-US" dirty="0" smtClean="0"/>
              <a:t>Close out all ending brackets, parentheses, and make sure to have the semicolon at the end of the </a:t>
            </a:r>
            <a:r>
              <a:rPr lang="en-US" dirty="0" err="1" smtClean="0"/>
              <a:t>HTMLWidgets.widget</a:t>
            </a:r>
            <a:r>
              <a:rPr lang="en-US" dirty="0" smtClean="0"/>
              <a:t> chunk. </a:t>
            </a:r>
          </a:p>
          <a:p>
            <a:r>
              <a:rPr lang="en-US" sz="2400" b="1" dirty="0" smtClean="0"/>
              <a:t>Code Walk-Through for </a:t>
            </a:r>
            <a:r>
              <a:rPr lang="en-US" sz="2400" b="1" dirty="0" err="1" smtClean="0"/>
              <a:t>renderValue</a:t>
            </a:r>
            <a:r>
              <a:rPr lang="en-US" sz="2400" b="1" dirty="0" smtClean="0"/>
              <a:t> and resize(), using Chrome’s developer console for debugging</a:t>
            </a:r>
          </a:p>
        </p:txBody>
      </p:sp>
    </p:spTree>
    <p:extLst>
      <p:ext uri="{BB962C8B-B14F-4D97-AF65-F5344CB8AC3E}">
        <p14:creationId xmlns:p14="http://schemas.microsoft.com/office/powerpoint/2010/main" val="17122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some </a:t>
            </a:r>
            <a:r>
              <a:rPr lang="en-US" i="1" dirty="0" smtClean="0"/>
              <a:t>great</a:t>
            </a:r>
            <a:r>
              <a:rPr lang="en-US" dirty="0" smtClean="0"/>
              <a:t> JavaScript libraries in R	</a:t>
            </a:r>
            <a:endParaRPr lang="en-US" dirty="0"/>
          </a:p>
        </p:txBody>
      </p:sp>
      <p:sp>
        <p:nvSpPr>
          <p:cNvPr id="3" name="Content Placeholder 2"/>
          <p:cNvSpPr>
            <a:spLocks noGrp="1"/>
          </p:cNvSpPr>
          <p:nvPr>
            <p:ph idx="1"/>
          </p:nvPr>
        </p:nvSpPr>
        <p:spPr/>
        <p:txBody>
          <a:bodyPr/>
          <a:lstStyle/>
          <a:p>
            <a:endParaRPr lang="en-US" dirty="0" smtClean="0"/>
          </a:p>
          <a:p>
            <a:r>
              <a:rPr lang="en-US" dirty="0" smtClean="0"/>
              <a:t>Run example markdown report</a:t>
            </a:r>
          </a:p>
          <a:p>
            <a:endParaRPr lang="en-US" dirty="0"/>
          </a:p>
        </p:txBody>
      </p:sp>
    </p:spTree>
    <p:extLst>
      <p:ext uri="{BB962C8B-B14F-4D97-AF65-F5344CB8AC3E}">
        <p14:creationId xmlns:p14="http://schemas.microsoft.com/office/powerpoint/2010/main" val="1612442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861"/>
          </a:xfrm>
        </p:spPr>
        <p:txBody>
          <a:bodyPr/>
          <a:lstStyle/>
          <a:p>
            <a:r>
              <a:rPr lang="en-US" dirty="0"/>
              <a:t>Resources to check out</a:t>
            </a:r>
          </a:p>
        </p:txBody>
      </p:sp>
      <p:sp>
        <p:nvSpPr>
          <p:cNvPr id="3" name="Content Placeholder 2"/>
          <p:cNvSpPr>
            <a:spLocks noGrp="1"/>
          </p:cNvSpPr>
          <p:nvPr>
            <p:ph idx="1"/>
          </p:nvPr>
        </p:nvSpPr>
        <p:spPr>
          <a:xfrm>
            <a:off x="677334" y="1285461"/>
            <a:ext cx="8596668" cy="5274365"/>
          </a:xfrm>
          <a:ln>
            <a:solidFill>
              <a:schemeClr val="accent1"/>
            </a:solidFill>
          </a:ln>
        </p:spPr>
        <p:txBody>
          <a:bodyPr>
            <a:normAutofit/>
          </a:bodyPr>
          <a:lstStyle/>
          <a:p>
            <a:r>
              <a:rPr lang="en-US" dirty="0" smtClean="0"/>
              <a:t>Building packages in R: </a:t>
            </a:r>
          </a:p>
          <a:p>
            <a:pPr lvl="1"/>
            <a:r>
              <a:rPr lang="en-US" dirty="0"/>
              <a:t>Hillary Parker’s website: </a:t>
            </a:r>
            <a:r>
              <a:rPr lang="en-US" dirty="0">
                <a:hlinkClick r:id="rId2"/>
              </a:rPr>
              <a:t>https://hilaryparker.com</a:t>
            </a:r>
            <a:r>
              <a:rPr lang="en-US" dirty="0" smtClean="0">
                <a:hlinkClick r:id="rId2"/>
              </a:rPr>
              <a:t>/</a:t>
            </a:r>
            <a:endParaRPr lang="en-US" dirty="0" smtClean="0"/>
          </a:p>
          <a:p>
            <a:pPr lvl="1"/>
            <a:r>
              <a:rPr lang="en-US" dirty="0" smtClean="0"/>
              <a:t>Garret </a:t>
            </a:r>
            <a:r>
              <a:rPr lang="en-US" dirty="0" err="1" smtClean="0"/>
              <a:t>Grolemund’s</a:t>
            </a:r>
            <a:r>
              <a:rPr lang="en-US" dirty="0" smtClean="0"/>
              <a:t> video: http://</a:t>
            </a:r>
            <a:r>
              <a:rPr lang="en-US" dirty="0" err="1"/>
              <a:t>www.youtube.com</a:t>
            </a:r>
            <a:r>
              <a:rPr lang="en-US" dirty="0"/>
              <a:t>/</a:t>
            </a:r>
            <a:r>
              <a:rPr lang="en-US" dirty="0" err="1"/>
              <a:t>watch?v</a:t>
            </a:r>
            <a:r>
              <a:rPr lang="en-US" dirty="0"/>
              <a:t>=9PyQlbAEujY</a:t>
            </a:r>
            <a:endParaRPr lang="en-US" dirty="0" smtClean="0"/>
          </a:p>
          <a:p>
            <a:r>
              <a:rPr lang="en-US" dirty="0" smtClean="0"/>
              <a:t>All things R: </a:t>
            </a:r>
          </a:p>
          <a:p>
            <a:pPr lvl="1"/>
            <a:r>
              <a:rPr lang="en-US" dirty="0" err="1" smtClean="0"/>
              <a:t>Rstudio’s</a:t>
            </a:r>
            <a:r>
              <a:rPr lang="en-US" dirty="0" smtClean="0"/>
              <a:t> webinars: </a:t>
            </a:r>
            <a:r>
              <a:rPr lang="en-US" dirty="0" smtClean="0">
                <a:hlinkClick r:id="rId3"/>
              </a:rPr>
              <a:t>https</a:t>
            </a:r>
            <a:r>
              <a:rPr lang="en-US" dirty="0">
                <a:hlinkClick r:id="rId3"/>
              </a:rPr>
              <a:t>://www.rstudio.com/resources/webinars</a:t>
            </a:r>
            <a:r>
              <a:rPr lang="en-US" dirty="0" smtClean="0">
                <a:hlinkClick r:id="rId3"/>
              </a:rPr>
              <a:t>/</a:t>
            </a:r>
            <a:endParaRPr lang="en-US" dirty="0" smtClean="0"/>
          </a:p>
          <a:p>
            <a:r>
              <a:rPr lang="en-US" dirty="0"/>
              <a:t>JavaScript, HTML, CSS, SQL, PHP, BOOTSTRAP, JQUERY Tutorials: </a:t>
            </a:r>
            <a:r>
              <a:rPr lang="en-US" dirty="0">
                <a:hlinkClick r:id="rId4"/>
              </a:rPr>
              <a:t>http://www.w3schools.com/</a:t>
            </a:r>
            <a:endParaRPr lang="en-US" dirty="0"/>
          </a:p>
          <a:p>
            <a:r>
              <a:rPr lang="en-US" dirty="0" smtClean="0"/>
              <a:t>Book: </a:t>
            </a:r>
            <a:r>
              <a:rPr lang="en-US" i="1" dirty="0" smtClean="0"/>
              <a:t>Interactive </a:t>
            </a:r>
            <a:r>
              <a:rPr lang="en-US" i="1" dirty="0"/>
              <a:t>Data Visualization for the Web with D3</a:t>
            </a:r>
            <a:r>
              <a:rPr lang="en-US" dirty="0"/>
              <a:t>, by Scott </a:t>
            </a:r>
            <a:r>
              <a:rPr lang="en-US" dirty="0" smtClean="0"/>
              <a:t>Murray</a:t>
            </a:r>
          </a:p>
          <a:p>
            <a:r>
              <a:rPr lang="en-US" dirty="0" smtClean="0"/>
              <a:t>Book: </a:t>
            </a:r>
            <a:r>
              <a:rPr lang="en-US" i="1" dirty="0" smtClean="0"/>
              <a:t>Pro Data Visualization using R and JavaScript</a:t>
            </a:r>
            <a:r>
              <a:rPr lang="en-US" dirty="0" smtClean="0"/>
              <a:t>, by Tom Barker</a:t>
            </a:r>
            <a:endParaRPr lang="en-US" i="1" dirty="0"/>
          </a:p>
          <a:p>
            <a:r>
              <a:rPr lang="en-US" dirty="0"/>
              <a:t>Mike </a:t>
            </a:r>
            <a:r>
              <a:rPr lang="en-US" dirty="0" err="1" smtClean="0"/>
              <a:t>Bostock’s</a:t>
            </a:r>
            <a:r>
              <a:rPr lang="en-US" dirty="0" smtClean="0"/>
              <a:t> website:  </a:t>
            </a:r>
            <a:r>
              <a:rPr lang="en-US" dirty="0">
                <a:hlinkClick r:id="rId5"/>
              </a:rPr>
              <a:t>http://</a:t>
            </a:r>
            <a:r>
              <a:rPr lang="en-US" dirty="0" smtClean="0">
                <a:hlinkClick r:id="rId5"/>
              </a:rPr>
              <a:t>bost.ocks.org/mike</a:t>
            </a:r>
            <a:endParaRPr lang="en-US" dirty="0" smtClean="0"/>
          </a:p>
          <a:p>
            <a:pPr marL="342900" lvl="1" indent="-342900"/>
            <a:r>
              <a:rPr lang="en-US" dirty="0" smtClean="0"/>
              <a:t>D3 Official: </a:t>
            </a:r>
            <a:r>
              <a:rPr lang="en-US" dirty="0" smtClean="0">
                <a:hlinkClick r:id="rId6"/>
              </a:rPr>
              <a:t>http</a:t>
            </a:r>
            <a:r>
              <a:rPr lang="en-US" dirty="0">
                <a:hlinkClick r:id="rId6"/>
              </a:rPr>
              <a:t>://</a:t>
            </a:r>
            <a:r>
              <a:rPr lang="en-US" dirty="0" smtClean="0">
                <a:hlinkClick r:id="rId6"/>
              </a:rPr>
              <a:t>d3js.org</a:t>
            </a:r>
            <a:endParaRPr lang="en-US" dirty="0" smtClean="0"/>
          </a:p>
          <a:p>
            <a:pPr marL="342900" lvl="1" indent="-342900"/>
            <a:r>
              <a:rPr lang="en-US" dirty="0" smtClean="0"/>
              <a:t>Official HTML Widgets in R page: </a:t>
            </a:r>
            <a:r>
              <a:rPr lang="en-US" dirty="0" smtClean="0">
                <a:hlinkClick r:id="rId7"/>
              </a:rPr>
              <a:t>www.htmlwidgets.org</a:t>
            </a:r>
            <a:r>
              <a:rPr lang="en-US" dirty="0" smtClean="0"/>
              <a:t>  </a:t>
            </a:r>
          </a:p>
          <a:p>
            <a:pPr marL="342900" lvl="1" indent="-342900"/>
            <a:r>
              <a:rPr lang="en-US" dirty="0" smtClean="0"/>
              <a:t>Great blog with examples: </a:t>
            </a:r>
            <a:r>
              <a:rPr lang="en-US" dirty="0" smtClean="0">
                <a:hlinkClick r:id="rId8"/>
              </a:rPr>
              <a:t>http</a:t>
            </a:r>
            <a:r>
              <a:rPr lang="en-US" dirty="0">
                <a:hlinkClick r:id="rId8"/>
              </a:rPr>
              <a:t>://www.buildingwidgets.com</a:t>
            </a:r>
            <a:r>
              <a:rPr lang="en-US" dirty="0" smtClean="0">
                <a:hlinkClick r:id="rId8"/>
              </a:rPr>
              <a:t>/</a:t>
            </a:r>
            <a:endParaRPr lang="en-US" dirty="0" smtClean="0"/>
          </a:p>
          <a:p>
            <a:pPr marL="342900" lvl="1" indent="-342900"/>
            <a:r>
              <a:rPr lang="en-US" dirty="0" err="1" smtClean="0"/>
              <a:t>GitHub</a:t>
            </a:r>
            <a:r>
              <a:rPr lang="en-US" dirty="0" smtClean="0"/>
              <a:t> for source code examples!</a:t>
            </a:r>
            <a:endParaRPr lang="en-US" dirty="0"/>
          </a:p>
          <a:p>
            <a:pPr marL="342900" lvl="1" indent="-342900"/>
            <a:endParaRPr lang="en-US" dirty="0"/>
          </a:p>
          <a:p>
            <a:endParaRPr lang="en-US" dirty="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830497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sz="6700" dirty="0" smtClean="0"/>
              <a:t>Thank you</a:t>
            </a:r>
            <a:r>
              <a:rPr lang="en-US" dirty="0" smtClean="0"/>
              <a:t/>
            </a:r>
            <a:br>
              <a:rPr lang="en-US" dirty="0" smtClean="0"/>
            </a:br>
            <a:r>
              <a:rPr lang="en-US" dirty="0" smtClean="0"/>
              <a:t>Questions?</a:t>
            </a:r>
            <a:endParaRPr lang="en-US" dirty="0"/>
          </a:p>
        </p:txBody>
      </p:sp>
    </p:spTree>
    <p:extLst>
      <p:ext uri="{BB962C8B-B14F-4D97-AF65-F5344CB8AC3E}">
        <p14:creationId xmlns:p14="http://schemas.microsoft.com/office/powerpoint/2010/main" val="478507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677334" y="1364975"/>
            <a:ext cx="8596668" cy="4676388"/>
          </a:xfrm>
        </p:spPr>
        <p:txBody>
          <a:bodyPr/>
          <a:lstStyle/>
          <a:p>
            <a:r>
              <a:rPr lang="en-US" dirty="0" smtClean="0"/>
              <a:t>Used R for a couple of years</a:t>
            </a:r>
          </a:p>
          <a:p>
            <a:endParaRPr lang="en-US" dirty="0" smtClean="0"/>
          </a:p>
          <a:p>
            <a:r>
              <a:rPr lang="en-US" dirty="0" smtClean="0"/>
              <a:t>Good enough to be dangerous, sometimes even effective</a:t>
            </a:r>
          </a:p>
          <a:p>
            <a:endParaRPr lang="en-US" dirty="0" smtClean="0"/>
          </a:p>
          <a:p>
            <a:r>
              <a:rPr lang="en-US" dirty="0" smtClean="0"/>
              <a:t>In the past, worked as a data scientist, teaching </a:t>
            </a:r>
            <a:r>
              <a:rPr lang="en-US" dirty="0"/>
              <a:t>a</a:t>
            </a:r>
            <a:r>
              <a:rPr lang="en-US" dirty="0" smtClean="0"/>
              <a:t>ssistant </a:t>
            </a:r>
          </a:p>
          <a:p>
            <a:endParaRPr lang="en-US" dirty="0" smtClean="0"/>
          </a:p>
          <a:p>
            <a:r>
              <a:rPr lang="en-US" dirty="0" smtClean="0"/>
              <a:t>Presently looking for full time and doing freelance projects for a small startup </a:t>
            </a:r>
          </a:p>
          <a:p>
            <a:pPr lvl="1"/>
            <a:r>
              <a:rPr lang="en-US" dirty="0" err="1" smtClean="0"/>
              <a:t>Intox</a:t>
            </a:r>
            <a:r>
              <a:rPr lang="en-US" dirty="0" smtClean="0"/>
              <a:t> Box, Precision Kiosk Technologies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923222" y="4815784"/>
            <a:ext cx="1905000" cy="698500"/>
          </a:xfrm>
          <a:prstGeom prst="rect">
            <a:avLst/>
          </a:prstGeom>
        </p:spPr>
      </p:pic>
    </p:spTree>
    <p:extLst>
      <p:ext uri="{BB962C8B-B14F-4D97-AF65-F5344CB8AC3E}">
        <p14:creationId xmlns:p14="http://schemas.microsoft.com/office/powerpoint/2010/main" val="18585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presentation:</a:t>
            </a:r>
            <a:endParaRPr lang="en-US" dirty="0"/>
          </a:p>
        </p:txBody>
      </p:sp>
      <p:sp>
        <p:nvSpPr>
          <p:cNvPr id="3" name="Content Placeholder 2"/>
          <p:cNvSpPr>
            <a:spLocks noGrp="1"/>
          </p:cNvSpPr>
          <p:nvPr>
            <p:ph idx="1"/>
          </p:nvPr>
        </p:nvSpPr>
        <p:spPr>
          <a:xfrm>
            <a:off x="677334" y="1258957"/>
            <a:ext cx="9261796" cy="5247860"/>
          </a:xfrm>
        </p:spPr>
        <p:txBody>
          <a:bodyPr>
            <a:normAutofit fontScale="92500" lnSpcReduction="20000"/>
          </a:bodyPr>
          <a:lstStyle/>
          <a:p>
            <a:pPr lvl="1"/>
            <a:r>
              <a:rPr lang="en-US" dirty="0" smtClean="0"/>
              <a:t>Start small, end small. </a:t>
            </a:r>
          </a:p>
          <a:p>
            <a:r>
              <a:rPr lang="en-US" i="1" dirty="0" smtClean="0"/>
              <a:t>Lightning Fast Background: </a:t>
            </a:r>
          </a:p>
          <a:p>
            <a:pPr lvl="1"/>
            <a:r>
              <a:rPr lang="en-US" dirty="0" smtClean="0"/>
              <a:t>What is JavaScript? D3?</a:t>
            </a:r>
          </a:p>
          <a:p>
            <a:pPr lvl="1"/>
            <a:r>
              <a:rPr lang="en-US" dirty="0" smtClean="0"/>
              <a:t>Why use it?</a:t>
            </a:r>
          </a:p>
          <a:p>
            <a:r>
              <a:rPr lang="en-US" i="1" dirty="0" smtClean="0"/>
              <a:t>d3 101: </a:t>
            </a:r>
            <a:r>
              <a:rPr lang="en-US" i="1" dirty="0"/>
              <a:t>O</a:t>
            </a:r>
            <a:r>
              <a:rPr lang="en-US" i="1" dirty="0" smtClean="0"/>
              <a:t>verview from 30,000 feet at 600mph</a:t>
            </a:r>
          </a:p>
          <a:p>
            <a:pPr lvl="1"/>
            <a:r>
              <a:rPr lang="en-US" dirty="0" smtClean="0"/>
              <a:t>Binding data in D3, using scales to fit it to your canvas</a:t>
            </a:r>
          </a:p>
          <a:p>
            <a:pPr lvl="1"/>
            <a:r>
              <a:rPr lang="en-US" dirty="0" smtClean="0"/>
              <a:t>Understanding the initialize, render, and resize functions inside an  </a:t>
            </a:r>
            <a:r>
              <a:rPr lang="en-US" dirty="0" err="1" smtClean="0"/>
              <a:t>htmlwidgets</a:t>
            </a:r>
            <a:r>
              <a:rPr lang="en-US" dirty="0" smtClean="0"/>
              <a:t> package HTML widget</a:t>
            </a:r>
          </a:p>
          <a:p>
            <a:pPr lvl="1"/>
            <a:r>
              <a:rPr lang="en-US" dirty="0" smtClean="0"/>
              <a:t>el, x, instance (</a:t>
            </a:r>
            <a:r>
              <a:rPr lang="en-US" dirty="0" err="1" smtClean="0"/>
              <a:t>theChart</a:t>
            </a:r>
            <a:r>
              <a:rPr lang="en-US" dirty="0" smtClean="0"/>
              <a:t>), tricks for Shiny Integration</a:t>
            </a:r>
          </a:p>
          <a:p>
            <a:r>
              <a:rPr lang="en-US" i="1" dirty="0" smtClean="0"/>
              <a:t>Code Review:</a:t>
            </a:r>
          </a:p>
          <a:p>
            <a:pPr lvl="1"/>
            <a:r>
              <a:rPr lang="en-US" dirty="0" smtClean="0"/>
              <a:t>Building a (simple) widget/package for R</a:t>
            </a:r>
          </a:p>
          <a:p>
            <a:r>
              <a:rPr lang="en-US" i="1" dirty="0" smtClean="0"/>
              <a:t>See how the pros do it:</a:t>
            </a:r>
          </a:p>
          <a:p>
            <a:pPr lvl="1"/>
            <a:r>
              <a:rPr lang="en-US" dirty="0" smtClean="0"/>
              <a:t>Examples of libraries that take things to the next level</a:t>
            </a:r>
          </a:p>
          <a:p>
            <a:pPr lvl="2"/>
            <a:r>
              <a:rPr lang="en-US" dirty="0" err="1" smtClean="0"/>
              <a:t>Metricsgraphics</a:t>
            </a:r>
            <a:r>
              <a:rPr lang="en-US" dirty="0" smtClean="0"/>
              <a:t>, </a:t>
            </a:r>
            <a:r>
              <a:rPr lang="en-US" dirty="0" err="1" smtClean="0"/>
              <a:t>Plot.ly</a:t>
            </a:r>
            <a:r>
              <a:rPr lang="en-US" dirty="0" smtClean="0"/>
              <a:t>, </a:t>
            </a:r>
            <a:r>
              <a:rPr lang="en-US" dirty="0" err="1" smtClean="0"/>
              <a:t>Dygraphs,Leaflet</a:t>
            </a:r>
            <a:r>
              <a:rPr lang="en-US" dirty="0" smtClean="0"/>
              <a:t>, d3Network, d3Tree, etc.</a:t>
            </a:r>
          </a:p>
          <a:p>
            <a:r>
              <a:rPr lang="en-US" i="1" dirty="0" smtClean="0"/>
              <a:t>Learn More:</a:t>
            </a:r>
          </a:p>
          <a:p>
            <a:pPr lvl="1"/>
            <a:r>
              <a:rPr lang="en-US" dirty="0" smtClean="0"/>
              <a:t>Resources</a:t>
            </a:r>
          </a:p>
          <a:p>
            <a:pPr lvl="1"/>
            <a:endParaRPr lang="en-US" dirty="0"/>
          </a:p>
        </p:txBody>
      </p:sp>
    </p:spTree>
    <p:extLst>
      <p:ext uri="{BB962C8B-B14F-4D97-AF65-F5344CB8AC3E}">
        <p14:creationId xmlns:p14="http://schemas.microsoft.com/office/powerpoint/2010/main" val="364228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is-IS" dirty="0" smtClean="0"/>
              <a:t>…what art thou?</a:t>
            </a:r>
            <a:endParaRPr lang="en-US" dirty="0"/>
          </a:p>
        </p:txBody>
      </p:sp>
      <p:sp>
        <p:nvSpPr>
          <p:cNvPr id="3" name="Content Placeholder 2"/>
          <p:cNvSpPr>
            <a:spLocks noGrp="1"/>
          </p:cNvSpPr>
          <p:nvPr>
            <p:ph idx="1"/>
          </p:nvPr>
        </p:nvSpPr>
        <p:spPr>
          <a:xfrm>
            <a:off x="677334" y="1444487"/>
            <a:ext cx="8596668" cy="4596875"/>
          </a:xfrm>
        </p:spPr>
        <p:txBody>
          <a:bodyPr/>
          <a:lstStyle/>
          <a:p>
            <a:r>
              <a:rPr lang="en-US" dirty="0" smtClean="0"/>
              <a:t>Programming language for the web</a:t>
            </a:r>
          </a:p>
          <a:p>
            <a:pPr lvl="1"/>
            <a:r>
              <a:rPr lang="en-US" dirty="0" smtClean="0"/>
              <a:t>Works with HTML and CSS to make a webpage</a:t>
            </a:r>
          </a:p>
          <a:p>
            <a:r>
              <a:rPr lang="en-US" dirty="0" smtClean="0"/>
              <a:t>From w3schools.com:</a:t>
            </a:r>
          </a:p>
          <a:p>
            <a:pPr lvl="1"/>
            <a:r>
              <a:rPr lang="en-US" dirty="0" smtClean="0"/>
              <a:t>HTML defines content of a web page</a:t>
            </a:r>
          </a:p>
          <a:p>
            <a:pPr lvl="1"/>
            <a:r>
              <a:rPr lang="en-US" dirty="0" smtClean="0"/>
              <a:t>CSS specifies the layout, or element styles (color/fill, border widths, margins, padding, etc.)</a:t>
            </a:r>
          </a:p>
          <a:p>
            <a:pPr lvl="1"/>
            <a:r>
              <a:rPr lang="en-US" dirty="0" smtClean="0"/>
              <a:t>JavaScript defines the behaviors of web pages</a:t>
            </a:r>
          </a:p>
          <a:p>
            <a:pPr lvl="2"/>
            <a:r>
              <a:rPr lang="en-US" dirty="0" smtClean="0"/>
              <a:t>Light bulb example, event listener</a:t>
            </a:r>
            <a:r>
              <a:rPr lang="en-US" dirty="0" smtClean="0">
                <a:sym typeface="Wingdings"/>
              </a:rPr>
              <a:t> run a function</a:t>
            </a:r>
            <a:endParaRPr lang="en-US" dirty="0" smtClean="0"/>
          </a:p>
          <a:p>
            <a:pPr lvl="2"/>
            <a:r>
              <a:rPr lang="en-US" dirty="0">
                <a:hlinkClick r:id="rId2"/>
              </a:rPr>
              <a:t>http://</a:t>
            </a:r>
            <a:r>
              <a:rPr lang="en-US" dirty="0" smtClean="0">
                <a:hlinkClick r:id="rId2"/>
              </a:rPr>
              <a:t>www.w3schools.com/js/tryit.asp?filename=tryjs_intro_lightbulb</a:t>
            </a:r>
            <a:endParaRPr lang="en-US" dirty="0" smtClean="0"/>
          </a:p>
          <a:p>
            <a:pPr lvl="1"/>
            <a:r>
              <a:rPr lang="en-US" dirty="0" smtClean="0"/>
              <a:t>HTML, CSS, JS all fit together via the Document Object Model</a:t>
            </a:r>
          </a:p>
          <a:p>
            <a:pPr lvl="2"/>
            <a:r>
              <a:rPr lang="en-US" dirty="0" smtClean="0"/>
              <a:t>DOM == “The DOM is a platform and language neutral interface that will allow programs and scripts to dynamically access and update the content, structure, and style of documents (webpages, reports, etc.)”. The document can be further processed and updated again. </a:t>
            </a:r>
          </a:p>
          <a:p>
            <a:endParaRPr lang="en-US" dirty="0"/>
          </a:p>
        </p:txBody>
      </p:sp>
    </p:spTree>
    <p:extLst>
      <p:ext uri="{BB962C8B-B14F-4D97-AF65-F5344CB8AC3E}">
        <p14:creationId xmlns:p14="http://schemas.microsoft.com/office/powerpoint/2010/main" val="205430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a:t>
            </a:r>
            <a:r>
              <a:rPr lang="is-IS" dirty="0" smtClean="0"/>
              <a:t>…from 30,000 feet @ 600mph</a:t>
            </a:r>
            <a:endParaRPr lang="en-US" dirty="0"/>
          </a:p>
        </p:txBody>
      </p:sp>
      <p:sp>
        <p:nvSpPr>
          <p:cNvPr id="3" name="Content Placeholder 2"/>
          <p:cNvSpPr>
            <a:spLocks noGrp="1"/>
          </p:cNvSpPr>
          <p:nvPr>
            <p:ph idx="1"/>
          </p:nvPr>
        </p:nvSpPr>
        <p:spPr>
          <a:xfrm>
            <a:off x="677334" y="1444487"/>
            <a:ext cx="8596668" cy="4596875"/>
          </a:xfrm>
        </p:spPr>
        <p:txBody>
          <a:bodyPr/>
          <a:lstStyle/>
          <a:p>
            <a:r>
              <a:rPr lang="en-US" dirty="0" smtClean="0"/>
              <a:t>D3 is a JavaScript library written by Mike </a:t>
            </a:r>
            <a:r>
              <a:rPr lang="en-US" dirty="0" err="1" smtClean="0"/>
              <a:t>Bostock</a:t>
            </a:r>
            <a:r>
              <a:rPr lang="en-US" dirty="0" smtClean="0"/>
              <a:t> </a:t>
            </a:r>
          </a:p>
          <a:p>
            <a:pPr lvl="1"/>
            <a:r>
              <a:rPr lang="en-US" dirty="0" smtClean="0"/>
              <a:t>http://d3js.org</a:t>
            </a:r>
          </a:p>
          <a:p>
            <a:r>
              <a:rPr lang="en-US" dirty="0" smtClean="0"/>
              <a:t>Developed to bind data to DOM elements, i.e. data to the height of a rectangle, radius of a circle, etc. using </a:t>
            </a:r>
            <a:r>
              <a:rPr lang="en-US" b="1" dirty="0" smtClean="0"/>
              <a:t>S</a:t>
            </a:r>
            <a:r>
              <a:rPr lang="en-US" dirty="0" smtClean="0"/>
              <a:t>calable </a:t>
            </a:r>
            <a:r>
              <a:rPr lang="en-US" b="1" dirty="0" smtClean="0"/>
              <a:t>V</a:t>
            </a:r>
            <a:r>
              <a:rPr lang="en-US" dirty="0" smtClean="0"/>
              <a:t>ector </a:t>
            </a:r>
            <a:r>
              <a:rPr lang="en-US" b="1" dirty="0" smtClean="0"/>
              <a:t>G</a:t>
            </a:r>
            <a:r>
              <a:rPr lang="en-US" dirty="0" smtClean="0"/>
              <a:t>raphics, called </a:t>
            </a:r>
            <a:r>
              <a:rPr lang="en-US" b="1" dirty="0" smtClean="0"/>
              <a:t>SVG</a:t>
            </a:r>
          </a:p>
          <a:p>
            <a:r>
              <a:rPr lang="en-US" b="1" dirty="0" smtClean="0"/>
              <a:t>“D3</a:t>
            </a:r>
            <a:r>
              <a:rPr lang="en-US" dirty="0" smtClean="0"/>
              <a:t> helps you bring data to life using HTML, SVG, and CSS</a:t>
            </a:r>
            <a:r>
              <a:rPr lang="is-IS" dirty="0" smtClean="0"/>
              <a:t>….D3 gives you the full capabilities of modern browsers without tying yourself to a propritary framework, combining powerful visualization components and a data-driven approach to DOM manipulation”</a:t>
            </a:r>
          </a:p>
          <a:p>
            <a:pPr lvl="1"/>
            <a:r>
              <a:rPr lang="is-IS" dirty="0" smtClean="0"/>
              <a:t>It lets you make pretty pictures with data</a:t>
            </a:r>
          </a:p>
          <a:p>
            <a:r>
              <a:rPr lang="is-IS" dirty="0" smtClean="0"/>
              <a:t>Uses method chaining via periods (.), statements end with a semi-colon (;)</a:t>
            </a:r>
          </a:p>
          <a:p>
            <a:pPr lvl="1"/>
            <a:r>
              <a:rPr lang="is-IS" dirty="0" smtClean="0"/>
              <a:t> </a:t>
            </a:r>
            <a:r>
              <a:rPr lang="en-US" dirty="0" smtClean="0"/>
              <a:t>d3.select(“body”).append(“p”).text(“Some text here”);</a:t>
            </a:r>
          </a:p>
          <a:p>
            <a:r>
              <a:rPr lang="en-US" dirty="0" smtClean="0"/>
              <a:t>Uses callback functions to map a given datum to a given aesthetic</a:t>
            </a:r>
          </a:p>
          <a:p>
            <a:pPr lvl="1"/>
            <a:r>
              <a:rPr lang="en-US" dirty="0" smtClean="0"/>
              <a:t>d3.selectAll(“</a:t>
            </a:r>
            <a:r>
              <a:rPr lang="en-US" dirty="0" err="1" smtClean="0"/>
              <a:t>rect</a:t>
            </a:r>
            <a:r>
              <a:rPr lang="en-US" dirty="0" smtClean="0"/>
              <a:t>”).</a:t>
            </a:r>
            <a:r>
              <a:rPr lang="en-US" dirty="0" err="1" smtClean="0"/>
              <a:t>attr</a:t>
            </a:r>
            <a:r>
              <a:rPr lang="en-US" dirty="0" smtClean="0"/>
              <a:t>(“height”, </a:t>
            </a:r>
            <a:r>
              <a:rPr lang="en-US" i="1" dirty="0" smtClean="0"/>
              <a:t>function(d) { return d;} </a:t>
            </a:r>
            <a:r>
              <a:rPr lang="en-US" dirty="0" smtClean="0"/>
              <a:t>);</a:t>
            </a:r>
          </a:p>
          <a:p>
            <a:endParaRPr lang="en-US" dirty="0" smtClean="0"/>
          </a:p>
          <a:p>
            <a:endParaRPr lang="en-US" dirty="0"/>
          </a:p>
        </p:txBody>
      </p:sp>
    </p:spTree>
    <p:extLst>
      <p:ext uri="{BB962C8B-B14F-4D97-AF65-F5344CB8AC3E}">
        <p14:creationId xmlns:p14="http://schemas.microsoft.com/office/powerpoint/2010/main" val="86787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130"/>
          </a:xfrm>
        </p:spPr>
        <p:txBody>
          <a:bodyPr>
            <a:normAutofit fontScale="90000"/>
          </a:bodyPr>
          <a:lstStyle/>
          <a:p>
            <a:r>
              <a:rPr lang="en-US" dirty="0" smtClean="0"/>
              <a:t>Binding Data in D3, fitting it to your canvas</a:t>
            </a:r>
            <a:endParaRPr lang="en-US" dirty="0"/>
          </a:p>
        </p:txBody>
      </p:sp>
      <p:sp>
        <p:nvSpPr>
          <p:cNvPr id="3" name="Content Placeholder 2"/>
          <p:cNvSpPr>
            <a:spLocks noGrp="1"/>
          </p:cNvSpPr>
          <p:nvPr>
            <p:ph idx="1"/>
          </p:nvPr>
        </p:nvSpPr>
        <p:spPr>
          <a:xfrm>
            <a:off x="677334" y="1272209"/>
            <a:ext cx="8596668" cy="4769153"/>
          </a:xfrm>
        </p:spPr>
        <p:txBody>
          <a:bodyPr>
            <a:normAutofit lnSpcReduction="10000"/>
          </a:bodyPr>
          <a:lstStyle/>
          <a:p>
            <a:r>
              <a:rPr lang="en-US" dirty="0" smtClean="0"/>
              <a:t>Last line in previous slide was a bit of a lie, in truth, the paradigm for binding data is as follows:</a:t>
            </a:r>
          </a:p>
          <a:p>
            <a:pPr lvl="1"/>
            <a:r>
              <a:rPr lang="en-US" dirty="0" smtClean="0"/>
              <a:t>1. Make your selection</a:t>
            </a:r>
          </a:p>
          <a:p>
            <a:pPr lvl="1"/>
            <a:r>
              <a:rPr lang="en-US" dirty="0" smtClean="0"/>
              <a:t>2. Use the data() function to bind data</a:t>
            </a:r>
          </a:p>
          <a:p>
            <a:pPr lvl="1"/>
            <a:r>
              <a:rPr lang="en-US" dirty="0" smtClean="0"/>
              <a:t>3. Use the enter() method to create empty selections (from step 1) in the DOM</a:t>
            </a:r>
          </a:p>
          <a:p>
            <a:pPr lvl="2"/>
            <a:r>
              <a:rPr lang="en-US" dirty="0" smtClean="0"/>
              <a:t>Automatically loops through each element in the data provided to it and create a new selection</a:t>
            </a:r>
          </a:p>
          <a:p>
            <a:pPr lvl="2"/>
            <a:r>
              <a:rPr lang="en-US" dirty="0" smtClean="0"/>
              <a:t>Use exit() to remove extra DOM elements. i.e. you have 3 datum, and 4 rectangles</a:t>
            </a:r>
          </a:p>
          <a:p>
            <a:pPr lvl="1"/>
            <a:r>
              <a:rPr lang="en-US" dirty="0" smtClean="0"/>
              <a:t>4. Use the append() method to attach a graphical “primitive” to it</a:t>
            </a:r>
          </a:p>
          <a:p>
            <a:pPr lvl="2"/>
            <a:r>
              <a:rPr lang="en-US" dirty="0" smtClean="0"/>
              <a:t>Primitives are items like rectangles, circles, polygons, etc. List of primitives found here:</a:t>
            </a:r>
          </a:p>
          <a:p>
            <a:pPr lvl="2"/>
            <a:r>
              <a:rPr lang="en-US" dirty="0" smtClean="0">
                <a:hlinkClick r:id="rId2"/>
              </a:rPr>
              <a:t>https</a:t>
            </a:r>
            <a:r>
              <a:rPr lang="en-US" dirty="0">
                <a:hlinkClick r:id="rId2"/>
              </a:rPr>
              <a:t>://</a:t>
            </a:r>
            <a:r>
              <a:rPr lang="en-US" dirty="0" smtClean="0">
                <a:hlinkClick r:id="rId2"/>
              </a:rPr>
              <a:t>developer.mozilla.org/en-US/docs/Web/SVG/Element</a:t>
            </a:r>
            <a:endParaRPr lang="en-US" dirty="0" smtClean="0"/>
          </a:p>
          <a:p>
            <a:pPr lvl="1"/>
            <a:r>
              <a:rPr lang="en-US" dirty="0" smtClean="0"/>
              <a:t>5. Use scales to ensure the data will fit on your SVG canvas. i.e., if you only have 400 pixels to work with height-wise, it is not a good idea to try and plot a bar with a height of 800</a:t>
            </a:r>
            <a:r>
              <a:rPr lang="is-IS" dirty="0" smtClean="0"/>
              <a:t>…so, use d3’s </a:t>
            </a:r>
            <a:r>
              <a:rPr lang="is-IS" b="1" dirty="0" smtClean="0"/>
              <a:t>input range </a:t>
            </a:r>
            <a:r>
              <a:rPr lang="is-IS" dirty="0" smtClean="0"/>
              <a:t> &amp; </a:t>
            </a:r>
            <a:r>
              <a:rPr lang="is-IS" b="1" dirty="0" smtClean="0"/>
              <a:t>output domain</a:t>
            </a:r>
            <a:r>
              <a:rPr lang="is-IS" dirty="0" smtClean="0"/>
              <a:t>.</a:t>
            </a:r>
          </a:p>
          <a:p>
            <a:pPr lvl="2"/>
            <a:r>
              <a:rPr lang="en-US" dirty="0" smtClean="0"/>
              <a:t>C</a:t>
            </a:r>
            <a:r>
              <a:rPr lang="is-IS" dirty="0" smtClean="0"/>
              <a:t>onverts data values to graphically appropriate values, i.e. 800 now equals 400, a hypothetical value of 200 now equals 100. (Assumming a linear scale is used)</a:t>
            </a:r>
            <a:endParaRPr lang="en-US" dirty="0" smtClean="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87070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r>
              <a:rPr lang="en-US" dirty="0" smtClean="0"/>
              <a:t>HTML Widgets in R</a:t>
            </a:r>
            <a:endParaRPr lang="en-US" dirty="0"/>
          </a:p>
        </p:txBody>
      </p:sp>
      <p:sp>
        <p:nvSpPr>
          <p:cNvPr id="3" name="Content Placeholder 2"/>
          <p:cNvSpPr>
            <a:spLocks noGrp="1"/>
          </p:cNvSpPr>
          <p:nvPr>
            <p:ph idx="1"/>
          </p:nvPr>
        </p:nvSpPr>
        <p:spPr>
          <a:xfrm>
            <a:off x="677334" y="1219201"/>
            <a:ext cx="8596668" cy="4822162"/>
          </a:xfrm>
        </p:spPr>
        <p:txBody>
          <a:bodyPr/>
          <a:lstStyle/>
          <a:p>
            <a:r>
              <a:rPr lang="en-US" dirty="0" smtClean="0"/>
              <a:t>There are 3 steps to making an HTML Widget in R</a:t>
            </a:r>
          </a:p>
          <a:p>
            <a:pPr lvl="1"/>
            <a:r>
              <a:rPr lang="en-US" dirty="0" smtClean="0"/>
              <a:t>1. Dependencies</a:t>
            </a:r>
          </a:p>
          <a:p>
            <a:pPr lvl="1"/>
            <a:r>
              <a:rPr lang="en-US" dirty="0" smtClean="0"/>
              <a:t>2. R binding</a:t>
            </a:r>
          </a:p>
          <a:p>
            <a:pPr lvl="1"/>
            <a:r>
              <a:rPr lang="en-US" dirty="0" smtClean="0"/>
              <a:t>3. JavaScript binding</a:t>
            </a:r>
          </a:p>
          <a:p>
            <a:r>
              <a:rPr lang="en-US" dirty="0" smtClean="0"/>
              <a:t>HTML widgets are always hosted within an R package, require source code (dependencies) to run offline</a:t>
            </a:r>
          </a:p>
          <a:p>
            <a:endParaRPr lang="en-US" dirty="0"/>
          </a:p>
        </p:txBody>
      </p:sp>
    </p:spTree>
    <p:extLst>
      <p:ext uri="{BB962C8B-B14F-4D97-AF65-F5344CB8AC3E}">
        <p14:creationId xmlns:p14="http://schemas.microsoft.com/office/powerpoint/2010/main" val="80221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 the widget, R example</a:t>
            </a:r>
            <a:endParaRPr lang="en-US" dirty="0"/>
          </a:p>
        </p:txBody>
      </p:sp>
      <p:sp>
        <p:nvSpPr>
          <p:cNvPr id="3" name="Content Placeholder 2"/>
          <p:cNvSpPr>
            <a:spLocks noGrp="1"/>
          </p:cNvSpPr>
          <p:nvPr>
            <p:ph idx="1"/>
          </p:nvPr>
        </p:nvSpPr>
        <p:spPr/>
        <p:txBody>
          <a:bodyPr/>
          <a:lstStyle/>
          <a:p>
            <a:r>
              <a:rPr lang="en-US" dirty="0" smtClean="0"/>
              <a:t>I have put the commands used to setup a widget scaffold in the d3BarGraphV2.Rmd file</a:t>
            </a:r>
          </a:p>
          <a:p>
            <a:r>
              <a:rPr lang="en-US" dirty="0" smtClean="0"/>
              <a:t>Key libraries are:</a:t>
            </a:r>
          </a:p>
          <a:p>
            <a:pPr lvl="1"/>
            <a:r>
              <a:rPr lang="en-US" dirty="0" smtClean="0"/>
              <a:t>library(</a:t>
            </a:r>
            <a:r>
              <a:rPr lang="en-US" dirty="0" err="1" smtClean="0"/>
              <a:t>htmlwidgets</a:t>
            </a:r>
            <a:r>
              <a:rPr lang="en-US" dirty="0" smtClean="0"/>
              <a:t>) </a:t>
            </a:r>
            <a:r>
              <a:rPr lang="en-US" dirty="0" smtClean="0">
                <a:sym typeface="Wingdings"/>
              </a:rPr>
              <a:t> scaffold(widget)</a:t>
            </a:r>
            <a:endParaRPr lang="en-US" dirty="0" smtClean="0"/>
          </a:p>
          <a:p>
            <a:pPr lvl="1"/>
            <a:r>
              <a:rPr lang="en-US" dirty="0" smtClean="0"/>
              <a:t>library(roxygen2)  </a:t>
            </a:r>
            <a:r>
              <a:rPr lang="en-US" dirty="0" smtClean="0">
                <a:sym typeface="Wingdings"/>
              </a:rPr>
              <a:t> helps with documentation, may not be needed</a:t>
            </a:r>
            <a:endParaRPr lang="en-US" dirty="0" smtClean="0"/>
          </a:p>
          <a:p>
            <a:pPr lvl="1"/>
            <a:r>
              <a:rPr lang="en-US" dirty="0" smtClean="0"/>
              <a:t>library(</a:t>
            </a:r>
            <a:r>
              <a:rPr lang="en-US" dirty="0" err="1" smtClean="0"/>
              <a:t>devtools</a:t>
            </a:r>
            <a:r>
              <a:rPr lang="en-US" dirty="0" smtClean="0"/>
              <a:t>) </a:t>
            </a:r>
            <a:r>
              <a:rPr lang="en-US" dirty="0" smtClean="0">
                <a:sym typeface="Wingdings"/>
              </a:rPr>
              <a:t> create(), document()</a:t>
            </a:r>
          </a:p>
          <a:p>
            <a:r>
              <a:rPr lang="en-US" dirty="0" smtClean="0">
                <a:sym typeface="Wingdings"/>
              </a:rPr>
              <a:t>Very helpful to put these commands into a function you can call while developing. </a:t>
            </a:r>
          </a:p>
          <a:p>
            <a:pPr lvl="1"/>
            <a:r>
              <a:rPr lang="en-US" dirty="0" smtClean="0">
                <a:sym typeface="Wingdings"/>
              </a:rPr>
              <a:t>Make a change. Save. Run the redoD3() </a:t>
            </a:r>
            <a:r>
              <a:rPr lang="en-US" b="1" dirty="0" smtClean="0">
                <a:sym typeface="Wingdings"/>
              </a:rPr>
              <a:t>or</a:t>
            </a:r>
            <a:r>
              <a:rPr lang="en-US" dirty="0" smtClean="0">
                <a:sym typeface="Wingdings"/>
              </a:rPr>
              <a:t> rebaseD3() function</a:t>
            </a:r>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23457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and file structure for HTML Widget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136" y="1930400"/>
            <a:ext cx="4187766" cy="4111625"/>
          </a:xfrm>
        </p:spPr>
      </p:pic>
      <p:sp>
        <p:nvSpPr>
          <p:cNvPr id="5" name="TextBox 4"/>
          <p:cNvSpPr txBox="1"/>
          <p:nvPr/>
        </p:nvSpPr>
        <p:spPr>
          <a:xfrm>
            <a:off x="2788887" y="1508756"/>
            <a:ext cx="3896139" cy="369332"/>
          </a:xfrm>
          <a:prstGeom prst="rect">
            <a:avLst/>
          </a:prstGeom>
          <a:noFill/>
        </p:spPr>
        <p:txBody>
          <a:bodyPr wrap="square" rtlCol="0">
            <a:spAutoFit/>
          </a:bodyPr>
          <a:lstStyle/>
          <a:p>
            <a:r>
              <a:rPr lang="en-US" dirty="0" smtClean="0"/>
              <a:t>Inside my d3BarGraphV2 folder:</a:t>
            </a:r>
            <a:endParaRPr lang="en-US" dirty="0"/>
          </a:p>
        </p:txBody>
      </p:sp>
      <p:cxnSp>
        <p:nvCxnSpPr>
          <p:cNvPr id="11" name="Curved Connector 10"/>
          <p:cNvCxnSpPr/>
          <p:nvPr/>
        </p:nvCxnSpPr>
        <p:spPr>
          <a:xfrm rot="10800000" flipV="1">
            <a:off x="6332384" y="1825776"/>
            <a:ext cx="1180206" cy="9616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a:off x="1563757" y="3986212"/>
            <a:ext cx="1568991" cy="12186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a:off x="4616297" y="4488068"/>
            <a:ext cx="2306191" cy="16314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491" y="3087490"/>
            <a:ext cx="1942834" cy="2308324"/>
          </a:xfrm>
          <a:prstGeom prst="rect">
            <a:avLst/>
          </a:prstGeom>
          <a:noFill/>
        </p:spPr>
        <p:txBody>
          <a:bodyPr wrap="square" rtlCol="0">
            <a:spAutoFit/>
          </a:bodyPr>
          <a:lstStyle/>
          <a:p>
            <a:r>
              <a:rPr lang="en-US" dirty="0" smtClean="0"/>
              <a:t>R folder contains the R code used to manipulate the data, export it to </a:t>
            </a:r>
            <a:r>
              <a:rPr lang="en-US" dirty="0" err="1" smtClean="0"/>
              <a:t>HTMLWidgets</a:t>
            </a:r>
            <a:r>
              <a:rPr lang="en-US" dirty="0" smtClean="0"/>
              <a:t> (only need d3BarGraphV2.R)</a:t>
            </a:r>
            <a:endParaRPr lang="en-US" dirty="0"/>
          </a:p>
        </p:txBody>
      </p:sp>
      <p:cxnSp>
        <p:nvCxnSpPr>
          <p:cNvPr id="17" name="Curved Connector 16"/>
          <p:cNvCxnSpPr/>
          <p:nvPr/>
        </p:nvCxnSpPr>
        <p:spPr>
          <a:xfrm rot="10800000">
            <a:off x="4736959" y="3087490"/>
            <a:ext cx="263125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12590" y="1460931"/>
            <a:ext cx="2241010" cy="923330"/>
          </a:xfrm>
          <a:prstGeom prst="rect">
            <a:avLst/>
          </a:prstGeom>
          <a:noFill/>
        </p:spPr>
        <p:txBody>
          <a:bodyPr wrap="square" rtlCol="0">
            <a:spAutoFit/>
          </a:bodyPr>
          <a:lstStyle/>
          <a:p>
            <a:r>
              <a:rPr lang="en-US" dirty="0" err="1"/>
              <a:t>i</a:t>
            </a:r>
            <a:r>
              <a:rPr lang="en-US" dirty="0" err="1" smtClean="0"/>
              <a:t>nst</a:t>
            </a:r>
            <a:r>
              <a:rPr lang="en-US" dirty="0" smtClean="0"/>
              <a:t> folder contains EVERYTHING except the R file</a:t>
            </a:r>
            <a:endParaRPr lang="en-US" dirty="0"/>
          </a:p>
        </p:txBody>
      </p:sp>
      <p:sp>
        <p:nvSpPr>
          <p:cNvPr id="24" name="TextBox 23"/>
          <p:cNvSpPr txBox="1"/>
          <p:nvPr/>
        </p:nvSpPr>
        <p:spPr>
          <a:xfrm>
            <a:off x="7633252" y="2787419"/>
            <a:ext cx="2120348" cy="646331"/>
          </a:xfrm>
          <a:prstGeom prst="rect">
            <a:avLst/>
          </a:prstGeom>
          <a:noFill/>
        </p:spPr>
        <p:txBody>
          <a:bodyPr wrap="square" rtlCol="0">
            <a:spAutoFit/>
          </a:bodyPr>
          <a:lstStyle/>
          <a:p>
            <a:r>
              <a:rPr lang="en-US" dirty="0" smtClean="0"/>
              <a:t>JavaScript file, D3 work goes here</a:t>
            </a:r>
            <a:endParaRPr lang="en-US" dirty="0"/>
          </a:p>
        </p:txBody>
      </p:sp>
      <p:sp>
        <p:nvSpPr>
          <p:cNvPr id="26" name="TextBox 25"/>
          <p:cNvSpPr txBox="1"/>
          <p:nvPr/>
        </p:nvSpPr>
        <p:spPr>
          <a:xfrm>
            <a:off x="7378942" y="3663046"/>
            <a:ext cx="2237498" cy="923330"/>
          </a:xfrm>
          <a:prstGeom prst="rect">
            <a:avLst/>
          </a:prstGeom>
          <a:noFill/>
        </p:spPr>
        <p:txBody>
          <a:bodyPr wrap="square" rtlCol="0">
            <a:spAutoFit/>
          </a:bodyPr>
          <a:lstStyle/>
          <a:p>
            <a:r>
              <a:rPr lang="en-US" dirty="0" smtClean="0"/>
              <a:t>YAML file, indicates JS library, CSS  source location(s)</a:t>
            </a:r>
            <a:endParaRPr lang="en-US" dirty="0"/>
          </a:p>
        </p:txBody>
      </p:sp>
      <p:cxnSp>
        <p:nvCxnSpPr>
          <p:cNvPr id="28" name="Curved Connector 27"/>
          <p:cNvCxnSpPr/>
          <p:nvPr/>
        </p:nvCxnSpPr>
        <p:spPr>
          <a:xfrm rot="10800000">
            <a:off x="4736960" y="3215123"/>
            <a:ext cx="2606005" cy="9234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9902" y="5657857"/>
            <a:ext cx="2120348" cy="923330"/>
          </a:xfrm>
          <a:prstGeom prst="rect">
            <a:avLst/>
          </a:prstGeom>
          <a:noFill/>
        </p:spPr>
        <p:txBody>
          <a:bodyPr wrap="square" rtlCol="0">
            <a:spAutoFit/>
          </a:bodyPr>
          <a:lstStyle/>
          <a:p>
            <a:r>
              <a:rPr lang="en-US" dirty="0"/>
              <a:t>m</a:t>
            </a:r>
            <a:r>
              <a:rPr lang="en-US" dirty="0" smtClean="0"/>
              <a:t>an folder, from building package in R</a:t>
            </a:r>
            <a:endParaRPr lang="en-US" dirty="0"/>
          </a:p>
        </p:txBody>
      </p:sp>
      <p:sp>
        <p:nvSpPr>
          <p:cNvPr id="32" name="TextBox 31"/>
          <p:cNvSpPr txBox="1"/>
          <p:nvPr/>
        </p:nvSpPr>
        <p:spPr>
          <a:xfrm>
            <a:off x="7269532" y="4691074"/>
            <a:ext cx="2237498" cy="646331"/>
          </a:xfrm>
          <a:prstGeom prst="rect">
            <a:avLst/>
          </a:prstGeom>
          <a:noFill/>
        </p:spPr>
        <p:txBody>
          <a:bodyPr wrap="square" rtlCol="0">
            <a:spAutoFit/>
          </a:bodyPr>
          <a:lstStyle/>
          <a:p>
            <a:r>
              <a:rPr lang="en-US" smtClean="0"/>
              <a:t>CSS and JS library source code</a:t>
            </a:r>
            <a:endParaRPr lang="en-US" dirty="0"/>
          </a:p>
        </p:txBody>
      </p:sp>
      <p:cxnSp>
        <p:nvCxnSpPr>
          <p:cNvPr id="34" name="Curved Connector 33"/>
          <p:cNvCxnSpPr/>
          <p:nvPr/>
        </p:nvCxnSpPr>
        <p:spPr>
          <a:xfrm rot="10800000">
            <a:off x="4837424" y="3974094"/>
            <a:ext cx="2394105" cy="8677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13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3428</TotalTime>
  <Words>1919</Words>
  <Application>Microsoft Macintosh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Trebuchet MS</vt:lpstr>
      <vt:lpstr>Wingdings</vt:lpstr>
      <vt:lpstr>Wingdings 3</vt:lpstr>
      <vt:lpstr>Arial</vt:lpstr>
      <vt:lpstr>Facet</vt:lpstr>
      <vt:lpstr>Building a D3 Data Visualization with HTMLWidgets in R</vt:lpstr>
      <vt:lpstr>About me:</vt:lpstr>
      <vt:lpstr>Goals of presentation:</vt:lpstr>
      <vt:lpstr>JavaScript…what art thou?</vt:lpstr>
      <vt:lpstr>D3…from 30,000 feet @ 600mph</vt:lpstr>
      <vt:lpstr>Binding Data in D3, fitting it to your canvas</vt:lpstr>
      <vt:lpstr>HTML Widgets in R</vt:lpstr>
      <vt:lpstr>Scaffolding the widget, R example</vt:lpstr>
      <vt:lpstr>Folder and file structure for HTML Widget</vt:lpstr>
      <vt:lpstr>HTML Widgets – Building the R file</vt:lpstr>
      <vt:lpstr>HTML Widgets – YAML file</vt:lpstr>
      <vt:lpstr>HTML Widgets – JavaScript file</vt:lpstr>
      <vt:lpstr>HTML Widgets – JavaScript file,  initialize() function</vt:lpstr>
      <vt:lpstr>HTML Widgets – JavaScript file,  renderValue() function</vt:lpstr>
      <vt:lpstr>HTML Widgets – JavaScript file,  resize() function</vt:lpstr>
      <vt:lpstr>Examples of some great JavaScript libraries in R </vt:lpstr>
      <vt:lpstr>Resources to check out</vt:lpstr>
      <vt:lpstr>    Thank you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D3 Data Visualization with HTMLWidgets in R</dc:title>
  <dc:creator>Microsoft Office User</dc:creator>
  <cp:lastModifiedBy>Microsoft Office User</cp:lastModifiedBy>
  <cp:revision>81</cp:revision>
  <dcterms:created xsi:type="dcterms:W3CDTF">2016-04-19T17:04:25Z</dcterms:created>
  <dcterms:modified xsi:type="dcterms:W3CDTF">2016-04-22T02:13:22Z</dcterms:modified>
</cp:coreProperties>
</file>