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D262A-CB90-4723-800A-656E8E6F5858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0F7EA-5C9C-46CD-85C3-18FE4561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E4AD-71DF-6C28-4BFD-83651C04D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HR ANALYTICS DASHBOARD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9FDFE-3376-5732-FE4D-E41F9AD2A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/>
          <a:lstStyle/>
          <a:p>
            <a:r>
              <a:rPr lang="en-US" dirty="0"/>
              <a:t>GROUP-:6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62E06-A94D-7D86-98C5-1DC27882AB52}"/>
              </a:ext>
            </a:extLst>
          </p:cNvPr>
          <p:cNvSpPr txBox="1"/>
          <p:nvPr/>
        </p:nvSpPr>
        <p:spPr>
          <a:xfrm>
            <a:off x="6652728" y="3628501"/>
            <a:ext cx="3912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SAMBIT KUMAR BEHERA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ADITYA BALASAHEB GITE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MANISHA RAI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RAHUL MUDALAGI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4BFB54-940A-133C-7F7A-4B65028D96EF}"/>
              </a:ext>
            </a:extLst>
          </p:cNvPr>
          <p:cNvSpPr txBox="1"/>
          <p:nvPr/>
        </p:nvSpPr>
        <p:spPr>
          <a:xfrm>
            <a:off x="121298" y="345232"/>
            <a:ext cx="1083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Our 3</a:t>
            </a:r>
            <a:r>
              <a:rPr lang="en-US" sz="2000" baseline="30000" dirty="0">
                <a:latin typeface="Arial Black" panose="020B0A04020102020204" pitchFamily="34" charset="0"/>
              </a:rPr>
              <a:t>rd</a:t>
            </a:r>
            <a:r>
              <a:rPr lang="en-US" sz="2000" dirty="0">
                <a:latin typeface="Arial Black" panose="020B0A04020102020204" pitchFamily="34" charset="0"/>
              </a:rPr>
              <a:t> KPI Is Average  Hourly Rate Of Male research Scientist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8943F-8994-79C6-56FB-3F7F1898E492}"/>
              </a:ext>
            </a:extLst>
          </p:cNvPr>
          <p:cNvSpPr txBox="1"/>
          <p:nvPr/>
        </p:nvSpPr>
        <p:spPr>
          <a:xfrm>
            <a:off x="0" y="811763"/>
            <a:ext cx="4198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We Take Card View For This In Field We Insert Hourly Rate And Change it Into Average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1A424-F4FE-227A-BF73-65937CE2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768" y="1018842"/>
            <a:ext cx="2438740" cy="2810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A301C-49E8-1741-8B0D-7BE530C8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00" y="1037894"/>
            <a:ext cx="2248214" cy="2791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32615-1C2A-D934-4820-CE064990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33" y="3686997"/>
            <a:ext cx="3962743" cy="2985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497A8-924D-BD46-1EB6-5F5BE8B0B37D}"/>
              </a:ext>
            </a:extLst>
          </p:cNvPr>
          <p:cNvSpPr txBox="1"/>
          <p:nvPr/>
        </p:nvSpPr>
        <p:spPr>
          <a:xfrm>
            <a:off x="9491706" y="1018841"/>
            <a:ext cx="2700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See In  Job Role Slicer We Select Research Scientist And In Gender We Select Male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365EDA-E8BD-A75A-D110-0392E371AF87}"/>
              </a:ext>
            </a:extLst>
          </p:cNvPr>
          <p:cNvCxnSpPr>
            <a:cxnSpLocks/>
          </p:cNvCxnSpPr>
          <p:nvPr/>
        </p:nvCxnSpPr>
        <p:spPr>
          <a:xfrm flipH="1">
            <a:off x="6105331" y="1757505"/>
            <a:ext cx="3495869" cy="109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22BB9C-41B5-502F-DFB4-221A11D69C38}"/>
              </a:ext>
            </a:extLst>
          </p:cNvPr>
          <p:cNvCxnSpPr/>
          <p:nvPr/>
        </p:nvCxnSpPr>
        <p:spPr>
          <a:xfrm flipH="1" flipV="1">
            <a:off x="7744408" y="2052735"/>
            <a:ext cx="2034074" cy="32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8A9A55E-014F-8804-4124-C4FEF0A3570B}"/>
              </a:ext>
            </a:extLst>
          </p:cNvPr>
          <p:cNvCxnSpPr/>
          <p:nvPr/>
        </p:nvCxnSpPr>
        <p:spPr>
          <a:xfrm>
            <a:off x="3212842" y="5484595"/>
            <a:ext cx="2892489" cy="709126"/>
          </a:xfrm>
          <a:prstGeom prst="bentConnector3">
            <a:avLst>
              <a:gd name="adj1" fmla="val 49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451A22-1979-103C-229E-430ABE3954AA}"/>
              </a:ext>
            </a:extLst>
          </p:cNvPr>
          <p:cNvSpPr txBox="1"/>
          <p:nvPr/>
        </p:nvSpPr>
        <p:spPr>
          <a:xfrm>
            <a:off x="6105331" y="5839158"/>
            <a:ext cx="3962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As We See The Result Of Average Of Male Research Scientist Is 114.45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B5571-0A29-2AE0-DFE7-EACDD1B06929}"/>
              </a:ext>
            </a:extLst>
          </p:cNvPr>
          <p:cNvSpPr txBox="1"/>
          <p:nvPr/>
        </p:nvSpPr>
        <p:spPr>
          <a:xfrm>
            <a:off x="0" y="139960"/>
            <a:ext cx="969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So Our 4</a:t>
            </a:r>
            <a:r>
              <a:rPr lang="en-US" sz="2400" baseline="30000" dirty="0">
                <a:latin typeface="Arial Black" panose="020B0A04020102020204" pitchFamily="34" charset="0"/>
              </a:rPr>
              <a:t>th</a:t>
            </a:r>
            <a:r>
              <a:rPr lang="en-US" sz="2400" dirty="0">
                <a:latin typeface="Arial Black" panose="020B0A04020102020204" pitchFamily="34" charset="0"/>
              </a:rPr>
              <a:t> KPI is Job Role Vs Work Life Balance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80CB6-93B7-FA62-5EE1-AACB75F0D479}"/>
              </a:ext>
            </a:extLst>
          </p:cNvPr>
          <p:cNvSpPr txBox="1"/>
          <p:nvPr/>
        </p:nvSpPr>
        <p:spPr>
          <a:xfrm>
            <a:off x="6232850" y="744789"/>
            <a:ext cx="3107094" cy="91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As Our Data Set We Have Work Life Balance In Number Format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82A74-F4BC-D476-1A1F-2D7F42BC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9" y="744789"/>
            <a:ext cx="976604" cy="3373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AB9460-06F7-0E92-934E-FD2424E82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33" y="744789"/>
            <a:ext cx="4789467" cy="337321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B02688-2A90-FCCC-41DA-A46E82EC1F46}"/>
              </a:ext>
            </a:extLst>
          </p:cNvPr>
          <p:cNvCxnSpPr>
            <a:cxnSpLocks/>
          </p:cNvCxnSpPr>
          <p:nvPr/>
        </p:nvCxnSpPr>
        <p:spPr>
          <a:xfrm flipH="1">
            <a:off x="998376" y="1073020"/>
            <a:ext cx="5327779" cy="75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400BD8-EA76-4E16-9AF0-63D5A84EB50F}"/>
              </a:ext>
            </a:extLst>
          </p:cNvPr>
          <p:cNvSpPr txBox="1"/>
          <p:nvPr/>
        </p:nvSpPr>
        <p:spPr>
          <a:xfrm>
            <a:off x="6301520" y="1804013"/>
            <a:ext cx="3392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A Group Of Work Life Balance Like for 1 Year we set Average For 2 Year we set Good And for 4 Year We set Excellent.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953E9C-4B36-FE5A-6FC5-E8CEB8E31BF6}"/>
              </a:ext>
            </a:extLst>
          </p:cNvPr>
          <p:cNvCxnSpPr>
            <a:cxnSpLocks/>
          </p:cNvCxnSpPr>
          <p:nvPr/>
        </p:nvCxnSpPr>
        <p:spPr>
          <a:xfrm flipH="1">
            <a:off x="4739759" y="2300195"/>
            <a:ext cx="1586396" cy="26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98A0E3A-C2CB-878C-E362-CE1AF0985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4" y="3439147"/>
            <a:ext cx="6085285" cy="34229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09B7B29-DB40-9141-1317-C62D284A2426}"/>
              </a:ext>
            </a:extLst>
          </p:cNvPr>
          <p:cNvSpPr txBox="1"/>
          <p:nvPr/>
        </p:nvSpPr>
        <p:spPr>
          <a:xfrm>
            <a:off x="6482964" y="3855718"/>
            <a:ext cx="2702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Done That We Take Matrix Chart For this In Rows  we take </a:t>
            </a:r>
            <a:r>
              <a:rPr lang="en-US" dirty="0" err="1"/>
              <a:t>Jobrole</a:t>
            </a:r>
            <a:r>
              <a:rPr lang="en-US" dirty="0"/>
              <a:t> and in columns we take New group work life balance group which we have created &amp; Then put work life Balance in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87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611CF-71F6-8D80-19F4-6D93F6CE23C9}"/>
              </a:ext>
            </a:extLst>
          </p:cNvPr>
          <p:cNvSpPr txBox="1"/>
          <p:nvPr/>
        </p:nvSpPr>
        <p:spPr>
          <a:xfrm>
            <a:off x="0" y="102639"/>
            <a:ext cx="107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Our 5</a:t>
            </a:r>
            <a:r>
              <a:rPr lang="en-US" sz="2400" baseline="30000" dirty="0">
                <a:latin typeface="Arial Black" panose="020B0A04020102020204" pitchFamily="34" charset="0"/>
              </a:rPr>
              <a:t>th</a:t>
            </a:r>
            <a:r>
              <a:rPr lang="en-US" sz="2400" dirty="0">
                <a:latin typeface="Arial Black" panose="020B0A04020102020204" pitchFamily="34" charset="0"/>
              </a:rPr>
              <a:t> KPI is Average Of Total Working Years By Department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CDA5D-C1D1-173E-5729-B88B428A38AE}"/>
              </a:ext>
            </a:extLst>
          </p:cNvPr>
          <p:cNvSpPr txBox="1"/>
          <p:nvPr/>
        </p:nvSpPr>
        <p:spPr>
          <a:xfrm flipH="1">
            <a:off x="8115750" y="849086"/>
            <a:ext cx="3603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Take One Donut Chart For This In Legend We Insert Department &amp; In Values Insert Total Working Years and Change it into Average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A8804-2F99-F2BA-3785-9912D6607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2" y="761024"/>
            <a:ext cx="7909250" cy="4448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BA56E-155A-843C-7CEB-B8D8AE770754}"/>
              </a:ext>
            </a:extLst>
          </p:cNvPr>
          <p:cNvSpPr txBox="1"/>
          <p:nvPr/>
        </p:nvSpPr>
        <p:spPr>
          <a:xfrm flipH="1">
            <a:off x="8313572" y="2733869"/>
            <a:ext cx="3802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 Software Has Highest Working Years as Compare to Other Department Which Is 20.65 And It Occupied 16.79% Of Donut Chart</a:t>
            </a:r>
          </a:p>
          <a:p>
            <a:r>
              <a:rPr lang="en-US" dirty="0"/>
              <a:t>And Research Development Has Lowest Value which is 20.30 And It Occupied 16.51% Of Donut  Chart.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04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4C050-183D-B466-693C-2F06BE9DEF35}"/>
              </a:ext>
            </a:extLst>
          </p:cNvPr>
          <p:cNvSpPr txBox="1"/>
          <p:nvPr/>
        </p:nvSpPr>
        <p:spPr>
          <a:xfrm>
            <a:off x="0" y="0"/>
            <a:ext cx="1223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Our 6</a:t>
            </a:r>
            <a:r>
              <a:rPr lang="en-US" sz="2800" baseline="30000" dirty="0">
                <a:latin typeface="Arial Black" panose="020B0A04020102020204" pitchFamily="34" charset="0"/>
              </a:rPr>
              <a:t>th</a:t>
            </a:r>
            <a:r>
              <a:rPr lang="en-US" sz="2800" dirty="0">
                <a:latin typeface="Arial Black" panose="020B0A04020102020204" pitchFamily="34" charset="0"/>
              </a:rPr>
              <a:t> KPI is Attrition Rate Vs Monthly Income Stats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ED523-4F1B-7768-35DB-A3304187416E}"/>
              </a:ext>
            </a:extLst>
          </p:cNvPr>
          <p:cNvSpPr txBox="1"/>
          <p:nvPr/>
        </p:nvSpPr>
        <p:spPr>
          <a:xfrm>
            <a:off x="6214189" y="690466"/>
            <a:ext cx="4767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Our Data Set We Created A Group of Bin Monthly Income And Set 5 Bin it automatically Set Bin Size 9999.6 Which Is 10000 Salary per bin </a:t>
            </a:r>
            <a:r>
              <a:rPr lang="en-US" dirty="0" err="1"/>
              <a:t>approx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DBC6A-1CD2-DEAA-486A-9EF400AD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20"/>
            <a:ext cx="5941511" cy="3143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574A5A-B43A-9963-B359-33B99EBC8C5F}"/>
              </a:ext>
            </a:extLst>
          </p:cNvPr>
          <p:cNvSpPr txBox="1"/>
          <p:nvPr/>
        </p:nvSpPr>
        <p:spPr>
          <a:xfrm>
            <a:off x="8647706" y="2274838"/>
            <a:ext cx="3293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Creating That Bin We take Line and Stacked Column chart in X axis we take Department And Column Y Axis We Take Newly Created Monthly Income Bins And In Line Y Axis We Take Attrition Rate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BEBA6E-ECD4-3571-817A-06276FDA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0795"/>
            <a:ext cx="8647706" cy="48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52929-4E38-CE2A-7E7E-62323351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" y="0"/>
            <a:ext cx="12122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8FC10E-F390-9B86-7FE1-9844D30AF871}"/>
              </a:ext>
            </a:extLst>
          </p:cNvPr>
          <p:cNvSpPr txBox="1"/>
          <p:nvPr/>
        </p:nvSpPr>
        <p:spPr>
          <a:xfrm>
            <a:off x="3629609" y="2500604"/>
            <a:ext cx="542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 YOU</a:t>
            </a:r>
            <a:endParaRPr lang="en-IN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26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50F5B-C91F-B9CB-C686-C3A082BDAD53}"/>
              </a:ext>
            </a:extLst>
          </p:cNvPr>
          <p:cNvSpPr txBox="1"/>
          <p:nvPr/>
        </p:nvSpPr>
        <p:spPr>
          <a:xfrm>
            <a:off x="83975" y="438538"/>
            <a:ext cx="1202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As We Received Data Set HR1 &amp; HR2 Data Set Which Contains Both 50000 Data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So We Have To Upload Them In </a:t>
            </a:r>
            <a:r>
              <a:rPr lang="en-US" sz="2400" dirty="0" err="1">
                <a:latin typeface="Arial Black" panose="020B0A04020102020204" pitchFamily="34" charset="0"/>
              </a:rPr>
              <a:t>PowerBI</a:t>
            </a:r>
            <a:r>
              <a:rPr lang="en-US" sz="2400" dirty="0">
                <a:latin typeface="Arial Black" panose="020B0A04020102020204" pitchFamily="34" charset="0"/>
              </a:rPr>
              <a:t> And Link All Common Data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D3E52-35B2-E294-EF0E-E28727B1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553"/>
            <a:ext cx="5761855" cy="3241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40323C-816C-DD82-BB35-41955A38A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829" y="1573553"/>
            <a:ext cx="6164425" cy="3241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E973E-CB2C-BBF5-F76A-6B30B0AEF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723" y="1850555"/>
            <a:ext cx="8002554" cy="45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7F7B8-F3BC-EE1E-EE77-BFCA0F7198C9}"/>
              </a:ext>
            </a:extLst>
          </p:cNvPr>
          <p:cNvSpPr txBox="1"/>
          <p:nvPr/>
        </p:nvSpPr>
        <p:spPr>
          <a:xfrm>
            <a:off x="65314" y="177282"/>
            <a:ext cx="1212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As per our requirement we create some measure &amp;  Conditional Columns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FED88-F5D8-FFFD-8353-1487F7D11230}"/>
              </a:ext>
            </a:extLst>
          </p:cNvPr>
          <p:cNvSpPr txBox="1"/>
          <p:nvPr/>
        </p:nvSpPr>
        <p:spPr>
          <a:xfrm rot="10985403" flipH="1" flipV="1">
            <a:off x="65314" y="1008279"/>
            <a:ext cx="101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23DB3-492C-5844-AE4C-3925BCF4D723}"/>
              </a:ext>
            </a:extLst>
          </p:cNvPr>
          <p:cNvSpPr txBox="1"/>
          <p:nvPr/>
        </p:nvSpPr>
        <p:spPr>
          <a:xfrm>
            <a:off x="65314" y="1008279"/>
            <a:ext cx="12126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We Create One Conditional Column For How Many Employee  Leave The Organization</a:t>
            </a:r>
          </a:p>
          <a:p>
            <a:r>
              <a:rPr lang="en-IN" sz="2000" dirty="0"/>
              <a:t>As Our Data Set for Attrition it will show in yes/no format but for counting we have to set it to number format.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B094F2-9548-D439-3C4E-D2F4AF55B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8" y="2023325"/>
            <a:ext cx="8502734" cy="4330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E7DB88-A0DB-F443-F0EC-D7579E83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48" y="1975819"/>
            <a:ext cx="3208303" cy="44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ED1C9-D506-B2C0-48CB-892FAAFAAC69}"/>
              </a:ext>
            </a:extLst>
          </p:cNvPr>
          <p:cNvSpPr txBox="1"/>
          <p:nvPr/>
        </p:nvSpPr>
        <p:spPr>
          <a:xfrm>
            <a:off x="0" y="0"/>
            <a:ext cx="1049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We Create Some Measure For Our Dataset Here It is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2A825-ACDD-FDE0-F8C1-190AB411D816}"/>
              </a:ext>
            </a:extLst>
          </p:cNvPr>
          <p:cNvSpPr txBox="1"/>
          <p:nvPr/>
        </p:nvSpPr>
        <p:spPr>
          <a:xfrm>
            <a:off x="0" y="5232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For Information About How Many Employee Still Working In Company We Create one Measure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073CA-AE32-F994-7676-4BAE6ED3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" y="934539"/>
            <a:ext cx="5582429" cy="409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03025-5684-0A37-20F7-CA9F94AA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69" y="925013"/>
            <a:ext cx="2219635" cy="419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778395-2F9E-B350-AD75-195F1E86644A}"/>
              </a:ext>
            </a:extLst>
          </p:cNvPr>
          <p:cNvSpPr txBox="1"/>
          <p:nvPr/>
        </p:nvSpPr>
        <p:spPr>
          <a:xfrm rot="10800000" flipH="1" flipV="1">
            <a:off x="-67196" y="1582311"/>
            <a:ext cx="876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For Information About Attrition Rate We Create Another measure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D53290-158E-C0B4-E6FB-FED3130B5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8" y="2033930"/>
            <a:ext cx="5534797" cy="3715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AF92E6-A725-BFD9-5880-67E6321C4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353" y="2022208"/>
            <a:ext cx="208626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2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F8016-EDC4-604A-140E-1883CCA453C4}"/>
              </a:ext>
            </a:extLst>
          </p:cNvPr>
          <p:cNvSpPr txBox="1"/>
          <p:nvPr/>
        </p:nvSpPr>
        <p:spPr>
          <a:xfrm>
            <a:off x="158620" y="139959"/>
            <a:ext cx="11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As Our Data Set We Create 5 Card View For Dashboard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D09D-EB2F-9A2D-EFE2-79D0D1E2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624"/>
            <a:ext cx="12192000" cy="13793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C97DC6-7BB8-9317-6A64-835DC92E6951}"/>
              </a:ext>
            </a:extLst>
          </p:cNvPr>
          <p:cNvCxnSpPr>
            <a:cxnSpLocks/>
          </p:cNvCxnSpPr>
          <p:nvPr/>
        </p:nvCxnSpPr>
        <p:spPr>
          <a:xfrm>
            <a:off x="755780" y="1729051"/>
            <a:ext cx="0" cy="64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5F92A2-ECA8-0ED2-DEC7-46CD8105F143}"/>
              </a:ext>
            </a:extLst>
          </p:cNvPr>
          <p:cNvSpPr txBox="1"/>
          <p:nvPr/>
        </p:nvSpPr>
        <p:spPr>
          <a:xfrm>
            <a:off x="0" y="2442642"/>
            <a:ext cx="2873827" cy="92333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Insert Total Employee in field and change it into Count.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55F141-6967-B272-333E-734221085922}"/>
              </a:ext>
            </a:extLst>
          </p:cNvPr>
          <p:cNvCxnSpPr/>
          <p:nvPr/>
        </p:nvCxnSpPr>
        <p:spPr>
          <a:xfrm>
            <a:off x="3564295" y="1794366"/>
            <a:ext cx="0" cy="57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43C1EC-D031-F5DD-0DC3-0A6F2D376065}"/>
              </a:ext>
            </a:extLst>
          </p:cNvPr>
          <p:cNvSpPr txBox="1"/>
          <p:nvPr/>
        </p:nvSpPr>
        <p:spPr>
          <a:xfrm>
            <a:off x="2985796" y="2442642"/>
            <a:ext cx="2099388" cy="92333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Insert Attrition Count In Field.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855869-D599-7422-B8F9-C933D4605380}"/>
              </a:ext>
            </a:extLst>
          </p:cNvPr>
          <p:cNvCxnSpPr>
            <a:cxnSpLocks/>
          </p:cNvCxnSpPr>
          <p:nvPr/>
        </p:nvCxnSpPr>
        <p:spPr>
          <a:xfrm>
            <a:off x="5659015" y="1794366"/>
            <a:ext cx="0" cy="173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025A87-CDC8-38FC-0AE4-4332995459CA}"/>
              </a:ext>
            </a:extLst>
          </p:cNvPr>
          <p:cNvSpPr txBox="1"/>
          <p:nvPr/>
        </p:nvSpPr>
        <p:spPr>
          <a:xfrm>
            <a:off x="4598437" y="3687678"/>
            <a:ext cx="2995126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Insert New Measure Which is Active Employee put it into the field.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E30C92-4E68-16D1-F149-66D4543D87E9}"/>
              </a:ext>
            </a:extLst>
          </p:cNvPr>
          <p:cNvCxnSpPr/>
          <p:nvPr/>
        </p:nvCxnSpPr>
        <p:spPr>
          <a:xfrm>
            <a:off x="8434874" y="1673066"/>
            <a:ext cx="0" cy="61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C73514-9E67-6E5B-DC0A-3C8C2998521E}"/>
              </a:ext>
            </a:extLst>
          </p:cNvPr>
          <p:cNvSpPr txBox="1"/>
          <p:nvPr/>
        </p:nvSpPr>
        <p:spPr>
          <a:xfrm>
            <a:off x="7179903" y="2346958"/>
            <a:ext cx="2463282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Insert Another New Measure  Which Is Attrition Rate into the Field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A63DDC-404D-32E4-9082-A4832A1F6A97}"/>
              </a:ext>
            </a:extLst>
          </p:cNvPr>
          <p:cNvCxnSpPr>
            <a:cxnSpLocks/>
          </p:cNvCxnSpPr>
          <p:nvPr/>
        </p:nvCxnSpPr>
        <p:spPr>
          <a:xfrm>
            <a:off x="10832838" y="1794366"/>
            <a:ext cx="0" cy="145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C9CA1C1-93D5-D049-A2FB-F17906FADB4E}"/>
              </a:ext>
            </a:extLst>
          </p:cNvPr>
          <p:cNvSpPr txBox="1"/>
          <p:nvPr/>
        </p:nvSpPr>
        <p:spPr>
          <a:xfrm>
            <a:off x="9988418" y="3361508"/>
            <a:ext cx="2057402" cy="147732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Insert Age Into The Field And Change It Into The Average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517CFD-E0C7-8163-4DA7-621C3AC73FF3}"/>
              </a:ext>
            </a:extLst>
          </p:cNvPr>
          <p:cNvSpPr txBox="1"/>
          <p:nvPr/>
        </p:nvSpPr>
        <p:spPr>
          <a:xfrm>
            <a:off x="158620" y="5495731"/>
            <a:ext cx="1203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After Creating All The Card We Will Design In Our Own As We Can See We Change Font Size And Letter, Change the Category label size etc.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0" grpId="0" animBg="1"/>
      <p:bldP spid="25" grpId="0" animBg="1"/>
      <p:bldP spid="36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EDDB4-5CDF-88F9-C0C7-3DEAC13CA963}"/>
              </a:ext>
            </a:extLst>
          </p:cNvPr>
          <p:cNvSpPr txBox="1"/>
          <p:nvPr/>
        </p:nvSpPr>
        <p:spPr>
          <a:xfrm>
            <a:off x="111967" y="186612"/>
            <a:ext cx="1195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After All We Put  3 Slicer In Our Dashboard 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F3D04-E912-973A-E709-5ED9AE7E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1184989"/>
            <a:ext cx="11554114" cy="1756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F983C-5306-D1DC-BECD-B102725ED080}"/>
              </a:ext>
            </a:extLst>
          </p:cNvPr>
          <p:cNvSpPr txBox="1"/>
          <p:nvPr/>
        </p:nvSpPr>
        <p:spPr>
          <a:xfrm>
            <a:off x="195943" y="3536302"/>
            <a:ext cx="11470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Slicer We Put </a:t>
            </a:r>
            <a:r>
              <a:rPr lang="en-US" sz="4000" dirty="0" err="1"/>
              <a:t>JobRole</a:t>
            </a:r>
            <a:r>
              <a:rPr lang="en-US" sz="4000" dirty="0"/>
              <a:t>, Department &amp; Gender Respectively And change in slicer setting style to dropdown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516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F6BD5-7E1B-E15D-BF87-F6B9C18DDD66}"/>
              </a:ext>
            </a:extLst>
          </p:cNvPr>
          <p:cNvSpPr txBox="1"/>
          <p:nvPr/>
        </p:nvSpPr>
        <p:spPr>
          <a:xfrm>
            <a:off x="223935" y="429207"/>
            <a:ext cx="11924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Our 1</a:t>
            </a:r>
            <a:r>
              <a:rPr lang="en-US" sz="2000" baseline="30000" dirty="0">
                <a:latin typeface="Arial Black" panose="020B0A04020102020204" pitchFamily="34" charset="0"/>
              </a:rPr>
              <a:t>st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kpi</a:t>
            </a:r>
            <a:r>
              <a:rPr lang="en-US" sz="2000" dirty="0">
                <a:latin typeface="Arial Black" panose="020B0A04020102020204" pitchFamily="34" charset="0"/>
              </a:rPr>
              <a:t> which we created is Average Attrition rate for all Department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4BB69-5295-FABB-C098-FADA9C3E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5" y="962379"/>
            <a:ext cx="7748447" cy="4358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D1975-C377-76F4-F8EA-75BD73576238}"/>
              </a:ext>
            </a:extLst>
          </p:cNvPr>
          <p:cNvSpPr txBox="1"/>
          <p:nvPr/>
        </p:nvSpPr>
        <p:spPr>
          <a:xfrm>
            <a:off x="8360229" y="1595535"/>
            <a:ext cx="3698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take Pie chart for this in values we put attrition Rate measure &amp; in legend we put department 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FA751-8570-3296-E76A-DB34839838D9}"/>
              </a:ext>
            </a:extLst>
          </p:cNvPr>
          <p:cNvSpPr txBox="1"/>
          <p:nvPr/>
        </p:nvSpPr>
        <p:spPr>
          <a:xfrm>
            <a:off x="133738" y="5752522"/>
            <a:ext cx="12058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As we can see research &amp; development has highest attrition rate 51.2 rate which occupied 17% of pie chart followed by software, support </a:t>
            </a:r>
            <a:r>
              <a:rPr lang="en-US" sz="2000" dirty="0" err="1">
                <a:latin typeface="Arial Black" panose="020B0A04020102020204" pitchFamily="34" charset="0"/>
              </a:rPr>
              <a:t>etc</a:t>
            </a:r>
            <a:r>
              <a:rPr lang="en-US" sz="2000" dirty="0">
                <a:latin typeface="Arial Black" panose="020B0A04020102020204" pitchFamily="34" charset="0"/>
              </a:rPr>
              <a:t> &amp; Hardware has lowest attrition rate 49.4 which occupied 16.41% of pie chart</a:t>
            </a:r>
            <a:r>
              <a:rPr lang="en-US" dirty="0">
                <a:latin typeface="Arial Black" panose="020B0A04020102020204" pitchFamily="34" charset="0"/>
              </a:rPr>
              <a:t>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1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0AA747-450A-5E10-3D9B-BA12FAEEED4C}"/>
              </a:ext>
            </a:extLst>
          </p:cNvPr>
          <p:cNvSpPr txBox="1"/>
          <p:nvPr/>
        </p:nvSpPr>
        <p:spPr>
          <a:xfrm>
            <a:off x="0" y="0"/>
            <a:ext cx="1240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Our 2</a:t>
            </a:r>
            <a:r>
              <a:rPr lang="en-US" sz="2800" baseline="30000" dirty="0">
                <a:latin typeface="Arial Black" panose="020B0A04020102020204" pitchFamily="34" charset="0"/>
              </a:rPr>
              <a:t>nd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kpi</a:t>
            </a:r>
            <a:r>
              <a:rPr lang="en-US" sz="2800" dirty="0">
                <a:latin typeface="Arial Black" panose="020B0A04020102020204" pitchFamily="34" charset="0"/>
              </a:rPr>
              <a:t> is Attrition Rate vs Year Since Last Promotion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CB229-8243-0A37-C7D9-3C2C7B66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51"/>
            <a:ext cx="7658100" cy="4307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6F107-D158-C033-4BBC-6E8C49C8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1" y="1128580"/>
            <a:ext cx="7865768" cy="44244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7938B-2186-1D25-5105-D6AB0E3DFA0A}"/>
              </a:ext>
            </a:extLst>
          </p:cNvPr>
          <p:cNvSpPr txBox="1"/>
          <p:nvPr/>
        </p:nvSpPr>
        <p:spPr>
          <a:xfrm>
            <a:off x="0" y="6132627"/>
            <a:ext cx="9153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Our Data Set We Have Year Since Last Promotion In Individual format So First we create a group of Number Of Years.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90452-57A0-E630-A6B6-3A3296599606}"/>
              </a:ext>
            </a:extLst>
          </p:cNvPr>
          <p:cNvSpPr txBox="1"/>
          <p:nvPr/>
        </p:nvSpPr>
        <p:spPr>
          <a:xfrm flipH="1">
            <a:off x="10189027" y="942392"/>
            <a:ext cx="183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Creating Groups Like This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66F9C-73CF-AC5F-EB13-E860BAEB3B8A}"/>
              </a:ext>
            </a:extLst>
          </p:cNvPr>
          <p:cNvSpPr txBox="1"/>
          <p:nvPr/>
        </p:nvSpPr>
        <p:spPr>
          <a:xfrm>
            <a:off x="10282333" y="3357914"/>
            <a:ext cx="183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column Like This.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DF16C9-9878-A62B-D4D4-21686CFDA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206" y="2115676"/>
            <a:ext cx="3758024" cy="375802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1148F876-99A6-6F16-E09F-40106BB744D8}"/>
              </a:ext>
            </a:extLst>
          </p:cNvPr>
          <p:cNvSpPr/>
          <p:nvPr/>
        </p:nvSpPr>
        <p:spPr>
          <a:xfrm rot="11464935">
            <a:off x="6974327" y="3421967"/>
            <a:ext cx="3380859" cy="2091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1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7354CE-E4A7-FEB5-5E28-EAA9CAB9AA0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So, We Take One </a:t>
            </a:r>
            <a:r>
              <a:rPr lang="en-US" sz="2400" b="1" dirty="0" err="1"/>
              <a:t>Clusterd</a:t>
            </a:r>
            <a:r>
              <a:rPr lang="en-US" sz="2400" b="1" dirty="0"/>
              <a:t> Bar Chart In Y Axis we Put Year Since Last Promotion Group Which We Have Been Created And Attrition Rate In X Axis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4EFC4-FB0A-CFD6-6548-F3B22BB3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087"/>
            <a:ext cx="8877912" cy="4993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C6E37-20FA-DD8E-6D9E-A7EFFB5DF382}"/>
              </a:ext>
            </a:extLst>
          </p:cNvPr>
          <p:cNvSpPr txBox="1"/>
          <p:nvPr/>
        </p:nvSpPr>
        <p:spPr>
          <a:xfrm>
            <a:off x="9293290" y="932088"/>
            <a:ext cx="2898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See 36 To 40 Years Bar Exceed The Average Bar Which Is 60% And 11 To 15 Years  Below The Average Bar Which Is 49.7%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2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229</TotalTime>
  <Words>735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Arial Black</vt:lpstr>
      <vt:lpstr>Calibri</vt:lpstr>
      <vt:lpstr>Century Gothic</vt:lpstr>
      <vt:lpstr>Courier New</vt:lpstr>
      <vt:lpstr>Vapor Trail</vt:lpstr>
      <vt:lpstr>HR ANALYTICS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DASHBOARD</dc:title>
  <dc:creator>Sambit Kumar Behera</dc:creator>
  <cp:lastModifiedBy>Sambit Kumar Behera</cp:lastModifiedBy>
  <cp:revision>2</cp:revision>
  <dcterms:created xsi:type="dcterms:W3CDTF">2024-02-19T13:29:19Z</dcterms:created>
  <dcterms:modified xsi:type="dcterms:W3CDTF">2024-02-20T04:05:50Z</dcterms:modified>
</cp:coreProperties>
</file>