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36" r:id="rId2"/>
  </p:sldMasterIdLst>
  <p:sldIdLst>
    <p:sldId id="256" r:id="rId3"/>
    <p:sldId id="266" r:id="rId4"/>
    <p:sldId id="268" r:id="rId5"/>
    <p:sldId id="267" r:id="rId6"/>
    <p:sldId id="269" r:id="rId7"/>
    <p:sldId id="258" r:id="rId8"/>
    <p:sldId id="259" r:id="rId9"/>
    <p:sldId id="260" r:id="rId10"/>
    <p:sldId id="270" r:id="rId11"/>
    <p:sldId id="271" r:id="rId12"/>
    <p:sldId id="262"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EB1DAB-ABCC-427E-AB73-236B1A85EEB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38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52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0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EB1DAB-ABCC-427E-AB73-236B1A85EEB7}"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5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977486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210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419005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12-Nov-24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6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12-Nov-24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00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12-Nov-24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3548518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147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920417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415717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798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01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355495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309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514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483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4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44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12-Nov-24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79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12-Nov-24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22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12-Nov-24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73228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06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88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80C1BF-20BA-4F1A-87EE-5234F3D169D0}" type="datetimeFigureOut">
              <a:rPr lang="en-US" smtClean="0"/>
              <a:t>12-Nov-24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EB1DAB-ABCC-427E-AB73-236B1A85EEB7}"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6692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80C1BF-20BA-4F1A-87EE-5234F3D169D0}" type="datetimeFigureOut">
              <a:rPr lang="en-US" smtClean="0"/>
              <a:t>12-Nov-24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EB1DAB-ABCC-427E-AB73-236B1A85EEB7}" type="slidenum">
              <a:rPr lang="en-US" smtClean="0"/>
              <a:t>‹#›</a:t>
            </a:fld>
            <a:endParaRPr lang="en-US"/>
          </a:p>
        </p:txBody>
      </p:sp>
    </p:spTree>
    <p:extLst>
      <p:ext uri="{BB962C8B-B14F-4D97-AF65-F5344CB8AC3E}">
        <p14:creationId xmlns:p14="http://schemas.microsoft.com/office/powerpoint/2010/main" val="40655887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smodin.io/vi/kiem-tra-van-ban-%C4%91a-viet-%C4%91e-xem-co-dao-van-khong" TargetMode="External"/><Relationship Id="rId2" Type="http://schemas.openxmlformats.org/officeDocument/2006/relationships/hyperlink" Target="https://www.rephrase.info/vi/check-dao-v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58FC-85D2-A86F-41CF-DA4C893DBDF2}"/>
              </a:ext>
            </a:extLst>
          </p:cNvPr>
          <p:cNvSpPr>
            <a:spLocks noGrp="1"/>
          </p:cNvSpPr>
          <p:nvPr>
            <p:ph type="ctrTitle"/>
          </p:nvPr>
        </p:nvSpPr>
        <p:spPr>
          <a:xfrm>
            <a:off x="2711669" y="722917"/>
            <a:ext cx="8891752" cy="2706083"/>
          </a:xfrm>
        </p:spPr>
        <p:txBody>
          <a:bodyPr/>
          <a:lstStyle/>
          <a:p>
            <a:pPr marR="179705">
              <a:lnSpc>
                <a:spcPct val="150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MÔN: LẬP TRÌNH ỨNG DỤNG VỚI JAVA</a:t>
            </a:r>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BÁO CÁO VỀ THIẾT KẾ VÀ XÂY DỰNG 		PHẦN MỀM BASIC CALCULATOR</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5007C0-106F-DFFC-DAF2-273DA5FC552C}"/>
              </a:ext>
            </a:extLst>
          </p:cNvPr>
          <p:cNvSpPr>
            <a:spLocks noGrp="1"/>
          </p:cNvSpPr>
          <p:nvPr>
            <p:ph type="subTitle" idx="1"/>
          </p:nvPr>
        </p:nvSpPr>
        <p:spPr>
          <a:xfrm>
            <a:off x="0" y="4367048"/>
            <a:ext cx="12192000" cy="853635"/>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NHÓM 8 - </a:t>
            </a:r>
            <a:r>
              <a:rPr lang="en-US" sz="2400" dirty="0" err="1">
                <a:solidFill>
                  <a:schemeClr val="tx1"/>
                </a:solidFill>
                <a:latin typeface="Times New Roman" panose="02020603050405020304" pitchFamily="18" charset="0"/>
                <a:cs typeface="Times New Roman" panose="02020603050405020304" pitchFamily="18" charset="0"/>
              </a:rPr>
              <a:t>Họ</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tên</a:t>
            </a:r>
            <a:r>
              <a:rPr lang="en-US" sz="2400" dirty="0">
                <a:solidFill>
                  <a:schemeClr val="tx1"/>
                </a:solidFill>
                <a:latin typeface="Times New Roman" panose="02020603050405020304" pitchFamily="18" charset="0"/>
                <a:cs typeface="Times New Roman" panose="02020603050405020304" pitchFamily="18" charset="0"/>
              </a:rPr>
              <a:t>: Nguyễn Gia Bảo - </a:t>
            </a:r>
            <a:r>
              <a:rPr lang="en-US" sz="2400" dirty="0" err="1">
                <a:solidFill>
                  <a:schemeClr val="tx1"/>
                </a:solidFill>
                <a:latin typeface="Times New Roman" panose="02020603050405020304" pitchFamily="18" charset="0"/>
                <a:cs typeface="Times New Roman" panose="02020603050405020304" pitchFamily="18" charset="0"/>
              </a:rPr>
              <a:t>Lớp</a:t>
            </a:r>
            <a:r>
              <a:rPr lang="en-US" sz="2400" dirty="0">
                <a:solidFill>
                  <a:schemeClr val="tx1"/>
                </a:solidFill>
                <a:latin typeface="Times New Roman" panose="02020603050405020304" pitchFamily="18" charset="0"/>
                <a:cs typeface="Times New Roman" panose="02020603050405020304" pitchFamily="18" charset="0"/>
              </a:rPr>
              <a:t>: 221407 - MSSV: 22150450</a:t>
            </a:r>
          </a:p>
        </p:txBody>
      </p:sp>
      <p:pic>
        <p:nvPicPr>
          <p:cNvPr id="1026" name="Picture 2" descr="ĐẠI HỌC GIA ĐỊNH">
            <a:extLst>
              <a:ext uri="{FF2B5EF4-FFF2-40B4-BE49-F238E27FC236}">
                <a16:creationId xmlns:a16="http://schemas.microsoft.com/office/drawing/2014/main" id="{D0A9FB55-4A74-2D22-0D86-D5302FA3F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57" y="1385395"/>
            <a:ext cx="14287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73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BAA7D-452C-A6DF-163C-13B12AE5D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72770-CFE7-554F-1598-A9DD68E2FD7A}"/>
              </a:ext>
            </a:extLst>
          </p:cNvPr>
          <p:cNvSpPr>
            <a:spLocks noGrp="1"/>
          </p:cNvSpPr>
          <p:nvPr>
            <p:ph type="title"/>
          </p:nvPr>
        </p:nvSpPr>
        <p:spPr/>
        <p:txBody>
          <a:bodyPr>
            <a:normAutofit/>
          </a:bodyPr>
          <a:lstStyle/>
          <a:p>
            <a:r>
              <a:rPr lang="vi-VN" b="1" dirty="0"/>
              <a:t>Ưu điểm</a:t>
            </a:r>
            <a:r>
              <a:rPr lang="en-US" b="1" dirty="0"/>
              <a:t> </a:t>
            </a:r>
            <a:r>
              <a:rPr lang="en-US" b="1" dirty="0" err="1"/>
              <a:t>và</a:t>
            </a:r>
            <a:r>
              <a:rPr lang="en-US" b="1" dirty="0"/>
              <a:t> </a:t>
            </a:r>
            <a:r>
              <a:rPr lang="en-US" b="1" dirty="0" err="1"/>
              <a:t>Nhược</a:t>
            </a:r>
            <a:r>
              <a:rPr lang="en-US" b="1" dirty="0"/>
              <a:t> </a:t>
            </a:r>
            <a:r>
              <a:rPr lang="en-US" b="1" dirty="0" err="1"/>
              <a:t>điểm</a:t>
            </a:r>
            <a:endParaRPr lang="vi-VN" b="1" dirty="0"/>
          </a:p>
        </p:txBody>
      </p:sp>
      <p:sp>
        <p:nvSpPr>
          <p:cNvPr id="3" name="Content Placeholder 2">
            <a:extLst>
              <a:ext uri="{FF2B5EF4-FFF2-40B4-BE49-F238E27FC236}">
                <a16:creationId xmlns:a16="http://schemas.microsoft.com/office/drawing/2014/main" id="{2D86B8F7-F6F8-99E5-E236-5C8F6DE114F9}"/>
              </a:ext>
            </a:extLst>
          </p:cNvPr>
          <p:cNvSpPr>
            <a:spLocks noGrp="1"/>
          </p:cNvSpPr>
          <p:nvPr>
            <p:ph idx="1"/>
          </p:nvPr>
        </p:nvSpPr>
        <p:spPr>
          <a:xfrm>
            <a:off x="1534696" y="2015732"/>
            <a:ext cx="9520158" cy="4037749"/>
          </a:xfrm>
        </p:spPr>
        <p:txBody>
          <a:bodyPr>
            <a:normAutofit/>
          </a:bodyPr>
          <a:lstStyle/>
          <a:p>
            <a:pPr algn="just"/>
            <a:r>
              <a:rPr lang="vi-VN" sz="2400" dirty="0">
                <a:latin typeface="+mj-lt"/>
              </a:rPr>
              <a:t>Ứng dụng đáp ứng đầy đủ yêu cầu của một máy tính cơ bản với giao diện thân thiện và khả năng xử lý các phép toán nhanh chóng, chính xác. Sử dụng mô hình MVC giúp mã nguồn dễ bảo trì, mở rộng và quản lý, đảm bảo sự tách biệt rõ ràng giữa các phần Model, View, và Controller.</a:t>
            </a:r>
            <a:endParaRPr lang="en-US" sz="2400" dirty="0">
              <a:latin typeface="+mj-lt"/>
            </a:endParaRPr>
          </a:p>
          <a:p>
            <a:pPr algn="just"/>
            <a:r>
              <a:rPr lang="vi-VN" sz="2400" dirty="0">
                <a:latin typeface="+mj-lt"/>
              </a:rPr>
              <a:t>Phần mềm vẫn thiếu các tính năng tính toán nâng cao như hàm khoa học và không lưu lịch sử tính toán, gây hạn chế trong việc thực hiện các phép toán phức tạp. Giao diện tuy đơn giản nhưng thiếu tính hấp dẫn trực quan và hiện đại, chưa có hiệu ứng hoặc yếu tố giao diện chuyên nghiệp.</a:t>
            </a:r>
            <a:endParaRPr lang="en-US" sz="2400" dirty="0">
              <a:latin typeface="+mj-lt"/>
            </a:endParaRPr>
          </a:p>
        </p:txBody>
      </p:sp>
    </p:spTree>
    <p:extLst>
      <p:ext uri="{BB962C8B-B14F-4D97-AF65-F5344CB8AC3E}">
        <p14:creationId xmlns:p14="http://schemas.microsoft.com/office/powerpoint/2010/main" val="10086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AE30-EB9E-0D3A-913D-40A7EE86785D}"/>
              </a:ext>
            </a:extLst>
          </p:cNvPr>
          <p:cNvSpPr>
            <a:spLocks noGrp="1"/>
          </p:cNvSpPr>
          <p:nvPr>
            <p:ph type="title"/>
          </p:nvPr>
        </p:nvSpPr>
        <p:spPr/>
        <p:txBody>
          <a:bodyPr>
            <a:normAutofit/>
          </a:bodyPr>
          <a:lstStyle/>
          <a:p>
            <a:r>
              <a:rPr lang="vi-VN" b="1" dirty="0"/>
              <a:t>Hướng phát triển</a:t>
            </a:r>
          </a:p>
        </p:txBody>
      </p:sp>
      <p:sp>
        <p:nvSpPr>
          <p:cNvPr id="3" name="Content Placeholder 2">
            <a:extLst>
              <a:ext uri="{FF2B5EF4-FFF2-40B4-BE49-F238E27FC236}">
                <a16:creationId xmlns:a16="http://schemas.microsoft.com/office/drawing/2014/main" id="{98ED2417-A0B5-2E07-BC09-ABD99F78A345}"/>
              </a:ext>
            </a:extLst>
          </p:cNvPr>
          <p:cNvSpPr>
            <a:spLocks noGrp="1"/>
          </p:cNvSpPr>
          <p:nvPr>
            <p:ph idx="1"/>
          </p:nvPr>
        </p:nvSpPr>
        <p:spPr>
          <a:xfrm>
            <a:off x="1534696" y="2015732"/>
            <a:ext cx="9520158" cy="4037749"/>
          </a:xfrm>
        </p:spPr>
        <p:txBody>
          <a:bodyPr>
            <a:normAutofit/>
          </a:bodyPr>
          <a:lstStyle/>
          <a:p>
            <a:pPr marL="0" indent="0" algn="just">
              <a:buNone/>
            </a:pPr>
            <a:r>
              <a:rPr lang="vi-VN" sz="2400" dirty="0">
                <a:latin typeface="+mj-lt"/>
              </a:rPr>
              <a:t>Dự án có thể mở rộng bằng cách bổ sung các chức năng </a:t>
            </a:r>
            <a:r>
              <a:rPr lang="en-US" sz="2400" dirty="0" err="1">
                <a:latin typeface="+mj-lt"/>
              </a:rPr>
              <a:t>để</a:t>
            </a:r>
            <a:r>
              <a:rPr lang="en-US" sz="2400" dirty="0">
                <a:latin typeface="+mj-lt"/>
              </a:rPr>
              <a:t> </a:t>
            </a:r>
            <a:r>
              <a:rPr lang="vi-VN" sz="2400" dirty="0">
                <a:latin typeface="+mj-lt"/>
              </a:rPr>
              <a:t>đáp ứng tốt hơn nhu cầu đa dạng của người d</a:t>
            </a:r>
            <a:r>
              <a:rPr lang="en-US" sz="2400" dirty="0">
                <a:latin typeface="+mj-lt"/>
              </a:rPr>
              <a:t>ù</a:t>
            </a:r>
            <a:r>
              <a:rPr lang="vi-VN" sz="2400" dirty="0">
                <a:latin typeface="+mj-lt"/>
              </a:rPr>
              <a:t>ng</a:t>
            </a:r>
            <a:r>
              <a:rPr lang="en-US" sz="2400" dirty="0">
                <a:latin typeface="+mj-lt"/>
              </a:rPr>
              <a:t>,</a:t>
            </a:r>
            <a:r>
              <a:rPr lang="vi-VN" sz="2400" dirty="0">
                <a:latin typeface="+mj-lt"/>
              </a:rPr>
              <a:t> như</a:t>
            </a:r>
            <a:r>
              <a:rPr lang="en-US" sz="2400" dirty="0">
                <a:latin typeface="+mj-lt"/>
              </a:rPr>
              <a:t>:</a:t>
            </a:r>
          </a:p>
          <a:p>
            <a:pPr algn="just"/>
            <a:r>
              <a:rPr lang="en-US" sz="2400" dirty="0">
                <a:latin typeface="+mj-lt"/>
              </a:rPr>
              <a:t>T</a:t>
            </a:r>
            <a:r>
              <a:rPr lang="vi-VN" sz="2400" dirty="0">
                <a:latin typeface="+mj-lt"/>
              </a:rPr>
              <a:t>ính toán khoa học (lũy thừa, căn bậc hai, hàm lượng giác)</a:t>
            </a:r>
            <a:endParaRPr lang="en-US" sz="2400" dirty="0">
              <a:latin typeface="+mj-lt"/>
            </a:endParaRPr>
          </a:p>
          <a:p>
            <a:pPr algn="just"/>
            <a:r>
              <a:rPr lang="en-US" sz="2400" dirty="0">
                <a:latin typeface="+mj-lt"/>
              </a:rPr>
              <a:t>L</a:t>
            </a:r>
            <a:r>
              <a:rPr lang="vi-VN" sz="2400" dirty="0">
                <a:latin typeface="+mj-lt"/>
              </a:rPr>
              <a:t>ưu lịch sử tính toán</a:t>
            </a:r>
            <a:endParaRPr lang="en-US" sz="2400" dirty="0">
              <a:latin typeface="+mj-lt"/>
            </a:endParaRPr>
          </a:p>
          <a:p>
            <a:pPr algn="just"/>
            <a:r>
              <a:rPr lang="en-US" sz="2400" dirty="0">
                <a:latin typeface="+mj-lt"/>
              </a:rPr>
              <a:t>C</a:t>
            </a:r>
            <a:r>
              <a:rPr lang="vi-VN" sz="2400" dirty="0">
                <a:latin typeface="+mj-lt"/>
              </a:rPr>
              <a:t>ải thiện giao diện đồ họa với hiệu ứng chuyển đổi</a:t>
            </a:r>
            <a:endParaRPr lang="en-US" sz="2400" dirty="0">
              <a:latin typeface="+mj-lt"/>
            </a:endParaRPr>
          </a:p>
          <a:p>
            <a:pPr algn="just"/>
            <a:r>
              <a:rPr lang="en-US" sz="2400" dirty="0">
                <a:latin typeface="+mj-lt"/>
              </a:rPr>
              <a:t>T</a:t>
            </a:r>
            <a:r>
              <a:rPr lang="vi-VN" sz="2400" dirty="0">
                <a:latin typeface="+mj-lt"/>
              </a:rPr>
              <a:t>ích hợp bộ nhớ để người dùng lưu và sử dụng lại giá trị trong các phép toán khác</a:t>
            </a:r>
            <a:endParaRPr lang="en-US" sz="2400" dirty="0">
              <a:latin typeface="+mj-lt"/>
            </a:endParaRPr>
          </a:p>
        </p:txBody>
      </p:sp>
    </p:spTree>
    <p:extLst>
      <p:ext uri="{BB962C8B-B14F-4D97-AF65-F5344CB8AC3E}">
        <p14:creationId xmlns:p14="http://schemas.microsoft.com/office/powerpoint/2010/main" val="30297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48481-74E5-F658-1B00-E456B41E2E0B}"/>
              </a:ext>
            </a:extLst>
          </p:cNvPr>
          <p:cNvSpPr>
            <a:spLocks noGrp="1"/>
          </p:cNvSpPr>
          <p:nvPr>
            <p:ph type="title"/>
          </p:nvPr>
        </p:nvSpPr>
        <p:spPr>
          <a:xfrm>
            <a:off x="1295402" y="2777066"/>
            <a:ext cx="9601196" cy="1303867"/>
          </a:xfrm>
        </p:spPr>
        <p:txBody>
          <a:bodyPr/>
          <a:lstStyle/>
          <a:p>
            <a:r>
              <a:rPr lang="en-US" b="1" dirty="0"/>
              <a:t>THE END</a:t>
            </a:r>
          </a:p>
        </p:txBody>
      </p:sp>
    </p:spTree>
    <p:extLst>
      <p:ext uri="{BB962C8B-B14F-4D97-AF65-F5344CB8AC3E}">
        <p14:creationId xmlns:p14="http://schemas.microsoft.com/office/powerpoint/2010/main" val="160119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F0C5-AE34-6C97-D7CF-1E425023C8B5}"/>
              </a:ext>
            </a:extLst>
          </p:cNvPr>
          <p:cNvSpPr>
            <a:spLocks noGrp="1"/>
          </p:cNvSpPr>
          <p:nvPr>
            <p:ph type="title"/>
          </p:nvPr>
        </p:nvSpPr>
        <p:spPr/>
        <p:txBody>
          <a:bodyPr>
            <a:normAutofit/>
          </a:bodyPr>
          <a:lstStyle/>
          <a:p>
            <a:r>
              <a:rPr lang="en-US" b="1" dirty="0" err="1"/>
              <a:t>Kiểm</a:t>
            </a:r>
            <a:r>
              <a:rPr lang="en-US" b="1" dirty="0"/>
              <a:t> </a:t>
            </a:r>
            <a:r>
              <a:rPr lang="en-US" b="1" dirty="0" err="1"/>
              <a:t>tra</a:t>
            </a:r>
            <a:r>
              <a:rPr lang="en-US" b="1" dirty="0"/>
              <a:t> </a:t>
            </a:r>
            <a:r>
              <a:rPr lang="en-US" b="1" dirty="0" err="1"/>
              <a:t>đạo</a:t>
            </a:r>
            <a:r>
              <a:rPr lang="en-US" b="1" dirty="0"/>
              <a:t> </a:t>
            </a:r>
            <a:r>
              <a:rPr lang="en-US" b="1" dirty="0" err="1"/>
              <a:t>văn</a:t>
            </a:r>
            <a:endParaRPr lang="en-US" b="1" dirty="0"/>
          </a:p>
        </p:txBody>
      </p:sp>
      <p:sp>
        <p:nvSpPr>
          <p:cNvPr id="3" name="Content Placeholder 2">
            <a:extLst>
              <a:ext uri="{FF2B5EF4-FFF2-40B4-BE49-F238E27FC236}">
                <a16:creationId xmlns:a16="http://schemas.microsoft.com/office/drawing/2014/main" id="{DB9C9476-CD83-FC3E-DDB1-24437D4CAC5B}"/>
              </a:ext>
            </a:extLst>
          </p:cNvPr>
          <p:cNvSpPr>
            <a:spLocks noGrp="1"/>
          </p:cNvSpPr>
          <p:nvPr>
            <p:ph idx="1"/>
          </p:nvPr>
        </p:nvSpPr>
        <p:spPr>
          <a:xfrm>
            <a:off x="1534696" y="2015732"/>
            <a:ext cx="9520158" cy="4148585"/>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10 - 15% </a:t>
            </a:r>
            <a:r>
              <a:rPr lang="en-US" sz="2400" dirty="0" err="1">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(chia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(n.d.). 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Tra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https://www.rephrase.info/vi/check-dao-van</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(n.d.). Copyright </a:t>
            </a:r>
            <a:r>
              <a:rPr lang="en-US" sz="2400" dirty="0" err="1">
                <a:latin typeface="Times New Roman" panose="02020603050405020304" pitchFamily="18" charset="0"/>
                <a:cs typeface="Times New Roman" panose="02020603050405020304" pitchFamily="18" charset="0"/>
              </a:rPr>
              <a:t>Smodin</a:t>
            </a:r>
            <a:r>
              <a:rPr lang="en-US" sz="2400" dirty="0">
                <a:latin typeface="Times New Roman" panose="02020603050405020304" pitchFamily="18" charset="0"/>
                <a:cs typeface="Times New Roman" panose="02020603050405020304" pitchFamily="18" charset="0"/>
              </a:rPr>
              <a:t> LLC 2024. </a:t>
            </a:r>
            <a:r>
              <a:rPr lang="en-US" sz="2400" dirty="0">
                <a:latin typeface="Times New Roman" panose="02020603050405020304" pitchFamily="18" charset="0"/>
                <a:cs typeface="Times New Roman" panose="02020603050405020304" pitchFamily="18" charset="0"/>
                <a:hlinkClick r:id="rId3"/>
              </a:rPr>
              <a:t>https://smodin.io/vi/kiem-tra-van-ban-%C4%91a-viet-%C4%91e-xem-co-dao-van-khong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9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778F-369E-5634-067E-F7AEC95C7B6C}"/>
              </a:ext>
            </a:extLst>
          </p:cNvPr>
          <p:cNvSpPr>
            <a:spLocks noGrp="1"/>
          </p:cNvSpPr>
          <p:nvPr>
            <p:ph type="title"/>
          </p:nvPr>
        </p:nvSpPr>
        <p:spPr/>
        <p:txBody>
          <a:bodyPr>
            <a:normAutofit/>
          </a:bodyPr>
          <a:lstStyle/>
          <a:p>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3" name="Content Placeholder 2">
            <a:extLst>
              <a:ext uri="{FF2B5EF4-FFF2-40B4-BE49-F238E27FC236}">
                <a16:creationId xmlns:a16="http://schemas.microsoft.com/office/drawing/2014/main" id="{193F31DD-BA2C-BBDB-96FC-485B383B86A9}"/>
              </a:ext>
            </a:extLst>
          </p:cNvPr>
          <p:cNvSpPr>
            <a:spLocks noGrp="1"/>
          </p:cNvSpPr>
          <p:nvPr>
            <p:ph idx="1"/>
          </p:nvPr>
        </p:nvSpPr>
        <p:spPr>
          <a:xfrm>
            <a:off x="1534696" y="2015732"/>
            <a:ext cx="9520158" cy="4037749"/>
          </a:xfrm>
        </p:spPr>
        <p:txBody>
          <a:bodyPr>
            <a:normAutofit/>
          </a:bodyPr>
          <a:lstStyle/>
          <a:p>
            <a:pPr algn="just"/>
            <a:r>
              <a:rPr lang="vi-VN" sz="2400" dirty="0">
                <a:latin typeface="+mj-lt"/>
              </a:rPr>
              <a:t>Hiện nay, ứng dụng máy tính cơ bản là công cụ thiết yếu trong nhiều lĩnh vực, từ học tập đến công việc hàng ngày. Mặc dù các hệ điều hành phổ biến như Windows, macOS, và Android đều có sẵn ứng dụng máy tính, nhưng chúng thường thiếu tính tùy biến và có thể yêu cầu kết nối mạng khi dùng các ứng dụng trực tuyến.</a:t>
            </a:r>
            <a:endParaRPr lang="en-US" sz="2400" dirty="0">
              <a:latin typeface="+mj-lt"/>
            </a:endParaRPr>
          </a:p>
          <a:p>
            <a:pPr algn="just"/>
            <a:r>
              <a:rPr lang="en-US" sz="2400" dirty="0">
                <a:latin typeface="+mj-lt"/>
              </a:rPr>
              <a:t>Qua </a:t>
            </a:r>
            <a:r>
              <a:rPr lang="en-US" sz="2400" dirty="0" err="1">
                <a:latin typeface="+mj-lt"/>
              </a:rPr>
              <a:t>đó</a:t>
            </a:r>
            <a:r>
              <a:rPr lang="en-US" sz="2400" dirty="0">
                <a:latin typeface="+mj-lt"/>
              </a:rPr>
              <a:t>, n</a:t>
            </a:r>
            <a:r>
              <a:rPr lang="vi-VN" sz="2400" dirty="0">
                <a:latin typeface="+mj-lt"/>
              </a:rPr>
              <a:t>gười dùng cần một công cụ tính toán đơn giản, ổn định và dễ dùng mà không phụ thuộc vào kết nối mạng, phục vụ tốt cho cả nhu cầu cá nhân lẫn tích hợp vào hệ thống lớn hơn.</a:t>
            </a:r>
            <a:endParaRPr lang="en-US" sz="2400" dirty="0">
              <a:latin typeface="+mj-lt"/>
            </a:endParaRPr>
          </a:p>
        </p:txBody>
      </p:sp>
    </p:spTree>
    <p:extLst>
      <p:ext uri="{BB962C8B-B14F-4D97-AF65-F5344CB8AC3E}">
        <p14:creationId xmlns:p14="http://schemas.microsoft.com/office/powerpoint/2010/main" val="398445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5240-C69A-081F-1B50-940EBC2855ED}"/>
              </a:ext>
            </a:extLst>
          </p:cNvPr>
          <p:cNvSpPr>
            <a:spLocks noGrp="1"/>
          </p:cNvSpPr>
          <p:nvPr>
            <p:ph type="title"/>
          </p:nvPr>
        </p:nvSpPr>
        <p:spPr/>
        <p:txBody>
          <a:bodyPr>
            <a:noAutofi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môn</a:t>
            </a:r>
            <a:r>
              <a:rPr lang="en-US" b="1" dirty="0"/>
              <a:t> </a:t>
            </a:r>
            <a:r>
              <a:rPr lang="en-US" b="1" dirty="0" err="1"/>
              <a:t>học</a:t>
            </a:r>
            <a:r>
              <a:rPr lang="en-US" b="1" dirty="0"/>
              <a:t> “</a:t>
            </a:r>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Java”</a:t>
            </a:r>
          </a:p>
        </p:txBody>
      </p:sp>
      <p:sp>
        <p:nvSpPr>
          <p:cNvPr id="3" name="Content Placeholder 2">
            <a:extLst>
              <a:ext uri="{FF2B5EF4-FFF2-40B4-BE49-F238E27FC236}">
                <a16:creationId xmlns:a16="http://schemas.microsoft.com/office/drawing/2014/main" id="{44CA09B8-8349-8286-22E7-09D1E9144911}"/>
              </a:ext>
            </a:extLst>
          </p:cNvPr>
          <p:cNvSpPr>
            <a:spLocks noGrp="1"/>
          </p:cNvSpPr>
          <p:nvPr>
            <p:ph idx="1"/>
          </p:nvPr>
        </p:nvSpPr>
        <p:spPr>
          <a:xfrm>
            <a:off x="1534696" y="2015732"/>
            <a:ext cx="9520158" cy="4037749"/>
          </a:xfrm>
        </p:spPr>
        <p:txBody>
          <a:bodyPr>
            <a:normAutofit/>
          </a:bodyPr>
          <a:lstStyle/>
          <a:p>
            <a:pPr algn="just"/>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Java –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p>
          <a:p>
            <a:pPr algn="just"/>
            <a:r>
              <a:rPr lang="vi-VN" sz="2400" dirty="0">
                <a:latin typeface="Times New Roman" panose="02020603050405020304" pitchFamily="18" charset="0"/>
                <a:cs typeface="Times New Roman" panose="02020603050405020304" pitchFamily="18" charset="0"/>
              </a:rPr>
              <a:t>Đề tài "Thiết kế và Xây dựng Phần mềm Basic Calculator" áp dụng kiến thức lập trình Java thông qua các khái niệm lập trình hướng đối tượng (OOP), giao diện người dùng với JavaFX, xử lý sự kiện, và quản lý logic tính toán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79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1937-E4C0-D0EA-3709-E83B9E849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E1034-14F3-D32A-91EC-0350FE3EC412}"/>
              </a:ext>
            </a:extLst>
          </p:cNvPr>
          <p:cNvSpPr>
            <a:spLocks noGrp="1"/>
          </p:cNvSpPr>
          <p:nvPr>
            <p:ph type="title"/>
          </p:nvPr>
        </p:nvSpPr>
        <p:spPr/>
        <p:txBody>
          <a:bodyPr>
            <a:normAutofit/>
          </a:bodyPr>
          <a:lstStyle/>
          <a:p>
            <a:r>
              <a:rPr lang="en-US" b="1" dirty="0" err="1"/>
              <a:t>Đặt</a:t>
            </a:r>
            <a:r>
              <a:rPr lang="en-US" b="1" dirty="0"/>
              <a:t> </a:t>
            </a:r>
            <a:r>
              <a:rPr lang="en-US" b="1" dirty="0" err="1"/>
              <a:t>ra</a:t>
            </a:r>
            <a:r>
              <a:rPr lang="en-US" b="1" dirty="0"/>
              <a:t> </a:t>
            </a:r>
            <a:r>
              <a:rPr lang="en-US" b="1" dirty="0" err="1"/>
              <a:t>yêu</a:t>
            </a:r>
            <a:r>
              <a:rPr lang="en-US" b="1" dirty="0"/>
              <a:t> </a:t>
            </a:r>
            <a:r>
              <a:rPr lang="en-US" b="1" dirty="0" err="1"/>
              <a:t>cầu</a:t>
            </a:r>
            <a:endParaRPr lang="en-US" b="1" dirty="0"/>
          </a:p>
        </p:txBody>
      </p:sp>
      <p:sp>
        <p:nvSpPr>
          <p:cNvPr id="3" name="Content Placeholder 2">
            <a:extLst>
              <a:ext uri="{FF2B5EF4-FFF2-40B4-BE49-F238E27FC236}">
                <a16:creationId xmlns:a16="http://schemas.microsoft.com/office/drawing/2014/main" id="{B4EA8585-8308-ACEB-13EF-5F5B424866B0}"/>
              </a:ext>
            </a:extLst>
          </p:cNvPr>
          <p:cNvSpPr>
            <a:spLocks noGrp="1"/>
          </p:cNvSpPr>
          <p:nvPr>
            <p:ph idx="1"/>
          </p:nvPr>
        </p:nvSpPr>
        <p:spPr>
          <a:xfrm>
            <a:off x="1534696" y="2015732"/>
            <a:ext cx="9520158" cy="4037749"/>
          </a:xfrm>
        </p:spPr>
        <p:txBody>
          <a:bodyPr>
            <a:normAutofit/>
          </a:bodyPr>
          <a:lstStyle/>
          <a:p>
            <a:pPr algn="just"/>
            <a:r>
              <a:rPr lang="vi-VN" sz="2400" dirty="0">
                <a:latin typeface="+mj-lt"/>
              </a:rPr>
              <a:t>Phần mềm cần thực hiện các phép tính cơ bản (cộng, trừ, nhân, chia), xử lý lỗi chia cho 0, lưu và thao tác trên số liệu dễ dàng.</a:t>
            </a:r>
            <a:endParaRPr lang="en-US" sz="2400" dirty="0">
              <a:latin typeface="+mj-lt"/>
            </a:endParaRPr>
          </a:p>
          <a:p>
            <a:pPr algn="just"/>
            <a:r>
              <a:rPr lang="vi-VN" sz="2400" dirty="0">
                <a:latin typeface="+mj-lt"/>
              </a:rPr>
              <a:t>Về giao diện, cần thiết kế thân thiện với TextField hiển thị kết quả, các nút chức năng bố trí trực quan như máy tính tiêu chuẩn, và thông báo lỗi rõ ràng khi gặp lỗi.</a:t>
            </a:r>
            <a:endParaRPr lang="en-US" sz="2400" dirty="0">
              <a:latin typeface="+mj-lt"/>
            </a:endParaRPr>
          </a:p>
          <a:p>
            <a:pPr algn="just"/>
            <a:r>
              <a:rPr lang="vi-VN" sz="2400" dirty="0">
                <a:latin typeface="+mj-lt"/>
              </a:rPr>
              <a:t>Ứng dụng cũng cần xử lý sự kiện nhanh chóng, mã nguồn dễ bảo trì và hoạt động ổn định trên nhiều hệ điều hành để phục vụ người dùng đa dạng.</a:t>
            </a:r>
            <a:endParaRPr lang="en-US" sz="2400" dirty="0">
              <a:latin typeface="+mj-lt"/>
            </a:endParaRPr>
          </a:p>
        </p:txBody>
      </p:sp>
    </p:spTree>
    <p:extLst>
      <p:ext uri="{BB962C8B-B14F-4D97-AF65-F5344CB8AC3E}">
        <p14:creationId xmlns:p14="http://schemas.microsoft.com/office/powerpoint/2010/main" val="125218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D3D-DD5A-1555-87D3-BC4254B78249}"/>
              </a:ext>
            </a:extLst>
          </p:cNvPr>
          <p:cNvSpPr>
            <a:spLocks noGrp="1"/>
          </p:cNvSpPr>
          <p:nvPr>
            <p:ph type="title"/>
          </p:nvPr>
        </p:nvSpPr>
        <p:spPr/>
        <p:txBody>
          <a:bodyPr/>
          <a:lstStyle/>
          <a:p>
            <a:r>
              <a:rPr lang="en-US" b="1" dirty="0" err="1"/>
              <a:t>Sơ</a:t>
            </a:r>
            <a:r>
              <a:rPr lang="en-US" b="1" dirty="0"/>
              <a:t> </a:t>
            </a:r>
            <a:r>
              <a:rPr lang="en-US" b="1" dirty="0" err="1"/>
              <a:t>đồ</a:t>
            </a:r>
            <a:r>
              <a:rPr lang="en-US" b="1" dirty="0"/>
              <a:t> </a:t>
            </a:r>
            <a:r>
              <a:rPr lang="en-US" b="1" dirty="0" err="1"/>
              <a:t>UseCase</a:t>
            </a:r>
            <a:endParaRPr lang="en-US" b="1" dirty="0"/>
          </a:p>
        </p:txBody>
      </p:sp>
      <p:pic>
        <p:nvPicPr>
          <p:cNvPr id="6" name="Content Placeholder 5" descr="A diagram of a button&#10;&#10;Description automatically generated">
            <a:extLst>
              <a:ext uri="{FF2B5EF4-FFF2-40B4-BE49-F238E27FC236}">
                <a16:creationId xmlns:a16="http://schemas.microsoft.com/office/drawing/2014/main" id="{24A78180-04EA-3AC3-F520-5131F0CFB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5" y="1853753"/>
            <a:ext cx="9647565" cy="4199727"/>
          </a:xfrm>
          <a:prstGeom prst="rect">
            <a:avLst/>
          </a:prstGeom>
        </p:spPr>
      </p:pic>
    </p:spTree>
    <p:extLst>
      <p:ext uri="{BB962C8B-B14F-4D97-AF65-F5344CB8AC3E}">
        <p14:creationId xmlns:p14="http://schemas.microsoft.com/office/powerpoint/2010/main" val="306533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DC2-5E8A-EBA5-D50B-EC216F73363F}"/>
              </a:ext>
            </a:extLst>
          </p:cNvPr>
          <p:cNvSpPr>
            <a:spLocks noGrp="1"/>
          </p:cNvSpPr>
          <p:nvPr>
            <p:ph type="title"/>
          </p:nvPr>
        </p:nvSpPr>
        <p:spPr/>
        <p:txBody>
          <a:bodyPr>
            <a:normAutofit/>
          </a:bodyPr>
          <a:lstStyle/>
          <a:p>
            <a:r>
              <a:rPr lang="en-US" b="1" dirty="0" err="1"/>
              <a:t>Sơ</a:t>
            </a:r>
            <a:r>
              <a:rPr lang="en-US" b="1" dirty="0"/>
              <a:t> </a:t>
            </a:r>
            <a:r>
              <a:rPr lang="en-US" b="1" dirty="0" err="1"/>
              <a:t>đồ</a:t>
            </a:r>
            <a:r>
              <a:rPr lang="en-US" b="1" dirty="0"/>
              <a:t> Class</a:t>
            </a:r>
          </a:p>
        </p:txBody>
      </p:sp>
      <p:pic>
        <p:nvPicPr>
          <p:cNvPr id="4" name="Content Placeholder 3">
            <a:extLst>
              <a:ext uri="{FF2B5EF4-FFF2-40B4-BE49-F238E27FC236}">
                <a16:creationId xmlns:a16="http://schemas.microsoft.com/office/drawing/2014/main" id="{601CE101-93C9-6F97-A4C7-AACAF11630BB}"/>
              </a:ext>
            </a:extLst>
          </p:cNvPr>
          <p:cNvPicPr>
            <a:picLocks noGrp="1" noChangeAspect="1"/>
          </p:cNvPicPr>
          <p:nvPr>
            <p:ph idx="1"/>
          </p:nvPr>
        </p:nvPicPr>
        <p:blipFill>
          <a:blip r:embed="rId2"/>
          <a:stretch>
            <a:fillRect/>
          </a:stretch>
        </p:blipFill>
        <p:spPr>
          <a:xfrm rot="5400000">
            <a:off x="3980725" y="-592275"/>
            <a:ext cx="4230550" cy="9122610"/>
          </a:xfrm>
          <a:prstGeom prst="rect">
            <a:avLst/>
          </a:prstGeom>
        </p:spPr>
      </p:pic>
    </p:spTree>
    <p:extLst>
      <p:ext uri="{BB962C8B-B14F-4D97-AF65-F5344CB8AC3E}">
        <p14:creationId xmlns:p14="http://schemas.microsoft.com/office/powerpoint/2010/main" val="164133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8FB8-58E4-35A8-4964-AF6067CE641B}"/>
              </a:ext>
            </a:extLst>
          </p:cNvPr>
          <p:cNvSpPr>
            <a:spLocks noGrp="1"/>
          </p:cNvSpPr>
          <p:nvPr>
            <p:ph type="title"/>
          </p:nvPr>
        </p:nvSpPr>
        <p:spPr/>
        <p:txBody>
          <a:bodyPr>
            <a:normAutofit/>
          </a:bodyPr>
          <a:lstStyle/>
          <a:p>
            <a:r>
              <a:rPr lang="en-US" b="1" dirty="0" err="1"/>
              <a:t>Chạy</a:t>
            </a:r>
            <a:r>
              <a:rPr lang="en-US" b="1" dirty="0"/>
              <a:t> </a:t>
            </a:r>
            <a:r>
              <a:rPr lang="en-US" b="1" dirty="0" err="1"/>
              <a:t>chương</a:t>
            </a:r>
            <a:r>
              <a:rPr lang="en-US" b="1" dirty="0"/>
              <a:t> </a:t>
            </a:r>
            <a:r>
              <a:rPr lang="en-US" b="1" dirty="0" err="1"/>
              <a:t>trình</a:t>
            </a:r>
            <a:endParaRPr lang="en-US" b="1" dirty="0"/>
          </a:p>
        </p:txBody>
      </p:sp>
      <p:pic>
        <p:nvPicPr>
          <p:cNvPr id="5" name="Content Placeholder 4">
            <a:extLst>
              <a:ext uri="{FF2B5EF4-FFF2-40B4-BE49-F238E27FC236}">
                <a16:creationId xmlns:a16="http://schemas.microsoft.com/office/drawing/2014/main" id="{53075074-5EEA-2F6A-4E6F-2C0700735572}"/>
              </a:ext>
            </a:extLst>
          </p:cNvPr>
          <p:cNvPicPr>
            <a:picLocks noGrp="1" noChangeAspect="1"/>
          </p:cNvPicPr>
          <p:nvPr>
            <p:ph idx="1"/>
          </p:nvPr>
        </p:nvPicPr>
        <p:blipFill>
          <a:blip r:embed="rId2"/>
          <a:stretch>
            <a:fillRect/>
          </a:stretch>
        </p:blipFill>
        <p:spPr>
          <a:xfrm>
            <a:off x="2023426" y="1853754"/>
            <a:ext cx="3152986" cy="4199727"/>
          </a:xfrm>
        </p:spPr>
      </p:pic>
    </p:spTree>
    <p:extLst>
      <p:ext uri="{BB962C8B-B14F-4D97-AF65-F5344CB8AC3E}">
        <p14:creationId xmlns:p14="http://schemas.microsoft.com/office/powerpoint/2010/main" val="27730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B5C8-2375-7926-9C69-04A59BFF8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50C87-9970-5186-54FE-B6989C28CA6C}"/>
              </a:ext>
            </a:extLst>
          </p:cNvPr>
          <p:cNvSpPr>
            <a:spLocks noGrp="1"/>
          </p:cNvSpPr>
          <p:nvPr>
            <p:ph type="title"/>
          </p:nvPr>
        </p:nvSpPr>
        <p:spPr/>
        <p:txBody>
          <a:bodyPr>
            <a:normAutofit/>
          </a:bodyPr>
          <a:lstStyle/>
          <a:p>
            <a:r>
              <a:rPr lang="vi-VN" b="1" dirty="0"/>
              <a:t>Kết quả đạt được</a:t>
            </a:r>
          </a:p>
        </p:txBody>
      </p:sp>
      <p:sp>
        <p:nvSpPr>
          <p:cNvPr id="3" name="Content Placeholder 2">
            <a:extLst>
              <a:ext uri="{FF2B5EF4-FFF2-40B4-BE49-F238E27FC236}">
                <a16:creationId xmlns:a16="http://schemas.microsoft.com/office/drawing/2014/main" id="{1ABFB7E3-9AE4-B52D-F565-3242C1DDAF95}"/>
              </a:ext>
            </a:extLst>
          </p:cNvPr>
          <p:cNvSpPr>
            <a:spLocks noGrp="1"/>
          </p:cNvSpPr>
          <p:nvPr>
            <p:ph idx="1"/>
          </p:nvPr>
        </p:nvSpPr>
        <p:spPr>
          <a:xfrm>
            <a:off x="1534696" y="2015732"/>
            <a:ext cx="9520158" cy="4037749"/>
          </a:xfrm>
        </p:spPr>
        <p:txBody>
          <a:bodyPr>
            <a:normAutofit/>
          </a:bodyPr>
          <a:lstStyle/>
          <a:p>
            <a:pPr algn="just"/>
            <a:r>
              <a:rPr lang="vi-VN" sz="2400" dirty="0">
                <a:latin typeface="+mj-lt"/>
              </a:rPr>
              <a:t>Đề tài "Thiết kế và Xây dựng Phần mềm Basic Calculator" đã hoàn thành </a:t>
            </a:r>
            <a:r>
              <a:rPr lang="en-US" sz="2400" dirty="0" err="1">
                <a:latin typeface="+mj-lt"/>
              </a:rPr>
              <a:t>được</a:t>
            </a:r>
            <a:r>
              <a:rPr lang="en-US" sz="2400" dirty="0">
                <a:latin typeface="+mj-lt"/>
              </a:rPr>
              <a:t> 1 </a:t>
            </a:r>
            <a:r>
              <a:rPr lang="en-US" sz="2400" dirty="0" err="1">
                <a:latin typeface="+mj-lt"/>
              </a:rPr>
              <a:t>phần</a:t>
            </a:r>
            <a:r>
              <a:rPr lang="en-US" sz="2400" dirty="0">
                <a:latin typeface="+mj-lt"/>
              </a:rPr>
              <a:t> </a:t>
            </a:r>
            <a:r>
              <a:rPr lang="en-US" sz="2400" dirty="0" err="1">
                <a:latin typeface="+mj-lt"/>
              </a:rPr>
              <a:t>của</a:t>
            </a:r>
            <a:r>
              <a:rPr lang="en-US" sz="2400" dirty="0">
                <a:latin typeface="+mj-lt"/>
              </a:rPr>
              <a:t> </a:t>
            </a:r>
            <a:r>
              <a:rPr lang="vi-VN" sz="2400" dirty="0">
                <a:latin typeface="+mj-lt"/>
              </a:rPr>
              <a:t>ứng dụng máy tính cơ bản với các chức năng chính gồm cộng, trừ, nhân, chia, cùng khả năng xử lý lỗi như phép chia cho 0.</a:t>
            </a:r>
            <a:endParaRPr lang="en-US" sz="2400" dirty="0">
              <a:latin typeface="+mj-lt"/>
            </a:endParaRPr>
          </a:p>
          <a:p>
            <a:pPr algn="just"/>
            <a:r>
              <a:rPr lang="vi-VN" sz="2400" dirty="0">
                <a:latin typeface="+mj-lt"/>
              </a:rPr>
              <a:t>Giao diện đơn giản, trực quan giúp người dùng dễ dàng thực hiện và kiểm soát các phép tính.</a:t>
            </a:r>
            <a:endParaRPr lang="en-US" sz="2400" dirty="0">
              <a:latin typeface="+mj-lt"/>
            </a:endParaRPr>
          </a:p>
          <a:p>
            <a:pPr algn="just"/>
            <a:r>
              <a:rPr lang="vi-VN" sz="2400" dirty="0">
                <a:latin typeface="+mj-lt"/>
              </a:rPr>
              <a:t>Tuy nhiên, do thời gian hạn chế, ứng dụng chỉ có các chức năng cơ bản, chưa hỗ trợ các tính năng nâng cao như số thập phân, hàm lượng giác và lịch sử tính toán.</a:t>
            </a:r>
            <a:endParaRPr lang="en-US" sz="2800" dirty="0">
              <a:latin typeface="+mj-lt"/>
            </a:endParaRPr>
          </a:p>
        </p:txBody>
      </p:sp>
    </p:spTree>
    <p:extLst>
      <p:ext uri="{BB962C8B-B14F-4D97-AF65-F5344CB8AC3E}">
        <p14:creationId xmlns:p14="http://schemas.microsoft.com/office/powerpoint/2010/main" val="215621115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Gallery</Template>
  <TotalTime>293</TotalTime>
  <Words>853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Garamond</vt:lpstr>
      <vt:lpstr>Palatino Linotype</vt:lpstr>
      <vt:lpstr>Times New Roman</vt:lpstr>
      <vt:lpstr>Gallery</vt:lpstr>
      <vt:lpstr>Organic</vt:lpstr>
      <vt:lpstr>MÔN: LẬP TRÌNH ỨNG DỤNG VỚI JAVA BÁO CÁO VỀ THIẾT KẾ VÀ XÂY DỰNG   PHẦN MỀM BASIC CALCULATOR</vt:lpstr>
      <vt:lpstr>Kiểm tra đạo văn</vt:lpstr>
      <vt:lpstr>Khảo sát hiện trạng</vt:lpstr>
      <vt:lpstr>Tổng quan về môn học “Lập trình ứng dụng Java”</vt:lpstr>
      <vt:lpstr>Đặt ra yêu cầu</vt:lpstr>
      <vt:lpstr>Sơ đồ UseCase</vt:lpstr>
      <vt:lpstr>Sơ đồ Class</vt:lpstr>
      <vt:lpstr>Chạy chương trình</vt:lpstr>
      <vt:lpstr>Kết quả đạt được</vt:lpstr>
      <vt:lpstr>Ưu điểm và Nhược điểm</vt:lpstr>
      <vt:lpstr>Hướng phát triển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 Bảo Nguyễn</dc:creator>
  <cp:lastModifiedBy>Gia Bảo Nguyễn</cp:lastModifiedBy>
  <cp:revision>28</cp:revision>
  <dcterms:created xsi:type="dcterms:W3CDTF">2024-11-07T15:58:43Z</dcterms:created>
  <dcterms:modified xsi:type="dcterms:W3CDTF">2024-11-12T01:23:13Z</dcterms:modified>
</cp:coreProperties>
</file>