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5" d="100"/>
          <a:sy n="75"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smtClean="0"/>
              <a:t>a</a:t>
            </a:r>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77FE34-7370-4ED8-8BE9-16E0A03D69B4}" type="datetimeFigureOut">
              <a:rPr lang="en-GB" smtClean="0"/>
              <a:t>06/07/2020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3747FC-04FB-4AD0-8296-994C7AC63B58}" type="slidenum">
              <a:rPr lang="en-GB" smtClean="0"/>
              <a:t>‹#›</a:t>
            </a:fld>
            <a:endParaRPr lang="en-GB"/>
          </a:p>
        </p:txBody>
      </p:sp>
    </p:spTree>
    <p:extLst>
      <p:ext uri="{BB962C8B-B14F-4D97-AF65-F5344CB8AC3E}">
        <p14:creationId xmlns:p14="http://schemas.microsoft.com/office/powerpoint/2010/main" val="22323144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smtClean="0"/>
              <a:t>a</a:t>
            </a: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4F8E7-6EBD-4D50-B3BE-E18F925AF5C8}" type="datetimeFigureOut">
              <a:rPr lang="en-GB" smtClean="0"/>
              <a:t>06/07/2020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370CB-91B4-407D-A826-48F80944D3F5}" type="slidenum">
              <a:rPr lang="en-GB" smtClean="0"/>
              <a:t>‹#›</a:t>
            </a:fld>
            <a:endParaRPr lang="en-GB"/>
          </a:p>
        </p:txBody>
      </p:sp>
    </p:spTree>
    <p:extLst>
      <p:ext uri="{BB962C8B-B14F-4D97-AF65-F5344CB8AC3E}">
        <p14:creationId xmlns:p14="http://schemas.microsoft.com/office/powerpoint/2010/main" val="5124368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8278C9-F4D9-4142-BBAC-D709AD8DCE37}"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46B916-8DE4-42BD-9209-F65F7BACE981}"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9A11CC-3E02-4121-AE47-3C2839D25294}"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60B2D2-7C5A-4FB7-94D5-90E6FAC14B17}"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EC231-EBC2-4FD3-AB2F-C48E06DFEB19}"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B796DB-DBDA-4457-9AEB-2C9FF42A84CE}"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55732A-D381-4F5F-9656-09253EFAF087}"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7B5DBA-3713-416E-99E3-09A474799845}"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764E1C-5ECF-4F00-BCB3-18FF2FA83360}"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41627-32C8-4B0D-A1C0-43DEBAE8132F}"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08EF93-5971-42AD-967D-1C11BB9C7DAE}" type="datetime1">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15FED8-D8CE-4721-9532-C7168ACBE27E}" type="datetime1">
              <a:rPr lang="en-US" smtClean="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20ED98-3432-4785-AC9B-B4DF20563817}" type="datetime1">
              <a:rPr lang="en-US" smtClean="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288E9-B383-4125-8A50-6D29187199A1}" type="datetime1">
              <a:rPr lang="en-US" smtClean="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152B9C-71BC-4929-BA89-C5CC2CE7FE3E}" type="datetime1">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795C307-22DB-4F40-88E9-60B676BBE2D1}" type="datetime1">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C3FD4B-BF36-4B98-B025-BF5ACF6450BF}" type="datetime1">
              <a:rPr lang="en-US" smtClean="0"/>
              <a:t>7/6/2020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7400" y="431800"/>
            <a:ext cx="8661400" cy="2387600"/>
          </a:xfrm>
        </p:spPr>
        <p:txBody>
          <a:bodyPr/>
          <a:lstStyle/>
          <a:p>
            <a:pPr algn="ctr"/>
            <a:r>
              <a:rPr lang="es-ES" b="1">
                <a:latin typeface="Times New Roman" panose="02020603050405020304" pitchFamily="18" charset="0"/>
                <a:cs typeface="Times New Roman" panose="02020603050405020304" pitchFamily="18" charset="0"/>
              </a:rPr>
              <a:t>CHATBOT</a:t>
            </a:r>
            <a:r>
              <a:rPr lang="vi-VN" b="1">
                <a:latin typeface="Times New Roman" panose="02020603050405020304" pitchFamily="18" charset="0"/>
                <a:cs typeface="Times New Roman" panose="02020603050405020304" pitchFamily="18" charset="0"/>
              </a:rPr>
              <a:t> TƯ VẤN TUYỂN SINH </a:t>
            </a:r>
            <a:endParaRPr lang="en-GB">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82700" y="4152433"/>
            <a:ext cx="8255000" cy="1067267"/>
          </a:xfrm>
        </p:spPr>
        <p:txBody>
          <a:bodyPr>
            <a:normAutofit/>
          </a:bodyPr>
          <a:lstStyle/>
          <a:p>
            <a:pPr algn="l"/>
            <a:r>
              <a:rPr lang="vi-VN" smtClean="0">
                <a:latin typeface="Times New Roman" panose="02020603050405020304" pitchFamily="18" charset="0"/>
                <a:cs typeface="Times New Roman" panose="02020603050405020304" pitchFamily="18" charset="0"/>
              </a:rPr>
              <a:t>Sinh viên thực hiện : Nguyễn Văn Linh                    Gv hướng dẫn </a:t>
            </a:r>
            <a:r>
              <a:rPr lang="vi-VN">
                <a:latin typeface="Times New Roman" panose="02020603050405020304" pitchFamily="18" charset="0"/>
                <a:cs typeface="Times New Roman" panose="02020603050405020304" pitchFamily="18" charset="0"/>
              </a:rPr>
              <a:t>: TS. Lưu Tiến </a:t>
            </a:r>
            <a:r>
              <a:rPr lang="vi-VN" smtClean="0">
                <a:latin typeface="Times New Roman" panose="02020603050405020304" pitchFamily="18" charset="0"/>
                <a:cs typeface="Times New Roman" panose="02020603050405020304" pitchFamily="18" charset="0"/>
              </a:rPr>
              <a:t>Đạo</a:t>
            </a:r>
          </a:p>
          <a:p>
            <a:pPr algn="l"/>
            <a:r>
              <a:rPr lang="vi-VN" smtClean="0">
                <a:latin typeface="Times New Roman" panose="02020603050405020304" pitchFamily="18" charset="0"/>
                <a:cs typeface="Times New Roman" panose="02020603050405020304" pitchFamily="18" charset="0"/>
              </a:rPr>
              <a:t>MSSV : B1609778</a:t>
            </a:r>
            <a:endParaRPr lang="en-GB">
              <a:latin typeface="Times New Roman" panose="02020603050405020304" pitchFamily="18" charset="0"/>
              <a:cs typeface="Times New Roman" panose="02020603050405020304" pitchFamily="18" charset="0"/>
            </a:endParaRPr>
          </a:p>
        </p:txBody>
      </p:sp>
      <p:sp>
        <p:nvSpPr>
          <p:cNvPr id="7" name="Up Ribbon 6"/>
          <p:cNvSpPr/>
          <p:nvPr/>
        </p:nvSpPr>
        <p:spPr>
          <a:xfrm>
            <a:off x="4851400" y="3149600"/>
            <a:ext cx="622300" cy="3175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562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Để hiểu rỏ hơn về phần xử lý ngôn ngữ tự nhiên của RASA chúng ta sẽ đi qua file config.yml : đây là file giúp chúng ta xử lý đầu vào </a:t>
            </a:r>
          </a:p>
          <a:p>
            <a:endParaRPr lang="en-GB">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66849" y="3140074"/>
            <a:ext cx="3929709" cy="2066925"/>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10</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981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Ví dụ </a:t>
            </a:r>
            <a:r>
              <a:rPr lang="vi-VN">
                <a:latin typeface="Times New Roman" panose="02020603050405020304" pitchFamily="18" charset="0"/>
                <a:cs typeface="Times New Roman" panose="02020603050405020304" pitchFamily="18" charset="0"/>
              </a:rPr>
              <a:t>về </a:t>
            </a:r>
            <a:r>
              <a:rPr lang="vi-VN" smtClean="0">
                <a:latin typeface="Times New Roman" panose="02020603050405020304" pitchFamily="18" charset="0"/>
                <a:cs typeface="Times New Roman" panose="02020603050405020304" pitchFamily="18" charset="0"/>
              </a:rPr>
              <a:t>WhitespaceTokenizer :  </a:t>
            </a:r>
            <a:endParaRPr lang="en-GB">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7334" y="2654596"/>
            <a:ext cx="9117247" cy="3009603"/>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11</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104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Sau khi ta đã lựa chọn xong cấu hình để sử lý ngôn ngữ tự nhiên ,chúng ta sẽ cung cấp dữ liệu cho RASA. Trong file nlu.md :</a:t>
            </a:r>
          </a:p>
          <a:p>
            <a:pPr marL="0" indent="0">
              <a:buNone/>
            </a:pPr>
            <a:endParaRPr lang="en-GB">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57274" y="2882901"/>
            <a:ext cx="6570523" cy="3158462"/>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12</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106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Tiếp theo chúng ta sẽ xữ lý trong file domain.yml :</a:t>
            </a:r>
          </a:p>
          <a:p>
            <a:pPr marL="0"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a:t>
            </a:r>
            <a:endParaRPr lang="en-GB">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44587" y="2760662"/>
            <a:ext cx="3694113" cy="3625914"/>
          </a:xfrm>
          <a:prstGeom prst="rect">
            <a:avLst/>
          </a:prstGeom>
        </p:spPr>
      </p:pic>
      <p:pic>
        <p:nvPicPr>
          <p:cNvPr id="5" name="Picture 4"/>
          <p:cNvPicPr>
            <a:picLocks noChangeAspect="1"/>
          </p:cNvPicPr>
          <p:nvPr/>
        </p:nvPicPr>
        <p:blipFill>
          <a:blip r:embed="rId3"/>
          <a:stretch>
            <a:fillRect/>
          </a:stretch>
        </p:blipFill>
        <p:spPr>
          <a:xfrm>
            <a:off x="3857981" y="2760662"/>
            <a:ext cx="6281256" cy="935038"/>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13</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311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Xây dựng cơ sở dữ liệu cho CHATBOT : </a:t>
            </a:r>
          </a:p>
          <a:p>
            <a:endParaRPr lang="en-GB">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43101" y="2488316"/>
            <a:ext cx="5537200" cy="4377374"/>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14</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161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Và cuối cùng chúng ta sẽ thiết lập kết nối cơ sở dữ liệu và lấy dự liệu ra , để tạo ra câu trả lời. Tất cả sẽ nằm trong file actions.py.</a:t>
            </a:r>
            <a:endParaRPr lang="en-GB">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114233" y="3086100"/>
            <a:ext cx="6620067" cy="2565400"/>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15</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507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pic>
        <p:nvPicPr>
          <p:cNvPr id="4" name="Content Placeholder 3"/>
          <p:cNvPicPr>
            <a:picLocks noGrp="1"/>
          </p:cNvPicPr>
          <p:nvPr>
            <p:ph idx="1"/>
          </p:nvPr>
        </p:nvPicPr>
        <p:blipFill>
          <a:blip r:embed="rId2"/>
          <a:stretch>
            <a:fillRect/>
          </a:stretch>
        </p:blipFill>
        <p:spPr>
          <a:xfrm>
            <a:off x="977900" y="1778000"/>
            <a:ext cx="7112000" cy="4264025"/>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16</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107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Đánh giá và kết luận</a:t>
            </a:r>
            <a:endParaRPr 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Kết </a:t>
            </a:r>
            <a:r>
              <a:rPr lang="vi-VN">
                <a:latin typeface="Times New Roman" panose="02020603050405020304" pitchFamily="18" charset="0"/>
                <a:cs typeface="Times New Roman" panose="02020603050405020304" pitchFamily="18" charset="0"/>
              </a:rPr>
              <a:t>quả cuối cùng mà ta đạt được : có hai câu hỏi được đặt ra một là “hello” và “mã ngành của ngành cơ khí là gì ? ” Chatbot đều trả lời </a:t>
            </a:r>
            <a:r>
              <a:rPr lang="vi-VN">
                <a:latin typeface="Times New Roman" panose="02020603050405020304" pitchFamily="18" charset="0"/>
                <a:cs typeface="Times New Roman" panose="02020603050405020304" pitchFamily="18" charset="0"/>
              </a:rPr>
              <a:t>được </a:t>
            </a:r>
            <a:r>
              <a:rPr lang="vi-VN" smtClean="0">
                <a:latin typeface="Times New Roman" panose="02020603050405020304" pitchFamily="18" charset="0"/>
                <a:cs typeface="Times New Roman" panose="02020603050405020304" pitchFamily="18" charset="0"/>
              </a:rPr>
              <a:t>.</a:t>
            </a:r>
          </a:p>
          <a:p>
            <a:r>
              <a:rPr lang="vi-VN" smtClean="0">
                <a:latin typeface="Times New Roman" panose="02020603050405020304" pitchFamily="18" charset="0"/>
                <a:cs typeface="Times New Roman" panose="02020603050405020304" pitchFamily="18" charset="0"/>
              </a:rPr>
              <a:t>Giao diện của hộp hội thoại : </a:t>
            </a:r>
            <a:endParaRPr lang="en-GB">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26164" y="3430904"/>
            <a:ext cx="3019044" cy="2840647"/>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17</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111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Đánh giá và kết luận</a:t>
            </a:r>
            <a:endParaRPr lang="en-GB"/>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Khi </a:t>
            </a:r>
            <a:r>
              <a:rPr lang="vi-VN">
                <a:latin typeface="Times New Roman" panose="02020603050405020304" pitchFamily="18" charset="0"/>
                <a:cs typeface="Times New Roman" panose="02020603050405020304" pitchFamily="18" charset="0"/>
              </a:rPr>
              <a:t>ta đặt ra những câu hỏi đúng với mẫu câu hỏi đã xây dựng ,với câu hỏi : “mã ngành của ngành cơ khí là gì ?” thì ta thấy rằng độ chính xác tìm ra câu trả lời rất cao ,với gần như </a:t>
            </a:r>
            <a:r>
              <a:rPr lang="vi-VN">
                <a:latin typeface="Times New Roman" panose="02020603050405020304" pitchFamily="18" charset="0"/>
                <a:cs typeface="Times New Roman" panose="02020603050405020304" pitchFamily="18" charset="0"/>
              </a:rPr>
              <a:t>Rasa </a:t>
            </a:r>
            <a:r>
              <a:rPr lang="vi-VN" smtClean="0">
                <a:latin typeface="Times New Roman" panose="02020603050405020304" pitchFamily="18" charset="0"/>
                <a:cs typeface="Times New Roman" panose="02020603050405020304" pitchFamily="18" charset="0"/>
              </a:rPr>
              <a:t>Chatbot </a:t>
            </a:r>
            <a:r>
              <a:rPr lang="vi-VN">
                <a:latin typeface="Times New Roman" panose="02020603050405020304" pitchFamily="18" charset="0"/>
                <a:cs typeface="Times New Roman" panose="02020603050405020304" pitchFamily="18" charset="0"/>
              </a:rPr>
              <a:t>đều tìm ra được intent , entity </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slot</a:t>
            </a:r>
          </a:p>
          <a:p>
            <a:endParaRPr lang="vi-VN">
              <a:latin typeface="Times New Roman" panose="02020603050405020304" pitchFamily="18" charset="0"/>
              <a:cs typeface="Times New Roman" panose="02020603050405020304" pitchFamily="18" charset="0"/>
            </a:endParaRPr>
          </a:p>
          <a:p>
            <a:endParaRPr lang="vi-VN" smtClean="0">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a:p>
            <a:r>
              <a:rPr lang="vi-VN" smtClean="0">
                <a:latin typeface="Times New Roman" panose="02020603050405020304" pitchFamily="18" charset="0"/>
                <a:cs typeface="Times New Roman" panose="02020603050405020304" pitchFamily="18" charset="0"/>
              </a:rPr>
              <a:t>Mặt hạn chế : CHATBOT chỉ trả lời được những ngành mà chúng ta định nghĩa trong  cơ sở dữ liệu , khả năng trả lời những câu hỏi ngoài những câu mà chúng ta quy định trong file nlu.md là thấp vì chúng ta sử dụng mô hình huấn luyện dữ liệu lại từ đầu.</a:t>
            </a:r>
            <a:endParaRPr lang="en-GB">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92996" y="3202921"/>
            <a:ext cx="8886670" cy="746779"/>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18</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754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3500"/>
            <a:ext cx="9982200" cy="1320800"/>
          </a:xfrm>
        </p:spPr>
        <p:txBody>
          <a:bodyPr>
            <a:normAutofit fontScale="90000"/>
          </a:bodyPr>
          <a:lstStyle/>
          <a:p>
            <a:pPr algn="ctr"/>
            <a:r>
              <a:rPr lang="vi-VN" smtClean="0">
                <a:latin typeface="Times New Roman" panose="02020603050405020304" pitchFamily="18" charset="0"/>
                <a:cs typeface="Times New Roman" panose="02020603050405020304" pitchFamily="18" charset="0"/>
              </a:rPr>
              <a:t>CẢM ƠN THẦY VÀ CÁC BẠN ĐÃ LẮNG NGHE !!!</a:t>
            </a:r>
            <a:br>
              <a:rPr lang="vi-VN" smtClean="0">
                <a:latin typeface="Times New Roman" panose="02020603050405020304" pitchFamily="18" charset="0"/>
                <a:cs typeface="Times New Roman" panose="02020603050405020304" pitchFamily="18" charset="0"/>
              </a:rPr>
            </a:br>
            <a:endParaRPr lang="en-GB">
              <a:latin typeface="Times New Roman" panose="02020603050405020304" pitchFamily="18" charset="0"/>
              <a:cs typeface="Times New Roman" panose="02020603050405020304" pitchFamily="18" charset="0"/>
            </a:endParaRPr>
          </a:p>
        </p:txBody>
      </p:sp>
      <p:pic>
        <p:nvPicPr>
          <p:cNvPr id="1026" name="Picture 2" descr="Tập tin:Big smile.png – Wikipedia tiếng Việ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975" y="3479800"/>
            <a:ext cx="2870200" cy="2870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19</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425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Giới Thiệu Chung</a:t>
            </a:r>
            <a:endParaRPr 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Đặt vấn đề</a:t>
            </a:r>
          </a:p>
          <a:p>
            <a:r>
              <a:rPr lang="vi-VN" smtClean="0">
                <a:latin typeface="Times New Roman" panose="02020603050405020304" pitchFamily="18" charset="0"/>
                <a:cs typeface="Times New Roman" panose="02020603050405020304" pitchFamily="18" charset="0"/>
              </a:rPr>
              <a:t>Lịch sử giải quyết vấn đề</a:t>
            </a:r>
          </a:p>
          <a:p>
            <a:r>
              <a:rPr lang="vi-VN" smtClean="0">
                <a:latin typeface="Times New Roman" panose="02020603050405020304" pitchFamily="18" charset="0"/>
                <a:cs typeface="Times New Roman" panose="02020603050405020304" pitchFamily="18" charset="0"/>
              </a:rPr>
              <a:t>Mục tiêu của CHABOT tư vấn tuyển sinh</a:t>
            </a:r>
          </a:p>
          <a:p>
            <a:r>
              <a:rPr lang="vi-VN">
                <a:latin typeface="Times New Roman" panose="02020603050405020304" pitchFamily="18" charset="0"/>
                <a:cs typeface="Times New Roman" panose="02020603050405020304" pitchFamily="18" charset="0"/>
              </a:rPr>
              <a:t>Xây dựng CHABOT tư vấn tuyển sinh</a:t>
            </a:r>
          </a:p>
          <a:p>
            <a:r>
              <a:rPr lang="vi-VN" smtClean="0">
                <a:latin typeface="Times New Roman" panose="02020603050405020304" pitchFamily="18" charset="0"/>
                <a:cs typeface="Times New Roman" panose="02020603050405020304" pitchFamily="18" charset="0"/>
              </a:rPr>
              <a:t>Đánh giá và kết luận</a:t>
            </a:r>
          </a:p>
          <a:p>
            <a:endParaRPr lang="en-GB">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23300" y="6041362"/>
            <a:ext cx="650702" cy="365125"/>
          </a:xfrm>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2</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533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Đặt vấn đề</a:t>
            </a:r>
            <a:endParaRPr 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Với sự bùng nổ công nghệ </a:t>
            </a:r>
            <a:r>
              <a:rPr lang="vi-VN" smtClean="0">
                <a:latin typeface="Times New Roman" panose="02020603050405020304" pitchFamily="18" charset="0"/>
                <a:cs typeface="Times New Roman" panose="02020603050405020304" pitchFamily="18" charset="0"/>
              </a:rPr>
              <a:t>thông tin như hiện nay ,kéo theo đó là sự phát triển mạnh mẽ </a:t>
            </a:r>
            <a:r>
              <a:rPr lang="vi-VN">
                <a:latin typeface="Times New Roman" panose="02020603050405020304" pitchFamily="18" charset="0"/>
                <a:cs typeface="Times New Roman" panose="02020603050405020304" pitchFamily="18" charset="0"/>
              </a:rPr>
              <a:t>của các ứng dụng nhắn </a:t>
            </a:r>
            <a:r>
              <a:rPr lang="vi-VN" smtClean="0">
                <a:latin typeface="Times New Roman" panose="02020603050405020304" pitchFamily="18" charset="0"/>
                <a:cs typeface="Times New Roman" panose="02020603050405020304" pitchFamily="18" charset="0"/>
              </a:rPr>
              <a:t>tin.</a:t>
            </a:r>
          </a:p>
          <a:p>
            <a:r>
              <a:rPr lang="vi-VN">
                <a:latin typeface="Times New Roman" panose="02020603050405020304" pitchFamily="18" charset="0"/>
                <a:cs typeface="Times New Roman" panose="02020603050405020304" pitchFamily="18" charset="0"/>
              </a:rPr>
              <a:t>N</a:t>
            </a:r>
            <a:r>
              <a:rPr lang="vi-VN" smtClean="0">
                <a:latin typeface="Times New Roman" panose="02020603050405020304" pitchFamily="18" charset="0"/>
                <a:cs typeface="Times New Roman" panose="02020603050405020304" pitchFamily="18" charset="0"/>
              </a:rPr>
              <a:t>hững </a:t>
            </a:r>
            <a:r>
              <a:rPr lang="vi-VN">
                <a:latin typeface="Times New Roman" panose="02020603050405020304" pitchFamily="18" charset="0"/>
                <a:cs typeface="Times New Roman" panose="02020603050405020304" pitchFamily="18" charset="0"/>
              </a:rPr>
              <a:t>cải tiến trong trí tuệ nhân tạo (AI) - đặc biệt là machine learning (phân tích dữ liệu tự động hóa) và natural-language processing (NLP - xử lý ngôn ngữ tự nhiên) đã làm cho các phiên bản mới đây mạnh mẽ và hiệu quả </a:t>
            </a:r>
            <a:r>
              <a:rPr lang="vi-VN" smtClean="0">
                <a:latin typeface="Times New Roman" panose="02020603050405020304" pitchFamily="18" charset="0"/>
                <a:cs typeface="Times New Roman" panose="02020603050405020304" pitchFamily="18" charset="0"/>
              </a:rPr>
              <a:t>hơn.</a:t>
            </a:r>
          </a:p>
          <a:p>
            <a:r>
              <a:rPr lang="vi-VN" smtClean="0">
                <a:latin typeface="Times New Roman" panose="02020603050405020304" pitchFamily="18" charset="0"/>
                <a:cs typeface="Times New Roman" panose="02020603050405020304" pitchFamily="18" charset="0"/>
              </a:rPr>
              <a:t>Với kinh tế thì sao ,CHATBOT sẽ giúp ít được gì ?</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Tiết kiệm thời gian , có thể giao dịch 24/24 , giao dịch nhiều khách hàng cùng lúc.</a:t>
            </a:r>
            <a:endParaRPr lang="en-GB" sz="2800" b="1">
              <a:latin typeface="Times New Roman" panose="02020603050405020304" pitchFamily="18" charset="0"/>
              <a:cs typeface="Times New Roman" panose="02020603050405020304" pitchFamily="18" charset="0"/>
            </a:endParaRPr>
          </a:p>
          <a:p>
            <a:pPr marL="0" indent="0">
              <a:buNone/>
            </a:pPr>
            <a:endParaRPr lang="en-GB"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3</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946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smtClean="0"/>
              <a:t>Lịch sử giải quyết vấn đề </a:t>
            </a:r>
            <a:endParaRPr lang="en-GB"/>
          </a:p>
        </p:txBody>
      </p:sp>
      <p:sp>
        <p:nvSpPr>
          <p:cNvPr id="3" name="Content Placeholder 2"/>
          <p:cNvSpPr>
            <a:spLocks noGrp="1"/>
          </p:cNvSpPr>
          <p:nvPr>
            <p:ph idx="1"/>
          </p:nvPr>
        </p:nvSpPr>
        <p:spPr/>
        <p:txBody>
          <a:bodyPr/>
          <a:lstStyle/>
          <a:p>
            <a:r>
              <a:rPr lang="en-GB">
                <a:latin typeface="Times New Roman" panose="02020603050405020304" pitchFamily="18" charset="0"/>
                <a:cs typeface="Times New Roman" panose="02020603050405020304" pitchFamily="18" charset="0"/>
              </a:rPr>
              <a:t>Năm 2010-2016: Thời kỳ bùng nổ các trợ lý </a:t>
            </a:r>
            <a:r>
              <a:rPr lang="vi-VN" smtClean="0">
                <a:latin typeface="Times New Roman" panose="02020603050405020304" pitchFamily="18" charset="0"/>
                <a:cs typeface="Times New Roman" panose="02020603050405020304" pitchFamily="18" charset="0"/>
              </a:rPr>
              <a:t>ảo.</a:t>
            </a:r>
          </a:p>
          <a:p>
            <a:pPr>
              <a:buFont typeface="Wingdings" panose="05000000000000000000" pitchFamily="2" charset="2"/>
              <a:buChar char="§"/>
            </a:pPr>
            <a:r>
              <a:rPr lang="vi-VN">
                <a:latin typeface="Times New Roman" panose="02020603050405020304" pitchFamily="18" charset="0"/>
                <a:cs typeface="Times New Roman" panose="02020603050405020304" pitchFamily="18" charset="0"/>
              </a:rPr>
              <a:t>​​sự bùng nổ của các trợ lý cá nhân ảo: Siri (2010), Google Now (2012), Alexa (2015), Cortana (2015) và Google Assistant (2016). Với khả năng phân tích và xử lý ngôn ngữ tự nhiên, các trợ lý này kết nối với các dịch vụ web để trả lời các câu hỏi và đáp ứng các yêu cầu của người dùng</a:t>
            </a:r>
            <a:r>
              <a:rPr lang="vi-VN" smtClean="0">
                <a:latin typeface="Times New Roman" panose="02020603050405020304" pitchFamily="18" charset="0"/>
                <a:cs typeface="Times New Roman" panose="02020603050405020304" pitchFamily="18" charset="0"/>
              </a:rPr>
              <a:t>.</a:t>
            </a:r>
          </a:p>
          <a:p>
            <a:r>
              <a:rPr lang="vi-VN">
                <a:latin typeface="Times New Roman" panose="02020603050405020304" pitchFamily="18" charset="0"/>
                <a:cs typeface="Times New Roman" panose="02020603050405020304" pitchFamily="18" charset="0"/>
              </a:rPr>
              <a:t>Từ năm 2016 đến nay: Chatbot Messenger bùng </a:t>
            </a:r>
            <a:r>
              <a:rPr lang="vi-VN" smtClean="0">
                <a:latin typeface="Times New Roman" panose="02020603050405020304" pitchFamily="18" charset="0"/>
                <a:cs typeface="Times New Roman" panose="02020603050405020304" pitchFamily="18" charset="0"/>
              </a:rPr>
              <a:t>nổ.</a:t>
            </a:r>
          </a:p>
          <a:p>
            <a:pPr>
              <a:buFont typeface="Wingdings" panose="05000000000000000000" pitchFamily="2" charset="2"/>
              <a:buChar char="§"/>
            </a:pPr>
            <a:r>
              <a:rPr lang="vi-VN">
                <a:latin typeface="Times New Roman" panose="02020603050405020304" pitchFamily="18" charset="0"/>
                <a:cs typeface="Times New Roman" panose="02020603050405020304" pitchFamily="18" charset="0"/>
              </a:rPr>
              <a:t>Facebook – mạng xã hội lớn nhất thế giới giới thiệu Messenger Platform. Một nền tảng thân thiện hơn và cho phép bất kỳ ai cũng có thể tạo cho mình một Chatbot</a:t>
            </a:r>
          </a:p>
        </p:txBody>
      </p:sp>
      <p:sp>
        <p:nvSpPr>
          <p:cNvPr id="4" name="Slide Number Placeholder 3"/>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4</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19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Mục tiêu CHATBOT tư vấn tuyển sinh</a:t>
            </a:r>
            <a:endParaRPr 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Một tiêu hàng đầu của CHATBOT tư vấn tuyển sinh là đúng như tên gọi của nó ,giúp tư vấn các bạn mọi lúc mọi nơi về ngành nghề của đại học Cần Thơ.</a:t>
            </a:r>
          </a:p>
          <a:p>
            <a:r>
              <a:rPr lang="vi-VN" smtClean="0">
                <a:latin typeface="Times New Roman" panose="02020603050405020304" pitchFamily="18" charset="0"/>
                <a:cs typeface="Times New Roman" panose="02020603050405020304" pitchFamily="18" charset="0"/>
              </a:rPr>
              <a:t>CHATBOT sẽ trả lời các câu hỏi cơ bản như : ngành công nghệ thông tin là gì ,việc làm sau khi ra trường ,điểm trúng tuyển,.... </a:t>
            </a:r>
            <a:endParaRPr lang="en-GB">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5</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166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Xây dựng CHATBOT tư vấn tuyển sinh</a:t>
            </a:r>
            <a:endParaRPr lang="en-GB">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8596668" cy="3960811"/>
          </a:xfrm>
        </p:spPr>
        <p:txBody>
          <a:bodyPr/>
          <a:lstStyle/>
          <a:p>
            <a:r>
              <a:rPr lang="vi-VN" smtClean="0">
                <a:latin typeface="Times New Roman" panose="02020603050405020304" pitchFamily="18" charset="0"/>
                <a:cs typeface="Times New Roman" panose="02020603050405020304" pitchFamily="18" charset="0"/>
              </a:rPr>
              <a:t>Đầu tiên chúng ta sẽ xây dựng ý tưởng cho CHATBOT , như đã nói CHATBOT này sẽ trả lời câu hỏi xoay quanh ngành nghề của đại học Cần Thơ.</a:t>
            </a:r>
          </a:p>
          <a:p>
            <a:r>
              <a:rPr lang="vi-VN" smtClean="0">
                <a:latin typeface="Times New Roman" panose="02020603050405020304" pitchFamily="18" charset="0"/>
                <a:cs typeface="Times New Roman" panose="02020603050405020304" pitchFamily="18" charset="0"/>
              </a:rPr>
              <a:t>Xây dựng kịch bản chat :</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Những kịch bản chat như là : </a:t>
            </a:r>
          </a:p>
          <a:p>
            <a:pPr marL="400050" lvl="1"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 Chào hỏi :   Người dùng hỏi : “Xin chào”</a:t>
            </a:r>
          </a:p>
          <a:p>
            <a:pPr marL="400050" lvl="1"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Bot trả lời : “Xin chào ! Bạn khẻo không”  </a:t>
            </a:r>
          </a:p>
          <a:p>
            <a:pPr marL="400050" lvl="1"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 Tư vấn :      Người </a:t>
            </a:r>
            <a:r>
              <a:rPr lang="vi-VN">
                <a:latin typeface="Times New Roman" panose="02020603050405020304" pitchFamily="18" charset="0"/>
                <a:cs typeface="Times New Roman" panose="02020603050405020304" pitchFamily="18" charset="0"/>
              </a:rPr>
              <a:t>dùng hỏi : </a:t>
            </a:r>
            <a:r>
              <a:rPr lang="vi-VN" smtClean="0">
                <a:latin typeface="Times New Roman" panose="02020603050405020304" pitchFamily="18" charset="0"/>
                <a:cs typeface="Times New Roman" panose="02020603050405020304" pitchFamily="18" charset="0"/>
              </a:rPr>
              <a:t>“Ngành công nghệ thông tin là gì ?”</a:t>
            </a:r>
            <a:endParaRPr lang="vi-VN">
              <a:latin typeface="Times New Roman" panose="02020603050405020304" pitchFamily="18" charset="0"/>
              <a:cs typeface="Times New Roman" panose="02020603050405020304" pitchFamily="18" charset="0"/>
            </a:endParaRPr>
          </a:p>
          <a:p>
            <a:pPr marL="400050" lvl="1" indent="0">
              <a:buNone/>
            </a:pP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Bot </a:t>
            </a:r>
            <a:r>
              <a:rPr lang="vi-VN">
                <a:latin typeface="Times New Roman" panose="02020603050405020304" pitchFamily="18" charset="0"/>
                <a:cs typeface="Times New Roman" panose="02020603050405020304" pitchFamily="18" charset="0"/>
              </a:rPr>
              <a:t>trả lời : “Chuyên ngành Công nghệ thông tin (CNTT) đào tạo kỹ sư </a:t>
            </a:r>
            <a:r>
              <a:rPr lang="vi-VN" smtClean="0">
                <a:latin typeface="Times New Roman" panose="02020603050405020304" pitchFamily="18" charset="0"/>
                <a:cs typeface="Times New Roman" panose="02020603050405020304" pitchFamily="18" charset="0"/>
              </a:rPr>
              <a:t>              có </a:t>
            </a:r>
            <a:r>
              <a:rPr lang="vi-VN">
                <a:latin typeface="Times New Roman" panose="02020603050405020304" pitchFamily="18" charset="0"/>
                <a:cs typeface="Times New Roman" panose="02020603050405020304" pitchFamily="18" charset="0"/>
              </a:rPr>
              <a:t>kỹ năng và kiến thức để đảm nhận vị trí nghề nghiệp trong lĩnh vực CNTT, thăng tiến đến vị trí lãnh đạo, khả hành nghiên cứu  hoặc tiếp tục học cao hơn trong lĩnh vực này”  </a:t>
            </a:r>
          </a:p>
          <a:p>
            <a:pPr marL="0" indent="0">
              <a:buNone/>
            </a:pPr>
            <a:endParaRPr lang="vi-VN" smtClean="0">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6</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703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sp>
        <p:nvSpPr>
          <p:cNvPr id="3" name="Content Placeholder 2"/>
          <p:cNvSpPr>
            <a:spLocks noGrp="1"/>
          </p:cNvSpPr>
          <p:nvPr>
            <p:ph idx="1"/>
          </p:nvPr>
        </p:nvSpPr>
        <p:spPr>
          <a:xfrm>
            <a:off x="677334" y="2160589"/>
            <a:ext cx="8596668" cy="4494211"/>
          </a:xfrm>
        </p:spPr>
        <p:txBody>
          <a:bodyPr/>
          <a:lstStyle/>
          <a:p>
            <a:r>
              <a:rPr lang="vi-VN" smtClean="0">
                <a:latin typeface="Times New Roman" panose="02020603050405020304" pitchFamily="18" charset="0"/>
                <a:cs typeface="Times New Roman" panose="02020603050405020304" pitchFamily="18" charset="0"/>
              </a:rPr>
              <a:t>Sau khi đã lên ý tưởng và xây dựng kịch bản cho CHATBOT , tiếp theo chúng ta sẽ tiến hành xây dựng CHATBOT. </a:t>
            </a:r>
          </a:p>
          <a:p>
            <a:r>
              <a:rPr lang="vi-VN" smtClean="0">
                <a:latin typeface="Times New Roman" panose="02020603050405020304" pitchFamily="18" charset="0"/>
                <a:cs typeface="Times New Roman" panose="02020603050405020304" pitchFamily="18" charset="0"/>
              </a:rPr>
              <a:t>Lựa chọn thư viện mã nguồn mã RASA, vậy tại sao chúng ta lại lựa chọn mã nguồn mở này.</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Đầu tiên chúng ta sẽ tìm hiểu RASA là gì , bạn hiểu đơn giản nó là một công cụ mã nguồn mở để xây dựng Chatbot </a:t>
            </a:r>
          </a:p>
          <a:p>
            <a:pPr>
              <a:buFont typeface="Wingdings" panose="05000000000000000000" pitchFamily="2" charset="2"/>
              <a:buChar char="§"/>
            </a:pPr>
            <a:r>
              <a:rPr lang="vi-VN">
                <a:latin typeface="Times New Roman" panose="02020603050405020304" pitchFamily="18" charset="0"/>
                <a:cs typeface="Times New Roman" panose="02020603050405020304" pitchFamily="18" charset="0"/>
              </a:rPr>
              <a:t>Vậy tại sao chúng ta lại lựa chọn RASA , vì </a:t>
            </a:r>
            <a:r>
              <a:rPr lang="vi-VN" smtClean="0">
                <a:latin typeface="Times New Roman" panose="02020603050405020304" pitchFamily="18" charset="0"/>
                <a:cs typeface="Times New Roman" panose="02020603050405020304" pitchFamily="18" charset="0"/>
              </a:rPr>
              <a:t>RASA hoạt </a:t>
            </a:r>
            <a:r>
              <a:rPr lang="vi-VN">
                <a:latin typeface="Times New Roman" panose="02020603050405020304" pitchFamily="18" charset="0"/>
                <a:cs typeface="Times New Roman" panose="02020603050405020304" pitchFamily="18" charset="0"/>
              </a:rPr>
              <a:t>động khá tốt và mạnh mẽ, đặc biệt trong vấn đề xác định ý định người dùng (intent) và đối tượng được nhắc đến trong câu (entity) dù dữ liệu bạn thu thập và cung cấp cho RASA</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là vô cùng </a:t>
            </a:r>
            <a:r>
              <a:rPr lang="vi-VN" smtClean="0">
                <a:latin typeface="Times New Roman" panose="02020603050405020304" pitchFamily="18" charset="0"/>
                <a:cs typeface="Times New Roman" panose="02020603050405020304" pitchFamily="18" charset="0"/>
              </a:rPr>
              <a:t>ít</a:t>
            </a:r>
          </a:p>
          <a:p>
            <a:pPr>
              <a:buFont typeface="Wingdings" panose="05000000000000000000" pitchFamily="2" charset="2"/>
              <a:buChar char="§"/>
            </a:pPr>
            <a:r>
              <a:rPr lang="vi-VN">
                <a:latin typeface="Times New Roman" panose="02020603050405020304" pitchFamily="18" charset="0"/>
                <a:cs typeface="Times New Roman" panose="02020603050405020304" pitchFamily="18" charset="0"/>
              </a:rPr>
              <a:t>Mã nguồn của </a:t>
            </a:r>
            <a:r>
              <a:rPr lang="vi-VN" smtClean="0">
                <a:latin typeface="Times New Roman" panose="02020603050405020304" pitchFamily="18" charset="0"/>
                <a:cs typeface="Times New Roman" panose="02020603050405020304" pitchFamily="18" charset="0"/>
              </a:rPr>
              <a:t>RASA </a:t>
            </a:r>
            <a:r>
              <a:rPr lang="vi-VN">
                <a:latin typeface="Times New Roman" panose="02020603050405020304" pitchFamily="18" charset="0"/>
                <a:cs typeface="Times New Roman" panose="02020603050405020304" pitchFamily="18" charset="0"/>
              </a:rPr>
              <a:t>là mã nguồn mở, do đó </a:t>
            </a:r>
            <a:r>
              <a:rPr lang="vi-VN" smtClean="0">
                <a:latin typeface="Times New Roman" panose="02020603050405020304" pitchFamily="18" charset="0"/>
                <a:cs typeface="Times New Roman" panose="02020603050405020304" pitchFamily="18" charset="0"/>
              </a:rPr>
              <a:t>RASA </a:t>
            </a:r>
            <a:r>
              <a:rPr lang="vi-VN">
                <a:latin typeface="Times New Roman" panose="02020603050405020304" pitchFamily="18" charset="0"/>
                <a:cs typeface="Times New Roman" panose="02020603050405020304" pitchFamily="18" charset="0"/>
              </a:rPr>
              <a:t>giúp bạn biết chính xác được bạn đang làm gì với CHATBOT</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của mình, thậm chí có thể </a:t>
            </a:r>
            <a:r>
              <a:rPr lang="vi-VN" smtClean="0">
                <a:latin typeface="Times New Roman" panose="02020603050405020304" pitchFamily="18" charset="0"/>
                <a:cs typeface="Times New Roman" panose="02020603050405020304" pitchFamily="18" charset="0"/>
              </a:rPr>
              <a:t>tạo ra CHATBOT </a:t>
            </a:r>
            <a:r>
              <a:rPr lang="vi-VN">
                <a:latin typeface="Times New Roman" panose="02020603050405020304" pitchFamily="18" charset="0"/>
                <a:cs typeface="Times New Roman" panose="02020603050405020304" pitchFamily="18" charset="0"/>
              </a:rPr>
              <a:t>theo ý thích của bản </a:t>
            </a:r>
            <a:r>
              <a:rPr lang="vi-VN" smtClean="0">
                <a:latin typeface="Times New Roman" panose="02020603050405020304" pitchFamily="18" charset="0"/>
                <a:cs typeface="Times New Roman" panose="02020603050405020304" pitchFamily="18" charset="0"/>
              </a:rPr>
              <a:t>thân.</a:t>
            </a:r>
            <a:endParaRPr lang="en-GB">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7</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881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Thành phần của RASA :</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RASA NLU</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RASA </a:t>
            </a:r>
            <a:r>
              <a:rPr lang="vi-VN">
                <a:latin typeface="Times New Roman" panose="02020603050405020304" pitchFamily="18" charset="0"/>
                <a:cs typeface="Times New Roman" panose="02020603050405020304" pitchFamily="18" charset="0"/>
              </a:rPr>
              <a:t>Core</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Custom </a:t>
            </a:r>
            <a:r>
              <a:rPr lang="vi-VN" smtClean="0">
                <a:latin typeface="Times New Roman" panose="02020603050405020304" pitchFamily="18" charset="0"/>
                <a:cs typeface="Times New Roman" panose="02020603050405020304" pitchFamily="18" charset="0"/>
              </a:rPr>
              <a:t>Action</a:t>
            </a:r>
          </a:p>
          <a:p>
            <a:r>
              <a:rPr lang="vi-VN" smtClean="0">
                <a:latin typeface="Times New Roman" panose="02020603050405020304" pitchFamily="18" charset="0"/>
                <a:cs typeface="Times New Roman" panose="02020603050405020304" pitchFamily="18" charset="0"/>
              </a:rPr>
              <a:t>Cấu trúc thư mục cơ bản RASA :</a:t>
            </a:r>
            <a:endParaRPr lang="vi-VN" smtClean="0">
              <a:latin typeface="Times New Roman" panose="02020603050405020304" pitchFamily="18" charset="0"/>
              <a:cs typeface="Times New Roman" panose="02020603050405020304" pitchFamily="18" charset="0"/>
            </a:endParaRPr>
          </a:p>
          <a:p>
            <a:pPr marL="0" indent="0">
              <a:buNone/>
            </a:pPr>
            <a:endParaRPr lang="vi-VN"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376334" y="4455199"/>
            <a:ext cx="2349925" cy="1981041"/>
          </a:xfrm>
          <a:prstGeom prst="rect">
            <a:avLst/>
          </a:prstGeom>
        </p:spPr>
      </p:pic>
      <p:pic>
        <p:nvPicPr>
          <p:cNvPr id="5" name="Picture 4"/>
          <p:cNvPicPr>
            <a:picLocks noChangeAspect="1"/>
          </p:cNvPicPr>
          <p:nvPr/>
        </p:nvPicPr>
        <p:blipFill>
          <a:blip r:embed="rId3"/>
          <a:stretch>
            <a:fillRect/>
          </a:stretch>
        </p:blipFill>
        <p:spPr>
          <a:xfrm>
            <a:off x="791634" y="4608480"/>
            <a:ext cx="3513666" cy="1674481"/>
          </a:xfrm>
          <a:prstGeom prst="rect">
            <a:avLst/>
          </a:prstGeom>
        </p:spPr>
      </p:pic>
      <p:cxnSp>
        <p:nvCxnSpPr>
          <p:cNvPr id="7" name="Straight Arrow Connector 6"/>
          <p:cNvCxnSpPr/>
          <p:nvPr/>
        </p:nvCxnSpPr>
        <p:spPr>
          <a:xfrm>
            <a:off x="4521200" y="5445719"/>
            <a:ext cx="647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Slide Number Placeholder 7"/>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8</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527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vi-VN">
                <a:latin typeface="Times New Roman" panose="02020603050405020304" pitchFamily="18" charset="0"/>
                <a:cs typeface="Times New Roman" panose="02020603050405020304" pitchFamily="18" charset="0"/>
              </a:rPr>
              <a:t>Xây dựng CHATBOT tư vấn tuyển sinh</a:t>
            </a:r>
            <a:endParaRPr lang="en-GB"/>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RASA NLU</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Bạn có thể hiểu đây chính là phần xử lý ngôn ngữ tự nhiên cho CHATBOT</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Ví dụ với một câu : Cho em hỏi mã ngành của ngành công nghệ thông tin là gì?</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Với câu này chúng ta sẽ nhận về được ý định của câu hỏi gọi là intent và thực thể của ý định gọi là entities </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Hình thức hóa lên ta sẽ được : giá trị của intent : là gì , giá trị entities : công nghệ thông tin.</a:t>
            </a:r>
          </a:p>
          <a:p>
            <a:pPr>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Vậy làm sao mà RASA có thể làm được điều đó chúng ta sẽ tìm hiểu thêm ở phần sau. </a:t>
            </a:r>
          </a:p>
        </p:txBody>
      </p:sp>
      <p:sp>
        <p:nvSpPr>
          <p:cNvPr id="4" name="Slide Number Placeholder 3"/>
          <p:cNvSpPr>
            <a:spLocks noGrp="1"/>
          </p:cNvSpPr>
          <p:nvPr>
            <p:ph type="sldNum" sz="quarter" idx="12"/>
          </p:nvPr>
        </p:nvSpPr>
        <p:spPr/>
        <p:txBody>
          <a:bodyPr/>
          <a:lstStyle/>
          <a:p>
            <a:fld id="{D57F1E4F-1CFF-5643-939E-217C01CDF565}" type="slidenum">
              <a:rPr lang="en-US" sz="2000" smtClean="0">
                <a:latin typeface="Times New Roman" panose="02020603050405020304" pitchFamily="18" charset="0"/>
                <a:cs typeface="Times New Roman" panose="02020603050405020304" pitchFamily="18" charset="0"/>
              </a:rPr>
              <a:pPr/>
              <a:t>9</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4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252</TotalTime>
  <Words>1239</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Tahoma</vt:lpstr>
      <vt:lpstr>Times New Roman</vt:lpstr>
      <vt:lpstr>Trebuchet MS</vt:lpstr>
      <vt:lpstr>Wingdings</vt:lpstr>
      <vt:lpstr>Wingdings 3</vt:lpstr>
      <vt:lpstr>Facet</vt:lpstr>
      <vt:lpstr>CHATBOT TƯ VẤN TUYỂN SINH </vt:lpstr>
      <vt:lpstr>Giới Thiệu Chung</vt:lpstr>
      <vt:lpstr>Đặt vấn đề</vt:lpstr>
      <vt:lpstr>Lịch sử giải quyết vấn đề </vt:lpstr>
      <vt:lpstr>Mục tiêu CHATBOT tư vấn tuyển sinh</vt:lpstr>
      <vt:lpstr>Xây dựng CHATBOT tư vấn tuyển sinh</vt:lpstr>
      <vt:lpstr>Xây dựng CHATBOT tư vấn tuyển sinh</vt:lpstr>
      <vt:lpstr>Xây dựng CHATBOT tư vấn tuyển sinh</vt:lpstr>
      <vt:lpstr>Xây dựng CHATBOT tư vấn tuyển sinh</vt:lpstr>
      <vt:lpstr>Xây dựng CHATBOT tư vấn tuyển sinh</vt:lpstr>
      <vt:lpstr>Xây dựng CHATBOT tư vấn tuyển sinh</vt:lpstr>
      <vt:lpstr>Xây dựng CHATBOT tư vấn tuyển sinh</vt:lpstr>
      <vt:lpstr>Xây dựng CHATBOT tư vấn tuyển sinh</vt:lpstr>
      <vt:lpstr>Xây dựng CHATBOT tư vấn tuyển sinh</vt:lpstr>
      <vt:lpstr>Xây dựng CHATBOT tư vấn tuyển sinh</vt:lpstr>
      <vt:lpstr>Xây dựng CHATBOT tư vấn tuyển sinh</vt:lpstr>
      <vt:lpstr>Đánh giá và kết luận</vt:lpstr>
      <vt:lpstr>Đánh giá và kết luận</vt:lpstr>
      <vt:lpstr>CẢM ƠN THẦY VÀ CÁC BẠN ĐÃ LẮNG NGHE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TƯ VẤN TUYỂN SINH</dc:title>
  <dc:creator>wdasd asd</dc:creator>
  <cp:lastModifiedBy>wdasd asd</cp:lastModifiedBy>
  <cp:revision>45</cp:revision>
  <dcterms:created xsi:type="dcterms:W3CDTF">2020-07-05T11:11:24Z</dcterms:created>
  <dcterms:modified xsi:type="dcterms:W3CDTF">2020-07-06T13:13:53Z</dcterms:modified>
</cp:coreProperties>
</file>