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1월</c:v>
                </c:pt>
                <c:pt idx="1">
                  <c:v>4월</c:v>
                </c:pt>
                <c:pt idx="2">
                  <c:v>8월</c:v>
                </c:pt>
                <c:pt idx="3">
                  <c:v>12월</c:v>
                </c:pt>
              </c:strCache>
            </c:strRef>
          </c:cat>
          <c:val>
            <c:numRef>
              <c:f>Sheet1!$B$2:$B$5</c:f>
              <c:numCache>
                <c:formatCode>_-"₩"* #,##0_-;\-"₩"* #,##0_-;_-"₩"* "-"_-;_-@_-</c:formatCode>
                <c:ptCount val="4"/>
                <c:pt idx="0">
                  <c:v>3000000</c:v>
                </c:pt>
                <c:pt idx="1">
                  <c:v>5500000</c:v>
                </c:pt>
                <c:pt idx="2">
                  <c:v>2700000</c:v>
                </c:pt>
                <c:pt idx="3">
                  <c:v>4400000</c:v>
                </c:pt>
              </c:numCache>
            </c:numRef>
          </c:val>
        </c:ser>
        <c:marker val="1"/>
        <c:axId val="97380608"/>
        <c:axId val="98955264"/>
      </c:lineChart>
      <c:catAx>
        <c:axId val="97380608"/>
        <c:scaling>
          <c:orientation val="minMax"/>
        </c:scaling>
        <c:axPos val="b"/>
        <c:tickLblPos val="nextTo"/>
        <c:crossAx val="98955264"/>
        <c:crosses val="autoZero"/>
        <c:auto val="1"/>
        <c:lblAlgn val="ctr"/>
        <c:lblOffset val="100"/>
      </c:catAx>
      <c:valAx>
        <c:axId val="98955264"/>
        <c:scaling>
          <c:orientation val="minMax"/>
        </c:scaling>
        <c:axPos val="l"/>
        <c:majorGridlines/>
        <c:numFmt formatCode="_-&quot;₩&quot;* #,##0_-;\-&quot;₩&quot;* #,##0_-;_-&quot;₩&quot;* &quot;-&quot;_-;_-@_-" sourceLinked="1"/>
        <c:tickLblPos val="nextTo"/>
        <c:crossAx val="9738060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1일</c:v>
                </c:pt>
                <c:pt idx="1">
                  <c:v>10일</c:v>
                </c:pt>
                <c:pt idx="2">
                  <c:v>20일</c:v>
                </c:pt>
                <c:pt idx="3">
                  <c:v>30일</c:v>
                </c:pt>
              </c:strCache>
            </c:strRef>
          </c:cat>
          <c:val>
            <c:numRef>
              <c:f>Sheet1!$B$2:$B$5</c:f>
              <c:numCache>
                <c:formatCode>_-"₩"* #,##0_-;\-"₩"* #,##0_-;_-"₩"* "-"_-;_-@_-</c:formatCode>
                <c:ptCount val="4"/>
                <c:pt idx="0">
                  <c:v>300000</c:v>
                </c:pt>
                <c:pt idx="1">
                  <c:v>550000</c:v>
                </c:pt>
                <c:pt idx="2">
                  <c:v>270000</c:v>
                </c:pt>
                <c:pt idx="3">
                  <c:v>440000</c:v>
                </c:pt>
              </c:numCache>
            </c:numRef>
          </c:val>
        </c:ser>
        <c:marker val="1"/>
        <c:axId val="104434304"/>
        <c:axId val="104444288"/>
      </c:lineChart>
      <c:catAx>
        <c:axId val="104434304"/>
        <c:scaling>
          <c:orientation val="minMax"/>
        </c:scaling>
        <c:axPos val="b"/>
        <c:tickLblPos val="nextTo"/>
        <c:crossAx val="104444288"/>
        <c:crosses val="autoZero"/>
        <c:auto val="1"/>
        <c:lblAlgn val="ctr"/>
        <c:lblOffset val="100"/>
      </c:catAx>
      <c:valAx>
        <c:axId val="104444288"/>
        <c:scaling>
          <c:orientation val="minMax"/>
        </c:scaling>
        <c:axPos val="l"/>
        <c:majorGridlines/>
        <c:numFmt formatCode="_-&quot;₩&quot;* #,##0_-;\-&quot;₩&quot;* #,##0_-;_-&quot;₩&quot;* &quot;-&quot;_-;_-@_-" sourceLinked="1"/>
        <c:tickLblPos val="nextTo"/>
        <c:crossAx val="10443430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1월</c:v>
                </c:pt>
                <c:pt idx="1">
                  <c:v>4월</c:v>
                </c:pt>
                <c:pt idx="2">
                  <c:v>8월</c:v>
                </c:pt>
                <c:pt idx="3">
                  <c:v>12월</c:v>
                </c:pt>
              </c:strCache>
            </c:strRef>
          </c:cat>
          <c:val>
            <c:numRef>
              <c:f>Sheet1!$B$2:$B$5</c:f>
              <c:numCache>
                <c:formatCode>_-"₩"* #,##0_-;\-"₩"* #,##0_-;_-"₩"* "-"_-;_-@_-</c:formatCode>
                <c:ptCount val="4"/>
                <c:pt idx="0">
                  <c:v>3000000</c:v>
                </c:pt>
                <c:pt idx="1">
                  <c:v>5500000</c:v>
                </c:pt>
                <c:pt idx="2">
                  <c:v>2700000</c:v>
                </c:pt>
                <c:pt idx="3">
                  <c:v>4400000</c:v>
                </c:pt>
              </c:numCache>
            </c:numRef>
          </c:val>
        </c:ser>
        <c:marker val="1"/>
        <c:axId val="104597760"/>
        <c:axId val="104603648"/>
      </c:lineChart>
      <c:catAx>
        <c:axId val="104597760"/>
        <c:scaling>
          <c:orientation val="minMax"/>
        </c:scaling>
        <c:axPos val="b"/>
        <c:tickLblPos val="nextTo"/>
        <c:crossAx val="104603648"/>
        <c:crosses val="autoZero"/>
        <c:auto val="1"/>
        <c:lblAlgn val="ctr"/>
        <c:lblOffset val="100"/>
      </c:catAx>
      <c:valAx>
        <c:axId val="104603648"/>
        <c:scaling>
          <c:orientation val="minMax"/>
        </c:scaling>
        <c:axPos val="l"/>
        <c:majorGridlines/>
        <c:numFmt formatCode="_-&quot;₩&quot;* #,##0_-;\-&quot;₩&quot;* #,##0_-;_-&quot;₩&quot;* &quot;-&quot;_-;_-@_-" sourceLinked="1"/>
        <c:tickLblPos val="nextTo"/>
        <c:crossAx val="10459776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23A978-D06C-445D-900A-CDC0AEF32AD1}" type="datetimeFigureOut">
              <a:rPr lang="ko-KR" altLang="en-US" smtClean="0"/>
              <a:pPr/>
              <a:t>2016-08-28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D4584C-1D37-4934-A701-BB343E89C9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23A978-D06C-445D-900A-CDC0AEF32AD1}" type="datetimeFigureOut">
              <a:rPr lang="ko-KR" altLang="en-US" smtClean="0"/>
              <a:pPr/>
              <a:t>2016-08-28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D4584C-1D37-4934-A701-BB343E89C9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23A978-D06C-445D-900A-CDC0AEF32AD1}" type="datetimeFigureOut">
              <a:rPr lang="ko-KR" altLang="en-US" smtClean="0"/>
              <a:pPr/>
              <a:t>2016-08-28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D4584C-1D37-4934-A701-BB343E89C9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23A978-D06C-445D-900A-CDC0AEF32AD1}" type="datetimeFigureOut">
              <a:rPr lang="ko-KR" altLang="en-US" smtClean="0"/>
              <a:pPr/>
              <a:t>2016-08-28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D4584C-1D37-4934-A701-BB343E89C9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23A978-D06C-445D-900A-CDC0AEF32AD1}" type="datetimeFigureOut">
              <a:rPr lang="ko-KR" altLang="en-US" smtClean="0"/>
              <a:pPr/>
              <a:t>2016-08-28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D4584C-1D37-4934-A701-BB343E89C9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23A978-D06C-445D-900A-CDC0AEF32AD1}" type="datetimeFigureOut">
              <a:rPr lang="ko-KR" altLang="en-US" smtClean="0"/>
              <a:pPr/>
              <a:t>2016-08-28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D4584C-1D37-4934-A701-BB343E89C9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23A978-D06C-445D-900A-CDC0AEF32AD1}" type="datetimeFigureOut">
              <a:rPr lang="ko-KR" altLang="en-US" smtClean="0"/>
              <a:pPr/>
              <a:t>2016-08-28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D4584C-1D37-4934-A701-BB343E89C9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23A978-D06C-445D-900A-CDC0AEF32AD1}" type="datetimeFigureOut">
              <a:rPr lang="ko-KR" altLang="en-US" smtClean="0"/>
              <a:pPr/>
              <a:t>2016-08-28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D4584C-1D37-4934-A701-BB343E89C9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23A978-D06C-445D-900A-CDC0AEF32AD1}" type="datetimeFigureOut">
              <a:rPr lang="ko-KR" altLang="en-US" smtClean="0"/>
              <a:pPr/>
              <a:t>2016-08-28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D4584C-1D37-4934-A701-BB343E89C9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23A978-D06C-445D-900A-CDC0AEF32AD1}" type="datetimeFigureOut">
              <a:rPr lang="ko-KR" altLang="en-US" smtClean="0"/>
              <a:pPr/>
              <a:t>2016-08-28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D4584C-1D37-4934-A701-BB343E89C9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23A978-D06C-445D-900A-CDC0AEF32AD1}" type="datetimeFigureOut">
              <a:rPr lang="ko-KR" altLang="en-US" smtClean="0"/>
              <a:pPr/>
              <a:t>2016-08-28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D4584C-1D37-4934-A701-BB343E89C9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784206"/>
            <a:ext cx="4857752" cy="1588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1857356" y="1000108"/>
            <a:ext cx="5214974" cy="5643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35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/>
              <a:t>메인화면</a:t>
            </a:r>
            <a:endParaRPr lang="ko-KR" altLang="en-US" sz="3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071670" y="1214422"/>
            <a:ext cx="4786346" cy="1643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주문하기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71670" y="3000372"/>
            <a:ext cx="4786346" cy="1643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거래장부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071670" y="4786322"/>
            <a:ext cx="4786346" cy="1643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설정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" y="0"/>
            <a:ext cx="9144000" cy="735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/>
              <a:t>설정</a:t>
            </a:r>
            <a:endParaRPr lang="en-US" altLang="ko-KR" sz="32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857356" y="1000108"/>
            <a:ext cx="521497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설정</a:t>
            </a:r>
            <a:endParaRPr lang="ko-KR" altLang="en-US" sz="3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43108" y="1857364"/>
            <a:ext cx="4714908" cy="15001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테이블설정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43108" y="3429000"/>
            <a:ext cx="4714908" cy="15001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메뉴설정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43108" y="5000636"/>
            <a:ext cx="4714908" cy="15001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뒤로가기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" y="0"/>
            <a:ext cx="9144000" cy="735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/>
              <a:t>설정</a:t>
            </a:r>
            <a:endParaRPr lang="en-US" altLang="ko-KR" sz="32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857356" y="1000108"/>
            <a:ext cx="521497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테이블설정</a:t>
            </a:r>
            <a:endParaRPr lang="ko-KR" altLang="en-US" sz="3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28794" y="2357430"/>
            <a:ext cx="2428892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삭제하기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929190" y="6000768"/>
            <a:ext cx="500066" cy="571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14678" y="6072206"/>
            <a:ext cx="92869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14546" y="6072206"/>
            <a:ext cx="92869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14678" y="5286388"/>
            <a:ext cx="92869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214546" y="5286388"/>
            <a:ext cx="92869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14678" y="4429132"/>
            <a:ext cx="92869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214546" y="4429132"/>
            <a:ext cx="92869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214546" y="3500438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57488" y="3500438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00430" y="3500438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143372" y="3500438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786314" y="3500438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429256" y="3500438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072198" y="3500438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214546" y="3000372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57488" y="3000372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00430" y="3000372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43372" y="3000372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86314" y="3000372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429256" y="3000372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929190" y="5357826"/>
            <a:ext cx="500066" cy="571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929190" y="4714884"/>
            <a:ext cx="500066" cy="571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29190" y="4071942"/>
            <a:ext cx="500066" cy="571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72198" y="6000768"/>
            <a:ext cx="500066" cy="571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72198" y="5357826"/>
            <a:ext cx="500066" cy="571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072198" y="4714884"/>
            <a:ext cx="500066" cy="571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072198" y="4071942"/>
            <a:ext cx="500066" cy="571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15338" y="1000108"/>
            <a:ext cx="3143272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추가하기 버튼을 클릭하여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테이블을 추가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928794" y="1785926"/>
            <a:ext cx="5000660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뒤로가기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500562" y="2357430"/>
            <a:ext cx="2428892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추가하기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" y="0"/>
            <a:ext cx="9144000" cy="735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/>
              <a:t>설정</a:t>
            </a:r>
            <a:endParaRPr lang="en-US" altLang="ko-KR" sz="32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857356" y="1000108"/>
            <a:ext cx="521497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설정</a:t>
            </a:r>
            <a:endParaRPr lang="ko-KR" altLang="en-US" sz="3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00232" y="2643182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해물탕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643306" y="2643182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해물탕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286380" y="2643182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해물탕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소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00232" y="3143248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낙지전골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643306" y="3143248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낙지전골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286380" y="3143248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낙지전골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소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000232" y="4143380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오리고기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000232" y="3643314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두루치기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43306" y="3643314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두루치기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86380" y="3643314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두루치기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소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43306" y="4143380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볶음밥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000232" y="4643446"/>
            <a:ext cx="1571636" cy="42862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해물뚝배기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643306" y="4643446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낙지볶음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000232" y="5143512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43306" y="5143512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육계장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286380" y="5143512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된장찌</a:t>
            </a:r>
            <a:r>
              <a:rPr lang="ko-KR" altLang="en-US" dirty="0">
                <a:solidFill>
                  <a:schemeClr val="tx1"/>
                </a:solidFill>
              </a:rPr>
              <a:t>게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500562" y="1785926"/>
            <a:ext cx="2428892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추가하기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928794" y="1785926"/>
            <a:ext cx="2428892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뒤로가기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00232" y="5643578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음료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643306" y="5643578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286380" y="5643578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맥주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00232" y="6143644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357354" y="1000108"/>
            <a:ext cx="2928958" cy="342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-1357354" y="1000108"/>
            <a:ext cx="292895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수량선택</a:t>
            </a:r>
            <a:endParaRPr lang="ko-KR" altLang="en-US" sz="3200"/>
          </a:p>
        </p:txBody>
      </p:sp>
      <p:cxnSp>
        <p:nvCxnSpPr>
          <p:cNvPr id="44" name="직선 화살표 연결선 43"/>
          <p:cNvCxnSpPr>
            <a:stCxn id="27" idx="1"/>
            <a:endCxn id="33" idx="3"/>
          </p:cNvCxnSpPr>
          <p:nvPr/>
        </p:nvCxnSpPr>
        <p:spPr>
          <a:xfrm rot="10800000" flipV="1">
            <a:off x="1571604" y="2143116"/>
            <a:ext cx="2928958" cy="57150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-1285916" y="1857364"/>
            <a:ext cx="135732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42844" y="1857364"/>
            <a:ext cx="135732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추가하기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-1285916" y="2357430"/>
            <a:ext cx="278608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메뉴명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-1285916" y="2857496"/>
            <a:ext cx="278608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해물탕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-1285916" y="3357562"/>
            <a:ext cx="278608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-1285916" y="3857628"/>
            <a:ext cx="278608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40,000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" y="0"/>
            <a:ext cx="9144000" cy="735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/>
              <a:t>주문하기</a:t>
            </a:r>
            <a:endParaRPr lang="en-US" altLang="ko-KR" sz="32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857356" y="1000108"/>
            <a:ext cx="521497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테이블선택</a:t>
            </a:r>
            <a:endParaRPr lang="ko-KR" altLang="en-US" sz="3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929190" y="5857892"/>
            <a:ext cx="500066" cy="571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14678" y="5929330"/>
            <a:ext cx="92869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214546" y="5929330"/>
            <a:ext cx="92869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14678" y="5143512"/>
            <a:ext cx="92869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14546" y="5143512"/>
            <a:ext cx="92869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14678" y="4286256"/>
            <a:ext cx="92869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214546" y="4286256"/>
            <a:ext cx="92869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214546" y="3214686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857488" y="3214686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500430" y="3214686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143372" y="3214686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786314" y="3214686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429256" y="3214686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072198" y="3214686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214546" y="2714620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57488" y="2714620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500430" y="2714620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143372" y="2714620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786314" y="2714620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429256" y="2714620"/>
            <a:ext cx="57150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929190" y="5214950"/>
            <a:ext cx="500066" cy="571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929190" y="4572008"/>
            <a:ext cx="500066" cy="5715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929190" y="3929066"/>
            <a:ext cx="500066" cy="5715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072198" y="5857892"/>
            <a:ext cx="500066" cy="571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072198" y="5214950"/>
            <a:ext cx="500066" cy="571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072198" y="4572008"/>
            <a:ext cx="500066" cy="571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072198" y="3929066"/>
            <a:ext cx="500066" cy="571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500562" y="1785926"/>
            <a:ext cx="2428892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선택완료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928794" y="1785926"/>
            <a:ext cx="2428892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뒤로가기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15338" y="1000108"/>
            <a:ext cx="3143272" cy="5355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테이블은 다중선택 가능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원하는 테이블 선택 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선택완료 버튼을 클릭하면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메뉴선택화면으로 이동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뒤로가기 버튼을 클릭하면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메인으로 이동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이미 주문중인 테이블은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색상으로 표시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이미 주문중인 테이블 클릭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하면 주문확인 화면으로 감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" y="0"/>
            <a:ext cx="9144000" cy="735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/>
              <a:t>주문하기</a:t>
            </a:r>
            <a:endParaRPr lang="en-US" altLang="ko-KR" sz="32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857356" y="1000108"/>
            <a:ext cx="521497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메뉴선택</a:t>
            </a:r>
            <a:endParaRPr lang="ko-KR" altLang="en-US" sz="32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000232" y="2643182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해물탕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215338" y="1000108"/>
            <a:ext cx="3143272" cy="42473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메뉴 선택시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수량선택 팝업이 뜨고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수량 선택 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선택 완료버튼을 클릭하여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메뉴를 선택완료함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기타는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메뉴에 없는 메뉴 주문시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수동으로 입력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643306" y="2643182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해물탕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286380" y="2643182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해물탕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소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000232" y="3143248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낙지전골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643306" y="3143248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낙지전골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286380" y="3143248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낙지전골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소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000232" y="4143380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오리고기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000232" y="3643314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두루치기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643306" y="3643314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두루치기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5286380" y="3643314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두루치기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소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643306" y="4143380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볶음밥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000232" y="4643446"/>
            <a:ext cx="1571636" cy="42862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해물뚝배기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643306" y="4643446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낙지볶음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000232" y="5143512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643306" y="5143512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육계장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5286380" y="5143512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된장찌</a:t>
            </a:r>
            <a:r>
              <a:rPr lang="ko-KR" altLang="en-US" dirty="0">
                <a:solidFill>
                  <a:schemeClr val="tx1"/>
                </a:solidFill>
              </a:rPr>
              <a:t>게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4500562" y="1785926"/>
            <a:ext cx="2428892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선택완료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928794" y="1785926"/>
            <a:ext cx="2428892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뒤로가기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000232" y="5643578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음료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3643306" y="5643578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286380" y="5643578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맥주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000232" y="6143644"/>
            <a:ext cx="157163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-1357354" y="1000108"/>
            <a:ext cx="2928958" cy="3643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-1357354" y="1000108"/>
            <a:ext cx="292895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수량선택</a:t>
            </a:r>
            <a:endParaRPr lang="ko-KR" altLang="en-US" sz="320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-1285916" y="1928802"/>
            <a:ext cx="135732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42844" y="1928802"/>
            <a:ext cx="135732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-1285916" y="2428868"/>
            <a:ext cx="135732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2844" y="2428868"/>
            <a:ext cx="135732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42844" y="3571876"/>
            <a:ext cx="135732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수동입력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-1285916" y="4071942"/>
            <a:ext cx="278608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-1285916" y="3571876"/>
            <a:ext cx="135732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-1285916" y="2928934"/>
            <a:ext cx="135732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42844" y="2928934"/>
            <a:ext cx="135732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-1357354" y="4857760"/>
            <a:ext cx="2928958" cy="3071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-1357354" y="4857760"/>
            <a:ext cx="292895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기타메</a:t>
            </a:r>
            <a:r>
              <a:rPr lang="ko-KR" altLang="en-US" sz="3200" dirty="0"/>
              <a:t>뉴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1285916" y="5786454"/>
            <a:ext cx="92869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r>
              <a:rPr lang="ko-KR" altLang="en-US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-214346" y="5786454"/>
            <a:ext cx="171451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-1285916" y="6286520"/>
            <a:ext cx="92869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-214346" y="6286520"/>
            <a:ext cx="171451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-1285916" y="7358090"/>
            <a:ext cx="135732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-1285916" y="6786586"/>
            <a:ext cx="928694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</a:t>
            </a:r>
            <a:r>
              <a:rPr lang="ko-KR" altLang="en-US" dirty="0">
                <a:solidFill>
                  <a:schemeClr val="tx1"/>
                </a:solidFill>
              </a:rPr>
              <a:t>량</a:t>
            </a: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-214346" y="6786586"/>
            <a:ext cx="171451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142844" y="7358090"/>
            <a:ext cx="1357322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입력완료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>
            <a:stCxn id="92" idx="1"/>
            <a:endCxn id="106" idx="3"/>
          </p:cNvCxnSpPr>
          <p:nvPr/>
        </p:nvCxnSpPr>
        <p:spPr>
          <a:xfrm rot="10800000" flipV="1">
            <a:off x="1571604" y="6357957"/>
            <a:ext cx="428628" cy="35719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81" idx="1"/>
            <a:endCxn id="93" idx="3"/>
          </p:cNvCxnSpPr>
          <p:nvPr/>
        </p:nvCxnSpPr>
        <p:spPr>
          <a:xfrm rot="10800000">
            <a:off x="1571604" y="2821778"/>
            <a:ext cx="428628" cy="203598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" y="0"/>
            <a:ext cx="9144000" cy="735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/>
              <a:t>주문하기</a:t>
            </a:r>
            <a:endParaRPr lang="en-US" altLang="ko-KR" sz="32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857356" y="1000108"/>
            <a:ext cx="521497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주문확인</a:t>
            </a:r>
            <a:endParaRPr lang="ko-KR" altLang="en-US" sz="3200" dirty="0"/>
          </a:p>
        </p:txBody>
      </p:sp>
      <p:sp>
        <p:nvSpPr>
          <p:cNvPr id="68" name="TextBox 67"/>
          <p:cNvSpPr txBox="1"/>
          <p:nvPr/>
        </p:nvSpPr>
        <p:spPr>
          <a:xfrm>
            <a:off x="8215338" y="1000108"/>
            <a:ext cx="3143272" cy="36933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주문 완료 클릭 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메인으로 이동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추가주문 클릭 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메뉴선택으로 이동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계산하기 클릭 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해당 테이블은 계산되며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테이블은 빈 테이블로 변경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4500562" y="1785926"/>
            <a:ext cx="2428892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주문완료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928794" y="1785926"/>
            <a:ext cx="2428892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뒤로가기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2000232" y="3428997"/>
          <a:ext cx="4929222" cy="2928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  <a:gridCol w="928694"/>
                <a:gridCol w="1643074"/>
              </a:tblGrid>
              <a:tr h="418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메뉴명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해물탕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40,000</a:t>
                      </a:r>
                      <a:endParaRPr lang="ko-KR" altLang="en-US" dirty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공기밥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4,000</a:t>
                      </a:r>
                      <a:endParaRPr lang="ko-KR" altLang="en-US" dirty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3,000</a:t>
                      </a:r>
                      <a:endParaRPr lang="ko-KR" altLang="en-US" dirty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맥주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6,000</a:t>
                      </a:r>
                      <a:endParaRPr lang="ko-KR" altLang="en-US" dirty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음료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2,000</a:t>
                      </a:r>
                      <a:endParaRPr lang="ko-KR" altLang="en-US" dirty="0"/>
                    </a:p>
                  </a:txBody>
                  <a:tcPr/>
                </a:tc>
              </a:tr>
              <a:tr h="4184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합계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55,000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모서리가 둥근 직사각형 51"/>
          <p:cNvSpPr/>
          <p:nvPr/>
        </p:nvSpPr>
        <p:spPr>
          <a:xfrm>
            <a:off x="4500562" y="2571744"/>
            <a:ext cx="2428892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계산하기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28794" y="2571744"/>
            <a:ext cx="2428892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추가주문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-1357354" y="1000108"/>
            <a:ext cx="2928958" cy="3286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-1357354" y="1000108"/>
            <a:ext cx="292895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계산하기</a:t>
            </a:r>
            <a:endParaRPr lang="ko-KR" altLang="en-US" sz="3200" dirty="0"/>
          </a:p>
        </p:txBody>
      </p:sp>
      <p:cxnSp>
        <p:nvCxnSpPr>
          <p:cNvPr id="65" name="직선 화살표 연결선 64"/>
          <p:cNvCxnSpPr>
            <a:stCxn id="52" idx="1"/>
            <a:endCxn id="54" idx="3"/>
          </p:cNvCxnSpPr>
          <p:nvPr/>
        </p:nvCxnSpPr>
        <p:spPr>
          <a:xfrm rot="10800000">
            <a:off x="1571604" y="2643182"/>
            <a:ext cx="2928958" cy="285752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-1071602" y="1857364"/>
            <a:ext cx="2428892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1"/>
                </a:solidFill>
              </a:rPr>
              <a:t>카드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-1071602" y="2643182"/>
            <a:ext cx="2428892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현금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-1071602" y="3429000"/>
            <a:ext cx="2428892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뒤로가기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-1071602" y="8429660"/>
            <a:ext cx="2428892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뒤로가기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" y="0"/>
            <a:ext cx="9144000" cy="735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/>
              <a:t>거래장부</a:t>
            </a:r>
            <a:endParaRPr lang="en-US" altLang="ko-KR" sz="32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857356" y="1000108"/>
            <a:ext cx="521497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장부선택</a:t>
            </a:r>
            <a:endParaRPr lang="ko-KR" altLang="en-US" sz="3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43108" y="1857364"/>
            <a:ext cx="4714908" cy="8572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일별장부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143108" y="2786058"/>
            <a:ext cx="4714908" cy="8572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주별장부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143108" y="3714752"/>
            <a:ext cx="4714908" cy="8572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월별장부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43108" y="5572140"/>
            <a:ext cx="4714908" cy="8572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뒤로가기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143108" y="4643446"/>
            <a:ext cx="4714908" cy="8572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연별장부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" y="0"/>
            <a:ext cx="9144000" cy="735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/>
              <a:t>거래장부</a:t>
            </a:r>
            <a:endParaRPr lang="en-US" altLang="ko-KR" sz="32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857356" y="1000108"/>
            <a:ext cx="521497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일별장부</a:t>
            </a:r>
            <a:endParaRPr lang="ko-KR" altLang="en-US" sz="3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928794" y="1785926"/>
            <a:ext cx="2428892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뒤로가기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00562" y="1785926"/>
            <a:ext cx="2428892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날짜선택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000233" y="2714620"/>
          <a:ext cx="48577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5"/>
                <a:gridCol w="714380"/>
                <a:gridCol w="185738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테이블 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aseline="0" dirty="0" smtClean="0"/>
                        <a:t>합계 </a:t>
                      </a:r>
                      <a:r>
                        <a:rPr lang="en-US" altLang="ko-KR" baseline="0" dirty="0" smtClean="0"/>
                        <a:t>44,000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해물탕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40,000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공기밥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4,000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000232" y="3929066"/>
          <a:ext cx="48577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5"/>
                <a:gridCol w="714380"/>
                <a:gridCol w="185738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테이블 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aseline="0" dirty="0" smtClean="0"/>
                        <a:t>합계 </a:t>
                      </a:r>
                      <a:r>
                        <a:rPr lang="en-US" altLang="ko-KR" baseline="0" dirty="0" smtClean="0"/>
                        <a:t>60,000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해물뚝배기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56,000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공기밥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4,000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직선 연결선 17"/>
          <p:cNvCxnSpPr/>
          <p:nvPr/>
        </p:nvCxnSpPr>
        <p:spPr>
          <a:xfrm rot="5400000">
            <a:off x="4143372" y="5429264"/>
            <a:ext cx="571504" cy="1588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00232" y="6072206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금액                                      </a:t>
            </a:r>
            <a:r>
              <a:rPr lang="en-US" altLang="ko-KR" dirty="0" smtClean="0"/>
              <a:t>104,000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-1357354" y="1000108"/>
            <a:ext cx="2928958" cy="4071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-1357354" y="1000108"/>
            <a:ext cx="292895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날짜선택</a:t>
            </a:r>
            <a:endParaRPr lang="ko-KR" altLang="en-US" sz="32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-1071602" y="4214818"/>
            <a:ext cx="2428892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뒤로가기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11" idx="1"/>
          </p:cNvCxnSpPr>
          <p:nvPr/>
        </p:nvCxnSpPr>
        <p:spPr>
          <a:xfrm rot="10800000" flipV="1">
            <a:off x="1571604" y="2143116"/>
            <a:ext cx="2928958" cy="8929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-1071602" y="1857364"/>
            <a:ext cx="2428892" cy="22145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달력선택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15338" y="1000108"/>
            <a:ext cx="3143272" cy="1477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날짜선택을 클릭하여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해당날짜의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상세 판매정보를 확인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" y="0"/>
            <a:ext cx="9144000" cy="735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/>
              <a:t>거래장부</a:t>
            </a:r>
            <a:endParaRPr lang="en-US" altLang="ko-KR" sz="32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857356" y="1000108"/>
            <a:ext cx="521497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주별장부</a:t>
            </a:r>
            <a:endParaRPr lang="ko-KR" altLang="en-US" sz="3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928794" y="1785926"/>
            <a:ext cx="2428892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뒤로가기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00562" y="1785926"/>
            <a:ext cx="2428892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날짜선택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1357354" y="1000108"/>
            <a:ext cx="2928958" cy="4071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-1357354" y="1000108"/>
            <a:ext cx="292895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날짜선택</a:t>
            </a:r>
            <a:endParaRPr lang="ko-KR" altLang="en-US" sz="32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-1071602" y="4214818"/>
            <a:ext cx="2428892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뒤로가기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11" idx="1"/>
          </p:cNvCxnSpPr>
          <p:nvPr/>
        </p:nvCxnSpPr>
        <p:spPr>
          <a:xfrm rot="10800000" flipV="1">
            <a:off x="1571604" y="2143116"/>
            <a:ext cx="2928958" cy="8929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-1071602" y="1857364"/>
            <a:ext cx="2428892" cy="22145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달력선택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15338" y="1000108"/>
            <a:ext cx="3143272" cy="1477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날짜선택을 클릭하여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해당연도의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월별 매출추이 확인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graphicFrame>
        <p:nvGraphicFramePr>
          <p:cNvPr id="16" name="차트 15"/>
          <p:cNvGraphicFramePr/>
          <p:nvPr/>
        </p:nvGraphicFramePr>
        <p:xfrm>
          <a:off x="2071670" y="2794000"/>
          <a:ext cx="4786346" cy="3635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" y="0"/>
            <a:ext cx="9144000" cy="735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/>
              <a:t>거래장부</a:t>
            </a:r>
            <a:endParaRPr lang="en-US" altLang="ko-KR" sz="32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857356" y="1000108"/>
            <a:ext cx="521497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월별장부</a:t>
            </a:r>
            <a:endParaRPr lang="ko-KR" altLang="en-US" sz="3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928794" y="1785926"/>
            <a:ext cx="2428892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뒤로가기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00562" y="1785926"/>
            <a:ext cx="2428892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날짜선택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1357354" y="1000108"/>
            <a:ext cx="2928958" cy="4071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-1357354" y="1000108"/>
            <a:ext cx="292895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날짜선택</a:t>
            </a:r>
            <a:endParaRPr lang="ko-KR" altLang="en-US" sz="32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-1071602" y="4214818"/>
            <a:ext cx="2428892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뒤로가기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11" idx="1"/>
          </p:cNvCxnSpPr>
          <p:nvPr/>
        </p:nvCxnSpPr>
        <p:spPr>
          <a:xfrm rot="10800000" flipV="1">
            <a:off x="1571604" y="2143116"/>
            <a:ext cx="2928958" cy="8929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-1071602" y="1857364"/>
            <a:ext cx="2428892" cy="22145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달력선택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15338" y="1000108"/>
            <a:ext cx="3143272" cy="1477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날짜선택을 클릭하여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해당월의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일별 매출추이 확인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graphicFrame>
        <p:nvGraphicFramePr>
          <p:cNvPr id="16" name="차트 15"/>
          <p:cNvGraphicFramePr/>
          <p:nvPr/>
        </p:nvGraphicFramePr>
        <p:xfrm>
          <a:off x="2071670" y="2794000"/>
          <a:ext cx="4786346" cy="3635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" y="0"/>
            <a:ext cx="9144000" cy="735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/>
              <a:t>거래장부</a:t>
            </a:r>
            <a:endParaRPr lang="en-US" altLang="ko-KR" sz="32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857356" y="1000108"/>
            <a:ext cx="521497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연별장부</a:t>
            </a:r>
            <a:endParaRPr lang="ko-KR" altLang="en-US" sz="3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928794" y="1785926"/>
            <a:ext cx="2428892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뒤로가기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00562" y="1785926"/>
            <a:ext cx="2428892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날짜선택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1357354" y="1000108"/>
            <a:ext cx="2928958" cy="4071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-1357354" y="1000108"/>
            <a:ext cx="292895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날짜선택</a:t>
            </a:r>
            <a:endParaRPr lang="ko-KR" altLang="en-US" sz="32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-1071602" y="4214818"/>
            <a:ext cx="2428892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뒤로가기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11" idx="1"/>
          </p:cNvCxnSpPr>
          <p:nvPr/>
        </p:nvCxnSpPr>
        <p:spPr>
          <a:xfrm rot="10800000" flipV="1">
            <a:off x="1571604" y="2143116"/>
            <a:ext cx="2928958" cy="8929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-1071602" y="1857364"/>
            <a:ext cx="2428892" cy="22145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달력선택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15338" y="1000108"/>
            <a:ext cx="3143272" cy="1477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날짜선택을 클릭하여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해당연도의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월별 매출추이 확인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graphicFrame>
        <p:nvGraphicFramePr>
          <p:cNvPr id="16" name="차트 15"/>
          <p:cNvGraphicFramePr/>
          <p:nvPr/>
        </p:nvGraphicFramePr>
        <p:xfrm>
          <a:off x="2071670" y="2794000"/>
          <a:ext cx="4786346" cy="3635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402</Words>
  <Application>Microsoft Office PowerPoint</Application>
  <PresentationFormat>화면 슬라이드 쇼(4:3)</PresentationFormat>
  <Paragraphs>301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tes</dc:creator>
  <cp:lastModifiedBy>tes</cp:lastModifiedBy>
  <cp:revision>17</cp:revision>
  <dcterms:created xsi:type="dcterms:W3CDTF">2016-08-21T12:49:43Z</dcterms:created>
  <dcterms:modified xsi:type="dcterms:W3CDTF">2016-08-28T09:11:15Z</dcterms:modified>
</cp:coreProperties>
</file>