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6" r:id="rId9"/>
    <p:sldId id="268" r:id="rId10"/>
    <p:sldId id="267" r:id="rId11"/>
    <p:sldId id="269" r:id="rId12"/>
    <p:sldId id="270" r:id="rId13"/>
    <p:sldId id="273" r:id="rId14"/>
    <p:sldId id="272" r:id="rId15"/>
    <p:sldId id="271" r:id="rId16"/>
    <p:sldId id="274" r:id="rId17"/>
    <p:sldId id="276" r:id="rId18"/>
    <p:sldId id="277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0C6"/>
    <a:srgbClr val="F7FFAF"/>
    <a:srgbClr val="39D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2884" autoAdjust="0"/>
  </p:normalViewPr>
  <p:slideViewPr>
    <p:cSldViewPr snapToGrid="0">
      <p:cViewPr varScale="1">
        <p:scale>
          <a:sx n="71" d="100"/>
          <a:sy n="71" d="100"/>
        </p:scale>
        <p:origin x="205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97250-8E71-4DD3-BCC1-512AAAA1C46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A1B21-ACE8-48CC-B2B7-67A8B0A77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13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오능균</a:t>
            </a:r>
            <a:r>
              <a:rPr kumimoji="1" lang="ko-KR" altLang="en-US" dirty="0"/>
              <a:t> 이라고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지금부터 다음분기 게임 출시를 위한 전세계 지역별 게임 트렌드 및 매출 분석 프로젝트 발표를 진행하도록 하겠습니다</a:t>
            </a:r>
            <a:r>
              <a:rPr kumimoji="1" lang="en-US" altLang="ko-KR" dirty="0"/>
              <a:t>.</a:t>
            </a: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A1B21-ACE8-48CC-B2B7-67A8B0A772E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157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그 다음은 각지역들의 게임 회사에 따른 판매량을 비교해 보았습니다</a:t>
            </a:r>
            <a:r>
              <a:rPr kumimoji="1" lang="en-US" altLang="ko-KR" dirty="0"/>
              <a:t>.</a:t>
            </a:r>
          </a:p>
          <a:p>
            <a:endParaRPr kumimoji="1" lang="en-US" altLang="ja-JP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전세계적으로 </a:t>
            </a:r>
            <a:r>
              <a:rPr lang="en-US" altLang="ko-KR" sz="1200" dirty="0"/>
              <a:t>Nintendo </a:t>
            </a:r>
            <a:r>
              <a:rPr lang="ko-KR" altLang="en-US" sz="1200" dirty="0"/>
              <a:t>사의 판매량이 제일 높았습니다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북미 지역은 </a:t>
            </a:r>
            <a:r>
              <a:rPr lang="en-US" altLang="ko-KR" sz="1200" dirty="0"/>
              <a:t>Nintendo, Activision, Microsoft Game Studios </a:t>
            </a:r>
            <a:r>
              <a:rPr lang="ko-KR" altLang="en-US" sz="1200" dirty="0"/>
              <a:t>순으로 판매량이 높았습니다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유럽 지역은 </a:t>
            </a:r>
            <a:r>
              <a:rPr lang="en-US" altLang="ko-KR" sz="1200" dirty="0"/>
              <a:t>Nintendo, Electronic Arts, Activision </a:t>
            </a:r>
            <a:r>
              <a:rPr lang="ko-KR" altLang="en-US" sz="1200" dirty="0"/>
              <a:t>순으로 판매량이 높았습니다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일본 지역은 </a:t>
            </a:r>
            <a:r>
              <a:rPr lang="en-US" altLang="ko-KR" sz="1200" dirty="0"/>
              <a:t>Nintendo, Capcom(</a:t>
            </a:r>
            <a:r>
              <a:rPr lang="ko-KR" altLang="en-US" sz="1200" dirty="0" err="1"/>
              <a:t>캡콤</a:t>
            </a:r>
            <a:r>
              <a:rPr lang="en-US" altLang="ko-KR" sz="1200" dirty="0"/>
              <a:t>), Square </a:t>
            </a:r>
            <a:r>
              <a:rPr lang="en-US" altLang="ko-KR" sz="1200" dirty="0" err="1"/>
              <a:t>Enix</a:t>
            </a:r>
            <a:r>
              <a:rPr lang="en-US" altLang="ko-KR" sz="1200" dirty="0"/>
              <a:t>(</a:t>
            </a:r>
            <a:r>
              <a:rPr lang="ko-KR" altLang="en-US" sz="1200" dirty="0"/>
              <a:t>스퀘어 </a:t>
            </a:r>
            <a:r>
              <a:rPr lang="ko-KR" altLang="en-US" sz="1200" dirty="0" err="1"/>
              <a:t>에닉스</a:t>
            </a:r>
            <a:r>
              <a:rPr lang="en-US" altLang="ko-KR" sz="1200" dirty="0"/>
              <a:t>) </a:t>
            </a:r>
            <a:r>
              <a:rPr lang="ko-KR" altLang="en-US" sz="1200" dirty="0"/>
              <a:t>순으로 판매량이 높았습니다</a:t>
            </a:r>
            <a:r>
              <a:rPr lang="en-US" altLang="ko-KR" sz="1200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A1B21-ACE8-48CC-B2B7-67A8B0A772E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633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그 다음은 연도별 게임 트렌드를 분석해 보았습니다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전세계 연도별 게임 판매량 트렌드를 확인해 본 결과</a:t>
            </a:r>
            <a:endParaRPr kumimoji="1"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전체적으로 북미 지역의 게임 판매량이 제일 많았으며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 다음으로는 유럽 지역의 게임 판매량이 많았습니다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판매량이 많은 북미 시장과 유럽 시장을 타겟으로 게임 사업을 진행하는 것이 좋아 보입니다</a:t>
            </a:r>
            <a:r>
              <a:rPr kumimoji="1" lang="en-US" altLang="ko-KR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A1B21-ACE8-48CC-B2B7-67A8B0A772E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705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 다음은 각 지역의 연도별 게임 장르 판매량 트렌드를 분석해 보았습니다</a:t>
            </a:r>
            <a:r>
              <a:rPr kumimoji="1" lang="en-US" altLang="ko-KR" dirty="0"/>
              <a:t>.</a:t>
            </a:r>
          </a:p>
          <a:p>
            <a:endParaRPr kumimoji="1" lang="en-US" altLang="ja-JP" dirty="0"/>
          </a:p>
          <a:p>
            <a:r>
              <a:rPr kumimoji="1" lang="ko-KR" altLang="en-US" dirty="0"/>
              <a:t>일본을 제외한 다른 지역들은 최근 </a:t>
            </a:r>
            <a:r>
              <a:rPr kumimoji="1" lang="en-US" altLang="ko-KR" dirty="0"/>
              <a:t>2015</a:t>
            </a:r>
            <a:r>
              <a:rPr kumimoji="1" lang="ko-KR" altLang="en-US" dirty="0"/>
              <a:t>년도 부터 </a:t>
            </a:r>
            <a:r>
              <a:rPr kumimoji="1" lang="en-US" altLang="ko-KR" dirty="0"/>
              <a:t>2016</a:t>
            </a:r>
            <a:r>
              <a:rPr kumimoji="1" lang="ko-KR" altLang="en-US" dirty="0"/>
              <a:t>년도에서 </a:t>
            </a:r>
            <a:r>
              <a:rPr kumimoji="1" lang="en-US" altLang="ko-KR" dirty="0"/>
              <a:t>Shooter </a:t>
            </a:r>
            <a:r>
              <a:rPr kumimoji="1" lang="ko-KR" altLang="en-US" dirty="0"/>
              <a:t>장르의 게임 판매량이 높았습니다</a:t>
            </a:r>
            <a:r>
              <a:rPr kumimoji="1" lang="en-US" altLang="ko-KR" dirty="0"/>
              <a:t>.</a:t>
            </a:r>
          </a:p>
          <a:p>
            <a:endParaRPr kumimoji="1" lang="en-US" altLang="ja-JP" dirty="0"/>
          </a:p>
          <a:p>
            <a:r>
              <a:rPr kumimoji="1" lang="ko-KR" altLang="en-US" dirty="0"/>
              <a:t>일본은 </a:t>
            </a:r>
            <a:r>
              <a:rPr kumimoji="1" lang="en-US" altLang="ko-KR" dirty="0"/>
              <a:t>2000</a:t>
            </a:r>
            <a:r>
              <a:rPr kumimoji="1" lang="ko-KR" altLang="en-US" dirty="0"/>
              <a:t>년도 부터 </a:t>
            </a:r>
            <a:r>
              <a:rPr kumimoji="1" lang="en-US" altLang="ko-KR" dirty="0"/>
              <a:t>2014</a:t>
            </a:r>
            <a:r>
              <a:rPr kumimoji="1" lang="ko-KR" altLang="en-US" dirty="0"/>
              <a:t>년도까지는 </a:t>
            </a:r>
            <a:r>
              <a:rPr lang="en-US" altLang="ko-KR" sz="1200" dirty="0"/>
              <a:t>Role-Playing </a:t>
            </a:r>
            <a:r>
              <a:rPr lang="ko-KR" altLang="en-US" sz="1200" dirty="0"/>
              <a:t>장르의 매출이 높았다가 최근 </a:t>
            </a:r>
            <a:r>
              <a:rPr lang="en-US" altLang="ko-KR" sz="1200" dirty="0"/>
              <a:t>2015</a:t>
            </a:r>
            <a:r>
              <a:rPr lang="ko-KR" altLang="en-US" sz="1200" dirty="0"/>
              <a:t>년도 부터</a:t>
            </a:r>
            <a:r>
              <a:rPr lang="en-US" altLang="ko-KR" sz="1200" dirty="0"/>
              <a:t> 2016</a:t>
            </a:r>
            <a:r>
              <a:rPr lang="ko-KR" altLang="en-US" sz="1200" dirty="0"/>
              <a:t>년도까지는 </a:t>
            </a:r>
            <a:r>
              <a:rPr lang="en-US" altLang="ko-KR" sz="1200" dirty="0"/>
              <a:t>Action </a:t>
            </a:r>
            <a:r>
              <a:rPr lang="ko-KR" altLang="en-US" sz="1200" dirty="0"/>
              <a:t>장르의 판매량이 높았습니다</a:t>
            </a:r>
            <a:r>
              <a:rPr lang="en-US" altLang="ko-KR" sz="1200" dirty="0"/>
              <a:t>.</a:t>
            </a: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A1B21-ACE8-48CC-B2B7-67A8B0A772E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894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그 다음은 전세계 연도별 게임 플랫폼 종류별 판매량 트렌드를 분석해 보았습니다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전세계적으로 멀티 플랫폼 게임이 싱글 플랫폼 게임보다 판매량이 높다는 것을 알 수 있었습니다</a:t>
            </a:r>
            <a:r>
              <a:rPr lang="en-US" altLang="ko-KR" sz="1200" dirty="0"/>
              <a:t>.</a:t>
            </a:r>
            <a:endParaRPr kumimoji="1" lang="en-US" altLang="ko-KR" dirty="0"/>
          </a:p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A1B21-ACE8-48CC-B2B7-67A8B0A772E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584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 그래프를 보시면</a:t>
            </a:r>
            <a:endParaRPr kumimoji="1" lang="en-US" altLang="ko-KR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전세계적으로</a:t>
            </a:r>
            <a:r>
              <a:rPr lang="en-US" altLang="ko-KR" sz="1200" dirty="0"/>
              <a:t> </a:t>
            </a:r>
            <a:r>
              <a:rPr lang="ko-KR" altLang="en-US" sz="1200" dirty="0"/>
              <a:t>콘솔 게임이 게임 시장의 주요한 </a:t>
            </a:r>
            <a:r>
              <a:rPr lang="en-US" altLang="ko-KR" sz="1200" dirty="0"/>
              <a:t>Platform</a:t>
            </a:r>
            <a:r>
              <a:rPr lang="ko-KR" altLang="en-US" sz="1200" dirty="0"/>
              <a:t>이며</a:t>
            </a:r>
            <a:r>
              <a:rPr lang="en-US" altLang="ko-KR" sz="1200" dirty="0"/>
              <a:t>, </a:t>
            </a:r>
            <a:r>
              <a:rPr lang="ko-KR" altLang="en-US" sz="1200" dirty="0"/>
              <a:t>그 다음으론 휴대용 기기임을 확인 할 수 있습니다</a:t>
            </a:r>
            <a:r>
              <a:rPr lang="en-US" altLang="ko-KR" sz="1200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A1B21-ACE8-48CC-B2B7-67A8B0A772E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607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그 다음은 각 지역의 연도별 게임 플랫폼 종류들의 판매량 트렌드를 분석해 보았습니다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북미</a:t>
            </a:r>
            <a:r>
              <a:rPr lang="en-US" altLang="ko-KR" sz="1200" dirty="0"/>
              <a:t>, </a:t>
            </a:r>
            <a:r>
              <a:rPr lang="ko-KR" altLang="en-US" sz="1200" dirty="0"/>
              <a:t>유럽</a:t>
            </a:r>
            <a:r>
              <a:rPr lang="en-US" altLang="ko-KR" sz="1200" dirty="0"/>
              <a:t>, </a:t>
            </a:r>
            <a:r>
              <a:rPr lang="ko-KR" altLang="en-US" sz="1200" dirty="0"/>
              <a:t>그 외지역은 콘솔 게임이 게임 시장의 대부분을 차지하나</a:t>
            </a:r>
            <a:r>
              <a:rPr lang="en-US" altLang="ko-KR" sz="1200" dirty="0"/>
              <a:t>, </a:t>
            </a:r>
            <a:r>
              <a:rPr lang="ko-KR" altLang="en-US" sz="1200" dirty="0"/>
              <a:t>일본지역은 휴대용 기기 게임이 콘솔 게임보다 판매량이 높았습니다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일본 지역을 </a:t>
            </a:r>
            <a:r>
              <a:rPr lang="ko-KR" altLang="en-US" sz="1200" dirty="0" err="1"/>
              <a:t>타겟으로하여</a:t>
            </a:r>
            <a:r>
              <a:rPr lang="ko-KR" altLang="en-US" sz="1200" dirty="0"/>
              <a:t> 게임을 출시할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휴대용 기기를 염두에 두어 출시할 필요가 있다고 생각합니다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A1B21-ACE8-48CC-B2B7-67A8B0A772E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499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그 다음은 전세계 연도별 게임 회사 판매량 트렌드를 분석해 보았습니다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2000</a:t>
            </a:r>
            <a:r>
              <a:rPr lang="ko-KR" altLang="en-US" sz="1200" dirty="0"/>
              <a:t>년도부터</a:t>
            </a:r>
            <a:r>
              <a:rPr lang="en-US" altLang="ko-KR" sz="1200" dirty="0"/>
              <a:t> 2016</a:t>
            </a:r>
            <a:r>
              <a:rPr lang="ko-KR" altLang="en-US" sz="1200" dirty="0"/>
              <a:t>년도까지 </a:t>
            </a:r>
            <a:r>
              <a:rPr lang="en-US" altLang="ko-KR" sz="1200" dirty="0"/>
              <a:t>Nintendo</a:t>
            </a:r>
            <a:r>
              <a:rPr lang="ko-KR" altLang="en-US" sz="1200" dirty="0"/>
              <a:t>사와 </a:t>
            </a:r>
            <a:r>
              <a:rPr lang="en-US" altLang="ko-KR" sz="1200" dirty="0"/>
              <a:t>EA(Electronic Arts)</a:t>
            </a:r>
            <a:r>
              <a:rPr lang="ko-KR" altLang="en-US" sz="1200" dirty="0"/>
              <a:t>사의 판매량이 높았습니다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2017</a:t>
            </a:r>
            <a:r>
              <a:rPr lang="ko-KR" altLang="en-US" sz="1200" dirty="0"/>
              <a:t>년도 데이터는 수집한 양이 적기 때문에 통계량이 정확하지 않아 분석에서 제외 시켰습니다</a:t>
            </a:r>
            <a:r>
              <a:rPr lang="en-US" altLang="ko-KR" sz="1200" dirty="0"/>
              <a:t>.</a:t>
            </a:r>
            <a:endParaRPr kumimoji="1" lang="en-US" altLang="ko-KR" dirty="0"/>
          </a:p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A1B21-ACE8-48CC-B2B7-67A8B0A772E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270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그 다음은 각 지역의 연도별 게임 회사 판매량 트렌드를 분석해 보았습니다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유럽</a:t>
            </a:r>
            <a:r>
              <a:rPr lang="en-US" altLang="ko-KR" sz="1200" dirty="0"/>
              <a:t>, </a:t>
            </a:r>
            <a:r>
              <a:rPr lang="ko-KR" altLang="en-US" sz="1200" dirty="0"/>
              <a:t>그 외지역은 최근 </a:t>
            </a:r>
            <a:r>
              <a:rPr lang="en-US" altLang="ko-KR" sz="1200" dirty="0"/>
              <a:t>2015</a:t>
            </a:r>
            <a:r>
              <a:rPr lang="ko-KR" altLang="en-US" sz="1200" dirty="0"/>
              <a:t>년도부터</a:t>
            </a:r>
            <a:r>
              <a:rPr lang="en-US" altLang="ko-KR" sz="1200" dirty="0"/>
              <a:t> 2016</a:t>
            </a:r>
            <a:r>
              <a:rPr lang="ko-KR" altLang="en-US" sz="1200" dirty="0"/>
              <a:t>년도까지 </a:t>
            </a:r>
            <a:r>
              <a:rPr lang="en-US" altLang="ko-KR" sz="1200" dirty="0"/>
              <a:t>EA</a:t>
            </a:r>
            <a:r>
              <a:rPr lang="ko-KR" altLang="en-US" sz="1200" dirty="0"/>
              <a:t>사의</a:t>
            </a:r>
            <a:r>
              <a:rPr lang="en-US" altLang="ko-KR" sz="1200" dirty="0"/>
              <a:t> </a:t>
            </a:r>
            <a:r>
              <a:rPr lang="ko-KR" altLang="en-US" sz="1200" dirty="0"/>
              <a:t>판매량이 높았습니다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북미 지역은 최근 </a:t>
            </a:r>
            <a:r>
              <a:rPr lang="en-US" altLang="ko-KR" sz="1200" dirty="0"/>
              <a:t>2016</a:t>
            </a:r>
            <a:r>
              <a:rPr lang="ko-KR" altLang="en-US" sz="1200" dirty="0"/>
              <a:t>년도에 유비소프트</a:t>
            </a:r>
            <a:r>
              <a:rPr lang="en-US" altLang="ko-KR" sz="1200" dirty="0"/>
              <a:t>(Ubisoft) </a:t>
            </a:r>
            <a:r>
              <a:rPr lang="ko-KR" altLang="en-US" sz="1200" dirty="0"/>
              <a:t>사의 판매량이 높았습니다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일본 지역은 전체적으로 </a:t>
            </a:r>
            <a:r>
              <a:rPr lang="en-US" altLang="ko-KR" sz="1200" dirty="0"/>
              <a:t>Nintendo </a:t>
            </a:r>
            <a:r>
              <a:rPr lang="ko-KR" altLang="en-US" sz="1200" dirty="0"/>
              <a:t>사가 판매량이 높았고</a:t>
            </a:r>
            <a:r>
              <a:rPr lang="en-US" altLang="ko-KR" sz="1200" dirty="0"/>
              <a:t>, </a:t>
            </a:r>
            <a:r>
              <a:rPr lang="ko-KR" altLang="en-US" sz="1200" dirty="0"/>
              <a:t>최근에는 </a:t>
            </a:r>
            <a:r>
              <a:rPr lang="en-US" altLang="ko-KR" sz="1200" dirty="0"/>
              <a:t>(</a:t>
            </a:r>
            <a:r>
              <a:rPr lang="ko-KR" altLang="en-US" sz="1200" dirty="0"/>
              <a:t>남코 </a:t>
            </a:r>
            <a:r>
              <a:rPr lang="ko-KR" altLang="en-US" sz="1200" dirty="0" err="1"/>
              <a:t>반다이</a:t>
            </a:r>
            <a:r>
              <a:rPr lang="ko-KR" altLang="en-US" sz="1200" dirty="0"/>
              <a:t> 게임즈</a:t>
            </a:r>
            <a:r>
              <a:rPr lang="en-US" altLang="ko-KR" sz="1200" dirty="0"/>
              <a:t>)Namco Bandai Games </a:t>
            </a:r>
            <a:r>
              <a:rPr lang="ko-KR" altLang="en-US" sz="1200" dirty="0"/>
              <a:t>사의 판매량이 제일 높았습니다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A1B21-ACE8-48CC-B2B7-67A8B0A772E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32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결론적으로 다음 분기에 출시하면 좋을 게임은</a:t>
            </a:r>
            <a:endParaRPr kumimoji="1" lang="en-US" altLang="ko-KR" dirty="0"/>
          </a:p>
          <a:p>
            <a:endParaRPr kumimoji="1" lang="en-US" altLang="ja-JP" dirty="0"/>
          </a:p>
          <a:p>
            <a:r>
              <a:rPr kumimoji="1" lang="ko-KR" altLang="en-US" dirty="0"/>
              <a:t>판매량이 많았던 북미 지역과 유럽 지역을 중심으로 게임을 출시하는 편이 좋아 보입니다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게임 장르는 최근 트렌드에 맞추어 </a:t>
            </a:r>
            <a:r>
              <a:rPr kumimoji="1" lang="en-US" altLang="ko-KR" dirty="0"/>
              <a:t>Shooter</a:t>
            </a:r>
            <a:r>
              <a:rPr kumimoji="1" lang="ko-KR" altLang="en-US" dirty="0"/>
              <a:t> 장르 게임으로 출시하는 것이 좋다고 생각됩니다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플랫폼은 멀티플랫폼으로 출시하여 다양한 기기에서 유저들이 즐길 수 있도록 하는 것이 좋아 보입니다</a:t>
            </a:r>
            <a:r>
              <a:rPr kumimoji="1" lang="en-US" altLang="ko-KR" dirty="0"/>
              <a:t>.</a:t>
            </a:r>
          </a:p>
          <a:p>
            <a:endParaRPr kumimoji="1" lang="en-US" altLang="ja-JP" dirty="0"/>
          </a:p>
          <a:p>
            <a:r>
              <a:rPr kumimoji="1" lang="ko-KR" altLang="en-US" dirty="0"/>
              <a:t>이러한 점들을 고려하여 최근에 매출이 높았던 </a:t>
            </a:r>
            <a:r>
              <a:rPr kumimoji="1" lang="en-US" altLang="ko-KR" dirty="0"/>
              <a:t>EA</a:t>
            </a:r>
            <a:r>
              <a:rPr kumimoji="1" lang="ko-KR" altLang="en-US" dirty="0"/>
              <a:t>사의 </a:t>
            </a:r>
            <a:r>
              <a:rPr kumimoji="1" lang="en-US" altLang="ko-KR" dirty="0"/>
              <a:t>Shooter </a:t>
            </a:r>
            <a:r>
              <a:rPr kumimoji="1" lang="ko-KR" altLang="en-US" dirty="0"/>
              <a:t>게임인 </a:t>
            </a:r>
            <a:r>
              <a:rPr lang="en-US" altLang="ko-KR" sz="1200" dirty="0"/>
              <a:t>Battlefield 3, Battlefield 4, Star Wars Battlefront (2015), (</a:t>
            </a:r>
            <a:r>
              <a:rPr lang="ko-KR" altLang="en-US" sz="1200" dirty="0"/>
              <a:t>메달 오브 </a:t>
            </a:r>
            <a:r>
              <a:rPr lang="ko-KR" altLang="en-US" sz="1200" dirty="0" err="1"/>
              <a:t>아너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프론트라인</a:t>
            </a:r>
            <a:r>
              <a:rPr lang="en-US" altLang="ko-KR" sz="1200" dirty="0"/>
              <a:t>)Medal of Honor: Frontline </a:t>
            </a:r>
            <a:r>
              <a:rPr lang="ko-KR" altLang="en-US" sz="1200" dirty="0"/>
              <a:t>등을 참고하여</a:t>
            </a:r>
            <a:endParaRPr lang="en-US" altLang="ko-KR" sz="1200" dirty="0"/>
          </a:p>
          <a:p>
            <a:r>
              <a:rPr kumimoji="1" lang="ko-KR" altLang="en-US" sz="1200" dirty="0"/>
              <a:t>게임을 개발하면 좋을 것 같습니다</a:t>
            </a:r>
            <a:r>
              <a:rPr kumimoji="1" lang="en-US" altLang="ko-KR" sz="1200" dirty="0"/>
              <a:t>.</a:t>
            </a:r>
          </a:p>
          <a:p>
            <a:endParaRPr kumimoji="1" lang="en-US" altLang="ja-JP" sz="1200" dirty="0"/>
          </a:p>
          <a:p>
            <a:r>
              <a:rPr kumimoji="1" lang="ko-KR" altLang="en-US" sz="1200" dirty="0"/>
              <a:t>이상으로 발표를 마치도록 하겠습니다</a:t>
            </a:r>
            <a:r>
              <a:rPr kumimoji="1" lang="en-US" altLang="ko-KR" sz="1200" dirty="0"/>
              <a:t>.</a:t>
            </a:r>
          </a:p>
          <a:p>
            <a:endParaRPr kumimoji="1" lang="en-US" altLang="ja-JP" sz="1200" dirty="0"/>
          </a:p>
          <a:p>
            <a:r>
              <a:rPr kumimoji="1" lang="ko-KR" altLang="en-US" sz="1200" dirty="0"/>
              <a:t>감사합니다</a:t>
            </a:r>
            <a:r>
              <a:rPr kumimoji="1" lang="en-US" altLang="ko-KR" sz="1200" dirty="0"/>
              <a:t>.</a:t>
            </a: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A1B21-ACE8-48CC-B2B7-67A8B0A772E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6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아무런 정보 없이 어떤 게임을 개발하여 출시해야 대중들에게 인기를 얻을 수 있을까 고민하는 것은 매우 어렵다고 생각됩니다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저는 과거 전세계 게임 회사에서 출시한 게임 매출 데이터를 분석하고 게임 시장 트렌드를 파악하여 다음 분기에 어떤 게임을 출시 하면 좋을지 고민하는 것에</a:t>
            </a:r>
            <a:endParaRPr kumimoji="1" lang="en-US" altLang="ko-KR" dirty="0"/>
          </a:p>
          <a:p>
            <a:r>
              <a:rPr kumimoji="1" lang="ko-KR" altLang="en-US" dirty="0"/>
              <a:t>도움을 주고자 합니다</a:t>
            </a:r>
            <a:r>
              <a:rPr kumimoji="1" lang="en-US" altLang="ko-KR" dirty="0"/>
              <a:t>.</a:t>
            </a: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A1B21-ACE8-48CC-B2B7-67A8B0A772E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768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제가 분석에 사용한 데이터는 </a:t>
            </a:r>
            <a:r>
              <a:rPr kumimoji="1" lang="en-US" altLang="ko-KR" dirty="0" err="1"/>
              <a:t>VGChartz</a:t>
            </a:r>
            <a:r>
              <a:rPr kumimoji="1" lang="en-US" altLang="ko-KR" dirty="0"/>
              <a:t> </a:t>
            </a:r>
            <a:r>
              <a:rPr kumimoji="1" lang="ko-KR" altLang="en-US" dirty="0"/>
              <a:t>라는 비디오게임 차트에 관한 정보가 있는 홈페이지에서 </a:t>
            </a:r>
            <a:r>
              <a:rPr lang="en-US" altLang="ko-KR" sz="1200" dirty="0"/>
              <a:t>Video Game Sales Dataset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활용</a:t>
            </a:r>
            <a:r>
              <a:rPr lang="en-US" altLang="ko-KR" sz="1200" dirty="0"/>
              <a:t> </a:t>
            </a:r>
            <a:r>
              <a:rPr lang="ko-KR" altLang="en-US" sz="1200" dirty="0"/>
              <a:t>하였습니다</a:t>
            </a:r>
            <a:r>
              <a:rPr lang="en-US" altLang="ko-KR" sz="1200" dirty="0"/>
              <a:t>.</a:t>
            </a:r>
          </a:p>
          <a:p>
            <a:r>
              <a:rPr kumimoji="1" lang="ko-KR" altLang="en-US" dirty="0"/>
              <a:t>이 데이터의 특징은 판매량이 </a:t>
            </a:r>
            <a:r>
              <a:rPr kumimoji="1" lang="en-US" altLang="ko-KR" dirty="0"/>
              <a:t>10</a:t>
            </a:r>
            <a:r>
              <a:rPr kumimoji="1" lang="ko-KR" altLang="en-US" dirty="0"/>
              <a:t>만개 이상인 비디오 게임 목록으로 구성 되어 있으며</a:t>
            </a:r>
            <a:endParaRPr kumimoji="1" lang="en-US" altLang="ko-KR" dirty="0"/>
          </a:p>
          <a:p>
            <a:r>
              <a:rPr kumimoji="1" lang="en-US" altLang="ko-KR" dirty="0"/>
              <a:t>1980</a:t>
            </a:r>
            <a:r>
              <a:rPr kumimoji="1" lang="ko-KR" altLang="en-US" dirty="0"/>
              <a:t>년대 부터 </a:t>
            </a:r>
            <a:r>
              <a:rPr kumimoji="1" lang="en-US" altLang="ko-KR" dirty="0"/>
              <a:t>2020</a:t>
            </a:r>
            <a:r>
              <a:rPr kumimoji="1" lang="ko-KR" altLang="en-US" dirty="0"/>
              <a:t>년 까지의 데이터 총 </a:t>
            </a:r>
            <a:r>
              <a:rPr kumimoji="1" lang="en-US" altLang="ko-KR" dirty="0"/>
              <a:t>16,598</a:t>
            </a:r>
            <a:r>
              <a:rPr kumimoji="1" lang="ko-KR" altLang="en-US"/>
              <a:t>개와 </a:t>
            </a:r>
            <a:r>
              <a:rPr kumimoji="1" lang="en-US" altLang="ko-KR" dirty="0"/>
              <a:t>9</a:t>
            </a:r>
            <a:r>
              <a:rPr kumimoji="1" lang="ko-KR" altLang="en-US" dirty="0"/>
              <a:t>개의 컬럼으로 이루어져 있습니다</a:t>
            </a:r>
            <a:r>
              <a:rPr kumimoji="1" lang="en-US" altLang="ko-KR" dirty="0"/>
              <a:t>.</a:t>
            </a: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A1B21-ACE8-48CC-B2B7-67A8B0A772E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198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데이터 전처리를 어떻게 진행했는지 설명해드리겠습니다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첫번째로 </a:t>
            </a:r>
            <a:r>
              <a:rPr kumimoji="1" lang="ko-KR" altLang="en-US" dirty="0" err="1"/>
              <a:t>결측치를</a:t>
            </a:r>
            <a:r>
              <a:rPr kumimoji="1" lang="ko-KR" altLang="en-US" dirty="0"/>
              <a:t> 확인하였습니다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ja-JP" dirty="0"/>
              <a:t>Year </a:t>
            </a:r>
            <a:r>
              <a:rPr kumimoji="1" lang="ko-KR" altLang="en-US" dirty="0"/>
              <a:t>컬럼</a:t>
            </a:r>
            <a:r>
              <a:rPr kumimoji="1" lang="en-US" altLang="ko-KR" dirty="0"/>
              <a:t>, </a:t>
            </a:r>
            <a:r>
              <a:rPr kumimoji="1" lang="ko-KR" altLang="en-US" dirty="0"/>
              <a:t>장르 컬럼</a:t>
            </a:r>
            <a:r>
              <a:rPr kumimoji="1" lang="en-US" altLang="ko-KR" dirty="0"/>
              <a:t>, Publisher </a:t>
            </a:r>
            <a:r>
              <a:rPr kumimoji="1" lang="ko-KR" altLang="en-US" dirty="0"/>
              <a:t>컬럼에서 </a:t>
            </a:r>
            <a:r>
              <a:rPr kumimoji="1" lang="ko-KR" altLang="en-US" dirty="0" err="1"/>
              <a:t>결측치가</a:t>
            </a:r>
            <a:r>
              <a:rPr kumimoji="1" lang="ko-KR" altLang="en-US" dirty="0"/>
              <a:t> 발견되었는데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총 데이터양에 비해서 </a:t>
            </a:r>
            <a:r>
              <a:rPr kumimoji="1" lang="ko-KR" altLang="en-US" dirty="0" err="1"/>
              <a:t>결측치</a:t>
            </a:r>
            <a:r>
              <a:rPr kumimoji="1" lang="ko-KR" altLang="en-US" dirty="0"/>
              <a:t> 개수가 적었고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다른 값으로 </a:t>
            </a:r>
            <a:r>
              <a:rPr kumimoji="1" lang="ko-KR" altLang="en-US" dirty="0" err="1"/>
              <a:t>대체하는게</a:t>
            </a:r>
            <a:r>
              <a:rPr kumimoji="1" lang="ko-KR" altLang="en-US" dirty="0"/>
              <a:t> 어렵다고 판단하여 전부 제거를 하였습니다</a:t>
            </a:r>
            <a:r>
              <a:rPr kumimoji="1" lang="en-US" altLang="ko-KR" dirty="0"/>
              <a:t>.</a:t>
            </a:r>
          </a:p>
          <a:p>
            <a:endParaRPr kumimoji="1" lang="en-US" altLang="ja-JP" dirty="0"/>
          </a:p>
          <a:p>
            <a:r>
              <a:rPr kumimoji="1" lang="ko-KR" altLang="en-US" dirty="0"/>
              <a:t>두번째는 </a:t>
            </a:r>
            <a:r>
              <a:rPr kumimoji="1" lang="ko-KR" altLang="en-US" dirty="0" err="1"/>
              <a:t>중복값에</a:t>
            </a:r>
            <a:r>
              <a:rPr kumimoji="1" lang="ko-KR" altLang="en-US" dirty="0"/>
              <a:t> 대해 처리를 하였습니다</a:t>
            </a:r>
            <a:r>
              <a:rPr kumimoji="1" lang="en-US" altLang="ko-KR" dirty="0"/>
              <a:t>.</a:t>
            </a:r>
          </a:p>
          <a:p>
            <a:r>
              <a:rPr lang="en-US" altLang="ko-KR" sz="1200" dirty="0"/>
              <a:t>Name, Platform, Year, Genre, Publisher 5</a:t>
            </a:r>
            <a:r>
              <a:rPr lang="ko-KR" altLang="en-US" sz="1200" dirty="0"/>
              <a:t>개의 컬럼을 기준으로 </a:t>
            </a:r>
            <a:r>
              <a:rPr lang="ko-KR" altLang="en-US" sz="1200" dirty="0" err="1"/>
              <a:t>중복값을</a:t>
            </a:r>
            <a:r>
              <a:rPr lang="ko-KR" altLang="en-US" sz="1200" dirty="0"/>
              <a:t> 가지는 데이터를 발견하였습니다</a:t>
            </a:r>
            <a:r>
              <a:rPr lang="en-US" altLang="ko-KR" sz="1200" dirty="0"/>
              <a:t>.</a:t>
            </a:r>
          </a:p>
          <a:p>
            <a:r>
              <a:rPr kumimoji="1" lang="ko-KR" altLang="en-US" sz="1200" dirty="0"/>
              <a:t>이 </a:t>
            </a:r>
            <a:r>
              <a:rPr kumimoji="1" lang="ko-KR" altLang="en-US" sz="1200" dirty="0" err="1"/>
              <a:t>중복값은</a:t>
            </a:r>
            <a:r>
              <a:rPr kumimoji="1" lang="ko-KR" altLang="en-US" sz="1200" dirty="0"/>
              <a:t> 각 지역별 판매량을 더하여 하나의 데이터로 만들어 주었습니다</a:t>
            </a:r>
            <a:r>
              <a:rPr kumimoji="1" lang="en-US" altLang="ko-KR" sz="1200" dirty="0"/>
              <a:t>.</a:t>
            </a: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A1B21-ACE8-48CC-B2B7-67A8B0A772E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04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세번째는 이상한 값을 갖는 데이터를 확인하였습니다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Year </a:t>
            </a:r>
            <a:r>
              <a:rPr kumimoji="1" lang="ko-KR" altLang="en-US" dirty="0"/>
              <a:t>컬럼의 데이터 분포를 확인 하였을 때</a:t>
            </a:r>
            <a:r>
              <a:rPr kumimoji="1" lang="en-US" altLang="ko-KR" dirty="0"/>
              <a:t>, 100 </a:t>
            </a:r>
            <a:r>
              <a:rPr kumimoji="1" lang="ko-KR" altLang="en-US" dirty="0"/>
              <a:t>이하의 이상치를 찾을 수 있었습니다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더 자세하게 보면 </a:t>
            </a:r>
            <a:r>
              <a:rPr kumimoji="1" lang="en-US" altLang="ko-KR" dirty="0"/>
              <a:t>20</a:t>
            </a:r>
            <a:r>
              <a:rPr kumimoji="1" lang="ko-KR" altLang="en-US" dirty="0"/>
              <a:t>이하의 데이터와 </a:t>
            </a:r>
            <a:r>
              <a:rPr kumimoji="1" lang="en-US" altLang="ko-KR" dirty="0"/>
              <a:t>80</a:t>
            </a:r>
            <a:r>
              <a:rPr kumimoji="1" lang="ko-KR" altLang="en-US" dirty="0"/>
              <a:t>이상의 데이터의 분포를 나타냈는데</a:t>
            </a:r>
            <a:endParaRPr kumimoji="1" lang="en-US" altLang="ko-KR" dirty="0"/>
          </a:p>
          <a:p>
            <a:r>
              <a:rPr kumimoji="1" lang="en-US" altLang="ko-KR" dirty="0"/>
              <a:t>20</a:t>
            </a:r>
            <a:r>
              <a:rPr kumimoji="1" lang="ko-KR" altLang="en-US" dirty="0"/>
              <a:t>이하의 값은 </a:t>
            </a:r>
            <a:r>
              <a:rPr kumimoji="1" lang="en-US" altLang="ko-KR" dirty="0"/>
              <a:t>2000</a:t>
            </a:r>
            <a:r>
              <a:rPr kumimoji="1" lang="ko-KR" altLang="en-US" dirty="0"/>
              <a:t>년대의 데이터를 의미하고 </a:t>
            </a:r>
            <a:r>
              <a:rPr kumimoji="1" lang="en-US" altLang="ko-KR" dirty="0"/>
              <a:t>80 </a:t>
            </a:r>
            <a:r>
              <a:rPr kumimoji="1" lang="ko-KR" altLang="en-US" dirty="0"/>
              <a:t>이상의 값은 </a:t>
            </a:r>
            <a:r>
              <a:rPr kumimoji="1" lang="en-US" altLang="ko-KR" dirty="0"/>
              <a:t>1900</a:t>
            </a:r>
            <a:r>
              <a:rPr kumimoji="1" lang="ko-KR" altLang="en-US" dirty="0"/>
              <a:t>년대의 데이터를 의미 한다는 것을 유추해 내어</a:t>
            </a:r>
            <a:endParaRPr kumimoji="1" lang="en-US" altLang="ko-KR" dirty="0"/>
          </a:p>
          <a:p>
            <a:r>
              <a:rPr kumimoji="1" lang="ko-KR" altLang="en-US" dirty="0"/>
              <a:t>해당 값에 대해서 치환해주었습니다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각 지역별 판매량 데이터에서는 </a:t>
            </a:r>
            <a:r>
              <a:rPr kumimoji="1" lang="en-US" altLang="ko-KR" dirty="0"/>
              <a:t>‘K’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‘M’ </a:t>
            </a:r>
            <a:r>
              <a:rPr kumimoji="1" lang="ko-KR" altLang="en-US" dirty="0"/>
              <a:t>이라는 문자를 발견 했는데 이 데이터의 판매량의 단위는 </a:t>
            </a:r>
            <a:r>
              <a:rPr kumimoji="1" lang="en-US" altLang="ko-KR" dirty="0"/>
              <a:t>Million</a:t>
            </a:r>
            <a:r>
              <a:rPr kumimoji="1" lang="ko-KR" altLang="en-US" dirty="0"/>
              <a:t>이므로</a:t>
            </a:r>
            <a:endParaRPr kumimoji="1" lang="en-US" altLang="ko-KR" dirty="0"/>
          </a:p>
          <a:p>
            <a:r>
              <a:rPr kumimoji="1" lang="ko-KR" altLang="en-US" dirty="0"/>
              <a:t>단위를 </a:t>
            </a:r>
            <a:r>
              <a:rPr kumimoji="1" lang="en-US" altLang="ko-KR" dirty="0"/>
              <a:t>Million</a:t>
            </a:r>
            <a:r>
              <a:rPr kumimoji="1" lang="ko-KR" altLang="en-US" dirty="0"/>
              <a:t>으로 통일하였습니다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Year </a:t>
            </a:r>
            <a:r>
              <a:rPr kumimoji="1" lang="ko-KR" altLang="en-US" dirty="0"/>
              <a:t>컬럼과 각 지역 판매량 컬럼에 대해서는 추후에 통계를 내기 쉽게 하기 위해서 데이터 타입을 숫자형으로 변경해 주었습니다</a:t>
            </a:r>
            <a:r>
              <a:rPr kumimoji="1" lang="en-US" altLang="ko-KR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A1B21-ACE8-48CC-B2B7-67A8B0A772E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59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데이터 </a:t>
            </a:r>
            <a:r>
              <a:rPr kumimoji="1" lang="ko-KR" altLang="en-US" dirty="0" err="1"/>
              <a:t>전처리</a:t>
            </a:r>
            <a:r>
              <a:rPr kumimoji="1" lang="ko-KR" altLang="en-US" dirty="0"/>
              <a:t> 과정을 거친 후 </a:t>
            </a:r>
            <a:r>
              <a:rPr kumimoji="1" lang="en-US" altLang="ko-KR" dirty="0"/>
              <a:t>EDA </a:t>
            </a:r>
            <a:r>
              <a:rPr kumimoji="1" lang="ko-KR" altLang="en-US" dirty="0"/>
              <a:t>진행 과정에 대해서 설명 드리도록 하겠습니다</a:t>
            </a:r>
            <a:r>
              <a:rPr kumimoji="1" lang="en-US" altLang="ko-KR" dirty="0"/>
              <a:t>.</a:t>
            </a:r>
          </a:p>
          <a:p>
            <a:endParaRPr kumimoji="1" lang="en-US" altLang="ja-JP" dirty="0"/>
          </a:p>
          <a:p>
            <a:r>
              <a:rPr kumimoji="1" lang="ko-KR" altLang="en-US" dirty="0"/>
              <a:t>첫번째로 </a:t>
            </a:r>
            <a:r>
              <a:rPr kumimoji="1" lang="en-US" altLang="ko-KR" dirty="0"/>
              <a:t>Year </a:t>
            </a:r>
            <a:r>
              <a:rPr kumimoji="1" lang="ko-KR" altLang="en-US" dirty="0"/>
              <a:t>컬럼의 데이터 분포를 파악해 보았습니다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화면에 보이는 그래프를 보면 데이터 대부분이 </a:t>
            </a:r>
            <a:r>
              <a:rPr kumimoji="1" lang="en-US" altLang="ko-KR" dirty="0"/>
              <a:t>2000</a:t>
            </a:r>
            <a:r>
              <a:rPr kumimoji="1" lang="ko-KR" altLang="en-US" dirty="0"/>
              <a:t>년대에서 </a:t>
            </a:r>
            <a:r>
              <a:rPr kumimoji="1" lang="en-US" altLang="ko-KR" dirty="0"/>
              <a:t>2010</a:t>
            </a:r>
            <a:r>
              <a:rPr kumimoji="1" lang="ko-KR" altLang="en-US" dirty="0"/>
              <a:t>년대의 게임인 것을 확인 하실 수 있습니다</a:t>
            </a:r>
            <a:r>
              <a:rPr kumimoji="1" lang="en-US" altLang="ko-KR" dirty="0"/>
              <a:t>.</a:t>
            </a:r>
          </a:p>
          <a:p>
            <a:endParaRPr kumimoji="1" lang="en-US" altLang="ja-JP" dirty="0"/>
          </a:p>
          <a:p>
            <a:r>
              <a:rPr kumimoji="1" lang="ko-KR" altLang="en-US" dirty="0"/>
              <a:t>그러므로 데이터도 적고 옛날 데이터인 </a:t>
            </a:r>
            <a:r>
              <a:rPr kumimoji="1" lang="en-US" altLang="ko-KR" dirty="0"/>
              <a:t>1900</a:t>
            </a:r>
            <a:r>
              <a:rPr kumimoji="1" lang="ko-KR" altLang="en-US" dirty="0"/>
              <a:t>년대 데이터는 분석에서 제외를 시키고 </a:t>
            </a:r>
            <a:r>
              <a:rPr kumimoji="1" lang="en-US" altLang="ko-KR" dirty="0"/>
              <a:t>2000</a:t>
            </a:r>
            <a:r>
              <a:rPr kumimoji="1" lang="ko-KR" altLang="en-US" dirty="0"/>
              <a:t>년대 이후 데이터로만 분석을 진행하였습니다</a:t>
            </a:r>
            <a:r>
              <a:rPr kumimoji="1" lang="en-US" altLang="ko-KR" dirty="0"/>
              <a:t>.</a:t>
            </a: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A1B21-ACE8-48CC-B2B7-67A8B0A772E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7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 다음은 플랫폼 컬럼을 종류별로 그룹화 해주었습니다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플랫폼 컬럼의 종류가 너무 많아 크게 휴대용 기기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콘솔</a:t>
            </a:r>
            <a:r>
              <a:rPr kumimoji="1" lang="en-US" altLang="ko-KR" dirty="0"/>
              <a:t>, PC 3</a:t>
            </a:r>
            <a:r>
              <a:rPr kumimoji="1" lang="ko-KR" altLang="en-US" dirty="0"/>
              <a:t>개로 분류하여 플랫폼 그룹이란 컬럼을 만들었습니다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또한 한 회사에서 여러 개의 플랫폼으로 게임을 출시한 경우가 많아 싱글 플랫폼과 멀티플랫폼으로 분류 하였습니다</a:t>
            </a:r>
            <a:r>
              <a:rPr kumimoji="1" lang="en-US" altLang="ko-KR" dirty="0"/>
              <a:t>.</a:t>
            </a:r>
          </a:p>
          <a:p>
            <a:endParaRPr kumimoji="1" lang="en-US" altLang="ja-JP" dirty="0"/>
          </a:p>
          <a:p>
            <a:r>
              <a:rPr kumimoji="1" lang="ko-KR" altLang="en-US" dirty="0"/>
              <a:t>그래프를 보시면 전세계에서 멀티플랫폼으로 출시한 게임의 판매량이 싱글 플랫폼으로 출시한 게임 판매량보다 많다는 것을 알 수 있습니다</a:t>
            </a:r>
            <a:r>
              <a:rPr kumimoji="1" lang="en-US" altLang="ko-KR" dirty="0"/>
              <a:t>.</a:t>
            </a: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A1B21-ACE8-48CC-B2B7-67A8B0A772E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642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 다음은 각지역들의 게임 장르에 따른 판매량을 비교해 보았습니다</a:t>
            </a:r>
            <a:r>
              <a:rPr kumimoji="1" lang="en-US" altLang="ko-KR" dirty="0"/>
              <a:t>.</a:t>
            </a:r>
          </a:p>
          <a:p>
            <a:endParaRPr kumimoji="1" lang="en-US" altLang="ja-JP" dirty="0"/>
          </a:p>
          <a:p>
            <a:r>
              <a:rPr kumimoji="1" lang="ko-KR" altLang="en-US" dirty="0"/>
              <a:t>북미</a:t>
            </a:r>
            <a:r>
              <a:rPr kumimoji="1" lang="en-US" altLang="ko-KR" dirty="0"/>
              <a:t>, </a:t>
            </a:r>
            <a:r>
              <a:rPr kumimoji="1" lang="ko-KR" altLang="en-US" dirty="0"/>
              <a:t>유럽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 외 지역은 </a:t>
            </a:r>
            <a:r>
              <a:rPr kumimoji="1" lang="en-US" altLang="ko-KR" dirty="0"/>
              <a:t>Action, Sports, Shooter </a:t>
            </a:r>
            <a:r>
              <a:rPr kumimoji="1" lang="ko-KR" altLang="en-US" dirty="0"/>
              <a:t>장르 순으로 판매량이 많았습니다</a:t>
            </a:r>
            <a:r>
              <a:rPr kumimoji="1" lang="en-US" altLang="ko-KR" dirty="0"/>
              <a:t>.</a:t>
            </a:r>
          </a:p>
          <a:p>
            <a:endParaRPr kumimoji="1" lang="en-US" altLang="ja-JP" dirty="0"/>
          </a:p>
          <a:p>
            <a:r>
              <a:rPr kumimoji="1" lang="ko-KR" altLang="en-US" dirty="0"/>
              <a:t>일본은 </a:t>
            </a:r>
            <a:r>
              <a:rPr lang="en-US" altLang="ko-KR" sz="1200" dirty="0"/>
              <a:t>Role-Playing, Action, </a:t>
            </a:r>
            <a:r>
              <a:rPr lang="en-US" altLang="ko-KR" sz="1200" dirty="0" err="1"/>
              <a:t>Misc</a:t>
            </a:r>
            <a:r>
              <a:rPr lang="en-US" altLang="ko-KR" sz="1200" dirty="0"/>
              <a:t> </a:t>
            </a:r>
            <a:r>
              <a:rPr lang="ko-KR" altLang="en-US" sz="1200" dirty="0"/>
              <a:t>장르 순으로 판매량이 많았습니다</a:t>
            </a:r>
            <a:r>
              <a:rPr lang="en-US" altLang="ko-KR" sz="1200" dirty="0"/>
              <a:t>.</a:t>
            </a:r>
          </a:p>
          <a:p>
            <a:endParaRPr kumimoji="1" lang="en-US" altLang="ja-JP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A1B21-ACE8-48CC-B2B7-67A8B0A772E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19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 다음은 각지역들의 플랫폼에 따른 판매량을 비교해 보았습니다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북미 지역과 기타 지역의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콘솔 게임의 판매량이 높았습니다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유럽 지역은 콘솔 게임이 가장 판매량이 많지만 전세계적으로 판매량이 제일 낮은 </a:t>
            </a:r>
            <a:r>
              <a:rPr lang="en-US" altLang="ko-KR" sz="1200" dirty="0"/>
              <a:t>PC</a:t>
            </a:r>
            <a:r>
              <a:rPr lang="ko-KR" altLang="en-US" sz="1200" dirty="0"/>
              <a:t>게임의 판매량이 높게 나타났습니다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일본 지역은 콘솔 게임보다 휴대용 기기 게임의 판매량이 더 높았고</a:t>
            </a:r>
            <a:r>
              <a:rPr lang="en-US" altLang="ko-KR" sz="1200" dirty="0"/>
              <a:t>, PC </a:t>
            </a:r>
            <a:r>
              <a:rPr lang="ko-KR" altLang="en-US" sz="1200" dirty="0"/>
              <a:t>게임의 판매량은 매우 적게 나타났습니다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전체적인 판매량은 북미 지역이 제일 많았습니다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일본 지역을 제외하고는 멀티 플랫폼으로 출시한 게임의 판매량이 싱글 플랫폼 게임보다 높게 나타났습니다</a:t>
            </a:r>
            <a:r>
              <a:rPr lang="en-US" altLang="ko-KR" sz="1200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A1B21-ACE8-48CC-B2B7-67A8B0A772E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04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50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71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76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7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94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0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62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01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71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56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15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0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gchartz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BA360-0B1D-2837-7287-6F69FDFF1DB8}"/>
              </a:ext>
            </a:extLst>
          </p:cNvPr>
          <p:cNvSpPr txBox="1"/>
          <p:nvPr/>
        </p:nvSpPr>
        <p:spPr>
          <a:xfrm>
            <a:off x="2061633" y="1761838"/>
            <a:ext cx="8068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다음 분기 게임 출시를 위한 전세계 지역별</a:t>
            </a:r>
            <a:endParaRPr lang="en-US" altLang="ko-KR" sz="3200" dirty="0"/>
          </a:p>
          <a:p>
            <a:pPr algn="ctr"/>
            <a:r>
              <a:rPr lang="ko-KR" altLang="en-US" sz="3200" dirty="0"/>
              <a:t>게임 트랜드 및 매출 분석</a:t>
            </a:r>
            <a:endParaRPr kumimoji="1" lang="ja-JP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DA869-3B4B-3D32-BEE5-D412DE43FD65}"/>
              </a:ext>
            </a:extLst>
          </p:cNvPr>
          <p:cNvSpPr txBox="1"/>
          <p:nvPr/>
        </p:nvSpPr>
        <p:spPr>
          <a:xfrm>
            <a:off x="8377383" y="5011214"/>
            <a:ext cx="191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AI 18</a:t>
            </a:r>
            <a:r>
              <a:rPr kumimoji="1" lang="ko-KR" altLang="en-US" sz="2000" dirty="0"/>
              <a:t>기 </a:t>
            </a:r>
            <a:r>
              <a:rPr kumimoji="1" lang="ko-KR" altLang="en-US" sz="2000" dirty="0" err="1"/>
              <a:t>오능균</a:t>
            </a:r>
            <a:endParaRPr kumimoji="1" lang="ja-JP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E556-3DB9-8F6B-C3EF-0F32795CA98A}"/>
              </a:ext>
            </a:extLst>
          </p:cNvPr>
          <p:cNvSpPr txBox="1"/>
          <p:nvPr/>
        </p:nvSpPr>
        <p:spPr>
          <a:xfrm>
            <a:off x="8377383" y="4443818"/>
            <a:ext cx="325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Code States AI Bootcamp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741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57297C-B53E-24B2-CE22-31E36E3700D5}"/>
              </a:ext>
            </a:extLst>
          </p:cNvPr>
          <p:cNvSpPr txBox="1"/>
          <p:nvPr/>
        </p:nvSpPr>
        <p:spPr>
          <a:xfrm>
            <a:off x="249377" y="721859"/>
            <a:ext cx="3873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3</a:t>
            </a:r>
            <a:r>
              <a:rPr kumimoji="1" lang="en-US" altLang="ja-JP" sz="1600" dirty="0"/>
              <a:t>. </a:t>
            </a:r>
            <a:r>
              <a:rPr kumimoji="1" lang="ko-KR" altLang="en-US" sz="1600" dirty="0"/>
              <a:t>각</a:t>
            </a:r>
            <a:r>
              <a:rPr lang="ko-KR" altLang="en-US" sz="1600" dirty="0"/>
              <a:t>지역들의</a:t>
            </a:r>
            <a:r>
              <a:rPr kumimoji="1" lang="ko-KR" altLang="en-US" sz="1600" dirty="0"/>
              <a:t> 게임 회사에 따른 판매량</a:t>
            </a:r>
            <a:endParaRPr kumimoji="1" lang="ja-JP" altLang="en-US" sz="1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18D499C-888E-DB77-8704-4212D0F5CB2C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C05E65-CB4C-4599-2D36-F87948662A4C}"/>
              </a:ext>
            </a:extLst>
          </p:cNvPr>
          <p:cNvSpPr txBox="1"/>
          <p:nvPr/>
        </p:nvSpPr>
        <p:spPr>
          <a:xfrm>
            <a:off x="364831" y="1001144"/>
            <a:ext cx="8409714" cy="1082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전세계적으로 </a:t>
            </a:r>
            <a:r>
              <a:rPr lang="en-US" altLang="ko-KR" sz="1100" dirty="0"/>
              <a:t>Nintendo </a:t>
            </a:r>
            <a:r>
              <a:rPr lang="ko-KR" altLang="en-US" sz="1100" dirty="0"/>
              <a:t>사의 판매량이 제일 높다</a:t>
            </a:r>
            <a:r>
              <a:rPr lang="en-US" altLang="ko-KR" sz="11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북미 지역은 </a:t>
            </a:r>
            <a:r>
              <a:rPr lang="en-US" altLang="ko-KR" sz="1100" dirty="0"/>
              <a:t>Nintendo, Activision, Microsoft Game Studios </a:t>
            </a:r>
            <a:r>
              <a:rPr lang="ko-KR" altLang="en-US" sz="1100" dirty="0"/>
              <a:t>순으로 판매량이 높다</a:t>
            </a:r>
            <a:r>
              <a:rPr lang="en-US" altLang="ko-KR" sz="11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유럽 지역은 </a:t>
            </a:r>
            <a:r>
              <a:rPr lang="en-US" altLang="ko-KR" sz="1100" dirty="0"/>
              <a:t>Nintendo, Electronic Arts, Activision </a:t>
            </a:r>
            <a:r>
              <a:rPr lang="ko-KR" altLang="en-US" sz="1100" dirty="0"/>
              <a:t>순으로 판매량이 높다</a:t>
            </a:r>
            <a:r>
              <a:rPr lang="en-US" altLang="ko-KR" sz="11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일본 지역은 </a:t>
            </a:r>
            <a:r>
              <a:rPr lang="en-US" altLang="ko-KR" sz="1100" dirty="0"/>
              <a:t>Nintendo, Capcom, Square </a:t>
            </a:r>
            <a:r>
              <a:rPr lang="en-US" altLang="ko-KR" sz="1100" dirty="0" err="1"/>
              <a:t>Enix</a:t>
            </a:r>
            <a:r>
              <a:rPr lang="en-US" altLang="ko-KR" sz="1100" dirty="0"/>
              <a:t> </a:t>
            </a:r>
            <a:r>
              <a:rPr lang="ko-KR" altLang="en-US" sz="1100" dirty="0"/>
              <a:t>순으로 판매량이 높다</a:t>
            </a:r>
            <a:r>
              <a:rPr lang="en-US" altLang="ko-KR" sz="11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A73570-18CA-B3D7-1E4A-638003C10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06" y="2083198"/>
            <a:ext cx="8587127" cy="4721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3C55E6-E02D-4AA4-1B0D-AE415510AB83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지역별 선호하는 게임 장르 분석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026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1470D-090B-4DF5-1731-45C1FF7D78E0}"/>
              </a:ext>
            </a:extLst>
          </p:cNvPr>
          <p:cNvSpPr txBox="1"/>
          <p:nvPr/>
        </p:nvSpPr>
        <p:spPr>
          <a:xfrm>
            <a:off x="249377" y="721859"/>
            <a:ext cx="3873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1. </a:t>
            </a:r>
            <a:r>
              <a:rPr lang="ko-KR" altLang="en-US" sz="1600" dirty="0"/>
              <a:t>전세계 연도별 게임 판매량 트렌드</a:t>
            </a:r>
            <a:endParaRPr kumimoji="1" lang="ja-JP" altLang="en-US" sz="16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5FF9772-6CAF-E5AF-2543-6D7AB9AA05A6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C247B7-24F9-8D41-E2C4-15CEBDBBF44A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연도</a:t>
            </a:r>
            <a:r>
              <a:rPr kumimoji="1" lang="ko-KR" altLang="en-US" sz="2400" dirty="0"/>
              <a:t>별 게임 트렌드 분석</a:t>
            </a:r>
            <a:endParaRPr kumimoji="1" lang="ja-JP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A6E73-1406-C4F8-24D1-432FDE7BE606}"/>
              </a:ext>
            </a:extLst>
          </p:cNvPr>
          <p:cNvSpPr txBox="1"/>
          <p:nvPr/>
        </p:nvSpPr>
        <p:spPr>
          <a:xfrm>
            <a:off x="364831" y="991946"/>
            <a:ext cx="8409714" cy="61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전체적으로 북미 지역의 게임 판매량이 제일 많으며</a:t>
            </a:r>
            <a:r>
              <a:rPr lang="en-US" altLang="ko-KR" sz="1200" dirty="0"/>
              <a:t>, </a:t>
            </a:r>
            <a:r>
              <a:rPr lang="ko-KR" altLang="en-US" sz="1200" dirty="0"/>
              <a:t>그 다음으로는 유럽 지역의 게임 판매량이 많음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판매량이 많은 북미 시장과 유럽시장을 타겟으로 하는 것이 좋아 보임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37FB52-2B87-E03C-272B-75F77074E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49" y="1677926"/>
            <a:ext cx="7289036" cy="50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B8D12-537E-7C64-7F7A-DE09648AB76D}"/>
              </a:ext>
            </a:extLst>
          </p:cNvPr>
          <p:cNvSpPr txBox="1"/>
          <p:nvPr/>
        </p:nvSpPr>
        <p:spPr>
          <a:xfrm>
            <a:off x="249376" y="721859"/>
            <a:ext cx="4373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</a:t>
            </a:r>
            <a:r>
              <a:rPr kumimoji="1" lang="en-US" altLang="ja-JP" sz="1600" dirty="0"/>
              <a:t>. </a:t>
            </a:r>
            <a:r>
              <a:rPr kumimoji="1" lang="ko-KR" altLang="en-US" sz="1600" dirty="0"/>
              <a:t>각지역의</a:t>
            </a:r>
            <a:r>
              <a:rPr lang="ko-KR" altLang="en-US" sz="1600" dirty="0"/>
              <a:t> 연도별 게임 장르 판매량 트렌드</a:t>
            </a:r>
            <a:endParaRPr kumimoji="1" lang="ja-JP" altLang="en-US" sz="16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22E6EC-9CDF-C081-E9A5-E850B4A8A893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A1386E-2022-5B54-D5B4-314DEF6894A5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연도</a:t>
            </a:r>
            <a:r>
              <a:rPr kumimoji="1" lang="ko-KR" altLang="en-US" sz="2400" dirty="0"/>
              <a:t>별 게임 트렌드 분석</a:t>
            </a:r>
            <a:endParaRPr kumimoji="1" lang="ja-JP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2204D-7F38-583A-DD8E-2D0AFFBAF28C}"/>
              </a:ext>
            </a:extLst>
          </p:cNvPr>
          <p:cNvSpPr txBox="1"/>
          <p:nvPr/>
        </p:nvSpPr>
        <p:spPr>
          <a:xfrm>
            <a:off x="364831" y="991946"/>
            <a:ext cx="9583502" cy="61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일본을 제외한 다른 지역들은 최근 </a:t>
            </a:r>
            <a:r>
              <a:rPr lang="en-US" altLang="ko-KR" sz="1200" dirty="0"/>
              <a:t>2015 ~ 2016</a:t>
            </a:r>
            <a:r>
              <a:rPr lang="ko-KR" altLang="en-US" sz="1200" dirty="0"/>
              <a:t>년도에 </a:t>
            </a:r>
            <a:r>
              <a:rPr lang="en-US" altLang="ko-KR" sz="1200" dirty="0"/>
              <a:t>Shooter </a:t>
            </a:r>
            <a:r>
              <a:rPr lang="ko-KR" altLang="en-US" sz="1200" dirty="0"/>
              <a:t>장르의 판매량이 높았다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일본은 </a:t>
            </a:r>
            <a:r>
              <a:rPr lang="en-US" altLang="ko-KR" sz="1200" dirty="0"/>
              <a:t>2000 ~ 2014</a:t>
            </a:r>
            <a:r>
              <a:rPr lang="ko-KR" altLang="en-US" sz="1200" dirty="0"/>
              <a:t>년도까지는 </a:t>
            </a:r>
            <a:r>
              <a:rPr lang="en-US" altLang="ko-KR" sz="1200" dirty="0"/>
              <a:t>Role-Playing </a:t>
            </a:r>
            <a:r>
              <a:rPr lang="ko-KR" altLang="en-US" sz="1200" dirty="0"/>
              <a:t>장르의 매출이 높았다가 최근 </a:t>
            </a:r>
            <a:r>
              <a:rPr lang="en-US" altLang="ko-KR" sz="1200" dirty="0"/>
              <a:t>2015 ~ 2016</a:t>
            </a:r>
            <a:r>
              <a:rPr lang="ko-KR" altLang="en-US" sz="1200" dirty="0"/>
              <a:t>년도에는 </a:t>
            </a:r>
            <a:r>
              <a:rPr lang="en-US" altLang="ko-KR" sz="1200" dirty="0"/>
              <a:t>Action </a:t>
            </a:r>
            <a:r>
              <a:rPr lang="ko-KR" altLang="en-US" sz="1200" dirty="0"/>
              <a:t>장르의 판매량이 높았다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FCBC45-83E0-EBA7-3661-744DEBD7E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35" y="1610191"/>
            <a:ext cx="3285068" cy="25131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19F88D-992E-EAC4-7FB3-8BF45881B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361" y="4221236"/>
            <a:ext cx="3285068" cy="25131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1143B6-8011-1AD3-AE3C-810DCE777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36" y="4172278"/>
            <a:ext cx="3285068" cy="25131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6171A9-D400-9B60-BB7F-BCBA746BA5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9361" y="1610191"/>
            <a:ext cx="3285068" cy="251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1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4F5F1B-5836-F684-86C7-0F9CBD070367}"/>
              </a:ext>
            </a:extLst>
          </p:cNvPr>
          <p:cNvSpPr txBox="1"/>
          <p:nvPr/>
        </p:nvSpPr>
        <p:spPr>
          <a:xfrm>
            <a:off x="249377" y="721859"/>
            <a:ext cx="4889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3. </a:t>
            </a:r>
            <a:r>
              <a:rPr lang="ko-KR" altLang="en-US" sz="1600" dirty="0"/>
              <a:t>전세계</a:t>
            </a:r>
            <a:r>
              <a:rPr kumimoji="1" lang="ko-KR" altLang="en-US" sz="1600" dirty="0"/>
              <a:t>의</a:t>
            </a:r>
            <a:r>
              <a:rPr lang="ko-KR" altLang="en-US" sz="1600" dirty="0"/>
              <a:t> 연도별 게임 플랫폼 종류 판매량 트렌드</a:t>
            </a:r>
            <a:endParaRPr kumimoji="1" lang="ja-JP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63C9D-1CAC-24C3-3F81-FFA5D000119F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연도</a:t>
            </a:r>
            <a:r>
              <a:rPr kumimoji="1" lang="ko-KR" altLang="en-US" sz="2400" dirty="0"/>
              <a:t>별 게임 트렌드 분석</a:t>
            </a:r>
            <a:endParaRPr kumimoji="1" lang="ja-JP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0ED2C-1743-F93F-8FA0-D7439ABE5816}"/>
              </a:ext>
            </a:extLst>
          </p:cNvPr>
          <p:cNvSpPr txBox="1"/>
          <p:nvPr/>
        </p:nvSpPr>
        <p:spPr>
          <a:xfrm>
            <a:off x="364831" y="991946"/>
            <a:ext cx="9583502" cy="34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전세계적으로 멀티 플랫폼 게임이 싱글 플랫폼 게임보다 판매량이 높다</a:t>
            </a:r>
            <a:r>
              <a:rPr lang="en-US" altLang="ko-KR" sz="12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B17151-B4CF-3B66-3552-7C4563008F80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BDCA125-823D-D1D1-4A6F-33C7F97C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88" y="1405965"/>
            <a:ext cx="7204811" cy="509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37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6D64E1-C093-0F4C-E40E-CA6BD52349ED}"/>
              </a:ext>
            </a:extLst>
          </p:cNvPr>
          <p:cNvSpPr txBox="1"/>
          <p:nvPr/>
        </p:nvSpPr>
        <p:spPr>
          <a:xfrm>
            <a:off x="249377" y="721859"/>
            <a:ext cx="4889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3. </a:t>
            </a:r>
            <a:r>
              <a:rPr lang="ko-KR" altLang="en-US" sz="1600" dirty="0"/>
              <a:t>전세계</a:t>
            </a:r>
            <a:r>
              <a:rPr kumimoji="1" lang="ko-KR" altLang="en-US" sz="1600" dirty="0"/>
              <a:t>의</a:t>
            </a:r>
            <a:r>
              <a:rPr lang="ko-KR" altLang="en-US" sz="1600" dirty="0"/>
              <a:t> 연도별 게임 플랫폼 종류 판매량 트렌드</a:t>
            </a:r>
            <a:endParaRPr kumimoji="1" lang="ja-JP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4DDB3-DBDE-59C0-C9D5-8652D8B20A4C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연도</a:t>
            </a:r>
            <a:r>
              <a:rPr kumimoji="1" lang="ko-KR" altLang="en-US" sz="2400" dirty="0"/>
              <a:t>별 게임 트렌드 분석</a:t>
            </a:r>
            <a:endParaRPr kumimoji="1" lang="ja-JP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E838A-B495-7EFD-C2F0-2F0FC10C89BF}"/>
              </a:ext>
            </a:extLst>
          </p:cNvPr>
          <p:cNvSpPr txBox="1"/>
          <p:nvPr/>
        </p:nvSpPr>
        <p:spPr>
          <a:xfrm>
            <a:off x="364831" y="991946"/>
            <a:ext cx="9583502" cy="89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전세계적으로 보았을 때</a:t>
            </a:r>
            <a:r>
              <a:rPr lang="en-US" altLang="ko-KR" sz="1200" dirty="0"/>
              <a:t>, </a:t>
            </a:r>
            <a:r>
              <a:rPr lang="ko-KR" altLang="en-US" sz="1200" dirty="0"/>
              <a:t>콘솔 게임이 게임 시장의 주요한 </a:t>
            </a:r>
            <a:r>
              <a:rPr lang="en-US" altLang="ko-KR" sz="1200" dirty="0"/>
              <a:t>Platform</a:t>
            </a:r>
            <a:r>
              <a:rPr lang="ko-KR" altLang="en-US" sz="1200" dirty="0"/>
              <a:t>이며</a:t>
            </a:r>
            <a:r>
              <a:rPr lang="en-US" altLang="ko-KR" sz="1200" dirty="0"/>
              <a:t>, </a:t>
            </a:r>
            <a:r>
              <a:rPr lang="ko-KR" altLang="en-US" sz="1200" dirty="0"/>
              <a:t>그 다음으론 휴대용 기기이다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콘솔 게임의 판매량은 </a:t>
            </a:r>
            <a:r>
              <a:rPr lang="en-US" altLang="ko-KR" sz="1200" dirty="0"/>
              <a:t>2009</a:t>
            </a:r>
            <a:r>
              <a:rPr lang="ko-KR" altLang="en-US" sz="1200" dirty="0"/>
              <a:t>년도에 최고치를 찍고</a:t>
            </a:r>
            <a:r>
              <a:rPr lang="en-US" altLang="ko-KR" sz="1200" dirty="0"/>
              <a:t>, </a:t>
            </a:r>
            <a:r>
              <a:rPr lang="ko-KR" altLang="en-US" sz="1200" dirty="0"/>
              <a:t>급속하게 감소하고 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휴대용 기기 게임의 판매량은 </a:t>
            </a:r>
            <a:r>
              <a:rPr lang="en-US" altLang="ko-KR" sz="1200" dirty="0"/>
              <a:t>2005</a:t>
            </a:r>
            <a:r>
              <a:rPr lang="ko-KR" altLang="en-US" sz="1200" dirty="0"/>
              <a:t>년도에 최고치를 찍고</a:t>
            </a:r>
            <a:r>
              <a:rPr lang="en-US" altLang="ko-KR" sz="1200" dirty="0"/>
              <a:t>, </a:t>
            </a:r>
            <a:r>
              <a:rPr lang="ko-KR" altLang="en-US" sz="1200" dirty="0"/>
              <a:t>점차 감소하는 추세에 있다</a:t>
            </a:r>
            <a:r>
              <a:rPr lang="en-US" altLang="ko-KR" sz="12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740BFF-01C0-172B-BBB1-D33ADA6ED300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258B7A0-21C8-5EE8-9F18-3BE7F243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17" y="1946458"/>
            <a:ext cx="7754766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0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97DAD8-6550-2825-4A0A-F211BB666552}"/>
              </a:ext>
            </a:extLst>
          </p:cNvPr>
          <p:cNvSpPr txBox="1"/>
          <p:nvPr/>
        </p:nvSpPr>
        <p:spPr>
          <a:xfrm>
            <a:off x="249377" y="721859"/>
            <a:ext cx="4889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4</a:t>
            </a:r>
            <a:r>
              <a:rPr kumimoji="1" lang="en-US" altLang="ja-JP" sz="1600" dirty="0"/>
              <a:t>. </a:t>
            </a:r>
            <a:r>
              <a:rPr kumimoji="1" lang="ko-KR" altLang="en-US" sz="1600" dirty="0"/>
              <a:t>각 지역의</a:t>
            </a:r>
            <a:r>
              <a:rPr lang="ko-KR" altLang="en-US" sz="1600" dirty="0"/>
              <a:t> 연도별 게임 플랫폼 종류 판매량 트렌드</a:t>
            </a:r>
            <a:endParaRPr kumimoji="1" lang="ja-JP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A5229-8AA7-C159-8961-7883E6636404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연도</a:t>
            </a:r>
            <a:r>
              <a:rPr kumimoji="1" lang="ko-KR" altLang="en-US" sz="2400" dirty="0"/>
              <a:t>별 게임 트렌드 분석</a:t>
            </a:r>
            <a:endParaRPr kumimoji="1" lang="ja-JP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ACF09-0378-36E5-7F0E-F22B7129FB48}"/>
              </a:ext>
            </a:extLst>
          </p:cNvPr>
          <p:cNvSpPr txBox="1"/>
          <p:nvPr/>
        </p:nvSpPr>
        <p:spPr>
          <a:xfrm>
            <a:off x="364831" y="991946"/>
            <a:ext cx="9583502" cy="61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북미</a:t>
            </a:r>
            <a:r>
              <a:rPr lang="en-US" altLang="ko-KR" sz="1200" dirty="0"/>
              <a:t>, </a:t>
            </a:r>
            <a:r>
              <a:rPr lang="ko-KR" altLang="en-US" sz="1200" dirty="0"/>
              <a:t>유럽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그외지역은</a:t>
            </a:r>
            <a:r>
              <a:rPr lang="ko-KR" altLang="en-US" sz="1200" dirty="0"/>
              <a:t> 콘솔 게임이 게임 시장의 대부분을 차지하나</a:t>
            </a:r>
            <a:r>
              <a:rPr lang="en-US" altLang="ko-KR" sz="1200" dirty="0"/>
              <a:t>, </a:t>
            </a:r>
            <a:r>
              <a:rPr lang="ko-KR" altLang="en-US" sz="1200" dirty="0"/>
              <a:t>일본지역은 휴대용 기기 게임이 콘솔 게임을 앞선다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일본 지역을 </a:t>
            </a:r>
            <a:r>
              <a:rPr lang="ko-KR" altLang="en-US" sz="1200" dirty="0" err="1"/>
              <a:t>타겟으로하여</a:t>
            </a:r>
            <a:r>
              <a:rPr lang="ko-KR" altLang="en-US" sz="1200" dirty="0"/>
              <a:t> 게임을 출시할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휴대용 기기를 </a:t>
            </a:r>
            <a:r>
              <a:rPr lang="ko-KR" altLang="en-US" sz="1200" dirty="0" err="1"/>
              <a:t>염두하여</a:t>
            </a:r>
            <a:r>
              <a:rPr lang="ko-KR" altLang="en-US" sz="1200" dirty="0"/>
              <a:t> 출시할 필요가 있다</a:t>
            </a:r>
            <a:r>
              <a:rPr lang="en-US" altLang="ko-KR" sz="12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9B70DE-5034-7474-C1C1-ED817141121B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0FF0F30-6942-F6B6-1524-5738F4964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67" y="1654235"/>
            <a:ext cx="8966200" cy="503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46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FC515-6D1A-6142-DB53-5D0F965E371B}"/>
              </a:ext>
            </a:extLst>
          </p:cNvPr>
          <p:cNvSpPr txBox="1"/>
          <p:nvPr/>
        </p:nvSpPr>
        <p:spPr>
          <a:xfrm>
            <a:off x="249377" y="721859"/>
            <a:ext cx="4889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5. </a:t>
            </a:r>
            <a:r>
              <a:rPr lang="ko-KR" altLang="en-US" sz="1600" dirty="0"/>
              <a:t>전세계</a:t>
            </a:r>
            <a:r>
              <a:rPr kumimoji="1" lang="ko-KR" altLang="en-US" sz="1600" dirty="0"/>
              <a:t>의</a:t>
            </a:r>
            <a:r>
              <a:rPr lang="ko-KR" altLang="en-US" sz="1600" dirty="0"/>
              <a:t> 연도별 게임 회사 판매량 트렌드</a:t>
            </a:r>
            <a:endParaRPr kumimoji="1" lang="ja-JP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1716E-48F9-830A-6F77-C4221B9B7D94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연도</a:t>
            </a:r>
            <a:r>
              <a:rPr kumimoji="1" lang="ko-KR" altLang="en-US" sz="2400" dirty="0"/>
              <a:t>별 게임 트렌드 분석</a:t>
            </a:r>
            <a:endParaRPr kumimoji="1" lang="ja-JP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E5376-0F51-2AE6-A2BC-3E74328C2BEB}"/>
              </a:ext>
            </a:extLst>
          </p:cNvPr>
          <p:cNvSpPr txBox="1"/>
          <p:nvPr/>
        </p:nvSpPr>
        <p:spPr>
          <a:xfrm>
            <a:off x="364831" y="991946"/>
            <a:ext cx="9583502" cy="61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2000 ~ 2016</a:t>
            </a:r>
            <a:r>
              <a:rPr lang="ko-KR" altLang="en-US" sz="1200" dirty="0"/>
              <a:t>년도 까지 </a:t>
            </a:r>
            <a:r>
              <a:rPr lang="en-US" altLang="ko-KR" sz="1200" dirty="0"/>
              <a:t>Nintendo </a:t>
            </a:r>
            <a:r>
              <a:rPr lang="ko-KR" altLang="en-US" sz="1200" dirty="0"/>
              <a:t>와 </a:t>
            </a:r>
            <a:r>
              <a:rPr lang="en-US" altLang="ko-KR" sz="1200" dirty="0"/>
              <a:t>Electronic Arts </a:t>
            </a:r>
            <a:r>
              <a:rPr lang="ko-KR" altLang="en-US" sz="1200" dirty="0"/>
              <a:t>의 판매량이 높았다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2017</a:t>
            </a:r>
            <a:r>
              <a:rPr lang="ko-KR" altLang="en-US" sz="1200" dirty="0"/>
              <a:t>년도 데이터는 수집한 양이 적기 때문에 통계량이 정확하지 않아 분석에서 제외 한다</a:t>
            </a:r>
            <a:r>
              <a:rPr lang="en-US" altLang="ko-KR" sz="12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23DD2B9-9DDC-D166-97DD-82162AEE1CE4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6889F4-73D9-F7AE-3456-C4F6632DE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91" y="1610192"/>
            <a:ext cx="6590242" cy="499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27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FC515-6D1A-6142-DB53-5D0F965E371B}"/>
              </a:ext>
            </a:extLst>
          </p:cNvPr>
          <p:cNvSpPr txBox="1"/>
          <p:nvPr/>
        </p:nvSpPr>
        <p:spPr>
          <a:xfrm>
            <a:off x="249377" y="721859"/>
            <a:ext cx="4889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6</a:t>
            </a:r>
            <a:r>
              <a:rPr kumimoji="1" lang="en-US" altLang="ja-JP" sz="1600" dirty="0"/>
              <a:t>. </a:t>
            </a:r>
            <a:r>
              <a:rPr kumimoji="1" lang="ko-KR" altLang="en-US" sz="1600" dirty="0"/>
              <a:t>각지역의</a:t>
            </a:r>
            <a:r>
              <a:rPr lang="ko-KR" altLang="en-US" sz="1600" dirty="0"/>
              <a:t> 연도별 게임 회사 판매량 트렌드</a:t>
            </a:r>
            <a:endParaRPr kumimoji="1" lang="ja-JP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1716E-48F9-830A-6F77-C4221B9B7D94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연도</a:t>
            </a:r>
            <a:r>
              <a:rPr kumimoji="1" lang="ko-KR" altLang="en-US" sz="2400" dirty="0"/>
              <a:t>별 게임 트렌드 분석</a:t>
            </a:r>
            <a:endParaRPr kumimoji="1" lang="ja-JP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E5376-0F51-2AE6-A2BC-3E74328C2BEB}"/>
              </a:ext>
            </a:extLst>
          </p:cNvPr>
          <p:cNvSpPr txBox="1"/>
          <p:nvPr/>
        </p:nvSpPr>
        <p:spPr>
          <a:xfrm>
            <a:off x="364831" y="991946"/>
            <a:ext cx="958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유럽</a:t>
            </a:r>
            <a:r>
              <a:rPr lang="en-US" altLang="ko-KR" sz="1200" dirty="0"/>
              <a:t>, </a:t>
            </a:r>
            <a:r>
              <a:rPr lang="ko-KR" altLang="en-US" sz="1200" dirty="0"/>
              <a:t>그 외지역은 최근 </a:t>
            </a:r>
            <a:r>
              <a:rPr lang="en-US" altLang="ko-KR" sz="1200" dirty="0"/>
              <a:t>2015 ~ 2016</a:t>
            </a:r>
            <a:r>
              <a:rPr lang="ko-KR" altLang="en-US" sz="1200" dirty="0"/>
              <a:t>년도에 </a:t>
            </a:r>
            <a:r>
              <a:rPr lang="en-US" altLang="ko-KR" sz="1200" dirty="0"/>
              <a:t>EA </a:t>
            </a:r>
            <a:r>
              <a:rPr lang="ko-KR" altLang="en-US" sz="1200" dirty="0"/>
              <a:t>사의</a:t>
            </a:r>
            <a:r>
              <a:rPr lang="en-US" altLang="ko-KR" sz="1200" dirty="0"/>
              <a:t> </a:t>
            </a:r>
            <a:r>
              <a:rPr lang="ko-KR" altLang="en-US" sz="1200" dirty="0"/>
              <a:t>판매량이 높았다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북미 지역은 최근 </a:t>
            </a:r>
            <a:r>
              <a:rPr lang="en-US" altLang="ko-KR" sz="1200" dirty="0"/>
              <a:t>2016</a:t>
            </a:r>
            <a:r>
              <a:rPr lang="ko-KR" altLang="en-US" sz="1200" dirty="0"/>
              <a:t>년도에 </a:t>
            </a:r>
            <a:r>
              <a:rPr lang="en-US" altLang="ko-KR" sz="1200" dirty="0"/>
              <a:t>Ubisoft </a:t>
            </a:r>
            <a:r>
              <a:rPr lang="ko-KR" altLang="en-US" sz="1200" dirty="0"/>
              <a:t>사의 판매량이 높았다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일본 지역은 전체적으로 </a:t>
            </a:r>
            <a:r>
              <a:rPr lang="en-US" altLang="ko-KR" sz="1200" dirty="0"/>
              <a:t>Nintendo </a:t>
            </a:r>
            <a:r>
              <a:rPr lang="ko-KR" altLang="en-US" sz="1200" dirty="0"/>
              <a:t>사가 판매량이 높았고</a:t>
            </a:r>
            <a:r>
              <a:rPr lang="en-US" altLang="ko-KR" sz="1200" dirty="0"/>
              <a:t>, </a:t>
            </a:r>
            <a:r>
              <a:rPr lang="ko-KR" altLang="en-US" sz="1200" dirty="0"/>
              <a:t>최근에는 </a:t>
            </a:r>
            <a:r>
              <a:rPr lang="en-US" altLang="ko-KR" sz="1200" dirty="0"/>
              <a:t>Namco Bandai Games </a:t>
            </a:r>
            <a:r>
              <a:rPr lang="ko-KR" altLang="en-US" sz="1200" dirty="0"/>
              <a:t>사의 판매량이 제일 높았다</a:t>
            </a:r>
            <a:r>
              <a:rPr lang="en-US" altLang="ko-KR" sz="12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23DD2B9-9DDC-D166-97DD-82162AEE1CE4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7897669A-BF99-5093-8266-AB6E5A0C36ED}"/>
              </a:ext>
            </a:extLst>
          </p:cNvPr>
          <p:cNvGrpSpPr/>
          <p:nvPr/>
        </p:nvGrpSpPr>
        <p:grpSpPr>
          <a:xfrm>
            <a:off x="669910" y="1706011"/>
            <a:ext cx="6696090" cy="5059768"/>
            <a:chOff x="602177" y="1453611"/>
            <a:chExt cx="6982912" cy="5244434"/>
          </a:xfrm>
        </p:grpSpPr>
        <p:pic>
          <p:nvPicPr>
            <p:cNvPr id="11266" name="Picture 2">
              <a:extLst>
                <a:ext uri="{FF2B5EF4-FFF2-40B4-BE49-F238E27FC236}">
                  <a16:creationId xmlns:a16="http://schemas.microsoft.com/office/drawing/2014/main" id="{5C57B330-7B46-8735-B7DD-2E8776C5A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78" y="1453611"/>
              <a:ext cx="3435377" cy="2587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8" name="Picture 4">
              <a:extLst>
                <a:ext uri="{FF2B5EF4-FFF2-40B4-BE49-F238E27FC236}">
                  <a16:creationId xmlns:a16="http://schemas.microsoft.com/office/drawing/2014/main" id="{11CD7C4D-1DF1-CC25-6C26-D8EC74CED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2778" y="1453611"/>
              <a:ext cx="3435377" cy="2587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0" name="Picture 6">
              <a:extLst>
                <a:ext uri="{FF2B5EF4-FFF2-40B4-BE49-F238E27FC236}">
                  <a16:creationId xmlns:a16="http://schemas.microsoft.com/office/drawing/2014/main" id="{FCB33AFE-68E3-EF41-2233-0B957BA98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77" y="4110732"/>
              <a:ext cx="3435377" cy="2587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E0045C0-2D3F-D5EC-50A5-EFB4D3AF0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33334" y="4110732"/>
              <a:ext cx="3351755" cy="2587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3559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9091D9-3227-8E2C-BC54-D641BE043F72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다음 분기에 출시할 게임</a:t>
            </a:r>
            <a:endParaRPr kumimoji="1" lang="ja-JP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1389A-04D0-4253-5B58-C34CE61B3539}"/>
              </a:ext>
            </a:extLst>
          </p:cNvPr>
          <p:cNvSpPr txBox="1"/>
          <p:nvPr/>
        </p:nvSpPr>
        <p:spPr>
          <a:xfrm>
            <a:off x="249378" y="1408805"/>
            <a:ext cx="11758846" cy="30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판매량이 많았던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북미 지역</a:t>
            </a:r>
            <a:r>
              <a:rPr lang="ko-KR" altLang="en-US" sz="2000" dirty="0">
                <a:latin typeface="+mn-ea"/>
              </a:rPr>
              <a:t>과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유럽 지역</a:t>
            </a:r>
            <a:r>
              <a:rPr lang="ko-KR" altLang="en-US" sz="2000" dirty="0">
                <a:latin typeface="+mn-ea"/>
              </a:rPr>
              <a:t>을 위주로 게임을 출시하는 편이 좋아 보임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게임 장르는 최근 트렌드에 맞추어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Shooter</a:t>
            </a:r>
            <a:r>
              <a:rPr lang="ko-KR" altLang="en-US" sz="2000" dirty="0">
                <a:latin typeface="+mn-ea"/>
              </a:rPr>
              <a:t>로 하는 것이 좋아 보임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플랫폼은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멀티플랫폼</a:t>
            </a:r>
            <a:r>
              <a:rPr lang="ko-KR" altLang="en-US" sz="2000" dirty="0">
                <a:latin typeface="+mn-ea"/>
              </a:rPr>
              <a:t>으로 출시하여 다양한 기기에서 유저들이 즐길 수 있도록 하는 것이 좋아 보임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최근에 매출이 높은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Electronic Arts</a:t>
            </a:r>
            <a:r>
              <a:rPr lang="ko-KR" altLang="en-US" sz="2000" dirty="0">
                <a:latin typeface="+mn-ea"/>
              </a:rPr>
              <a:t>사의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Shooter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게임</a:t>
            </a:r>
            <a:r>
              <a:rPr lang="ko-KR" altLang="en-US" sz="2000" dirty="0">
                <a:latin typeface="+mn-ea"/>
              </a:rPr>
              <a:t>인 </a:t>
            </a:r>
            <a:r>
              <a:rPr lang="en-US" altLang="ko-KR" sz="2000" dirty="0">
                <a:latin typeface="+mn-ea"/>
              </a:rPr>
              <a:t>Battlefield 3, Battlefield 4, Star Wars Battlefront (2015), Medal of Honor: Frontline </a:t>
            </a:r>
            <a:r>
              <a:rPr lang="ko-KR" altLang="en-US" sz="2000" dirty="0">
                <a:latin typeface="+mn-ea"/>
              </a:rPr>
              <a:t>등을 참고하여 개발할 수 있도록 함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B69273-3801-8B08-3EDF-C12E5EFE1A3C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68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0ACE42-96A2-D440-9BCE-6E465FCBB8B7}"/>
              </a:ext>
            </a:extLst>
          </p:cNvPr>
          <p:cNvSpPr txBox="1"/>
          <p:nvPr/>
        </p:nvSpPr>
        <p:spPr>
          <a:xfrm>
            <a:off x="230906" y="172594"/>
            <a:ext cx="87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개요</a:t>
            </a:r>
            <a:endParaRPr kumimoji="1" lang="ja-JP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48DE945-511F-C6F9-0913-4CA7AA8EB622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7B57AAD-A8BA-7D34-3770-0C2EB18A7AF4}"/>
              </a:ext>
            </a:extLst>
          </p:cNvPr>
          <p:cNvSpPr txBox="1"/>
          <p:nvPr/>
        </p:nvSpPr>
        <p:spPr>
          <a:xfrm>
            <a:off x="230906" y="821885"/>
            <a:ext cx="39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목적</a:t>
            </a:r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D929E-29D3-E65F-5DA4-0E25E14B8161}"/>
              </a:ext>
            </a:extLst>
          </p:cNvPr>
          <p:cNvSpPr txBox="1"/>
          <p:nvPr/>
        </p:nvSpPr>
        <p:spPr>
          <a:xfrm>
            <a:off x="364831" y="1366708"/>
            <a:ext cx="840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다음 분기에 어떤 게임을 개발하여 출시하면 좋을지 결정하기 어려움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89C33-5393-BE76-989C-C1FB5AC8BE45}"/>
              </a:ext>
            </a:extLst>
          </p:cNvPr>
          <p:cNvSpPr txBox="1"/>
          <p:nvPr/>
        </p:nvSpPr>
        <p:spPr>
          <a:xfrm>
            <a:off x="364831" y="1742254"/>
            <a:ext cx="840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600" dirty="0"/>
              <a:t>빅데이터 분석을 바탕으로 유의미한 결과 도출</a:t>
            </a:r>
            <a:endParaRPr kumimoji="1" lang="ja-JP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A897DC-100D-B844-A9E0-5D68FAB0D864}"/>
              </a:ext>
            </a:extLst>
          </p:cNvPr>
          <p:cNvSpPr/>
          <p:nvPr/>
        </p:nvSpPr>
        <p:spPr>
          <a:xfrm>
            <a:off x="1981200" y="3121033"/>
            <a:ext cx="8229600" cy="2761672"/>
          </a:xfrm>
          <a:prstGeom prst="rect">
            <a:avLst/>
          </a:prstGeom>
          <a:solidFill>
            <a:srgbClr val="DCF0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과거 전세계 게임 회사에서 출시한 게임 매출 데이터를 분석하고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게임 시장 트렌드를 파악하여 다음 분기에 어떤 게임을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출시 하면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좋을지 고민하는 것에 도움을 주고자 함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9D8A9-16BB-E07C-8875-957F086BCE8B}"/>
              </a:ext>
            </a:extLst>
          </p:cNvPr>
          <p:cNvSpPr txBox="1"/>
          <p:nvPr/>
        </p:nvSpPr>
        <p:spPr>
          <a:xfrm>
            <a:off x="2013527" y="3244334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프로젝트 목표</a:t>
            </a:r>
            <a:endParaRPr kumimoji="1" lang="ja-JP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D6C10-A8C4-4B45-E206-69BC678A9210}"/>
              </a:ext>
            </a:extLst>
          </p:cNvPr>
          <p:cNvSpPr txBox="1"/>
          <p:nvPr/>
        </p:nvSpPr>
        <p:spPr>
          <a:xfrm>
            <a:off x="364831" y="2117800"/>
            <a:ext cx="8409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과거 전세계 게임 회사들이 출시한 게임 매출 데이터를 분석하여 다음 분기에 어떤 게임을 개발하면 좋을지 예측 필요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106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D7D2C-D9A8-9A04-489E-A10EC53FBE45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2014560-1A02-EF9A-DB38-55B0FD1457CB}"/>
              </a:ext>
            </a:extLst>
          </p:cNvPr>
          <p:cNvSpPr txBox="1"/>
          <p:nvPr/>
        </p:nvSpPr>
        <p:spPr>
          <a:xfrm>
            <a:off x="230905" y="172594"/>
            <a:ext cx="289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DATA </a:t>
            </a:r>
            <a:r>
              <a:rPr lang="ko-KR" altLang="en-US" sz="2400" dirty="0"/>
              <a:t>확인</a:t>
            </a:r>
            <a:endParaRPr kumimoji="1" lang="ja-JP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1C482-E687-E851-C06E-54A9A2613367}"/>
              </a:ext>
            </a:extLst>
          </p:cNvPr>
          <p:cNvSpPr txBox="1"/>
          <p:nvPr/>
        </p:nvSpPr>
        <p:spPr>
          <a:xfrm>
            <a:off x="364831" y="1292855"/>
            <a:ext cx="840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en-US" altLang="ko-KR" sz="1200" dirty="0" err="1"/>
              <a:t>VGChartz</a:t>
            </a:r>
            <a:r>
              <a:rPr lang="en-US" altLang="ko-KR" sz="1200" dirty="0"/>
              <a:t> </a:t>
            </a:r>
            <a:r>
              <a:rPr lang="ko-KR" altLang="en-US" sz="1200" dirty="0"/>
              <a:t>홈페이지 에서 </a:t>
            </a:r>
            <a:r>
              <a:rPr lang="en-US" altLang="ko-KR" sz="1200" dirty="0"/>
              <a:t>Video Game Sales Dataset </a:t>
            </a:r>
            <a:r>
              <a:rPr lang="ko-KR" altLang="en-US" sz="1200" dirty="0"/>
              <a:t>활용</a:t>
            </a:r>
            <a:r>
              <a:rPr lang="en-US" altLang="ko-KR" sz="1200" dirty="0"/>
              <a:t>  (</a:t>
            </a:r>
            <a:r>
              <a:rPr lang="en-US" altLang="ko-KR" sz="1200" dirty="0">
                <a:hlinkClick r:id="rId3"/>
              </a:rPr>
              <a:t>https://www.vgchartz.com/</a:t>
            </a:r>
            <a:r>
              <a:rPr lang="en-US" altLang="ko-KR" sz="12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F289C-245D-854D-B7F5-71137CB14A78}"/>
              </a:ext>
            </a:extLst>
          </p:cNvPr>
          <p:cNvSpPr txBox="1"/>
          <p:nvPr/>
        </p:nvSpPr>
        <p:spPr>
          <a:xfrm>
            <a:off x="364831" y="2074159"/>
            <a:ext cx="840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특징 </a:t>
            </a:r>
            <a:r>
              <a:rPr lang="en-US" altLang="ko-KR" sz="1200" dirty="0"/>
              <a:t>: </a:t>
            </a:r>
            <a:r>
              <a:rPr lang="ko-KR" altLang="en-US" sz="1200" dirty="0"/>
              <a:t>판매량이 </a:t>
            </a:r>
            <a:r>
              <a:rPr lang="en-US" altLang="ko-KR" sz="1200" dirty="0"/>
              <a:t>10</a:t>
            </a:r>
            <a:r>
              <a:rPr lang="ko-KR" altLang="en-US" sz="1200" dirty="0"/>
              <a:t>만개 이상인 비디오 게임 목록으로 구성</a:t>
            </a:r>
            <a:endParaRPr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4B2FD8-A423-1F1A-666F-80D9F9DCA49A}"/>
              </a:ext>
            </a:extLst>
          </p:cNvPr>
          <p:cNvSpPr txBox="1"/>
          <p:nvPr/>
        </p:nvSpPr>
        <p:spPr>
          <a:xfrm>
            <a:off x="364831" y="2385368"/>
            <a:ext cx="840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기간 </a:t>
            </a:r>
            <a:r>
              <a:rPr lang="en-US" altLang="ko-KR" sz="1200" dirty="0"/>
              <a:t>: 1980</a:t>
            </a:r>
            <a:r>
              <a:rPr lang="ko-KR" altLang="en-US" sz="1200" dirty="0"/>
              <a:t>년 </a:t>
            </a:r>
            <a:r>
              <a:rPr lang="en-US" altLang="ko-KR" sz="1200" dirty="0"/>
              <a:t>~ 2020</a:t>
            </a:r>
            <a:r>
              <a:rPr lang="ko-KR" altLang="en-US" sz="1200" dirty="0"/>
              <a:t>년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DE6914-B672-9AD5-747E-071C85DE0985}"/>
              </a:ext>
            </a:extLst>
          </p:cNvPr>
          <p:cNvSpPr txBox="1"/>
          <p:nvPr/>
        </p:nvSpPr>
        <p:spPr>
          <a:xfrm>
            <a:off x="364831" y="2677403"/>
            <a:ext cx="84097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구성 </a:t>
            </a:r>
            <a:r>
              <a:rPr lang="en-US" altLang="ko-KR" sz="1200" dirty="0"/>
              <a:t>: 16,598</a:t>
            </a:r>
            <a:r>
              <a:rPr lang="ko-KR" altLang="en-US" sz="1200" dirty="0"/>
              <a:t>개의 데이터</a:t>
            </a:r>
            <a:r>
              <a:rPr lang="en-US" altLang="ko-KR" sz="1200" dirty="0"/>
              <a:t>, 9</a:t>
            </a:r>
            <a:r>
              <a:rPr lang="ko-KR" altLang="en-US" sz="1200" dirty="0"/>
              <a:t>개의 </a:t>
            </a:r>
            <a:r>
              <a:rPr lang="en-US" altLang="ko-KR" sz="1200" dirty="0"/>
              <a:t>column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Name : </a:t>
            </a:r>
            <a:r>
              <a:rPr lang="ko-KR" altLang="en-US" sz="1200" dirty="0"/>
              <a:t>게임 이름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Platform : </a:t>
            </a:r>
            <a:r>
              <a:rPr lang="ko-KR" altLang="en-US" sz="1200" dirty="0"/>
              <a:t>게임이 지원되는 플랫폼의 이름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Year : </a:t>
            </a:r>
            <a:r>
              <a:rPr lang="ko-KR" altLang="en-US" sz="1200" dirty="0"/>
              <a:t>게임이 출시된 연도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Genre : </a:t>
            </a:r>
            <a:r>
              <a:rPr lang="ko-KR" altLang="en-US" sz="1200" dirty="0"/>
              <a:t>게임의 장르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Publisher : </a:t>
            </a:r>
            <a:r>
              <a:rPr lang="ko-KR" altLang="en-US" sz="1200" dirty="0"/>
              <a:t>게임을 배급한 회사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NA_Sales</a:t>
            </a:r>
            <a:r>
              <a:rPr lang="en-US" altLang="ko-KR" sz="1200" dirty="0"/>
              <a:t> : </a:t>
            </a:r>
            <a:r>
              <a:rPr lang="ko-KR" altLang="en-US" sz="1200" dirty="0"/>
              <a:t>북미 지역 출고량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EU_Sales</a:t>
            </a:r>
            <a:r>
              <a:rPr lang="en-US" altLang="ko-KR" sz="1200" dirty="0"/>
              <a:t> : </a:t>
            </a:r>
            <a:r>
              <a:rPr lang="ko-KR" altLang="en-US" sz="1200" dirty="0"/>
              <a:t>유럽 지역 출고량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JP_Sales</a:t>
            </a:r>
            <a:r>
              <a:rPr lang="en-US" altLang="ko-KR" sz="1200" dirty="0"/>
              <a:t> : </a:t>
            </a:r>
            <a:r>
              <a:rPr lang="ko-KR" altLang="en-US" sz="1200" dirty="0"/>
              <a:t>일본 지역 출고량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Other_Sales</a:t>
            </a:r>
            <a:r>
              <a:rPr lang="en-US" altLang="ko-KR" sz="1200" dirty="0"/>
              <a:t> : </a:t>
            </a:r>
            <a:r>
              <a:rPr lang="ko-KR" altLang="en-US" sz="1200" dirty="0"/>
              <a:t>기타지역 출고량</a:t>
            </a:r>
            <a:endParaRPr lang="en-US" altLang="ko-KR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73F2260-BEDD-359C-9068-0B771978F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27" y="4774122"/>
            <a:ext cx="9471020" cy="17851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BC737B4-221A-BE22-96AD-735774E6B8AF}"/>
              </a:ext>
            </a:extLst>
          </p:cNvPr>
          <p:cNvSpPr txBox="1"/>
          <p:nvPr/>
        </p:nvSpPr>
        <p:spPr>
          <a:xfrm>
            <a:off x="249378" y="831192"/>
            <a:ext cx="1962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1. </a:t>
            </a:r>
            <a:r>
              <a:rPr kumimoji="1" lang="ko-KR" altLang="en-US" sz="1600" dirty="0"/>
              <a:t>데이터 출처</a:t>
            </a:r>
            <a:endParaRPr kumimoji="1" lang="ja-JP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B96412-78D3-CFBA-8FE9-6E01BCE9D66B}"/>
              </a:ext>
            </a:extLst>
          </p:cNvPr>
          <p:cNvSpPr txBox="1"/>
          <p:nvPr/>
        </p:nvSpPr>
        <p:spPr>
          <a:xfrm>
            <a:off x="249378" y="1692963"/>
            <a:ext cx="1962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</a:t>
            </a:r>
            <a:r>
              <a:rPr kumimoji="1" lang="en-US" altLang="ja-JP" sz="1600" dirty="0"/>
              <a:t>. </a:t>
            </a:r>
            <a:r>
              <a:rPr kumimoji="1" lang="ko-KR" altLang="en-US" sz="1600" dirty="0"/>
              <a:t>데이터 정보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532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62EFD0F-4498-CA4B-E7B0-CEDCD08BAE84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711448-AB22-DCBE-284C-460403BF292B}"/>
              </a:ext>
            </a:extLst>
          </p:cNvPr>
          <p:cNvSpPr txBox="1"/>
          <p:nvPr/>
        </p:nvSpPr>
        <p:spPr>
          <a:xfrm>
            <a:off x="230905" y="172594"/>
            <a:ext cx="289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DATA </a:t>
            </a:r>
            <a:r>
              <a:rPr lang="ko-KR" altLang="en-US" sz="2400" dirty="0" err="1"/>
              <a:t>전처리</a:t>
            </a:r>
            <a:endParaRPr kumimoji="1" lang="ja-JP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49D0F-85BA-AA7C-16F4-CADCDF41C09F}"/>
              </a:ext>
            </a:extLst>
          </p:cNvPr>
          <p:cNvSpPr txBox="1"/>
          <p:nvPr/>
        </p:nvSpPr>
        <p:spPr>
          <a:xfrm>
            <a:off x="249378" y="831192"/>
            <a:ext cx="1962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1. </a:t>
            </a:r>
            <a:r>
              <a:rPr lang="ko-KR" altLang="en-US" sz="1600" dirty="0" err="1"/>
              <a:t>결측치</a:t>
            </a:r>
            <a:r>
              <a:rPr lang="ko-KR" altLang="en-US" sz="1600" dirty="0"/>
              <a:t> 제거</a:t>
            </a:r>
            <a:endParaRPr kumimoji="1" lang="ja-JP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93455-8443-D71E-140A-EEA744359132}"/>
              </a:ext>
            </a:extLst>
          </p:cNvPr>
          <p:cNvSpPr txBox="1"/>
          <p:nvPr/>
        </p:nvSpPr>
        <p:spPr>
          <a:xfrm>
            <a:off x="364831" y="1169746"/>
            <a:ext cx="8409714" cy="1726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Year, Genre, Publisher 3</a:t>
            </a:r>
            <a:r>
              <a:rPr lang="ko-KR" altLang="en-US" sz="1200" dirty="0"/>
              <a:t>개의 </a:t>
            </a:r>
            <a:r>
              <a:rPr lang="en-US" altLang="ko-KR" sz="1200" dirty="0"/>
              <a:t>column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확인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각 </a:t>
            </a:r>
            <a:r>
              <a:rPr lang="en-US" altLang="ko-KR" sz="1200" dirty="0"/>
              <a:t>column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결측치를</a:t>
            </a:r>
            <a:r>
              <a:rPr lang="ko-KR" altLang="en-US" sz="1200" dirty="0"/>
              <a:t> 다른 값으로 대체하기 어렵다고 판단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Data</a:t>
            </a:r>
            <a:r>
              <a:rPr lang="ko-KR" altLang="en-US" sz="1200" dirty="0"/>
              <a:t>양에 비해 </a:t>
            </a:r>
            <a:r>
              <a:rPr lang="ko-KR" altLang="en-US" sz="1200" dirty="0" err="1"/>
              <a:t>결측치가</a:t>
            </a:r>
            <a:r>
              <a:rPr lang="ko-KR" altLang="en-US" sz="1200" dirty="0"/>
              <a:t> 적기 때문에 </a:t>
            </a:r>
            <a:r>
              <a:rPr lang="ko-KR" altLang="en-US" sz="1200" dirty="0" err="1"/>
              <a:t>결측치를</a:t>
            </a:r>
            <a:r>
              <a:rPr lang="ko-KR" altLang="en-US" sz="1200" dirty="0"/>
              <a:t> 제거하고 분석해도 이상이 없다고 판단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Year column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개수 </a:t>
            </a:r>
            <a:r>
              <a:rPr lang="en-US" altLang="ko-KR" sz="1200" dirty="0"/>
              <a:t>: 271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Genre column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개수 </a:t>
            </a:r>
            <a:r>
              <a:rPr lang="en-US" altLang="ko-KR" sz="1200" dirty="0"/>
              <a:t>: 50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Publisher column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개수 </a:t>
            </a:r>
            <a:r>
              <a:rPr lang="en-US" altLang="ko-KR" sz="1200" dirty="0"/>
              <a:t>: 58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6A01F-1531-8379-BCC1-52278B7FFCDB}"/>
              </a:ext>
            </a:extLst>
          </p:cNvPr>
          <p:cNvSpPr txBox="1"/>
          <p:nvPr/>
        </p:nvSpPr>
        <p:spPr>
          <a:xfrm>
            <a:off x="249378" y="2974029"/>
            <a:ext cx="1962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</a:t>
            </a:r>
            <a:r>
              <a:rPr kumimoji="1" lang="en-US" altLang="ja-JP" sz="1600" dirty="0"/>
              <a:t>. </a:t>
            </a:r>
            <a:r>
              <a:rPr kumimoji="1" lang="ko-KR" altLang="en-US" sz="1600" dirty="0" err="1"/>
              <a:t>중복값</a:t>
            </a:r>
            <a:r>
              <a:rPr lang="ko-KR" altLang="en-US" sz="1600" dirty="0"/>
              <a:t> 처리</a:t>
            </a:r>
            <a:endParaRPr kumimoji="1" lang="ja-JP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E520B-F331-D506-9F91-3A9A8E407A7B}"/>
              </a:ext>
            </a:extLst>
          </p:cNvPr>
          <p:cNvSpPr txBox="1"/>
          <p:nvPr/>
        </p:nvSpPr>
        <p:spPr>
          <a:xfrm>
            <a:off x="364831" y="3312583"/>
            <a:ext cx="8409714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Name, Platform, Year, Genre, Publisher 5</a:t>
            </a:r>
            <a:r>
              <a:rPr lang="ko-KR" altLang="en-US" sz="1200" dirty="0"/>
              <a:t>개의 </a:t>
            </a:r>
            <a:r>
              <a:rPr lang="en-US" altLang="ko-KR" sz="1200" dirty="0"/>
              <a:t>column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중복값을</a:t>
            </a:r>
            <a:r>
              <a:rPr lang="ko-KR" altLang="en-US" sz="1200" dirty="0"/>
              <a:t> 가지는 데이터 발견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중복하는 데이터는 각 지역의 판매량을 합하여 하나의 </a:t>
            </a:r>
            <a:r>
              <a:rPr lang="en-US" altLang="ko-KR" sz="1200" dirty="0"/>
              <a:t>row </a:t>
            </a:r>
            <a:r>
              <a:rPr lang="ko-KR" altLang="en-US" sz="1200" dirty="0"/>
              <a:t>데이터로 치환</a:t>
            </a:r>
            <a:endParaRPr lang="en-US" altLang="ko-KR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34FB98-1290-CD24-6DE1-52CF4A33A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66" y="4312068"/>
            <a:ext cx="7611537" cy="885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9B603C-C8F9-3A34-3F46-9DFCD9083729}"/>
              </a:ext>
            </a:extLst>
          </p:cNvPr>
          <p:cNvSpPr txBox="1"/>
          <p:nvPr/>
        </p:nvSpPr>
        <p:spPr>
          <a:xfrm>
            <a:off x="627685" y="3933009"/>
            <a:ext cx="8409714" cy="34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중복 데이터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914B8-F9C4-0A3D-E39C-575DF4C0456F}"/>
              </a:ext>
            </a:extLst>
          </p:cNvPr>
          <p:cNvSpPr txBox="1"/>
          <p:nvPr/>
        </p:nvSpPr>
        <p:spPr>
          <a:xfrm>
            <a:off x="627685" y="5311277"/>
            <a:ext cx="8409714" cy="34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중복 데이터 치환</a:t>
            </a:r>
            <a:endParaRPr lang="en-US" altLang="ko-KR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65A0630-027B-5BB0-A142-AEA483B5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66" y="5688254"/>
            <a:ext cx="7335274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2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844DD62-9D05-E09F-C525-66040C221942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5A8320-76C7-4C15-D002-FADF897AFBB0}"/>
              </a:ext>
            </a:extLst>
          </p:cNvPr>
          <p:cNvSpPr txBox="1"/>
          <p:nvPr/>
        </p:nvSpPr>
        <p:spPr>
          <a:xfrm>
            <a:off x="230905" y="172594"/>
            <a:ext cx="289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DATA </a:t>
            </a:r>
            <a:r>
              <a:rPr lang="ko-KR" altLang="en-US" sz="2400" dirty="0" err="1"/>
              <a:t>전처리</a:t>
            </a:r>
            <a:endParaRPr kumimoji="1" lang="ja-JP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CB9BD-D570-CE1E-98E4-64DDE3F8BBD9}"/>
              </a:ext>
            </a:extLst>
          </p:cNvPr>
          <p:cNvSpPr txBox="1"/>
          <p:nvPr/>
        </p:nvSpPr>
        <p:spPr>
          <a:xfrm>
            <a:off x="249377" y="778991"/>
            <a:ext cx="5200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3</a:t>
            </a:r>
            <a:r>
              <a:rPr kumimoji="1" lang="en-US" altLang="ja-JP" sz="1600" dirty="0"/>
              <a:t>. </a:t>
            </a:r>
            <a:r>
              <a:rPr lang="ko-KR" altLang="en-US" sz="1600" dirty="0"/>
              <a:t>이상 데이터 처리</a:t>
            </a:r>
            <a:endParaRPr kumimoji="1" lang="ja-JP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F597F-81DE-11FC-2454-3FA43DA03CA4}"/>
              </a:ext>
            </a:extLst>
          </p:cNvPr>
          <p:cNvSpPr txBox="1"/>
          <p:nvPr/>
        </p:nvSpPr>
        <p:spPr>
          <a:xfrm>
            <a:off x="364831" y="1117545"/>
            <a:ext cx="4164836" cy="89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Year column</a:t>
            </a:r>
            <a:r>
              <a:rPr lang="ko-KR" altLang="en-US" sz="1200" dirty="0"/>
              <a:t>에서 </a:t>
            </a:r>
            <a:r>
              <a:rPr lang="en-US" altLang="ko-KR" sz="1200" dirty="0"/>
              <a:t>100 </a:t>
            </a:r>
            <a:r>
              <a:rPr lang="ko-KR" altLang="en-US" sz="1200" dirty="0"/>
              <a:t>이하의 데이터 발견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20 </a:t>
            </a:r>
            <a:r>
              <a:rPr lang="ko-KR" altLang="en-US" sz="1200" dirty="0"/>
              <a:t>이하 </a:t>
            </a:r>
            <a:r>
              <a:rPr lang="en-US" altLang="ko-KR" sz="1200" dirty="0"/>
              <a:t>: 2000</a:t>
            </a:r>
            <a:r>
              <a:rPr lang="ko-KR" altLang="en-US" sz="1200" dirty="0"/>
              <a:t>년대를 의미하므로 </a:t>
            </a:r>
            <a:r>
              <a:rPr lang="en-US" altLang="ko-KR" sz="1200" dirty="0"/>
              <a:t>2000</a:t>
            </a:r>
            <a:r>
              <a:rPr lang="ko-KR" altLang="en-US" sz="1200" dirty="0"/>
              <a:t>을 더해 줌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80 </a:t>
            </a:r>
            <a:r>
              <a:rPr lang="ko-KR" altLang="en-US" sz="1200" dirty="0"/>
              <a:t>이상 </a:t>
            </a:r>
            <a:r>
              <a:rPr lang="en-US" altLang="ko-KR" sz="1200" dirty="0"/>
              <a:t>: 1900</a:t>
            </a:r>
            <a:r>
              <a:rPr lang="ko-KR" altLang="en-US" sz="1200" dirty="0"/>
              <a:t>년대를 의미하므로 </a:t>
            </a:r>
            <a:r>
              <a:rPr lang="en-US" altLang="ko-KR" sz="1200" dirty="0"/>
              <a:t>1900</a:t>
            </a:r>
            <a:r>
              <a:rPr lang="ko-KR" altLang="en-US" sz="1200" dirty="0"/>
              <a:t>을 더해 줌</a:t>
            </a:r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9C644F-5307-C0E1-FE9F-6FF18CE2D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633" y="778991"/>
            <a:ext cx="2442633" cy="236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8021E6-63B4-3AE9-91C2-BF8521B806D4}"/>
              </a:ext>
            </a:extLst>
          </p:cNvPr>
          <p:cNvSpPr txBox="1"/>
          <p:nvPr/>
        </p:nvSpPr>
        <p:spPr>
          <a:xfrm>
            <a:off x="249377" y="3872839"/>
            <a:ext cx="5200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4. </a:t>
            </a:r>
            <a:r>
              <a:rPr kumimoji="1" lang="ko-KR" altLang="en-US" sz="1600" dirty="0"/>
              <a:t>데</a:t>
            </a:r>
            <a:r>
              <a:rPr lang="ko-KR" altLang="en-US" sz="1600" dirty="0"/>
              <a:t>이터 타입 변경</a:t>
            </a:r>
            <a:endParaRPr kumimoji="1" lang="ja-JP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A6C4B-D4EA-6C30-3197-56EF66453A5D}"/>
              </a:ext>
            </a:extLst>
          </p:cNvPr>
          <p:cNvSpPr txBox="1"/>
          <p:nvPr/>
        </p:nvSpPr>
        <p:spPr>
          <a:xfrm>
            <a:off x="364831" y="4211393"/>
            <a:ext cx="8813036" cy="34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Year, </a:t>
            </a:r>
            <a:r>
              <a:rPr lang="en-US" altLang="ko-KR" sz="1200" dirty="0" err="1"/>
              <a:t>NA_Sales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EU_Sales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JP_Sales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Other_Sales</a:t>
            </a:r>
            <a:r>
              <a:rPr lang="en-US" altLang="ko-KR" sz="1200" dirty="0"/>
              <a:t> 5</a:t>
            </a:r>
            <a:r>
              <a:rPr lang="ko-KR" altLang="en-US" sz="1200" dirty="0"/>
              <a:t>개의 </a:t>
            </a:r>
            <a:r>
              <a:rPr lang="en-US" altLang="ko-KR" sz="1200" dirty="0"/>
              <a:t>column</a:t>
            </a:r>
            <a:r>
              <a:rPr lang="ko-KR" altLang="en-US" sz="1200" dirty="0"/>
              <a:t>에 대해서 계산하기 쉽게 데이터 타입을 숫자형으로 변경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35DEC5-A203-9B4A-255B-C1BA961FC5E0}"/>
              </a:ext>
            </a:extLst>
          </p:cNvPr>
          <p:cNvSpPr txBox="1"/>
          <p:nvPr/>
        </p:nvSpPr>
        <p:spPr>
          <a:xfrm>
            <a:off x="364831" y="3144691"/>
            <a:ext cx="10489436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err="1"/>
              <a:t>NA_Sales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EU_Sales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JP_Sales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Other_Sales</a:t>
            </a:r>
            <a:r>
              <a:rPr lang="en-US" altLang="ko-KR" sz="1200" dirty="0"/>
              <a:t> 4</a:t>
            </a:r>
            <a:r>
              <a:rPr lang="ko-KR" altLang="en-US" sz="1200" dirty="0"/>
              <a:t>개의 판매량 </a:t>
            </a:r>
            <a:r>
              <a:rPr lang="en-US" altLang="ko-KR" sz="1200" dirty="0"/>
              <a:t>column</a:t>
            </a:r>
            <a:r>
              <a:rPr lang="ko-KR" altLang="en-US" sz="1200" dirty="0"/>
              <a:t>에서 단위를 나타내는 문자 </a:t>
            </a:r>
            <a:r>
              <a:rPr lang="en-US" altLang="ko-KR" sz="1200" dirty="0"/>
              <a:t>‘K’(</a:t>
            </a:r>
            <a:r>
              <a:rPr lang="ko-KR" altLang="en-US" sz="1200" dirty="0"/>
              <a:t>천</a:t>
            </a:r>
            <a:r>
              <a:rPr lang="en-US" altLang="ko-KR" sz="1200" dirty="0"/>
              <a:t>), ‘M’(</a:t>
            </a:r>
            <a:r>
              <a:rPr lang="ko-KR" altLang="en-US" sz="1200" dirty="0"/>
              <a:t>백만</a:t>
            </a:r>
            <a:r>
              <a:rPr lang="en-US" altLang="ko-KR" sz="1200" dirty="0"/>
              <a:t>) </a:t>
            </a:r>
            <a:r>
              <a:rPr lang="ko-KR" altLang="en-US" sz="1200" dirty="0"/>
              <a:t>발견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단위를 </a:t>
            </a:r>
            <a:r>
              <a:rPr lang="en-US" altLang="ko-KR" sz="1200" dirty="0"/>
              <a:t>Million</a:t>
            </a:r>
            <a:r>
              <a:rPr lang="ko-KR" altLang="en-US" sz="1200" dirty="0"/>
              <a:t>으로 통일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9845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10F0DF9-A389-8931-ED3F-78F4625AE411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C13183-97E6-B56C-9FF0-974FB6CAD5C2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EDA(Exploratory Data Analysis)</a:t>
            </a:r>
            <a:endParaRPr kumimoji="1" lang="ja-JP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70B03-9EB4-1795-5EB5-2C311EB6EA60}"/>
              </a:ext>
            </a:extLst>
          </p:cNvPr>
          <p:cNvSpPr txBox="1"/>
          <p:nvPr/>
        </p:nvSpPr>
        <p:spPr>
          <a:xfrm>
            <a:off x="249377" y="831192"/>
            <a:ext cx="2663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1. Year</a:t>
            </a:r>
            <a:r>
              <a:rPr kumimoji="1" lang="ko-KR" altLang="en-US" sz="1600" dirty="0"/>
              <a:t> 데이터 분포 파악</a:t>
            </a:r>
            <a:endParaRPr kumimoji="1" lang="ja-JP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58808-7ACB-2E46-56FD-95E6B65D8423}"/>
              </a:ext>
            </a:extLst>
          </p:cNvPr>
          <p:cNvSpPr txBox="1"/>
          <p:nvPr/>
        </p:nvSpPr>
        <p:spPr>
          <a:xfrm>
            <a:off x="364831" y="1169746"/>
            <a:ext cx="8409714" cy="89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데이터 대부분이 </a:t>
            </a:r>
            <a:r>
              <a:rPr lang="en-US" altLang="ko-KR" sz="1200" dirty="0"/>
              <a:t>2000 ~ 2010</a:t>
            </a:r>
            <a:r>
              <a:rPr lang="ko-KR" altLang="en-US" sz="1200" dirty="0"/>
              <a:t>년대의 게임인 것을 확인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데이터 분석을 </a:t>
            </a:r>
            <a:r>
              <a:rPr lang="en-US" altLang="ko-KR" sz="1200" dirty="0"/>
              <a:t>2000</a:t>
            </a:r>
            <a:r>
              <a:rPr lang="ko-KR" altLang="en-US" sz="1200" dirty="0"/>
              <a:t>년대 이후 데이터로 사용하는 것이 적절하다고 판단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총 </a:t>
            </a:r>
            <a:r>
              <a:rPr lang="en-US" altLang="ko-KR" sz="1200" dirty="0"/>
              <a:t>14,272</a:t>
            </a:r>
            <a:r>
              <a:rPr lang="ko-KR" altLang="en-US" sz="1200" dirty="0"/>
              <a:t>개의 데이터를 가지고 </a:t>
            </a:r>
            <a:r>
              <a:rPr lang="en-US" altLang="ko-KR" sz="1200" dirty="0"/>
              <a:t>EDA</a:t>
            </a:r>
            <a:r>
              <a:rPr lang="ko-KR" altLang="en-US" sz="1200" dirty="0"/>
              <a:t> 진행</a:t>
            </a:r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D763DE-1FDF-8570-304A-A62F402E1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31" y="2184401"/>
            <a:ext cx="4147454" cy="39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7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EE722-B48A-1F81-A201-4DE889D25E62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EDA(Exploratory Data Analysis)</a:t>
            </a:r>
            <a:endParaRPr kumimoji="1" lang="ja-JP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E5FDA-CC65-AEA2-3E1D-03F3BBA97013}"/>
              </a:ext>
            </a:extLst>
          </p:cNvPr>
          <p:cNvSpPr txBox="1"/>
          <p:nvPr/>
        </p:nvSpPr>
        <p:spPr>
          <a:xfrm>
            <a:off x="249377" y="831192"/>
            <a:ext cx="3873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</a:t>
            </a:r>
            <a:r>
              <a:rPr kumimoji="1" lang="en-US" altLang="ja-JP" sz="1600" dirty="0"/>
              <a:t>. </a:t>
            </a:r>
            <a:r>
              <a:rPr lang="en-US" altLang="ja-JP" sz="1600" dirty="0"/>
              <a:t>Platform</a:t>
            </a:r>
            <a:r>
              <a:rPr lang="ko-KR" altLang="en-US" sz="1600" dirty="0"/>
              <a:t> 종류별 그룹화</a:t>
            </a:r>
            <a:endParaRPr kumimoji="1" lang="ja-JP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A0EC8-B778-FC1C-E7D7-0575A3A4D286}"/>
              </a:ext>
            </a:extLst>
          </p:cNvPr>
          <p:cNvSpPr txBox="1"/>
          <p:nvPr/>
        </p:nvSpPr>
        <p:spPr>
          <a:xfrm>
            <a:off x="364831" y="1169746"/>
            <a:ext cx="8409714" cy="1449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Platform</a:t>
            </a:r>
            <a:r>
              <a:rPr lang="ko-KR" altLang="en-US" sz="1200" dirty="0"/>
              <a:t>의 종류를 크게 휴대용기기</a:t>
            </a:r>
            <a:r>
              <a:rPr lang="en-US" altLang="ko-KR" sz="1200" dirty="0"/>
              <a:t>, </a:t>
            </a:r>
            <a:r>
              <a:rPr lang="ko-KR" altLang="en-US" sz="1200" dirty="0"/>
              <a:t>콘솔</a:t>
            </a:r>
            <a:r>
              <a:rPr lang="en-US" altLang="ko-KR" sz="1200" dirty="0"/>
              <a:t>, PC 3</a:t>
            </a:r>
            <a:r>
              <a:rPr lang="ko-KR" altLang="en-US" sz="1200" dirty="0"/>
              <a:t>개로 분류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err="1"/>
              <a:t>Platform_Groups</a:t>
            </a:r>
            <a:r>
              <a:rPr lang="en-US" altLang="ko-KR" sz="1200" dirty="0"/>
              <a:t> column</a:t>
            </a:r>
            <a:r>
              <a:rPr lang="ko-KR" altLang="en-US" sz="1200" dirty="0"/>
              <a:t>을 만들어 종류 별로 그룹 생성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Multiplatform</a:t>
            </a:r>
            <a:r>
              <a:rPr lang="ko-KR" altLang="en-US" sz="1200" dirty="0"/>
              <a:t> </a:t>
            </a:r>
            <a:r>
              <a:rPr lang="en-US" altLang="ko-KR" sz="1200" dirty="0"/>
              <a:t>column</a:t>
            </a:r>
            <a:r>
              <a:rPr lang="ko-KR" altLang="en-US" sz="1200" dirty="0"/>
              <a:t>을 만들어 멀티 플랫폼 게임 여부를 확인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멀티 플랫폼은 하나의 게임을 다양한 플랫폼에서 즐길 수 있기 때문에 많은 게임회사들이 멀티 플랫폼 형태로 게임을 출시하는 것을 알 수 있음</a:t>
            </a:r>
            <a:r>
              <a:rPr lang="en-US" altLang="ko-KR" sz="1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F96D60-9927-890B-373B-3A2A3B69E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63" y="2639927"/>
            <a:ext cx="4193832" cy="404547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CA94197-6EFE-2B00-E979-A3080188F2EA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1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69310-5234-709C-94D2-3DEF737CE54A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지역별 선호하는 게임 장르 분석</a:t>
            </a:r>
            <a:endParaRPr kumimoji="1" lang="ja-JP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2FD8-2CF0-BFD9-1BE4-A8A7C77927F8}"/>
              </a:ext>
            </a:extLst>
          </p:cNvPr>
          <p:cNvSpPr txBox="1"/>
          <p:nvPr/>
        </p:nvSpPr>
        <p:spPr>
          <a:xfrm>
            <a:off x="249377" y="831192"/>
            <a:ext cx="3873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1. </a:t>
            </a:r>
            <a:r>
              <a:rPr kumimoji="1" lang="ko-KR" altLang="en-US" sz="1600" dirty="0"/>
              <a:t>각</a:t>
            </a:r>
            <a:r>
              <a:rPr lang="ko-KR" altLang="en-US" sz="1600" dirty="0"/>
              <a:t>지역들의</a:t>
            </a:r>
            <a:r>
              <a:rPr kumimoji="1" lang="ko-KR" altLang="en-US" sz="1600" dirty="0"/>
              <a:t> 게임 장르에 따른 판매량</a:t>
            </a:r>
            <a:endParaRPr kumimoji="1" lang="ja-JP" altLang="en-US" sz="1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5C86809-7BCA-3E8D-DFCB-707D05990C09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C6E301-67DE-160D-E0C7-7DC725072039}"/>
              </a:ext>
            </a:extLst>
          </p:cNvPr>
          <p:cNvSpPr txBox="1"/>
          <p:nvPr/>
        </p:nvSpPr>
        <p:spPr>
          <a:xfrm>
            <a:off x="364831" y="1169746"/>
            <a:ext cx="8409714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북미</a:t>
            </a:r>
            <a:r>
              <a:rPr lang="en-US" altLang="ko-KR" sz="1200" dirty="0"/>
              <a:t>, </a:t>
            </a:r>
            <a:r>
              <a:rPr lang="ko-KR" altLang="en-US" sz="1200" dirty="0"/>
              <a:t>유럽</a:t>
            </a:r>
            <a:r>
              <a:rPr lang="en-US" altLang="ko-KR" sz="1200" dirty="0"/>
              <a:t>, </a:t>
            </a:r>
            <a:r>
              <a:rPr lang="ko-KR" altLang="en-US" sz="1200" dirty="0"/>
              <a:t>그 외 지역은 </a:t>
            </a:r>
            <a:r>
              <a:rPr lang="en-US" altLang="ko-KR" sz="1200" dirty="0"/>
              <a:t>Action, Sports, Shooter </a:t>
            </a:r>
            <a:r>
              <a:rPr lang="ko-KR" altLang="en-US" sz="1200" dirty="0"/>
              <a:t>장르 순으로 판매량이 많다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일본은 </a:t>
            </a:r>
            <a:r>
              <a:rPr lang="en-US" altLang="ko-KR" sz="1200" dirty="0"/>
              <a:t>Role-Playing, Action, </a:t>
            </a:r>
            <a:r>
              <a:rPr lang="en-US" altLang="ko-KR" sz="1200" dirty="0" err="1"/>
              <a:t>Misc</a:t>
            </a:r>
            <a:r>
              <a:rPr lang="en-US" altLang="ko-KR" sz="1200" dirty="0"/>
              <a:t> </a:t>
            </a:r>
            <a:r>
              <a:rPr lang="ko-KR" altLang="en-US" sz="1200" dirty="0"/>
              <a:t>장르 순으로 판매량이 많다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07A6C1-2F89-7228-5826-D0E6DF9CC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31" y="1849441"/>
            <a:ext cx="9361003" cy="47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4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C4BBC-62C6-DA88-05EF-38BAC5D88FD1}"/>
              </a:ext>
            </a:extLst>
          </p:cNvPr>
          <p:cNvSpPr txBox="1"/>
          <p:nvPr/>
        </p:nvSpPr>
        <p:spPr>
          <a:xfrm>
            <a:off x="230905" y="172594"/>
            <a:ext cx="512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지역별 선호하는 게임 장르 분석</a:t>
            </a:r>
            <a:endParaRPr kumimoji="1" lang="ja-JP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B6F35-202D-A278-FA33-E3ED8C92737E}"/>
              </a:ext>
            </a:extLst>
          </p:cNvPr>
          <p:cNvSpPr txBox="1"/>
          <p:nvPr/>
        </p:nvSpPr>
        <p:spPr>
          <a:xfrm>
            <a:off x="249377" y="744314"/>
            <a:ext cx="3873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</a:t>
            </a:r>
            <a:r>
              <a:rPr kumimoji="1" lang="en-US" altLang="ja-JP" sz="1600" dirty="0"/>
              <a:t>. </a:t>
            </a:r>
            <a:r>
              <a:rPr kumimoji="1" lang="ko-KR" altLang="en-US" sz="1600" dirty="0"/>
              <a:t>각</a:t>
            </a:r>
            <a:r>
              <a:rPr lang="ko-KR" altLang="en-US" sz="1600" dirty="0"/>
              <a:t>지역들의</a:t>
            </a:r>
            <a:r>
              <a:rPr kumimoji="1" lang="ko-KR" altLang="en-US" sz="1600" dirty="0"/>
              <a:t> 플랫폼에 따른 판매량</a:t>
            </a:r>
            <a:endParaRPr kumimoji="1" lang="ja-JP" altLang="en-US" sz="1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D69C8ED-72F8-B85A-F08D-0F4638A68D0D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F3A38D0-85E7-A361-A6EB-284E99DC7CF5}"/>
              </a:ext>
            </a:extLst>
          </p:cNvPr>
          <p:cNvSpPr txBox="1"/>
          <p:nvPr/>
        </p:nvSpPr>
        <p:spPr>
          <a:xfrm>
            <a:off x="364831" y="1008876"/>
            <a:ext cx="8409714" cy="145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북미 지역과 기타 지역의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콘솔 게임의 판매량이 높다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유럽 지역은 콘솔 게임이 가장 판매량이 많지만 전세계적으로 판매량이 제일 낮은 </a:t>
            </a:r>
            <a:r>
              <a:rPr lang="en-US" altLang="ko-KR" sz="1200" dirty="0"/>
              <a:t>PC</a:t>
            </a:r>
            <a:r>
              <a:rPr lang="ko-KR" altLang="en-US" sz="1200" dirty="0"/>
              <a:t>게임의 판매량이 높게 나타났다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일본 지역은 콘솔 게임보다 휴대용 기기 게임의 판매량이 더 높고</a:t>
            </a:r>
            <a:r>
              <a:rPr lang="en-US" altLang="ko-KR" sz="1200" dirty="0"/>
              <a:t>, PC </a:t>
            </a:r>
            <a:r>
              <a:rPr lang="ko-KR" altLang="en-US" sz="1200" dirty="0"/>
              <a:t>게임의 판매량은 매우 적다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전체적인 판매량은 북미 지역이 제일 많다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일본 지역을 제외하고는 멀티 플랫폼으로 출시한 판매량이 높게 나타났다</a:t>
            </a:r>
            <a:r>
              <a:rPr lang="en-US" altLang="ko-KR" sz="1200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F936DE-8591-35EE-41BC-3293A8018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75" y="2510340"/>
            <a:ext cx="4442275" cy="423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D8E1B1-4334-0F01-9EBA-64CBC81B7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580" y="2511098"/>
            <a:ext cx="4442274" cy="42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1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2024</Words>
  <Application>Microsoft Office PowerPoint</Application>
  <PresentationFormat>와이드스크린</PresentationFormat>
  <Paragraphs>231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游ゴシック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NEUNG GYUN</dc:creator>
  <cp:lastModifiedBy>OH NEUNG GYUN</cp:lastModifiedBy>
  <cp:revision>68</cp:revision>
  <dcterms:created xsi:type="dcterms:W3CDTF">2023-03-13T01:35:18Z</dcterms:created>
  <dcterms:modified xsi:type="dcterms:W3CDTF">2023-03-16T07:25:30Z</dcterms:modified>
</cp:coreProperties>
</file>