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4CD"/>
    <a:srgbClr val="75B5DD"/>
    <a:srgbClr val="69D8FF"/>
    <a:srgbClr val="BCE292"/>
    <a:srgbClr val="81D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32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6994-421D-441F-B596-6FA673BDD3CA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F9512-66F9-4EA5-ACCA-DCD1F5757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27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코드스테이츠</a:t>
            </a:r>
            <a:r>
              <a:rPr kumimoji="1" lang="ko-KR" altLang="en-US" dirty="0"/>
              <a:t> </a:t>
            </a:r>
            <a:r>
              <a:rPr kumimoji="1" lang="en-US" altLang="ko-KR" dirty="0"/>
              <a:t>AI </a:t>
            </a:r>
            <a:r>
              <a:rPr kumimoji="1" lang="ko-KR" altLang="en-US" dirty="0"/>
              <a:t>부트캠프 </a:t>
            </a:r>
            <a:r>
              <a:rPr kumimoji="1" lang="en-US" altLang="ko-KR" dirty="0"/>
              <a:t>18</a:t>
            </a:r>
            <a:r>
              <a:rPr kumimoji="1" lang="ko-KR" altLang="en-US" dirty="0"/>
              <a:t>기 </a:t>
            </a:r>
            <a:r>
              <a:rPr kumimoji="1" lang="ko-KR" altLang="en-US" dirty="0" err="1"/>
              <a:t>오능균</a:t>
            </a:r>
            <a:r>
              <a:rPr kumimoji="1" lang="ko-KR" altLang="en-US" dirty="0"/>
              <a:t> 이라고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지금부터 </a:t>
            </a:r>
            <a:r>
              <a:rPr kumimoji="1" lang="ko-KR" altLang="en-US" dirty="0" err="1"/>
              <a:t>스마트팩토리</a:t>
            </a:r>
            <a:r>
              <a:rPr kumimoji="1" lang="ko-KR" altLang="en-US" dirty="0"/>
              <a:t> 반도체 공정 최적화를 위한 분류 알고리즘 고장 감지 및 예측 분석 프로젝트 발표를 진행하도록 하겠습니다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A1B21-ACE8-48CC-B2B7-67A8B0A772E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157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나머지 </a:t>
            </a:r>
            <a:r>
              <a:rPr kumimoji="1" lang="ko-KR" altLang="en-US" dirty="0" err="1"/>
              <a:t>결측값은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KNN Imputer </a:t>
            </a:r>
            <a:r>
              <a:rPr kumimoji="1" lang="ko-KR" altLang="en-US" dirty="0"/>
              <a:t>기법을 사용하여 대치해주었습니다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en-US" altLang="ko-KR" dirty="0"/>
              <a:t>KNN Imputer </a:t>
            </a:r>
            <a:r>
              <a:rPr kumimoji="1" lang="ko-KR" altLang="en-US" dirty="0"/>
              <a:t>기법은 원하는 인접 이웃 수의 가중 또는 가중 평균을 사용하여 </a:t>
            </a:r>
            <a:r>
              <a:rPr kumimoji="1" lang="ko-KR" altLang="en-US" dirty="0" err="1"/>
              <a:t>결측값을</a:t>
            </a:r>
            <a:r>
              <a:rPr kumimoji="1" lang="ko-KR" altLang="en-US" dirty="0"/>
              <a:t> 대치하는 방법으로</a:t>
            </a:r>
            <a:endParaRPr kumimoji="1" lang="en-US" altLang="ko-KR" dirty="0"/>
          </a:p>
          <a:p>
            <a:r>
              <a:rPr kumimoji="1" lang="ko-KR" altLang="en-US" dirty="0"/>
              <a:t>구현이 용이하고 수치데이터 및 센서 데이터 유형에 적합합니다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249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</a:t>
            </a:r>
            <a:r>
              <a:rPr kumimoji="1" lang="en-US" altLang="ja-JP" dirty="0"/>
              <a:t>Feature</a:t>
            </a:r>
            <a:r>
              <a:rPr kumimoji="1" lang="ko-KR" altLang="en-US" dirty="0"/>
              <a:t>간 상관관계를 분석하였습니다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우선 각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들의 분포를 확인하였는데 전부 정규분포를 띄고 있었습니다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224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Feature</a:t>
            </a:r>
            <a:r>
              <a:rPr kumimoji="1" lang="ko-KR" altLang="en-US" dirty="0"/>
              <a:t>간 상관관계가 </a:t>
            </a:r>
            <a:r>
              <a:rPr kumimoji="1" lang="en-US" altLang="ko-KR" dirty="0"/>
              <a:t>0.9</a:t>
            </a:r>
            <a:r>
              <a:rPr kumimoji="1" lang="ko-KR" altLang="en-US" dirty="0"/>
              <a:t> 이상으로 높은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컬럼</a:t>
            </a:r>
            <a:endParaRPr kumimoji="1" lang="en-US" altLang="ko-KR" dirty="0"/>
          </a:p>
          <a:p>
            <a:endParaRPr kumimoji="1" lang="en-US" altLang="ko-KR" sz="1200" dirty="0"/>
          </a:p>
          <a:p>
            <a:r>
              <a:rPr kumimoji="1" lang="ko-KR" altLang="en-US" sz="1200" dirty="0"/>
              <a:t>공정</a:t>
            </a:r>
            <a:r>
              <a:rPr kumimoji="1" lang="en-US" altLang="ko-KR" sz="1200" dirty="0"/>
              <a:t>2 </a:t>
            </a:r>
            <a:r>
              <a:rPr kumimoji="1" lang="ko-KR" altLang="en-US" sz="1200" dirty="0"/>
              <a:t>생산약품의 유량차이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공정</a:t>
            </a:r>
            <a:r>
              <a:rPr kumimoji="1" lang="en-US" altLang="ko-KR" sz="1200" dirty="0"/>
              <a:t>2 </a:t>
            </a:r>
            <a:r>
              <a:rPr kumimoji="1" lang="ko-KR" altLang="en-US" sz="1200" dirty="0"/>
              <a:t>반응에서 발생한 질소 농도 차이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공정</a:t>
            </a:r>
            <a:r>
              <a:rPr kumimoji="1" lang="en-US" altLang="ko-KR" sz="1200" dirty="0"/>
              <a:t>4 </a:t>
            </a:r>
            <a:r>
              <a:rPr kumimoji="1" lang="ko-KR" altLang="en-US" sz="1200" dirty="0"/>
              <a:t>반응에서 발생한 산소 농도 차이 를 삭제하였습니다</a:t>
            </a:r>
            <a:r>
              <a:rPr kumimoji="1" lang="en-US" altLang="ko-KR" sz="1200" dirty="0"/>
              <a:t>. 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223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데이터셋을 학습데이터셋과 테스트데이터셋으로 </a:t>
            </a:r>
            <a:r>
              <a:rPr kumimoji="1" lang="en-US" altLang="ko-KR" dirty="0"/>
              <a:t>8</a:t>
            </a:r>
            <a:r>
              <a:rPr kumimoji="1" lang="ko-KR" altLang="en-US" dirty="0"/>
              <a:t>대</a:t>
            </a:r>
            <a:r>
              <a:rPr kumimoji="1" lang="en-US" altLang="ko-KR" dirty="0"/>
              <a:t>2 </a:t>
            </a:r>
            <a:r>
              <a:rPr kumimoji="1" lang="ko-KR" altLang="en-US" dirty="0"/>
              <a:t>비율로 분류하였습니다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검증데이터셋을 따로 분류해주지 않은 이유는 모델 학습 및 검증 시 학습데이터셋을 사용하여 랜덤 </a:t>
            </a:r>
            <a:r>
              <a:rPr kumimoji="1" lang="ko-KR" altLang="en-US" dirty="0" err="1"/>
              <a:t>서치</a:t>
            </a:r>
            <a:r>
              <a:rPr kumimoji="1" lang="ko-KR" altLang="en-US" dirty="0"/>
              <a:t> </a:t>
            </a:r>
            <a:r>
              <a:rPr kumimoji="1" lang="en-US" altLang="ko-KR" dirty="0"/>
              <a:t>CV</a:t>
            </a:r>
            <a:r>
              <a:rPr kumimoji="1" lang="ko-KR" altLang="en-US" dirty="0"/>
              <a:t>를 </a:t>
            </a:r>
            <a:r>
              <a:rPr kumimoji="1" lang="ko-KR" altLang="en-US" dirty="0" err="1"/>
              <a:t>진행할것이기</a:t>
            </a:r>
            <a:r>
              <a:rPr kumimoji="1" lang="ko-KR" altLang="en-US" dirty="0"/>
              <a:t> 때문에 </a:t>
            </a:r>
            <a:endParaRPr kumimoji="1" lang="en-US" altLang="ko-KR" dirty="0"/>
          </a:p>
          <a:p>
            <a:r>
              <a:rPr kumimoji="1" lang="ko-KR" altLang="en-US" dirty="0"/>
              <a:t>따로 만들어 주지 않았습니다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24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레이블의 불균형 해소 방법으로 </a:t>
            </a:r>
            <a:r>
              <a:rPr lang="en-US" altLang="ja-JP" sz="1200" dirty="0"/>
              <a:t>Oversampling</a:t>
            </a:r>
            <a:r>
              <a:rPr lang="ko-KR" altLang="en-US" sz="1200" dirty="0"/>
              <a:t>의 </a:t>
            </a:r>
            <a:r>
              <a:rPr lang="en-US" altLang="ko-KR" sz="1200" dirty="0"/>
              <a:t>SMOTE </a:t>
            </a:r>
            <a:r>
              <a:rPr lang="ko-KR" altLang="en-US" sz="1200" dirty="0"/>
              <a:t>기법을 사용하였습니다</a:t>
            </a:r>
            <a:r>
              <a:rPr lang="en-US" altLang="ko-KR" sz="1200" dirty="0"/>
              <a:t>.</a:t>
            </a:r>
          </a:p>
          <a:p>
            <a:endParaRPr kumimoji="1" lang="en-US" altLang="ja-JP" sz="1200" dirty="0"/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tx1"/>
                </a:solidFill>
              </a:rPr>
              <a:t>제조업에서는 정상제품을 불량이라고 잘못 판단하는 것 보다 불량제품을 정상제품이라고 잘못 판단하는 것이 더 리스크가 큽니다</a:t>
            </a:r>
            <a:r>
              <a:rPr kumimoji="1" lang="en-US" altLang="ko-KR" sz="12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그러므로 데이터를 </a:t>
            </a:r>
            <a:r>
              <a:rPr lang="en-US" altLang="ko-KR" sz="1200" dirty="0">
                <a:solidFill>
                  <a:schemeClr val="tx1"/>
                </a:solidFill>
              </a:rPr>
              <a:t>Oversampling</a:t>
            </a:r>
            <a:r>
              <a:rPr lang="ko-KR" altLang="en-US" sz="1200" dirty="0">
                <a:solidFill>
                  <a:schemeClr val="tx1"/>
                </a:solidFill>
              </a:rPr>
              <a:t> 하여 부족한 불량 데이터 수를 정상데이터 수만큼 늘려 주었습니다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kumimoji="1" lang="ja-JP" altLang="en-US" sz="1200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160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모델은 앙상블 </a:t>
            </a:r>
            <a:r>
              <a:rPr kumimoji="1" lang="ko-KR" altLang="en-US" dirty="0" err="1"/>
              <a:t>부스팅</a:t>
            </a:r>
            <a:r>
              <a:rPr kumimoji="1" lang="ko-KR" altLang="en-US" dirty="0"/>
              <a:t> 기법의 알고리즘인 </a:t>
            </a:r>
            <a:r>
              <a:rPr kumimoji="1" lang="en-US" altLang="ja-JP" sz="1200" dirty="0" err="1"/>
              <a:t>XGBoost</a:t>
            </a:r>
            <a:r>
              <a:rPr kumimoji="1" lang="en-US" altLang="ja-JP" sz="1200" dirty="0"/>
              <a:t> </a:t>
            </a:r>
            <a:r>
              <a:rPr kumimoji="1" lang="ko-KR" altLang="en-US" sz="1200" dirty="0"/>
              <a:t>분류 모델을 사용하였습니다</a:t>
            </a:r>
            <a:r>
              <a:rPr kumimoji="1" lang="en-US" altLang="ko-KR" sz="1200" dirty="0"/>
              <a:t>.</a:t>
            </a:r>
          </a:p>
          <a:p>
            <a:endParaRPr kumimoji="1" lang="en-US" altLang="ja-JP" sz="1200" dirty="0"/>
          </a:p>
          <a:p>
            <a:r>
              <a:rPr kumimoji="1" lang="ko-KR" altLang="en-US" sz="1200" dirty="0"/>
              <a:t>학습된 모델을 테스트 데이터로 테스트하여 성능 지표를 확인 해보니 불량 데이터의 </a:t>
            </a:r>
            <a:r>
              <a:rPr kumimoji="1" lang="en-US" altLang="ko-KR" sz="1200" dirty="0"/>
              <a:t>Recall </a:t>
            </a:r>
            <a:r>
              <a:rPr kumimoji="1" lang="ko-KR" altLang="en-US" sz="1200" dirty="0"/>
              <a:t>값이 </a:t>
            </a:r>
            <a:r>
              <a:rPr kumimoji="1" lang="en-US" altLang="ko-KR" sz="1200" dirty="0"/>
              <a:t>0.84</a:t>
            </a:r>
            <a:r>
              <a:rPr kumimoji="1" lang="ko-KR" altLang="en-US" sz="1200" dirty="0"/>
              <a:t>로 나왔고 </a:t>
            </a:r>
            <a:r>
              <a:rPr kumimoji="1" lang="en-US" altLang="ko-KR" sz="1200" dirty="0"/>
              <a:t>F1-score </a:t>
            </a:r>
            <a:r>
              <a:rPr kumimoji="1" lang="ko-KR" altLang="en-US" sz="1200" dirty="0"/>
              <a:t>값이 </a:t>
            </a:r>
            <a:r>
              <a:rPr kumimoji="1" lang="en-US" altLang="ko-KR" sz="1200" dirty="0"/>
              <a:t>0.87</a:t>
            </a:r>
            <a:r>
              <a:rPr kumimoji="1" lang="ko-KR" altLang="en-US" sz="1200" dirty="0"/>
              <a:t>로 높게 나와 꽤 좋은 성능이 나왔음을 확인하였습니다</a:t>
            </a:r>
            <a:r>
              <a:rPr kumimoji="1"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149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학습된 모델을 통해 </a:t>
            </a:r>
            <a:r>
              <a:rPr kumimoji="1" lang="en-US" altLang="ko-KR" dirty="0"/>
              <a:t>Feature </a:t>
            </a:r>
            <a:r>
              <a:rPr kumimoji="1" lang="ko-KR" altLang="en-US" dirty="0"/>
              <a:t>중요도를 확인해 보겠습니다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sz="1200" dirty="0"/>
              <a:t>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생산약품의 밀도차이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반응에서 발생한 산소 농도 차이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공정</a:t>
            </a:r>
            <a:r>
              <a:rPr lang="en-US" altLang="ko-KR" sz="1200" dirty="0"/>
              <a:t>4 </a:t>
            </a:r>
            <a:r>
              <a:rPr lang="ko-KR" altLang="en-US" sz="1200" dirty="0"/>
              <a:t>생산약품의 유량 차이</a:t>
            </a:r>
            <a:r>
              <a:rPr lang="en-US" altLang="ko-KR" sz="1200" dirty="0"/>
              <a:t> </a:t>
            </a:r>
            <a:r>
              <a:rPr lang="ko-KR" altLang="en-US" sz="1200" dirty="0"/>
              <a:t>순으로 중요도가 높게 나왔습니다</a:t>
            </a:r>
            <a:r>
              <a:rPr lang="en-US" altLang="ko-KR" sz="1200" dirty="0"/>
              <a:t>.</a:t>
            </a:r>
          </a:p>
          <a:p>
            <a:endParaRPr kumimoji="1" lang="en-US" altLang="ja-JP" sz="1200" dirty="0"/>
          </a:p>
          <a:p>
            <a:r>
              <a:rPr kumimoji="1" lang="ko-KR" altLang="en-US" sz="1200" dirty="0"/>
              <a:t>이 세가지 특성이 불량률을 예측하는데 있어서 가장 영향을 많이 끼친다는 것을 알 수 있었습니다</a:t>
            </a:r>
            <a:r>
              <a:rPr kumimoji="1" lang="en-US" altLang="ko-KR" sz="1200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71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특성 중요도가 높았던 세개의 특성 각각에 대해서 변화에 따른 모델의 예측 양상 변화를 확인해 보겠습니다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화면에 보이는 그래프는 중요도가 제일 높았던 </a:t>
            </a:r>
            <a:r>
              <a:rPr kumimoji="1" lang="ko-KR" altLang="en-US" sz="1200" dirty="0"/>
              <a:t>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생산약품의 밀도차이에 대한 </a:t>
            </a:r>
            <a:r>
              <a:rPr kumimoji="1" lang="en-US" altLang="ko-KR" sz="1200" dirty="0"/>
              <a:t>PDP </a:t>
            </a:r>
            <a:r>
              <a:rPr kumimoji="1" lang="ko-KR" altLang="en-US" sz="1200" dirty="0"/>
              <a:t>그래프입니다</a:t>
            </a:r>
            <a:r>
              <a:rPr kumimoji="1" lang="en-US" altLang="ko-KR" sz="1200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sz="1200" dirty="0"/>
              <a:t>그래프를 보시면 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생산약품의 밀도차이가 </a:t>
            </a:r>
            <a:r>
              <a:rPr kumimoji="1" lang="en-US" altLang="ja-JP" sz="1200" dirty="0"/>
              <a:t>-2.5 </a:t>
            </a:r>
            <a:r>
              <a:rPr kumimoji="1" lang="ko-KR" altLang="en-US" sz="1200" dirty="0"/>
              <a:t>에서 </a:t>
            </a:r>
            <a:r>
              <a:rPr kumimoji="1" lang="en-US" altLang="ko-KR" sz="1200" dirty="0"/>
              <a:t>2.5 </a:t>
            </a:r>
            <a:r>
              <a:rPr lang="ko-KR" altLang="en-US" sz="1200" dirty="0"/>
              <a:t>로 값이 올라갈 수록 불량 확률이 떨어지는 경향이 나타났습니다</a:t>
            </a:r>
            <a:r>
              <a:rPr lang="en-US" altLang="ko-KR" sz="1200" dirty="0"/>
              <a:t>.</a:t>
            </a:r>
          </a:p>
          <a:p>
            <a:r>
              <a:rPr kumimoji="1" lang="ko-KR" altLang="en-US" sz="1200" dirty="0"/>
              <a:t>또 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생산약품의 밀도차이가 </a:t>
            </a:r>
            <a:r>
              <a:rPr kumimoji="1" lang="en-US" altLang="ko-KR" sz="1200" dirty="0"/>
              <a:t>2.5 ~ 5.0 </a:t>
            </a:r>
            <a:r>
              <a:rPr kumimoji="1" lang="ko-KR" altLang="en-US" sz="1200" dirty="0"/>
              <a:t>사이 값일 때 불량이 나올 확률이 낮다고 예측하였습니다</a:t>
            </a:r>
            <a:r>
              <a:rPr kumimoji="1" lang="en-US" altLang="ko-KR" sz="1200" dirty="0"/>
              <a:t>.</a:t>
            </a:r>
            <a:br>
              <a:rPr kumimoji="1" lang="en-US" altLang="ja-JP" sz="1200" dirty="0"/>
            </a:b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59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중요도가 두번째로 높았던 공정</a:t>
            </a:r>
            <a:r>
              <a:rPr kumimoji="1" lang="en-US" altLang="ko-KR" dirty="0"/>
              <a:t>3 </a:t>
            </a:r>
            <a:r>
              <a:rPr kumimoji="1" lang="ko-KR" altLang="en-US" dirty="0"/>
              <a:t>반응에서 발생한 산소 농도 차이에 대한 </a:t>
            </a:r>
            <a:r>
              <a:rPr kumimoji="1" lang="en-US" altLang="ko-KR" dirty="0"/>
              <a:t>PDP </a:t>
            </a:r>
            <a:r>
              <a:rPr kumimoji="1" lang="ko-KR" altLang="en-US" dirty="0"/>
              <a:t>결과를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sz="1200" dirty="0"/>
              <a:t>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반응에서 발생한 산소 농도 차이가 </a:t>
            </a:r>
            <a:r>
              <a:rPr lang="en-US" altLang="ko-KR" sz="1200" dirty="0"/>
              <a:t>-2.5</a:t>
            </a:r>
            <a:r>
              <a:rPr lang="ko-KR" altLang="en-US" sz="1200" dirty="0"/>
              <a:t>에서 </a:t>
            </a:r>
            <a:r>
              <a:rPr lang="en-US" altLang="ko-KR" sz="1200" dirty="0"/>
              <a:t>2.5</a:t>
            </a:r>
            <a:r>
              <a:rPr lang="ko-KR" altLang="en-US" sz="1200" dirty="0"/>
              <a:t>로 값이 올라갈 수록 불량 확률이 떨어지는 경향이 나타났습니다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또 공정</a:t>
            </a:r>
            <a:r>
              <a:rPr lang="en-US" altLang="ko-KR" sz="1200" dirty="0"/>
              <a:t>3 </a:t>
            </a:r>
            <a:r>
              <a:rPr lang="ko-KR" altLang="en-US" sz="1200" dirty="0"/>
              <a:t>반응에서 발생한 산소 농도 차이가 </a:t>
            </a:r>
            <a:r>
              <a:rPr lang="en-US" altLang="ko-KR" sz="1200" dirty="0"/>
              <a:t>2.5 ~ 5.0 </a:t>
            </a:r>
            <a:r>
              <a:rPr kumimoji="1" lang="ko-KR" altLang="en-US" sz="1200" dirty="0"/>
              <a:t>사이 값일 때 불량이 나올 확률이 낮다고 예측하였습니다</a:t>
            </a:r>
            <a:r>
              <a:rPr kumimoji="1" lang="en-US" altLang="ko-KR" sz="1200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88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중요도가 세번째로 높았던 </a:t>
            </a:r>
            <a:r>
              <a:rPr kumimoji="1" lang="ko-KR" altLang="en-US" sz="1200" dirty="0"/>
              <a:t>공정</a:t>
            </a:r>
            <a:r>
              <a:rPr lang="en-US" altLang="ko-KR" sz="1200" dirty="0"/>
              <a:t>4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생산약품의 유량 차이</a:t>
            </a:r>
            <a:r>
              <a:rPr kumimoji="1" lang="ko-KR" altLang="en-US" dirty="0"/>
              <a:t>에 대한 </a:t>
            </a:r>
            <a:r>
              <a:rPr kumimoji="1" lang="en-US" altLang="ko-KR" dirty="0"/>
              <a:t>PDP </a:t>
            </a:r>
            <a:r>
              <a:rPr kumimoji="1" lang="ko-KR" altLang="en-US" dirty="0"/>
              <a:t>결과를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sz="1200" dirty="0"/>
              <a:t>공정</a:t>
            </a:r>
            <a:r>
              <a:rPr lang="en-US" altLang="ko-KR" sz="1200" dirty="0"/>
              <a:t>4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생산약품의 유량 차이</a:t>
            </a:r>
            <a:r>
              <a:rPr lang="ko-KR" altLang="en-US" sz="1200" dirty="0"/>
              <a:t>가 </a:t>
            </a:r>
            <a:r>
              <a:rPr lang="en-US" altLang="ko-KR" sz="1200" dirty="0"/>
              <a:t>-1 ~ 4 </a:t>
            </a:r>
            <a:r>
              <a:rPr kumimoji="1" lang="ko-KR" altLang="en-US" sz="1200" dirty="0"/>
              <a:t>사이 값일 때 불량이 나올 확률이 높다고 예측하였습니다</a:t>
            </a:r>
            <a:r>
              <a:rPr kumimoji="1" lang="en-US" altLang="ko-KR" sz="1200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34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발표내용은 총 </a:t>
            </a:r>
            <a:r>
              <a:rPr kumimoji="1" lang="ko-KR" altLang="en-US" dirty="0" err="1"/>
              <a:t>네가지로</a:t>
            </a:r>
            <a:r>
              <a:rPr kumimoji="1" lang="ko-KR" altLang="en-US" dirty="0"/>
              <a:t> 첫번째 개요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두번째 프로세스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세번째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워크플로우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네번째 결론 으로 구성되어 있습니다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44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</a:t>
            </a:r>
            <a:r>
              <a:rPr kumimoji="1" lang="ko-KR" altLang="en-US" sz="1200" dirty="0"/>
              <a:t>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생산약품의 밀도차이와 공정</a:t>
            </a:r>
            <a:r>
              <a:rPr lang="en-US" altLang="ko-KR" sz="1200" dirty="0"/>
              <a:t>4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생산약품의 유량 차이의 변화에 대한 모델 예측 양상 변화를 확인해 보았습니다</a:t>
            </a:r>
            <a:r>
              <a:rPr kumimoji="1" lang="en-US" altLang="ko-KR" sz="1200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sz="1200" dirty="0"/>
              <a:t>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생산약품의 밀도차이가 </a:t>
            </a:r>
            <a:r>
              <a:rPr kumimoji="1" lang="en-US" altLang="ko-KR" sz="1200" dirty="0"/>
              <a:t>-9.35</a:t>
            </a:r>
            <a:r>
              <a:rPr kumimoji="1" lang="ko-KR" altLang="en-US" sz="1200" dirty="0"/>
              <a:t>이고 공정</a:t>
            </a:r>
            <a:r>
              <a:rPr lang="en-US" altLang="ko-KR" sz="1200" dirty="0"/>
              <a:t>4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생산약품의 유량 차이가 </a:t>
            </a:r>
            <a:r>
              <a:rPr kumimoji="1" lang="en-US" altLang="ko-KR" sz="1200" dirty="0"/>
              <a:t>0.64 ~ 3.26 </a:t>
            </a:r>
            <a:r>
              <a:rPr kumimoji="1" lang="ko-KR" altLang="en-US" sz="1200" dirty="0"/>
              <a:t>값을 가질 때 불량이 나올 확률이 높다고 예측하였습니다</a:t>
            </a:r>
            <a:r>
              <a:rPr kumimoji="1" lang="en-US" altLang="ko-KR" sz="1200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33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</a:t>
            </a:r>
            <a:r>
              <a:rPr kumimoji="1" lang="ko-KR" altLang="en-US" sz="1200" dirty="0"/>
              <a:t>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반응에서 발생한 산소 농도 차이와 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반응에서 발생한 이산화탄소 농도 차이의 변화에 대한 모델 예측 양상 변화를 확인해 보았습니다</a:t>
            </a:r>
            <a:r>
              <a:rPr kumimoji="1" lang="en-US" altLang="ko-KR" sz="1200" dirty="0"/>
              <a:t>.</a:t>
            </a:r>
          </a:p>
          <a:p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ko-KR" altLang="en-US" sz="1200" dirty="0"/>
              <a:t>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반응에서 발생한 산소 농도 차이가 </a:t>
            </a:r>
            <a:r>
              <a:rPr kumimoji="1" lang="en-US" altLang="ko-KR" sz="1200" dirty="0"/>
              <a:t>-8.32</a:t>
            </a:r>
            <a:r>
              <a:rPr kumimoji="1" lang="ko-KR" altLang="en-US" sz="1200" dirty="0"/>
              <a:t>이고 공정</a:t>
            </a:r>
            <a:r>
              <a:rPr kumimoji="1" lang="en-US" altLang="ko-KR" sz="1200" dirty="0"/>
              <a:t>3 </a:t>
            </a:r>
            <a:r>
              <a:rPr kumimoji="1" lang="ko-KR" altLang="en-US" sz="1200" dirty="0"/>
              <a:t>반응에서 발생한 이산화탄소 농도 차이가 </a:t>
            </a:r>
            <a:r>
              <a:rPr kumimoji="1" lang="en-US" altLang="ko-KR" sz="1200" dirty="0"/>
              <a:t>0.9 ~ 10.14</a:t>
            </a:r>
            <a:r>
              <a:rPr kumimoji="1" lang="ko-KR" altLang="en-US" sz="1200" dirty="0"/>
              <a:t>값을 가질 때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불량이 나올 확률이 높다고 예측하였습니다</a:t>
            </a:r>
            <a:r>
              <a:rPr kumimoji="1" lang="en-US" altLang="ko-KR" sz="1200" dirty="0"/>
              <a:t>.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363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결론 및 기대효과 입니다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반도체 공정 최적화를 위해 사용한 </a:t>
            </a:r>
            <a:r>
              <a:rPr kumimoji="1" lang="en-US" altLang="ja-JP" sz="1200" dirty="0" err="1"/>
              <a:t>XGBoost</a:t>
            </a:r>
            <a:r>
              <a:rPr kumimoji="1" lang="en-US" altLang="ja-JP" sz="1200" dirty="0"/>
              <a:t> </a:t>
            </a:r>
            <a:r>
              <a:rPr kumimoji="1" lang="ko-KR" altLang="en-US" sz="1200" dirty="0"/>
              <a:t>분류 모델은 불량률 기준으로 </a:t>
            </a:r>
            <a:r>
              <a:rPr lang="en-US" altLang="ko-KR" sz="1200" dirty="0"/>
              <a:t>F1-score</a:t>
            </a:r>
            <a:r>
              <a:rPr lang="ko-KR" altLang="en-US" sz="1200" dirty="0"/>
              <a:t>가 </a:t>
            </a:r>
            <a:r>
              <a:rPr lang="en-US" altLang="ko-KR" sz="1200" dirty="0"/>
              <a:t>0.87</a:t>
            </a:r>
            <a:r>
              <a:rPr lang="ko-KR" altLang="en-US" sz="1200" dirty="0"/>
              <a:t>로 나와 꽤 높은 성능을 보여줬습니다</a:t>
            </a:r>
            <a:r>
              <a:rPr lang="en-US" altLang="ko-KR" sz="1200" dirty="0"/>
              <a:t>.</a:t>
            </a:r>
          </a:p>
          <a:p>
            <a:endParaRPr kumimoji="1" lang="en-US" altLang="ja-JP" sz="1200" dirty="0"/>
          </a:p>
          <a:p>
            <a:r>
              <a:rPr kumimoji="1" lang="en-US" altLang="ja-JP" dirty="0"/>
              <a:t>Feature </a:t>
            </a:r>
            <a:r>
              <a:rPr kumimoji="1" lang="ko-KR" altLang="en-US" dirty="0"/>
              <a:t>중요도 및 </a:t>
            </a:r>
            <a:r>
              <a:rPr kumimoji="1" lang="en-US" altLang="ko-KR" dirty="0"/>
              <a:t>PDP </a:t>
            </a:r>
            <a:r>
              <a:rPr kumimoji="1" lang="ko-KR" altLang="en-US" dirty="0"/>
              <a:t>해석을 통해 세가지 유의미한 값을 얻었습니다</a:t>
            </a:r>
            <a:r>
              <a:rPr kumimoji="1"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첫번째는 </a:t>
            </a:r>
            <a:r>
              <a:rPr lang="ko-KR" altLang="en-US" sz="1200" dirty="0"/>
              <a:t>공정</a:t>
            </a:r>
            <a:r>
              <a:rPr lang="en-US" altLang="ko-KR" sz="1200" dirty="0"/>
              <a:t>3 </a:t>
            </a:r>
            <a:r>
              <a:rPr lang="ko-KR" altLang="en-US" sz="1200" dirty="0"/>
              <a:t>생산약품의 밀도차이를 </a:t>
            </a:r>
            <a:r>
              <a:rPr lang="en-US" altLang="ko-KR" sz="1200" dirty="0"/>
              <a:t>2.5 ~ 5.0 </a:t>
            </a:r>
            <a:r>
              <a:rPr lang="ko-KR" altLang="en-US" sz="1200" dirty="0"/>
              <a:t>사이 값으로 유지 시킬 수 있으면 불량률을 낮출 수 있을 것으로 예측 됩니다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두번째는 공정</a:t>
            </a:r>
            <a:r>
              <a:rPr lang="en-US" altLang="ko-KR" sz="1200" dirty="0"/>
              <a:t>3 </a:t>
            </a:r>
            <a:r>
              <a:rPr lang="ko-KR" altLang="en-US" sz="1200" dirty="0"/>
              <a:t>반응에서 발생한 산소 농도 차이를 </a:t>
            </a:r>
            <a:r>
              <a:rPr lang="en-US" altLang="ko-KR" sz="1200" dirty="0"/>
              <a:t>2.5 ~ 5.0 </a:t>
            </a:r>
            <a:r>
              <a:rPr lang="ko-KR" altLang="en-US" sz="1200" dirty="0"/>
              <a:t>사이 값으로 유지 시킬 수 있으면 불량률을 낮출 수 있을 것으로 예측 됩니다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세번째는 공정</a:t>
            </a:r>
            <a:r>
              <a:rPr lang="en-US" altLang="ko-KR" sz="1200" dirty="0"/>
              <a:t>4 </a:t>
            </a:r>
            <a:r>
              <a:rPr lang="ko-KR" altLang="en-US" sz="1200" dirty="0"/>
              <a:t>생산약품의 유량차이를 </a:t>
            </a:r>
            <a:r>
              <a:rPr lang="en-US" altLang="ko-KR" sz="1200" dirty="0"/>
              <a:t>-1 </a:t>
            </a:r>
            <a:r>
              <a:rPr lang="ko-KR" altLang="en-US" sz="1200" dirty="0"/>
              <a:t>미만으로 유지 시킬 수 있으면 불량률을 낮출 수 있을 것으로 예측 됩니다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이러한 정보를 바탕으로 구축된 분류 알고리즘을 이용하여 불량률을 사전에 검출해 낼 경우 신뢰도를 향상시키고 품질 비용을 절감할 수 있을 것입니다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이상으로 발표를 마치도록 하겠습니다</a:t>
            </a:r>
            <a:r>
              <a:rPr lang="en-US" altLang="ko-KR" sz="1200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80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스마트 </a:t>
            </a:r>
            <a:r>
              <a:rPr kumimoji="1" lang="ko-KR" altLang="en-US" dirty="0" err="1"/>
              <a:t>팩토리란</a:t>
            </a:r>
            <a:r>
              <a:rPr kumimoji="1" lang="ko-KR" altLang="en-US" dirty="0"/>
              <a:t> 무엇일까요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Industry 4.0</a:t>
            </a:r>
            <a:r>
              <a:rPr kumimoji="1" lang="ko-KR" altLang="en-US" dirty="0"/>
              <a:t>이 가져오는 생산 공장의 혁신적인 변화를 나타내고</a:t>
            </a:r>
            <a:endParaRPr kumimoji="1" lang="en-US" altLang="ko-KR" dirty="0"/>
          </a:p>
          <a:p>
            <a:r>
              <a:rPr kumimoji="1" lang="ko-KR" altLang="en-US" dirty="0"/>
              <a:t>공장 내 설비와 기계에 </a:t>
            </a:r>
            <a:r>
              <a:rPr kumimoji="1" lang="en-US" altLang="ko-KR" dirty="0"/>
              <a:t>IoT</a:t>
            </a:r>
            <a:r>
              <a:rPr kumimoji="1" lang="ko-KR" altLang="en-US" dirty="0"/>
              <a:t>를 설치하여 공정 데이터를 실시간으로 수집하고 이를 분석해 </a:t>
            </a:r>
            <a:r>
              <a:rPr kumimoji="1" lang="ko-KR" altLang="en-US" dirty="0" err="1"/>
              <a:t>목적된</a:t>
            </a:r>
            <a:r>
              <a:rPr kumimoji="1" lang="ko-KR" altLang="en-US" dirty="0"/>
              <a:t> 바에 따라 스스로 제어할 수 있는 공장을 </a:t>
            </a:r>
            <a:r>
              <a:rPr kumimoji="1" lang="ko-KR" altLang="en-US" dirty="0" err="1"/>
              <a:t>스마트팩토리라고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전세계적으로 </a:t>
            </a:r>
            <a:r>
              <a:rPr kumimoji="1" lang="ko-KR" altLang="en-US" dirty="0" err="1"/>
              <a:t>스마트팩토리에</a:t>
            </a:r>
            <a:r>
              <a:rPr kumimoji="1" lang="ko-KR" altLang="en-US" dirty="0"/>
              <a:t> 대한 관심이 증대하고 있고 계속해서 발전하고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07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프로젝트의 목적은 반도체 공정 과정에서 관측한 센서 데이터를 기반으로 불량품을 분류하고 예측하여 생산 공정 및 </a:t>
            </a:r>
            <a:r>
              <a:rPr kumimoji="1" lang="ko-KR" altLang="en-US" dirty="0" err="1"/>
              <a:t>스마트팩토리</a:t>
            </a:r>
            <a:r>
              <a:rPr kumimoji="1" lang="ko-KR" altLang="en-US" dirty="0"/>
              <a:t> 운영의 효율성을 증대 시키는 것입니다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r>
              <a:rPr kumimoji="1" lang="ko-KR" altLang="en-US" dirty="0"/>
              <a:t>엄격한 공정 제어는 현재 반도체 제조에서 제조된 소자의 성능과 신뢰성 요건을 모두 충족하기 위한 핵심 문제입니다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30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데이터 분석의 전체적인 프로세스 과정을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가지로 나누어 진행하였습니다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첫번째  </a:t>
            </a:r>
            <a:r>
              <a:rPr kumimoji="1" lang="en-US" altLang="ko-KR" dirty="0"/>
              <a:t>Data EDA</a:t>
            </a:r>
          </a:p>
          <a:p>
            <a:r>
              <a:rPr kumimoji="1" lang="ko-KR" altLang="en-US" dirty="0"/>
              <a:t>두번째 </a:t>
            </a:r>
            <a:r>
              <a:rPr kumimoji="1" lang="en-US" altLang="ko-KR" dirty="0"/>
              <a:t>Target Feature </a:t>
            </a:r>
            <a:r>
              <a:rPr kumimoji="1" lang="ko-KR" altLang="en-US" dirty="0"/>
              <a:t>레이블 불균형 해결</a:t>
            </a:r>
            <a:endParaRPr kumimoji="1"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세번째 </a:t>
            </a:r>
            <a:r>
              <a:rPr lang="en-US" altLang="ja-JP" sz="1200" dirty="0"/>
              <a:t>Model Hyperparameter Tuning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/>
              <a:t>네번째 모델 해석 </a:t>
            </a:r>
            <a:r>
              <a:rPr kumimoji="1" lang="ko-KR" altLang="en-US" sz="1200" dirty="0" err="1"/>
              <a:t>순으로진행하였습니다</a:t>
            </a:r>
            <a:r>
              <a:rPr kumimoji="1" lang="en-US" altLang="ko-KR" sz="1200" dirty="0"/>
              <a:t>.</a:t>
            </a:r>
            <a:endParaRPr kumimoji="1" lang="en-US" altLang="ko-KR" dirty="0"/>
          </a:p>
          <a:p>
            <a:endParaRPr kumimoji="1" lang="en-US" altLang="ja-JP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634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머신러닝</a:t>
            </a:r>
            <a:r>
              <a:rPr kumimoji="1" lang="ko-KR" altLang="en-US" dirty="0"/>
              <a:t> 워크플로우의 첫번째 단계 </a:t>
            </a:r>
            <a:r>
              <a:rPr kumimoji="1" lang="en-US" altLang="ko-KR" dirty="0"/>
              <a:t>Data EDA</a:t>
            </a:r>
            <a:r>
              <a:rPr kumimoji="1" lang="ko-KR" altLang="en-US" dirty="0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어떻게 진행하였는지 설명 드리겠습니다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사용한 데이터셋은 반도체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공정의 센서에서 수집한 데이터를 사용했습니다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센서데이터이므로</a:t>
            </a:r>
            <a:r>
              <a:rPr kumimoji="1" lang="ko-KR" altLang="en-US" dirty="0"/>
              <a:t> 전부 연속형 데이터로 </a:t>
            </a:r>
            <a:r>
              <a:rPr kumimoji="1" lang="ko-KR" altLang="en-US" dirty="0" err="1"/>
              <a:t>이루어져있습니다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총 데이터 개수는 </a:t>
            </a:r>
            <a:r>
              <a:rPr kumimoji="1" lang="en-US" altLang="ko-KR" dirty="0"/>
              <a:t>16,998</a:t>
            </a:r>
            <a:r>
              <a:rPr kumimoji="1" lang="ko-KR" altLang="en-US" dirty="0"/>
              <a:t>개 입니다</a:t>
            </a:r>
            <a:r>
              <a:rPr kumimoji="1" lang="en-US" altLang="ko-KR" dirty="0"/>
              <a:t>.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40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dirty="0"/>
              <a:t>각 </a:t>
            </a:r>
            <a:r>
              <a:rPr kumimoji="1" lang="en-US" altLang="ja-JP" sz="1200" dirty="0"/>
              <a:t>Feature</a:t>
            </a:r>
            <a:r>
              <a:rPr kumimoji="1" lang="ko-KR" altLang="en-US" sz="1200" dirty="0"/>
              <a:t>간 정상</a:t>
            </a:r>
            <a:r>
              <a:rPr kumimoji="1" lang="en-US" altLang="ko-KR" sz="1200" dirty="0"/>
              <a:t>(0)</a:t>
            </a:r>
            <a:r>
              <a:rPr kumimoji="1" lang="ko-KR" altLang="en-US" sz="1200" dirty="0"/>
              <a:t>과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불량</a:t>
            </a:r>
            <a:r>
              <a:rPr kumimoji="1" lang="en-US" altLang="ko-KR" sz="1200" dirty="0"/>
              <a:t>(1)</a:t>
            </a:r>
            <a:r>
              <a:rPr kumimoji="1" lang="ko-KR" altLang="en-US" sz="1200" dirty="0"/>
              <a:t>의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분포를 확인해 보았습니다</a:t>
            </a:r>
            <a:r>
              <a:rPr kumimoji="1" lang="en-US" altLang="ko-KR" sz="1200" dirty="0"/>
              <a:t>.</a:t>
            </a:r>
          </a:p>
          <a:p>
            <a:endParaRPr kumimoji="1"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/>
              <a:t>각 특성들마다 정상</a:t>
            </a:r>
            <a:r>
              <a:rPr kumimoji="1" lang="en-US" altLang="ko-KR" sz="1200" dirty="0"/>
              <a:t>(0), </a:t>
            </a:r>
            <a:r>
              <a:rPr kumimoji="1" lang="ko-KR" altLang="en-US" sz="1200" dirty="0"/>
              <a:t>불량</a:t>
            </a:r>
            <a:r>
              <a:rPr kumimoji="1" lang="en-US" altLang="ko-KR" sz="1200" dirty="0"/>
              <a:t>(1) </a:t>
            </a:r>
            <a:r>
              <a:rPr kumimoji="1" lang="ko-KR" altLang="en-US" sz="1200" dirty="0"/>
              <a:t>의 데이터 분포 차이가 눈으로 보기에는 확연한 차이가 나지 않았고</a:t>
            </a:r>
            <a:r>
              <a:rPr kumimoji="1" lang="en-US" altLang="ko-KR" sz="1200" dirty="0"/>
              <a:t>, </a:t>
            </a:r>
            <a:r>
              <a:rPr kumimoji="1" lang="ko-KR" altLang="en-US" sz="1200" dirty="0"/>
              <a:t>딱히 이상치도 존재하지 않았습니다</a:t>
            </a:r>
            <a:r>
              <a:rPr kumimoji="1" lang="en-US" altLang="ko-KR" sz="1200" dirty="0"/>
              <a:t>.</a:t>
            </a:r>
            <a:endParaRPr kumimoji="1"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356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레이블 분포는 제조 데이터 특성상 정상 데이터가 불량 데이터 보다 압도적으로 많았습니다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703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결측치는</a:t>
            </a:r>
            <a:r>
              <a:rPr kumimoji="1" lang="ko-KR" altLang="en-US" dirty="0"/>
              <a:t> 비율이 </a:t>
            </a:r>
            <a:r>
              <a:rPr kumimoji="1" lang="en-US" altLang="ko-KR" dirty="0"/>
              <a:t>30%</a:t>
            </a:r>
            <a:r>
              <a:rPr kumimoji="1" lang="ko-KR" altLang="en-US" dirty="0"/>
              <a:t>를 넘는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는 제거하였고</a:t>
            </a:r>
            <a:endParaRPr kumimoji="1" lang="en-US" altLang="ko-KR" dirty="0"/>
          </a:p>
          <a:p>
            <a:r>
              <a:rPr kumimoji="1" lang="ko-KR" altLang="en-US" dirty="0"/>
              <a:t>각 공정의 온도와 습도 컬럼은 유의미한 차이가 없다는 도메인 전문가의 조언에 따라 평균값으로 컬럼을 대체하여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feature</a:t>
            </a:r>
            <a:r>
              <a:rPr kumimoji="1" lang="ko-KR" altLang="en-US" dirty="0"/>
              <a:t>로 축소 하였습니다</a:t>
            </a:r>
            <a:r>
              <a:rPr kumimoji="1" lang="en-US" altLang="ko-KR" dirty="0"/>
              <a:t>.</a:t>
            </a:r>
            <a:endParaRPr kumimoji="1" lang="ja-JP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F9512-66F9-4EA5-ACCA-DCD1F57574F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0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62113-341B-B9CC-4AF2-41C8B2404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7695A8-4BE3-6E30-5A5C-3CF4929ED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03556-38E6-3CB0-622B-15604DD9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B60F7-E888-B611-9EA7-E27800FF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411CD-62D0-D937-F5D1-66EB4C99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30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BE6E-F42C-3B1E-3542-0F14CA59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1ACD5-4D5B-363F-B1E2-79693B008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048C4-03D0-855C-AF8D-03D9C570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45C7A-2528-BBE5-AC2B-F4145CBD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8E495-7F52-FB1C-5FEC-84CF6E0C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7D4FF-0E86-ABA3-61A2-64DE502DB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E22C8-2756-B8D7-EA80-EF0989272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B7242-0457-2220-8FD4-9CFAFFAE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B319B-9BE7-84B3-808B-C315DCA1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C4F7E-A561-0B1B-E47A-B3F4F0C0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673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E1036-EFE9-8E6F-E4C0-DF933A1B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8862C-B472-D1B7-93FC-E8A7659CF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485F5-C967-5D93-DE5C-03DE457F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12D1D-752A-1B3B-0BB1-B81A8DAD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12AAD-9DBB-15A0-1D97-8B8928CE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61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FC05-B04A-8502-26EF-2000599A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865D9-ED39-BD4F-9966-B994A0F3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B49D1-4E8B-BB78-61DA-58F84244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48C34-4BB0-10BA-006F-F24FD2DE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3867D-366A-E1C6-5E62-910CC44F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0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CC18E-6361-F2A6-2B90-B5BF6A3D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D7E4B-8DAC-4767-5392-8E1C3464F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C423F-B9AF-6EE3-07AA-E785BF004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3301C-9650-2489-A92D-F4833059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CF091-C2D2-B62C-5383-C6E1016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37219F-56DE-B69F-DA82-A8AC4EC2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1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9C29D-8571-86BF-7536-8598F75B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7D019-B323-E8D4-522F-D49E6F10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1919B-F1C1-3B0A-BEFB-41B9E7D27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A8D10-B8F1-8B5B-0735-E6DD2CDCA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677019-1475-81D1-75A6-25DC08E4E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9B501C-1233-8E10-1C25-3305A5BD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F71453-C2FA-3C0F-E837-45CF7DA0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1A8179-CB20-6EB8-4942-B8ABFEF6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03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31CBA-5D20-1B28-F2C6-4D0574CD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C68958-822C-E575-8CD3-0E15CA4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EC397D-2547-6BED-8449-AA90E874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6C0C98-284C-90E8-D4D3-41AE5712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97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B4F066-0A96-23AF-CEC2-6957EE61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89767F-90DE-54F9-3C71-0CB484C0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28EB74-95A0-FB61-8147-101D21F4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1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B435D-7EAC-52B5-379B-43371D51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E74FB-0BAD-A144-642E-68B97AB2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E01ED-0CE3-8290-2FD2-F286DDFB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C63E-6135-C11A-69DB-34B072F9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1E522-2CA3-6DF2-09B0-EE090FFA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31058-771B-5853-DBAB-19FEBB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98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07C00-13B6-1044-559C-3D1A7942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F67307-7B97-5C03-47CE-5E057BD16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D05754-8C47-0931-AE2E-2068BFE82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FC71C-B772-0F8B-D8B8-AA5BFA8C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B7F7D-30F9-69E0-0E93-5E9E565C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4690D-5399-3ABD-E1A1-82FB08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2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5043A7-C77C-A1A1-B5FC-79027748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ja-JP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A474D-6AB6-6A0A-490E-A3D47526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ja-JP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8F73F-3882-419A-5683-650727A24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3AFF-202C-4CA7-8A0C-CD3712454C88}" type="datetimeFigureOut">
              <a:rPr kumimoji="1" lang="ja-JP" altLang="en-US" smtClean="0"/>
              <a:t>2023/4/13</a:t>
            </a:fld>
            <a:endParaRPr kumimoji="1" lang="ja-JP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4B6F5-EC49-B0CA-F161-EC0D19D05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9D09A-8B85-13D7-2E0F-02D685BEB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87763-F06E-4BF2-9821-93053B5A53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4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BA360-0B1D-2837-7287-6F69FDFF1DB8}"/>
              </a:ext>
            </a:extLst>
          </p:cNvPr>
          <p:cNvSpPr txBox="1"/>
          <p:nvPr/>
        </p:nvSpPr>
        <p:spPr>
          <a:xfrm>
            <a:off x="2061633" y="1321571"/>
            <a:ext cx="8068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/>
              <a:t>스마트 팩토리</a:t>
            </a:r>
            <a:endParaRPr lang="en-US" altLang="ko-KR" sz="4000" dirty="0"/>
          </a:p>
          <a:p>
            <a:r>
              <a:rPr kumimoji="1" lang="ko-KR" altLang="en-US" sz="4000" dirty="0"/>
              <a:t>반도체 공정 </a:t>
            </a:r>
            <a:r>
              <a:rPr lang="ko-KR" altLang="en-US" sz="4000" dirty="0"/>
              <a:t>최적화</a:t>
            </a:r>
            <a:endParaRPr kumimoji="1" lang="ja-JP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DA869-3B4B-3D32-BEE5-D412DE43FD65}"/>
              </a:ext>
            </a:extLst>
          </p:cNvPr>
          <p:cNvSpPr txBox="1"/>
          <p:nvPr/>
        </p:nvSpPr>
        <p:spPr>
          <a:xfrm>
            <a:off x="8377383" y="5011214"/>
            <a:ext cx="1911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AI 18</a:t>
            </a:r>
            <a:r>
              <a:rPr kumimoji="1" lang="ko-KR" altLang="en-US" sz="2000" dirty="0"/>
              <a:t>기 </a:t>
            </a:r>
            <a:r>
              <a:rPr kumimoji="1" lang="ko-KR" altLang="en-US" sz="2000" dirty="0" err="1"/>
              <a:t>오능균</a:t>
            </a:r>
            <a:endParaRPr kumimoji="1" lang="ja-JP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E556-3DB9-8F6B-C3EF-0F32795CA98A}"/>
              </a:ext>
            </a:extLst>
          </p:cNvPr>
          <p:cNvSpPr txBox="1"/>
          <p:nvPr/>
        </p:nvSpPr>
        <p:spPr>
          <a:xfrm>
            <a:off x="8377383" y="4443818"/>
            <a:ext cx="32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Code States AI Bootcamp</a:t>
            </a:r>
            <a:endParaRPr kumimoji="1" lang="ja-JP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322E5-C7C0-6EBD-5AE7-772CCA815F29}"/>
              </a:ext>
            </a:extLst>
          </p:cNvPr>
          <p:cNvSpPr txBox="1"/>
          <p:nvPr/>
        </p:nvSpPr>
        <p:spPr>
          <a:xfrm>
            <a:off x="2061633" y="2795345"/>
            <a:ext cx="455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분류 알고리즘을 통한 고장 감지 및 예측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741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8F388-7955-D5CF-38F3-7D46C274D04E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EFFE7B-75A7-8EEF-014B-3FB5B4B5EF95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9E30ED-20D9-FB26-B414-66B39F30109A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Data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E</a:t>
            </a:r>
            <a:r>
              <a:rPr lang="en-US" altLang="ko-KR" sz="2000" dirty="0"/>
              <a:t>DA(Exploratory Data Analysis)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07AC8-160F-40AA-17BC-0753662E070E}"/>
              </a:ext>
            </a:extLst>
          </p:cNvPr>
          <p:cNvSpPr txBox="1"/>
          <p:nvPr/>
        </p:nvSpPr>
        <p:spPr>
          <a:xfrm>
            <a:off x="576138" y="1373371"/>
            <a:ext cx="236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4</a:t>
            </a:r>
            <a:r>
              <a:rPr kumimoji="1" lang="en-US" altLang="ja-JP" sz="1600" dirty="0"/>
              <a:t>.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처리</a:t>
            </a:r>
            <a:endParaRPr kumimoji="1" lang="ja-JP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8240A-8667-9CF8-472A-7F4B08D26330}"/>
              </a:ext>
            </a:extLst>
          </p:cNvPr>
          <p:cNvSpPr txBox="1"/>
          <p:nvPr/>
        </p:nvSpPr>
        <p:spPr>
          <a:xfrm>
            <a:off x="829732" y="1754260"/>
            <a:ext cx="8517467" cy="13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결측값</a:t>
            </a:r>
            <a:r>
              <a:rPr lang="ko-KR" altLang="en-US" sz="1400" dirty="0"/>
              <a:t> 대치 </a:t>
            </a:r>
            <a:r>
              <a:rPr lang="ko-KR" altLang="en-US" sz="1400" dirty="0" err="1"/>
              <a:t>방법중</a:t>
            </a:r>
            <a:r>
              <a:rPr lang="ko-KR" altLang="en-US" sz="1400" dirty="0"/>
              <a:t> </a:t>
            </a:r>
            <a:r>
              <a:rPr lang="en-US" altLang="ko-KR" sz="1400" dirty="0"/>
              <a:t>KNN Imputer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/>
              <a:t>원하는 인접 이웃 수의 가중 또는 가중 평균을 사용하여 </a:t>
            </a:r>
            <a:r>
              <a:rPr lang="ko-KR" altLang="en-US" sz="1400" dirty="0" err="1"/>
              <a:t>결측값을</a:t>
            </a:r>
            <a:r>
              <a:rPr lang="ko-KR" altLang="en-US" sz="1400" dirty="0"/>
              <a:t> 대치함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/>
              <a:t>구현이 용이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400" dirty="0"/>
              <a:t>수치 데이터 및 센서 데이터 유형에 적합함</a:t>
            </a:r>
            <a:r>
              <a:rPr lang="en-US" altLang="ko-KR" sz="1400" dirty="0"/>
              <a:t> </a:t>
            </a:r>
            <a:endParaRPr kumimoji="1" lang="ja-JP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0D06BF-4E8B-4964-E77B-A429E42E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94" y="3289235"/>
            <a:ext cx="3814411" cy="323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1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4C368-78AE-150E-D8C6-65ED50A9B26F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C3A735-340E-E840-BC29-355E157A0960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047C985-A21D-5CF9-4590-63DB8CCD8319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Data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E</a:t>
            </a:r>
            <a:r>
              <a:rPr lang="en-US" altLang="ko-KR" sz="2000" dirty="0"/>
              <a:t>DA(Exploratory Data Analysis)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68561-FB8D-3DB3-6693-B9E0B97E3CD5}"/>
              </a:ext>
            </a:extLst>
          </p:cNvPr>
          <p:cNvSpPr txBox="1"/>
          <p:nvPr/>
        </p:nvSpPr>
        <p:spPr>
          <a:xfrm>
            <a:off x="576138" y="1373371"/>
            <a:ext cx="2835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5. Feature</a:t>
            </a:r>
            <a:r>
              <a:rPr kumimoji="1" lang="ko-KR" altLang="en-US" sz="1600" dirty="0"/>
              <a:t>간 상관관계 분석</a:t>
            </a:r>
            <a:endParaRPr kumimoji="1" lang="ja-JP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8904F-CFBC-2AD7-964C-D45C32EEE686}"/>
              </a:ext>
            </a:extLst>
          </p:cNvPr>
          <p:cNvSpPr txBox="1"/>
          <p:nvPr/>
        </p:nvSpPr>
        <p:spPr>
          <a:xfrm>
            <a:off x="829732" y="1754260"/>
            <a:ext cx="851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각 </a:t>
            </a:r>
            <a:r>
              <a:rPr lang="en-US" altLang="ko-KR" sz="1400" dirty="0"/>
              <a:t>feature</a:t>
            </a:r>
            <a:r>
              <a:rPr lang="ko-KR" altLang="en-US" sz="1400" dirty="0"/>
              <a:t>들이 정규분포를 띄고 있음을 확인</a:t>
            </a:r>
            <a:endParaRPr kumimoji="1" lang="ja-JP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D11BB5-2A11-B50F-E836-C8C423CE8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820" y="2062037"/>
            <a:ext cx="4558360" cy="471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16EF5C-B7D9-DCC1-C492-BFEFE23380CD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2DCE07E-8419-8E92-44F6-9635A8C41B78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C14745-6552-D746-56C1-EF6B0F13D453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Data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E</a:t>
            </a:r>
            <a:r>
              <a:rPr lang="en-US" altLang="ko-KR" sz="2000" dirty="0"/>
              <a:t>DA(Exploratory Data Analysis)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58D0D-1FFE-E71C-7335-DE09147534B3}"/>
              </a:ext>
            </a:extLst>
          </p:cNvPr>
          <p:cNvSpPr txBox="1"/>
          <p:nvPr/>
        </p:nvSpPr>
        <p:spPr>
          <a:xfrm>
            <a:off x="576138" y="1373371"/>
            <a:ext cx="2835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5. Feature</a:t>
            </a:r>
            <a:r>
              <a:rPr kumimoji="1" lang="ko-KR" altLang="en-US" sz="1600" dirty="0"/>
              <a:t>간 상관관계 분석</a:t>
            </a:r>
            <a:endParaRPr kumimoji="1" lang="ja-JP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1EC2B-91C9-6FDE-C20A-E09D6DFA0823}"/>
              </a:ext>
            </a:extLst>
          </p:cNvPr>
          <p:cNvSpPr txBox="1"/>
          <p:nvPr/>
        </p:nvSpPr>
        <p:spPr>
          <a:xfrm>
            <a:off x="829732" y="1754260"/>
            <a:ext cx="968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상관계수가 높았던</a:t>
            </a:r>
            <a:r>
              <a:rPr kumimoji="1" lang="en-US" altLang="ko-KR" sz="1400" dirty="0"/>
              <a:t>(0.9 </a:t>
            </a:r>
            <a:r>
              <a:rPr kumimoji="1" lang="ko-KR" altLang="en-US" sz="1400" dirty="0"/>
              <a:t>이상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3</a:t>
            </a:r>
            <a:r>
              <a:rPr kumimoji="1" lang="ko-KR" altLang="en-US" sz="1400" dirty="0"/>
              <a:t>개의 컬럼 삭제</a:t>
            </a:r>
            <a:r>
              <a:rPr kumimoji="1" lang="en-US" altLang="ko-KR" sz="1400" dirty="0"/>
              <a:t> (stage2_flow_deviation, stage2_n_deviation, stage4_o2_deviation)</a:t>
            </a:r>
            <a:br>
              <a:rPr kumimoji="1" lang="en-US" altLang="ko-KR" sz="1400" dirty="0"/>
            </a:br>
            <a:r>
              <a:rPr kumimoji="1" lang="en-US" altLang="ko-KR" sz="1400" dirty="0"/>
              <a:t>(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2 </a:t>
            </a:r>
            <a:r>
              <a:rPr kumimoji="1" lang="ko-KR" altLang="en-US" sz="1400" dirty="0"/>
              <a:t>생산약품의 유량차이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2 </a:t>
            </a:r>
            <a:r>
              <a:rPr kumimoji="1" lang="ko-KR" altLang="en-US" sz="1400" dirty="0"/>
              <a:t>반응에서 발생한 질소 농도 차이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4 </a:t>
            </a:r>
            <a:r>
              <a:rPr kumimoji="1" lang="ko-KR" altLang="en-US" sz="1400" dirty="0"/>
              <a:t>반응에서 발생한 산소 농도 차이</a:t>
            </a:r>
            <a:r>
              <a:rPr kumimoji="1" lang="en-US" altLang="ko-KR" sz="1400" dirty="0"/>
              <a:t>)</a:t>
            </a:r>
            <a:endParaRPr kumimoji="1" lang="ja-JP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66D206-0111-89D3-D13F-39806B8C1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762" y="2278395"/>
            <a:ext cx="5542475" cy="44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1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CA0DD6-129E-7CA2-B402-E3ACF8632539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1200174-278D-7B28-B182-598884CDD5EC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528B26-4805-FB3A-22CE-15ACF8C18F71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Target Feature Label </a:t>
            </a:r>
            <a:r>
              <a:rPr kumimoji="1" lang="ko-KR" altLang="en-US" sz="2000" dirty="0"/>
              <a:t>불균형</a:t>
            </a:r>
            <a:endParaRPr kumimoji="1" lang="ja-JP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01790-9456-4066-599B-2F3279460612}"/>
              </a:ext>
            </a:extLst>
          </p:cNvPr>
          <p:cNvSpPr txBox="1"/>
          <p:nvPr/>
        </p:nvSpPr>
        <p:spPr>
          <a:xfrm>
            <a:off x="576138" y="1373371"/>
            <a:ext cx="815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1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학습데이터와 테스트 데이터를</a:t>
            </a:r>
            <a:r>
              <a:rPr kumimoji="1" lang="en-US" altLang="ko-KR" sz="1600" dirty="0"/>
              <a:t> 8:2 </a:t>
            </a:r>
            <a:r>
              <a:rPr kumimoji="1" lang="ko-KR" altLang="en-US" sz="1600" dirty="0"/>
              <a:t>비율로 분류</a:t>
            </a:r>
            <a:endParaRPr kumimoji="1" lang="ja-JP" altLang="en-US" sz="1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2D0DCE-BB3A-7681-E855-F83B3E0F7A41}"/>
              </a:ext>
            </a:extLst>
          </p:cNvPr>
          <p:cNvSpPr/>
          <p:nvPr/>
        </p:nvSpPr>
        <p:spPr>
          <a:xfrm>
            <a:off x="3480318" y="2320823"/>
            <a:ext cx="7659223" cy="525011"/>
          </a:xfrm>
          <a:prstGeom prst="roundRect">
            <a:avLst/>
          </a:prstGeom>
          <a:solidFill>
            <a:srgbClr val="379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Dataset (16,998)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CE3BE3-7CC7-AF34-F33D-5DB7D92CACFF}"/>
              </a:ext>
            </a:extLst>
          </p:cNvPr>
          <p:cNvSpPr/>
          <p:nvPr/>
        </p:nvSpPr>
        <p:spPr>
          <a:xfrm>
            <a:off x="3480319" y="3019956"/>
            <a:ext cx="5541174" cy="525010"/>
          </a:xfrm>
          <a:prstGeom prst="roundRect">
            <a:avLst/>
          </a:prstGeom>
          <a:solidFill>
            <a:srgbClr val="81D2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Train set (13,598)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86430CD-48DC-652C-E815-1D5E200C9ED2}"/>
              </a:ext>
            </a:extLst>
          </p:cNvPr>
          <p:cNvSpPr/>
          <p:nvPr/>
        </p:nvSpPr>
        <p:spPr>
          <a:xfrm>
            <a:off x="9170781" y="3019956"/>
            <a:ext cx="1968760" cy="52501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 set (3,400)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D48E7D-BEAC-FED7-6B31-6481F5B12A44}"/>
              </a:ext>
            </a:extLst>
          </p:cNvPr>
          <p:cNvSpPr/>
          <p:nvPr/>
        </p:nvSpPr>
        <p:spPr>
          <a:xfrm>
            <a:off x="844989" y="2320823"/>
            <a:ext cx="1814235" cy="525011"/>
          </a:xfrm>
          <a:prstGeom prst="roundRect">
            <a:avLst/>
          </a:prstGeom>
          <a:solidFill>
            <a:srgbClr val="BCE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Function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3D13947-9AB3-FD52-1E41-9424AADD075A}"/>
              </a:ext>
            </a:extLst>
          </p:cNvPr>
          <p:cNvSpPr/>
          <p:nvPr/>
        </p:nvSpPr>
        <p:spPr>
          <a:xfrm>
            <a:off x="844989" y="3019955"/>
            <a:ext cx="1814235" cy="525011"/>
          </a:xfrm>
          <a:prstGeom prst="roundRect">
            <a:avLst/>
          </a:prstGeom>
          <a:solidFill>
            <a:srgbClr val="BCE2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Split Data (8:2)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180B86B-386B-C393-9956-8A93EB32F68B}"/>
              </a:ext>
            </a:extLst>
          </p:cNvPr>
          <p:cNvSpPr/>
          <p:nvPr/>
        </p:nvSpPr>
        <p:spPr>
          <a:xfrm>
            <a:off x="2827176" y="2429375"/>
            <a:ext cx="503853" cy="3079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338EFF6-F225-20AF-99D2-10B842880F4B}"/>
              </a:ext>
            </a:extLst>
          </p:cNvPr>
          <p:cNvSpPr/>
          <p:nvPr/>
        </p:nvSpPr>
        <p:spPr>
          <a:xfrm>
            <a:off x="2827176" y="3128507"/>
            <a:ext cx="503853" cy="30790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80569B-F4A7-0DF3-4377-DDEE5E597294}"/>
              </a:ext>
            </a:extLst>
          </p:cNvPr>
          <p:cNvSpPr/>
          <p:nvPr/>
        </p:nvSpPr>
        <p:spPr>
          <a:xfrm>
            <a:off x="2055844" y="4543030"/>
            <a:ext cx="8080311" cy="1128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모델 학습 및 검증 시 </a:t>
            </a:r>
            <a:r>
              <a:rPr kumimoji="1" lang="en-US" altLang="ja-JP" sz="1600" dirty="0">
                <a:solidFill>
                  <a:schemeClr val="tx1"/>
                </a:solidFill>
              </a:rPr>
              <a:t>Train set</a:t>
            </a:r>
            <a:r>
              <a:rPr kumimoji="1" lang="ko-KR" altLang="en-US" sz="1600" dirty="0">
                <a:solidFill>
                  <a:schemeClr val="tx1"/>
                </a:solidFill>
              </a:rPr>
              <a:t>을 사용하여 </a:t>
            </a:r>
            <a:r>
              <a:rPr kumimoji="1" lang="en-US" altLang="ko-KR" sz="1600" dirty="0" err="1">
                <a:solidFill>
                  <a:schemeClr val="tx1"/>
                </a:solidFill>
              </a:rPr>
              <a:t>RandomizedSearchCV</a:t>
            </a:r>
            <a:r>
              <a:rPr kumimoji="1" lang="en-US" altLang="ko-KR" sz="1600" dirty="0">
                <a:solidFill>
                  <a:schemeClr val="tx1"/>
                </a:solidFill>
              </a:rPr>
              <a:t> </a:t>
            </a:r>
            <a:r>
              <a:rPr kumimoji="1" lang="ko-KR" altLang="en-US" sz="1600" dirty="0">
                <a:solidFill>
                  <a:schemeClr val="tx1"/>
                </a:solidFill>
              </a:rPr>
              <a:t>실행</a:t>
            </a:r>
            <a:r>
              <a:rPr lang="ko-KR" altLang="en-US" sz="1600" dirty="0">
                <a:solidFill>
                  <a:schemeClr val="tx1"/>
                </a:solidFill>
              </a:rPr>
              <a:t>하여 </a:t>
            </a:r>
            <a:r>
              <a:rPr lang="en-US" altLang="ko-KR" sz="1600" dirty="0">
                <a:solidFill>
                  <a:schemeClr val="tx1"/>
                </a:solidFill>
              </a:rPr>
              <a:t>Hyperparameter Tuning</a:t>
            </a:r>
            <a:r>
              <a:rPr lang="ko-KR" altLang="en-US" sz="1600" dirty="0">
                <a:solidFill>
                  <a:schemeClr val="tx1"/>
                </a:solidFill>
              </a:rPr>
              <a:t>을 할</a:t>
            </a:r>
            <a:r>
              <a:rPr kumimoji="1" lang="ko-KR" altLang="en-US" sz="1600" dirty="0">
                <a:solidFill>
                  <a:schemeClr val="tx1"/>
                </a:solidFill>
              </a:rPr>
              <a:t> 것이므로 </a:t>
            </a:r>
            <a:r>
              <a:rPr kumimoji="1" lang="en-US" altLang="ja-JP" sz="1600" dirty="0">
                <a:solidFill>
                  <a:schemeClr val="tx1"/>
                </a:solidFill>
              </a:rPr>
              <a:t>Validation set</a:t>
            </a:r>
            <a:r>
              <a:rPr kumimoji="1" lang="ko-KR" altLang="en-US" sz="1600" dirty="0">
                <a:solidFill>
                  <a:schemeClr val="tx1"/>
                </a:solidFill>
              </a:rPr>
              <a:t>을 따로 만들지 않음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9ACF8-05FE-E413-C480-51681F1FAE0E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364D0B1-2491-AD6E-E56F-C574F6EE6F9C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C87272-8AA8-7535-BD3B-BE9D17861F07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Target Feature Label </a:t>
            </a:r>
            <a:r>
              <a:rPr kumimoji="1" lang="ko-KR" altLang="en-US" sz="2000" dirty="0"/>
              <a:t>불균형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7C860-3A5A-DB48-A904-F9E53F753329}"/>
              </a:ext>
            </a:extLst>
          </p:cNvPr>
          <p:cNvSpPr txBox="1"/>
          <p:nvPr/>
        </p:nvSpPr>
        <p:spPr>
          <a:xfrm>
            <a:off x="576138" y="1373371"/>
            <a:ext cx="815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2. </a:t>
            </a:r>
            <a:r>
              <a:rPr lang="en-US" altLang="ja-JP" sz="1600" dirty="0"/>
              <a:t>Oversampling</a:t>
            </a:r>
            <a:r>
              <a:rPr lang="ko-KR" altLang="en-US" sz="1600" dirty="0"/>
              <a:t>의 </a:t>
            </a:r>
            <a:r>
              <a:rPr lang="en-US" altLang="ko-KR" sz="1600" dirty="0"/>
              <a:t>SMOTE </a:t>
            </a:r>
            <a:r>
              <a:rPr lang="ko-KR" altLang="en-US" sz="1600" dirty="0"/>
              <a:t>기법을 사용하여 </a:t>
            </a:r>
            <a:r>
              <a:rPr lang="en-US" altLang="ko-KR" sz="1600" dirty="0"/>
              <a:t>target feature label </a:t>
            </a:r>
            <a:r>
              <a:rPr lang="ko-KR" altLang="en-US" sz="1600" dirty="0"/>
              <a:t>불균형 해소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11CEBD-EBB3-BE6D-26D5-67B17ABF3EE5}"/>
              </a:ext>
            </a:extLst>
          </p:cNvPr>
          <p:cNvSpPr/>
          <p:nvPr/>
        </p:nvSpPr>
        <p:spPr>
          <a:xfrm>
            <a:off x="1838130" y="1948972"/>
            <a:ext cx="8515740" cy="1128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제조업에서는 정상제품을 불량이라고 잘못 판단하는 것 보다 불량제품을 정상제품이라고 잘못 판단하는 것이 더 리스크가 큼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그러므로 데이터를 </a:t>
            </a:r>
            <a:r>
              <a:rPr lang="en-US" altLang="ko-KR" sz="1600" dirty="0">
                <a:solidFill>
                  <a:schemeClr val="tx1"/>
                </a:solidFill>
              </a:rPr>
              <a:t>Oversampling</a:t>
            </a:r>
            <a:r>
              <a:rPr lang="ko-KR" altLang="en-US" sz="1600" dirty="0">
                <a:solidFill>
                  <a:schemeClr val="tx1"/>
                </a:solidFill>
              </a:rPr>
              <a:t> 하여 부족한 불량 데이터 수를 정상데이터 수만큼 늘려 줌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26A52DD-2551-A66F-FCFE-565C7B40F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65819"/>
              </p:ext>
            </p:extLst>
          </p:nvPr>
        </p:nvGraphicFramePr>
        <p:xfrm>
          <a:off x="4100111" y="3440247"/>
          <a:ext cx="3991778" cy="9908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5889">
                  <a:extLst>
                    <a:ext uri="{9D8B030D-6E8A-4147-A177-3AD203B41FA5}">
                      <a16:colId xmlns:a16="http://schemas.microsoft.com/office/drawing/2014/main" val="1318022996"/>
                    </a:ext>
                  </a:extLst>
                </a:gridCol>
                <a:gridCol w="1995889">
                  <a:extLst>
                    <a:ext uri="{9D8B030D-6E8A-4147-A177-3AD203B41FA5}">
                      <a16:colId xmlns:a16="http://schemas.microsoft.com/office/drawing/2014/main" val="3659497415"/>
                    </a:ext>
                  </a:extLst>
                </a:gridCol>
              </a:tblGrid>
              <a:tr h="4954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Dataset Type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Train set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687758"/>
                  </a:ext>
                </a:extLst>
              </a:tr>
              <a:tr h="4954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Oversampling </a:t>
                      </a:r>
                      <a:r>
                        <a:rPr kumimoji="1" lang="ko-KR" altLang="en-US" sz="1400" dirty="0"/>
                        <a:t>전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13,598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3461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644808-D390-DE98-1713-89C67F029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408095"/>
              </p:ext>
            </p:extLst>
          </p:nvPr>
        </p:nvGraphicFramePr>
        <p:xfrm>
          <a:off x="4100111" y="5391287"/>
          <a:ext cx="3991778" cy="9908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95889">
                  <a:extLst>
                    <a:ext uri="{9D8B030D-6E8A-4147-A177-3AD203B41FA5}">
                      <a16:colId xmlns:a16="http://schemas.microsoft.com/office/drawing/2014/main" val="1318022996"/>
                    </a:ext>
                  </a:extLst>
                </a:gridCol>
                <a:gridCol w="1995889">
                  <a:extLst>
                    <a:ext uri="{9D8B030D-6E8A-4147-A177-3AD203B41FA5}">
                      <a16:colId xmlns:a16="http://schemas.microsoft.com/office/drawing/2014/main" val="3659497415"/>
                    </a:ext>
                  </a:extLst>
                </a:gridCol>
              </a:tblGrid>
              <a:tr h="4954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Dataset Type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Train set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687758"/>
                  </a:ext>
                </a:extLst>
              </a:tr>
              <a:tr h="4954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Oversampling </a:t>
                      </a:r>
                      <a:r>
                        <a:rPr kumimoji="1" lang="ko-KR" altLang="en-US" sz="1400" dirty="0"/>
                        <a:t>후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21,696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34612"/>
                  </a:ext>
                </a:extLst>
              </a:tr>
            </a:tbl>
          </a:graphicData>
        </a:graphic>
      </p:graphicFrame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EA44775-6A3F-EE0D-F632-1D612A128334}"/>
              </a:ext>
            </a:extLst>
          </p:cNvPr>
          <p:cNvSpPr/>
          <p:nvPr/>
        </p:nvSpPr>
        <p:spPr>
          <a:xfrm>
            <a:off x="5806751" y="4634566"/>
            <a:ext cx="578498" cy="541175"/>
          </a:xfrm>
          <a:prstGeom prst="downArrow">
            <a:avLst/>
          </a:prstGeom>
          <a:solidFill>
            <a:srgbClr val="379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518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17DA5-6BAD-BA9B-63EB-53EDAEF5C87F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8A7159-476C-77DF-EB48-564E515CAE23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0CD658-0D00-4A56-22FD-A0EF8001C88F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 </a:t>
            </a:r>
            <a:r>
              <a:rPr lang="ko-KR" altLang="en-US" sz="2000" dirty="0"/>
              <a:t>해석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07D70-308E-DB05-2369-07C56FC3462B}"/>
              </a:ext>
            </a:extLst>
          </p:cNvPr>
          <p:cNvSpPr txBox="1"/>
          <p:nvPr/>
        </p:nvSpPr>
        <p:spPr>
          <a:xfrm>
            <a:off x="576138" y="1373371"/>
            <a:ext cx="815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1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모델 선택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FCCCC-AC58-C73F-616A-215DF5B05149}"/>
              </a:ext>
            </a:extLst>
          </p:cNvPr>
          <p:cNvSpPr txBox="1"/>
          <p:nvPr/>
        </p:nvSpPr>
        <p:spPr>
          <a:xfrm>
            <a:off x="829732" y="1754260"/>
            <a:ext cx="9685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앙상블 </a:t>
            </a:r>
            <a:r>
              <a:rPr lang="ko-KR" altLang="en-US" sz="1400" dirty="0" err="1"/>
              <a:t>부스팅</a:t>
            </a:r>
            <a:r>
              <a:rPr lang="ko-KR" altLang="en-US" sz="1400" dirty="0"/>
              <a:t> 기법의 알고리즘인 </a:t>
            </a:r>
            <a:r>
              <a:rPr kumimoji="1" lang="en-US" altLang="ja-JP" sz="1400" dirty="0" err="1"/>
              <a:t>XGBoost</a:t>
            </a:r>
            <a:r>
              <a:rPr kumimoji="1" lang="en-US" altLang="ja-JP" sz="1400" dirty="0"/>
              <a:t> (Extreme Gradient Boosting) </a:t>
            </a:r>
            <a:r>
              <a:rPr kumimoji="1" lang="ko-KR" altLang="en-US" sz="1400" dirty="0"/>
              <a:t>분류 모델 사용</a:t>
            </a:r>
            <a:endParaRPr kumimoji="1" lang="ja-JP" altLang="en-US" sz="14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63B69FC-2523-3D7E-0F8B-3C4D2056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95963"/>
              </p:ext>
            </p:extLst>
          </p:nvPr>
        </p:nvGraphicFramePr>
        <p:xfrm>
          <a:off x="1268127" y="2530592"/>
          <a:ext cx="5996270" cy="852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254">
                  <a:extLst>
                    <a:ext uri="{9D8B030D-6E8A-4147-A177-3AD203B41FA5}">
                      <a16:colId xmlns:a16="http://schemas.microsoft.com/office/drawing/2014/main" val="1874915664"/>
                    </a:ext>
                  </a:extLst>
                </a:gridCol>
                <a:gridCol w="1199254">
                  <a:extLst>
                    <a:ext uri="{9D8B030D-6E8A-4147-A177-3AD203B41FA5}">
                      <a16:colId xmlns:a16="http://schemas.microsoft.com/office/drawing/2014/main" val="3654953208"/>
                    </a:ext>
                  </a:extLst>
                </a:gridCol>
                <a:gridCol w="1199254">
                  <a:extLst>
                    <a:ext uri="{9D8B030D-6E8A-4147-A177-3AD203B41FA5}">
                      <a16:colId xmlns:a16="http://schemas.microsoft.com/office/drawing/2014/main" val="3787619383"/>
                    </a:ext>
                  </a:extLst>
                </a:gridCol>
                <a:gridCol w="1199254">
                  <a:extLst>
                    <a:ext uri="{9D8B030D-6E8A-4147-A177-3AD203B41FA5}">
                      <a16:colId xmlns:a16="http://schemas.microsoft.com/office/drawing/2014/main" val="3409817828"/>
                    </a:ext>
                  </a:extLst>
                </a:gridCol>
                <a:gridCol w="1199254">
                  <a:extLst>
                    <a:ext uri="{9D8B030D-6E8A-4147-A177-3AD203B41FA5}">
                      <a16:colId xmlns:a16="http://schemas.microsoft.com/office/drawing/2014/main" val="1394507646"/>
                    </a:ext>
                  </a:extLst>
                </a:gridCol>
              </a:tblGrid>
              <a:tr h="284328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579614"/>
                  </a:ext>
                </a:extLst>
              </a:tr>
              <a:tr h="2843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정상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(0)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0.96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0.97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0.97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837633"/>
                  </a:ext>
                </a:extLst>
              </a:tr>
              <a:tr h="28432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불량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0.90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0.84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0.87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144135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44C0A1F3-AD17-A942-FC89-85530C7D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127" y="3525910"/>
            <a:ext cx="3248555" cy="30409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6A1422-6DD7-CDFC-27DB-DFCBC170F136}"/>
              </a:ext>
            </a:extLst>
          </p:cNvPr>
          <p:cNvSpPr txBox="1"/>
          <p:nvPr/>
        </p:nvSpPr>
        <p:spPr>
          <a:xfrm>
            <a:off x="1268127" y="2151648"/>
            <a:ext cx="2345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kumimoji="1" lang="ko-KR" altLang="en-US" sz="1400" dirty="0"/>
              <a:t>모델의 성능지표 확인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070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B4C606-43E3-AC8C-C7C2-5CF9B2362864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9EB0C0A-66F8-28FF-6E54-B2C551F64FBE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91702B-A4AC-7E23-8A29-966A46D84B7A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 </a:t>
            </a:r>
            <a:r>
              <a:rPr lang="ko-KR" altLang="en-US" sz="2000" dirty="0"/>
              <a:t>해석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25C4C-25D7-18D5-2C90-EC76B3BF9854}"/>
              </a:ext>
            </a:extLst>
          </p:cNvPr>
          <p:cNvSpPr txBox="1"/>
          <p:nvPr/>
        </p:nvSpPr>
        <p:spPr>
          <a:xfrm>
            <a:off x="576138" y="1373371"/>
            <a:ext cx="815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2. </a:t>
            </a:r>
            <a:r>
              <a:rPr lang="en-US" altLang="ja-JP" sz="1600" dirty="0"/>
              <a:t>Feature </a:t>
            </a:r>
            <a:r>
              <a:rPr lang="ko-KR" altLang="en-US" sz="1600" dirty="0"/>
              <a:t>중요도 확인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4C7E2-B638-5708-879E-8A30566D5360}"/>
              </a:ext>
            </a:extLst>
          </p:cNvPr>
          <p:cNvSpPr txBox="1"/>
          <p:nvPr/>
        </p:nvSpPr>
        <p:spPr>
          <a:xfrm>
            <a:off x="829732" y="1754260"/>
            <a:ext cx="1042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생산약품의 밀도차이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반응에서 발생한 산소 농도 차이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공정</a:t>
            </a:r>
            <a:r>
              <a:rPr lang="en-US" altLang="ko-KR" sz="1400" dirty="0"/>
              <a:t>4 </a:t>
            </a:r>
            <a:r>
              <a:rPr lang="ko-KR" altLang="en-US" sz="1400" dirty="0"/>
              <a:t>생산약품의 유량 차이</a:t>
            </a:r>
            <a:r>
              <a:rPr lang="en-US" altLang="ko-KR" sz="1400" dirty="0"/>
              <a:t> </a:t>
            </a:r>
            <a:r>
              <a:rPr lang="ko-KR" altLang="en-US" sz="1400" dirty="0"/>
              <a:t>순으로 중요도가 높게 나옴</a:t>
            </a:r>
            <a:br>
              <a:rPr lang="en-US" altLang="ko-KR" sz="1400" dirty="0"/>
            </a:br>
            <a:r>
              <a:rPr lang="ko-KR" altLang="en-US" sz="1400" dirty="0"/>
              <a:t>이 세가지가 불량률을 예측하는데 있어서 가장 영향을 많이 끼치는 것을 알 수 있음</a:t>
            </a:r>
            <a:endParaRPr kumimoji="1" lang="ja-JP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05E847-FA57-7949-65FF-F3CB34E7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980" y="2427556"/>
            <a:ext cx="6330420" cy="42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7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069A2-0889-523A-5344-74CE6EA813BE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E34C857-AE45-BF47-EF53-76F77DA044E1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54854D-A4E2-BF4E-EFF4-DC1056FECBA1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 </a:t>
            </a:r>
            <a:r>
              <a:rPr lang="ko-KR" altLang="en-US" sz="2000" dirty="0"/>
              <a:t>해석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BFE8B-B747-2C26-25CC-469EFC8AF6F5}"/>
              </a:ext>
            </a:extLst>
          </p:cNvPr>
          <p:cNvSpPr txBox="1"/>
          <p:nvPr/>
        </p:nvSpPr>
        <p:spPr>
          <a:xfrm>
            <a:off x="576138" y="1373371"/>
            <a:ext cx="815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3. </a:t>
            </a:r>
            <a:r>
              <a:rPr lang="en-US" altLang="ja-JP" sz="1600" dirty="0"/>
              <a:t>PDP(Partial Dependence Plot)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760B4-5E3B-8908-23CF-6EECF5F3E86D}"/>
              </a:ext>
            </a:extLst>
          </p:cNvPr>
          <p:cNvSpPr txBox="1"/>
          <p:nvPr/>
        </p:nvSpPr>
        <p:spPr>
          <a:xfrm>
            <a:off x="829732" y="1754260"/>
            <a:ext cx="10422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특성 중요도가 높았던 세개의 특성 각각에 대해서 변화에 따른 모델의 예측 양상 변화를 확인</a:t>
            </a:r>
            <a:endParaRPr kumimoji="1" lang="ja-JP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40F18-782D-E0EE-B2A6-DAC512F569E8}"/>
              </a:ext>
            </a:extLst>
          </p:cNvPr>
          <p:cNvSpPr txBox="1"/>
          <p:nvPr/>
        </p:nvSpPr>
        <p:spPr>
          <a:xfrm>
            <a:off x="1268126" y="1976911"/>
            <a:ext cx="8688673" cy="102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ja-JP" sz="1400" dirty="0"/>
              <a:t>s</a:t>
            </a:r>
            <a:r>
              <a:rPr kumimoji="1" lang="en-US" altLang="ja-JP" sz="1400" dirty="0"/>
              <a:t>tage3_density_deviation (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생산약품의 밀도차이</a:t>
            </a:r>
            <a:r>
              <a:rPr kumimoji="1" lang="en-US" altLang="ja-JP" sz="1400" dirty="0"/>
              <a:t>)</a:t>
            </a:r>
            <a:br>
              <a:rPr kumimoji="1" lang="en-US" altLang="ja-JP" sz="1400" dirty="0"/>
            </a:br>
            <a:r>
              <a:rPr kumimoji="1" lang="en-US" altLang="ja-JP" sz="1400" dirty="0"/>
              <a:t>-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생산약품의 밀도차이가 </a:t>
            </a:r>
            <a:r>
              <a:rPr kumimoji="1" lang="en-US" altLang="ja-JP" sz="1400" dirty="0"/>
              <a:t>-2.5 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/>
              <a:t>2.5 </a:t>
            </a:r>
            <a:r>
              <a:rPr lang="ko-KR" altLang="en-US" sz="1400" dirty="0"/>
              <a:t>로 값이 올라갈 수록 불량 확률이 떨어지는 경향이 있음</a:t>
            </a:r>
            <a:br>
              <a:rPr kumimoji="1" lang="en-US" altLang="ja-JP" sz="1400" dirty="0"/>
            </a:br>
            <a:r>
              <a:rPr kumimoji="1" lang="en-US" altLang="ja-JP" sz="1400" dirty="0"/>
              <a:t>-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생산약품의 밀도차이가 </a:t>
            </a:r>
            <a:r>
              <a:rPr kumimoji="1" lang="en-US" altLang="ko-KR" sz="1400" dirty="0"/>
              <a:t>2.5 ~ 5.0 </a:t>
            </a:r>
            <a:r>
              <a:rPr kumimoji="1" lang="ko-KR" altLang="en-US" sz="1400" dirty="0"/>
              <a:t>사이 값일 때 불량이 나올 확률이 낮음</a:t>
            </a:r>
            <a:endParaRPr kumimoji="1" lang="ja-JP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8D276B-31A6-3DE8-5DCB-7FC0DA5F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403" y="3005975"/>
            <a:ext cx="5719194" cy="37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9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790384-DBB1-E5F6-5C92-9F86FC27D449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F1F353E-4405-E605-0A62-A7F340D676F2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2B1811-B724-F6C3-FCF1-C0A8492DA644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 </a:t>
            </a:r>
            <a:r>
              <a:rPr lang="ko-KR" altLang="en-US" sz="2000" dirty="0"/>
              <a:t>해석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39C75-327E-4335-C997-B29285DF729D}"/>
              </a:ext>
            </a:extLst>
          </p:cNvPr>
          <p:cNvSpPr txBox="1"/>
          <p:nvPr/>
        </p:nvSpPr>
        <p:spPr>
          <a:xfrm>
            <a:off x="576138" y="1373371"/>
            <a:ext cx="815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3. </a:t>
            </a:r>
            <a:r>
              <a:rPr lang="en-US" altLang="ja-JP" sz="1600" dirty="0"/>
              <a:t>PDP(Partial Dependence Plot)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7B0DE-CED2-422E-818F-A841A5F070D3}"/>
              </a:ext>
            </a:extLst>
          </p:cNvPr>
          <p:cNvSpPr txBox="1"/>
          <p:nvPr/>
        </p:nvSpPr>
        <p:spPr>
          <a:xfrm>
            <a:off x="836326" y="1711925"/>
            <a:ext cx="9467607" cy="10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/>
              <a:t>b.    s</a:t>
            </a:r>
            <a:r>
              <a:rPr kumimoji="1" lang="en-US" altLang="ja-JP" sz="1400" dirty="0"/>
              <a:t>tage3_o2_deviation (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반응에서 발생한 산소 농도 차이</a:t>
            </a:r>
            <a:r>
              <a:rPr kumimoji="1" lang="en-US" altLang="ja-JP" sz="1400" dirty="0"/>
              <a:t>)</a:t>
            </a:r>
            <a:br>
              <a:rPr kumimoji="1" lang="en-US" altLang="ja-JP" sz="1400" dirty="0"/>
            </a:br>
            <a:r>
              <a:rPr kumimoji="1" lang="en-US" altLang="ja-JP" sz="1400" dirty="0"/>
              <a:t>       -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반응에서 발생한 산소 농도 차이가 </a:t>
            </a:r>
            <a:r>
              <a:rPr lang="en-US" altLang="ko-KR" sz="1400" dirty="0"/>
              <a:t>-2.5</a:t>
            </a:r>
            <a:r>
              <a:rPr lang="ko-KR" altLang="en-US" sz="1400" dirty="0"/>
              <a:t>에서 </a:t>
            </a:r>
            <a:r>
              <a:rPr lang="en-US" altLang="ko-KR" sz="1400" dirty="0"/>
              <a:t>2.5</a:t>
            </a:r>
            <a:r>
              <a:rPr lang="ko-KR" altLang="en-US" sz="1400" dirty="0"/>
              <a:t>로 값이 올라갈 수록 불량 확률이 떨어지는 경향이 있음</a:t>
            </a:r>
            <a:br>
              <a:rPr lang="en-US" altLang="ko-KR" sz="1400" dirty="0"/>
            </a:br>
            <a:r>
              <a:rPr lang="en-US" altLang="ko-KR" sz="1400" dirty="0"/>
              <a:t>       - </a:t>
            </a:r>
            <a:r>
              <a:rPr lang="ko-KR" altLang="en-US" sz="1400" dirty="0"/>
              <a:t>공정</a:t>
            </a:r>
            <a:r>
              <a:rPr lang="en-US" altLang="ko-KR" sz="1400" dirty="0"/>
              <a:t>3 </a:t>
            </a:r>
            <a:r>
              <a:rPr lang="ko-KR" altLang="en-US" sz="1400" dirty="0"/>
              <a:t>반응에서 발생한 산소 농도 차이가 </a:t>
            </a:r>
            <a:r>
              <a:rPr lang="en-US" altLang="ko-KR" sz="1400" dirty="0"/>
              <a:t>2.5 ~ 5.0 </a:t>
            </a:r>
            <a:r>
              <a:rPr kumimoji="1" lang="ko-KR" altLang="en-US" sz="1400" dirty="0"/>
              <a:t>사이 값일 때 불량이 나올 확률이 낮음</a:t>
            </a:r>
            <a:endParaRPr kumimoji="1" lang="ja-JP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D1896D-B98A-2D02-174A-681FF5CBF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735" y="2801714"/>
            <a:ext cx="5976787" cy="38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ACB5B-C9E7-CAB6-FE41-D24D67736139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A080973-FF4B-2719-0F6B-8373352DF975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6A56D5-CD6F-457C-4DF8-E4C7903FEA41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 </a:t>
            </a:r>
            <a:r>
              <a:rPr lang="ko-KR" altLang="en-US" sz="2000" dirty="0"/>
              <a:t>해석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B70153-E679-61E0-D151-8B06FFF353AC}"/>
              </a:ext>
            </a:extLst>
          </p:cNvPr>
          <p:cNvSpPr txBox="1"/>
          <p:nvPr/>
        </p:nvSpPr>
        <p:spPr>
          <a:xfrm>
            <a:off x="576138" y="1373371"/>
            <a:ext cx="815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3. </a:t>
            </a:r>
            <a:r>
              <a:rPr lang="en-US" altLang="ja-JP" sz="1600" dirty="0"/>
              <a:t>PDP(Partial Dependence Plot)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20AD-FF61-0812-27A6-EA73A55F0222}"/>
              </a:ext>
            </a:extLst>
          </p:cNvPr>
          <p:cNvSpPr txBox="1"/>
          <p:nvPr/>
        </p:nvSpPr>
        <p:spPr>
          <a:xfrm>
            <a:off x="836326" y="1711925"/>
            <a:ext cx="9467607" cy="705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/>
              <a:t>c.    s</a:t>
            </a:r>
            <a:r>
              <a:rPr kumimoji="1" lang="en-US" altLang="ja-JP" sz="1400" dirty="0"/>
              <a:t>tage4_</a:t>
            </a:r>
            <a:r>
              <a:rPr lang="en-US" altLang="ja-JP" sz="1400" dirty="0"/>
              <a:t>flow</a:t>
            </a:r>
            <a:r>
              <a:rPr kumimoji="1" lang="en-US" altLang="ja-JP" sz="1400" dirty="0"/>
              <a:t>_deviation (</a:t>
            </a:r>
            <a:r>
              <a:rPr kumimoji="1" lang="ko-KR" altLang="en-US" sz="1400" dirty="0"/>
              <a:t>공정</a:t>
            </a:r>
            <a:r>
              <a:rPr lang="en-US" altLang="ko-KR" sz="1400" dirty="0"/>
              <a:t>4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생산약품의 유량 차이</a:t>
            </a:r>
            <a:r>
              <a:rPr kumimoji="1" lang="en-US" altLang="ja-JP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  - </a:t>
            </a:r>
            <a:r>
              <a:rPr kumimoji="1" lang="ko-KR" altLang="en-US" sz="1400" dirty="0"/>
              <a:t>공정</a:t>
            </a:r>
            <a:r>
              <a:rPr lang="en-US" altLang="ko-KR" sz="1400" dirty="0"/>
              <a:t>4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생산약품의 유량 차이</a:t>
            </a:r>
            <a:r>
              <a:rPr lang="ko-KR" altLang="en-US" sz="1400" dirty="0"/>
              <a:t>가 </a:t>
            </a:r>
            <a:r>
              <a:rPr lang="en-US" altLang="ko-KR" sz="1400" dirty="0"/>
              <a:t>-1 ~ 4 </a:t>
            </a:r>
            <a:r>
              <a:rPr kumimoji="1" lang="ko-KR" altLang="en-US" sz="1400" dirty="0"/>
              <a:t>사이 값일 때 불량이 나올 확률이 높음</a:t>
            </a:r>
            <a:endParaRPr kumimoji="1" lang="ja-JP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923ACF-CD7F-D413-38CC-1BA64E0A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157" y="2438902"/>
            <a:ext cx="6685685" cy="43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3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1C089-A168-C308-27FA-21DCECF32901}"/>
              </a:ext>
            </a:extLst>
          </p:cNvPr>
          <p:cNvSpPr txBox="1"/>
          <p:nvPr/>
        </p:nvSpPr>
        <p:spPr>
          <a:xfrm>
            <a:off x="912671" y="973667"/>
            <a:ext cx="233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Contents</a:t>
            </a:r>
            <a:endParaRPr kumimoji="1" lang="ja-JP" altLang="en-US" sz="40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61B0AA-4092-FDAF-52E6-3C3A2C9EDC80}"/>
              </a:ext>
            </a:extLst>
          </p:cNvPr>
          <p:cNvCxnSpPr/>
          <p:nvPr/>
        </p:nvCxnSpPr>
        <p:spPr>
          <a:xfrm>
            <a:off x="4038606" y="0"/>
            <a:ext cx="0" cy="685800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2F5AA9-6233-69B8-E554-2FCDFDBB3855}"/>
              </a:ext>
            </a:extLst>
          </p:cNvPr>
          <p:cNvSpPr txBox="1"/>
          <p:nvPr/>
        </p:nvSpPr>
        <p:spPr>
          <a:xfrm>
            <a:off x="4432040" y="1096777"/>
            <a:ext cx="1287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01 </a:t>
            </a:r>
            <a:r>
              <a:rPr kumimoji="1" lang="ko-KR" altLang="en-US" sz="2000" dirty="0"/>
              <a:t>개요</a:t>
            </a:r>
            <a:endParaRPr kumimoji="1" lang="ja-JP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79F10-A2AC-0C76-B695-333225C10E8D}"/>
              </a:ext>
            </a:extLst>
          </p:cNvPr>
          <p:cNvSpPr txBox="1"/>
          <p:nvPr/>
        </p:nvSpPr>
        <p:spPr>
          <a:xfrm>
            <a:off x="4945224" y="1558442"/>
            <a:ext cx="1810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프로젝트 배경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프로젝트 목적</a:t>
            </a:r>
            <a:endParaRPr kumimoji="1" lang="ja-JP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4219A-772F-2009-C2A0-F0C28B913CFE}"/>
              </a:ext>
            </a:extLst>
          </p:cNvPr>
          <p:cNvSpPr txBox="1"/>
          <p:nvPr/>
        </p:nvSpPr>
        <p:spPr>
          <a:xfrm>
            <a:off x="4432040" y="2207577"/>
            <a:ext cx="267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02 </a:t>
            </a:r>
            <a:r>
              <a:rPr lang="ko-KR" altLang="en-US" sz="2000" dirty="0"/>
              <a:t>프로세스</a:t>
            </a:r>
            <a:endParaRPr kumimoji="1" lang="ja-JP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32E5C-B93A-CC22-7717-24787FEDD640}"/>
              </a:ext>
            </a:extLst>
          </p:cNvPr>
          <p:cNvSpPr txBox="1"/>
          <p:nvPr/>
        </p:nvSpPr>
        <p:spPr>
          <a:xfrm>
            <a:off x="4945224" y="2669242"/>
            <a:ext cx="1810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분석 프로세스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DEC61-A3A3-5741-6EDB-385DDB814168}"/>
              </a:ext>
            </a:extLst>
          </p:cNvPr>
          <p:cNvSpPr txBox="1"/>
          <p:nvPr/>
        </p:nvSpPr>
        <p:spPr>
          <a:xfrm>
            <a:off x="4432040" y="3103015"/>
            <a:ext cx="537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03 Machine Learning Workflow</a:t>
            </a:r>
            <a:endParaRPr kumimoji="1" lang="ja-JP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0BD80-EA2D-FE94-682F-6F55CA2B716B}"/>
              </a:ext>
            </a:extLst>
          </p:cNvPr>
          <p:cNvSpPr txBox="1"/>
          <p:nvPr/>
        </p:nvSpPr>
        <p:spPr>
          <a:xfrm>
            <a:off x="4945224" y="3564680"/>
            <a:ext cx="6092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Data</a:t>
            </a:r>
            <a:r>
              <a:rPr lang="ko-KR" altLang="en-US" sz="1400" dirty="0"/>
              <a:t> </a:t>
            </a:r>
            <a:r>
              <a:rPr lang="en-US" altLang="ko-KR" sz="1400" dirty="0"/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Target Feature Label </a:t>
            </a:r>
            <a:r>
              <a:rPr lang="ko-KR" altLang="en-US" sz="1400" dirty="0"/>
              <a:t>불균형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Model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Model </a:t>
            </a:r>
            <a:r>
              <a:rPr lang="ko-KR" altLang="en-US" sz="1400" dirty="0"/>
              <a:t>해석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2BE8B-EAC8-A93E-70EA-2B2C3FD9B6C1}"/>
              </a:ext>
            </a:extLst>
          </p:cNvPr>
          <p:cNvSpPr txBox="1"/>
          <p:nvPr/>
        </p:nvSpPr>
        <p:spPr>
          <a:xfrm>
            <a:off x="4432040" y="4580342"/>
            <a:ext cx="537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04 </a:t>
            </a:r>
            <a:r>
              <a:rPr lang="ko-KR" altLang="en-US" sz="2000" dirty="0"/>
              <a:t>결론</a:t>
            </a:r>
            <a:endParaRPr kumimoji="1" lang="ja-JP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3EF869-6C63-FF09-BFF7-4026D539DF46}"/>
              </a:ext>
            </a:extLst>
          </p:cNvPr>
          <p:cNvSpPr txBox="1"/>
          <p:nvPr/>
        </p:nvSpPr>
        <p:spPr>
          <a:xfrm>
            <a:off x="4945224" y="5042007"/>
            <a:ext cx="609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결론 및 기대 효과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3747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1D72B-85D1-8785-7106-D9CF288FE22B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D31087F-58BA-8ACC-A024-24B31906AC83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6E74D9-39FB-D673-C2A8-49003BD050A1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 </a:t>
            </a:r>
            <a:r>
              <a:rPr lang="ko-KR" altLang="en-US" sz="2000" dirty="0"/>
              <a:t>해석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AB71C-D0D9-2E87-8EE5-62A258266BF6}"/>
              </a:ext>
            </a:extLst>
          </p:cNvPr>
          <p:cNvSpPr txBox="1"/>
          <p:nvPr/>
        </p:nvSpPr>
        <p:spPr>
          <a:xfrm>
            <a:off x="576138" y="1373371"/>
            <a:ext cx="815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3. </a:t>
            </a:r>
            <a:r>
              <a:rPr lang="en-US" altLang="ja-JP" sz="1600" dirty="0"/>
              <a:t>PDP(Partial Dependence Plot)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8CAE9-8F6A-DC9D-824A-D6A6410EEFA2}"/>
              </a:ext>
            </a:extLst>
          </p:cNvPr>
          <p:cNvSpPr txBox="1"/>
          <p:nvPr/>
        </p:nvSpPr>
        <p:spPr>
          <a:xfrm>
            <a:off x="836326" y="1711925"/>
            <a:ext cx="10898474" cy="102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/>
              <a:t>d.    s</a:t>
            </a:r>
            <a:r>
              <a:rPr kumimoji="1" lang="en-US" altLang="ja-JP" sz="1400" dirty="0"/>
              <a:t>tage3_density_deviation (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생산약품의 밀도차이</a:t>
            </a:r>
            <a:r>
              <a:rPr kumimoji="1" lang="en-US" altLang="ja-JP" sz="1400" dirty="0"/>
              <a:t>)</a:t>
            </a:r>
            <a:r>
              <a:rPr lang="ko-KR" altLang="en-US" sz="1400" dirty="0"/>
              <a:t>와 </a:t>
            </a:r>
            <a:r>
              <a:rPr lang="en-US" altLang="ja-JP" sz="1400" dirty="0"/>
              <a:t>s</a:t>
            </a:r>
            <a:r>
              <a:rPr kumimoji="1" lang="en-US" altLang="ja-JP" sz="1400" dirty="0"/>
              <a:t>tage4_</a:t>
            </a:r>
            <a:r>
              <a:rPr lang="en-US" altLang="ja-JP" sz="1400" dirty="0"/>
              <a:t>flow</a:t>
            </a:r>
            <a:r>
              <a:rPr kumimoji="1" lang="en-US" altLang="ja-JP" sz="1400" dirty="0"/>
              <a:t>_deviation (</a:t>
            </a:r>
            <a:r>
              <a:rPr kumimoji="1" lang="ko-KR" altLang="en-US" sz="1400" dirty="0"/>
              <a:t>공정</a:t>
            </a:r>
            <a:r>
              <a:rPr lang="en-US" altLang="ko-KR" sz="1400" dirty="0"/>
              <a:t>4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생산약품의 유량 차이</a:t>
            </a:r>
            <a:r>
              <a:rPr kumimoji="1" lang="en-US" altLang="ja-JP" sz="1400" dirty="0"/>
              <a:t>)</a:t>
            </a:r>
            <a:r>
              <a:rPr lang="ko-KR" altLang="en-US" sz="1400" dirty="0"/>
              <a:t>의</a:t>
            </a:r>
            <a:br>
              <a:rPr lang="en-US" altLang="ko-KR" sz="1400" dirty="0"/>
            </a:br>
            <a:r>
              <a:rPr lang="en-US" altLang="ko-KR" sz="1400" dirty="0"/>
              <a:t>       </a:t>
            </a:r>
            <a:r>
              <a:rPr lang="ko-KR" altLang="en-US" sz="1400" dirty="0"/>
              <a:t>변화에 대한 모델 예측 양상 변화 확인 </a:t>
            </a:r>
            <a:br>
              <a:rPr lang="en-US" altLang="ko-KR" sz="1400" dirty="0"/>
            </a:br>
            <a:r>
              <a:rPr lang="en-US" altLang="ko-KR" sz="1400" dirty="0"/>
              <a:t>       -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생산약품의 밀도차이가 </a:t>
            </a:r>
            <a:r>
              <a:rPr kumimoji="1" lang="en-US" altLang="ko-KR" sz="1400" dirty="0"/>
              <a:t>-9.35</a:t>
            </a:r>
            <a:r>
              <a:rPr kumimoji="1" lang="ko-KR" altLang="en-US" sz="1400" dirty="0"/>
              <a:t>이고 공정</a:t>
            </a:r>
            <a:r>
              <a:rPr lang="en-US" altLang="ko-KR" sz="1400" dirty="0"/>
              <a:t>4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생산약품의 유량 차이가 </a:t>
            </a:r>
            <a:r>
              <a:rPr kumimoji="1" lang="en-US" altLang="ko-KR" sz="1400" dirty="0"/>
              <a:t>0.64 ~ 3.26 </a:t>
            </a:r>
            <a:r>
              <a:rPr kumimoji="1" lang="ko-KR" altLang="en-US" sz="1400" dirty="0"/>
              <a:t>값을 가질 때 불량이 나올 확률이 높음</a:t>
            </a:r>
            <a:endParaRPr kumimoji="1" lang="ja-JP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F5CF30-61FC-8FE2-551C-06F6C31E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294" y="2740989"/>
            <a:ext cx="4343411" cy="405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0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C85FC3-5D75-E9D0-C049-5B796DF28633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C26399-E653-D6E3-87B4-602BFC3FC41D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8224F7-D0E8-BCAD-3316-78CD5FF5BC04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 </a:t>
            </a:r>
            <a:r>
              <a:rPr lang="ko-KR" altLang="en-US" sz="2000" dirty="0"/>
              <a:t>해석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08EE4-18CD-63DB-BFDA-774ED99E477B}"/>
              </a:ext>
            </a:extLst>
          </p:cNvPr>
          <p:cNvSpPr txBox="1"/>
          <p:nvPr/>
        </p:nvSpPr>
        <p:spPr>
          <a:xfrm>
            <a:off x="576138" y="1373371"/>
            <a:ext cx="8157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3. </a:t>
            </a:r>
            <a:r>
              <a:rPr lang="en-US" altLang="ja-JP" sz="1600" dirty="0"/>
              <a:t>PDP(Partial Dependence Plot) </a:t>
            </a:r>
            <a:r>
              <a:rPr lang="ko-KR" altLang="en-US" sz="1600" dirty="0"/>
              <a:t>확인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5FFB7B-8060-02DE-C9EE-B584470CD75F}"/>
              </a:ext>
            </a:extLst>
          </p:cNvPr>
          <p:cNvSpPr txBox="1"/>
          <p:nvPr/>
        </p:nvSpPr>
        <p:spPr>
          <a:xfrm>
            <a:off x="836325" y="1711925"/>
            <a:ext cx="11211741" cy="13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/>
              <a:t>e.    s</a:t>
            </a:r>
            <a:r>
              <a:rPr kumimoji="1" lang="en-US" altLang="ja-JP" sz="1400" dirty="0"/>
              <a:t>tage3_o2_deviation(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반응에서 발생한 산소 농도 차이</a:t>
            </a:r>
            <a:r>
              <a:rPr kumimoji="1" lang="en-US" altLang="ja-JP" sz="1400" dirty="0"/>
              <a:t>)</a:t>
            </a:r>
            <a:r>
              <a:rPr lang="ko-KR" altLang="en-US" sz="1400" dirty="0"/>
              <a:t>와 </a:t>
            </a:r>
            <a:r>
              <a:rPr lang="en-US" altLang="ja-JP" sz="1400" dirty="0"/>
              <a:t>s</a:t>
            </a:r>
            <a:r>
              <a:rPr kumimoji="1" lang="en-US" altLang="ja-JP" sz="1400" dirty="0"/>
              <a:t>tage3_co2_deviation(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반응에서 발생한 이산화탄소 농도 차이</a:t>
            </a:r>
            <a:r>
              <a:rPr kumimoji="1" lang="en-US" altLang="ja-JP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    의변화에 대한 모델 예측 양상 변화 확인 </a:t>
            </a:r>
            <a:br>
              <a:rPr lang="en-US" altLang="ko-KR" sz="1400" dirty="0"/>
            </a:br>
            <a:r>
              <a:rPr lang="en-US" altLang="ko-KR" sz="1400" dirty="0"/>
              <a:t>       -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반응에서 발생한 산소 농도 차이가 </a:t>
            </a:r>
            <a:r>
              <a:rPr kumimoji="1" lang="en-US" altLang="ko-KR" sz="1400" dirty="0"/>
              <a:t>-8.32</a:t>
            </a:r>
            <a:r>
              <a:rPr kumimoji="1" lang="ko-KR" altLang="en-US" sz="1400" dirty="0"/>
              <a:t>이고 공정</a:t>
            </a:r>
            <a:r>
              <a:rPr kumimoji="1" lang="en-US" altLang="ko-KR" sz="1400" dirty="0"/>
              <a:t>3 </a:t>
            </a:r>
            <a:r>
              <a:rPr kumimoji="1" lang="ko-KR" altLang="en-US" sz="1400" dirty="0"/>
              <a:t>반응에서 발생한 이산화탄소 농도 차이가 </a:t>
            </a:r>
            <a:r>
              <a:rPr kumimoji="1" lang="en-US" altLang="ko-KR" sz="1400" dirty="0"/>
              <a:t>0.9 ~ 10.14</a:t>
            </a:r>
            <a:r>
              <a:rPr kumimoji="1" lang="ko-KR" altLang="en-US" sz="1400" dirty="0"/>
              <a:t>값을 가질 때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   </a:t>
            </a:r>
            <a:r>
              <a:rPr kumimoji="1" lang="ko-KR" altLang="en-US" sz="1400" dirty="0"/>
              <a:t>불량이 나올 확률이 높음</a:t>
            </a:r>
            <a:endParaRPr kumimoji="1" lang="ja-JP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380C79-1C49-A84A-6165-672F6B88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16" y="2889675"/>
            <a:ext cx="3913968" cy="39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2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9F67A-E39B-BD14-BFA5-9BF03779BB3A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결론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59506B8-4281-3BC0-E053-FBB50599C453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8D1997-252A-AF1F-60B1-4437037836EF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결론 및 기대 효과</a:t>
            </a:r>
            <a:endParaRPr kumimoji="1" lang="ja-JP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C713A-98D6-6A0E-636D-1DBFB05BB16C}"/>
              </a:ext>
            </a:extLst>
          </p:cNvPr>
          <p:cNvSpPr txBox="1"/>
          <p:nvPr/>
        </p:nvSpPr>
        <p:spPr>
          <a:xfrm>
            <a:off x="584605" y="1299554"/>
            <a:ext cx="8157315" cy="3614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ja-JP" sz="1400" dirty="0" err="1"/>
              <a:t>XGBoost</a:t>
            </a:r>
            <a:r>
              <a:rPr kumimoji="1" lang="en-US" altLang="ja-JP" sz="1400" dirty="0"/>
              <a:t> </a:t>
            </a:r>
            <a:r>
              <a:rPr kumimoji="1" lang="ko-KR" altLang="en-US" sz="1400" dirty="0"/>
              <a:t>분류 모델의 높은 성능</a:t>
            </a:r>
            <a:endParaRPr kumimoji="1"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불량률 기준 </a:t>
            </a:r>
            <a:r>
              <a:rPr lang="en-US" altLang="ko-KR" sz="1400" dirty="0"/>
              <a:t>F1-score</a:t>
            </a:r>
            <a:r>
              <a:rPr lang="ko-KR" altLang="en-US" sz="1400" dirty="0"/>
              <a:t>가 </a:t>
            </a:r>
            <a:r>
              <a:rPr lang="en-US" altLang="ko-KR" sz="1400" dirty="0"/>
              <a:t>0.87</a:t>
            </a:r>
            <a:r>
              <a:rPr lang="ko-KR" altLang="en-US" sz="1400" dirty="0"/>
              <a:t>로 높은 성능을 보임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Feature </a:t>
            </a:r>
            <a:r>
              <a:rPr lang="ko-KR" altLang="en-US" sz="1400" dirty="0"/>
              <a:t>중요도 및 </a:t>
            </a:r>
            <a:r>
              <a:rPr lang="en-US" altLang="ko-KR" sz="1400" dirty="0"/>
              <a:t>PDP </a:t>
            </a:r>
            <a:r>
              <a:rPr lang="ko-KR" altLang="en-US" sz="1400" dirty="0"/>
              <a:t>해석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공정</a:t>
            </a:r>
            <a:r>
              <a:rPr lang="en-US" altLang="ko-KR" sz="1400" dirty="0"/>
              <a:t>3 </a:t>
            </a:r>
            <a:r>
              <a:rPr lang="ko-KR" altLang="en-US" sz="1400" dirty="0"/>
              <a:t>생산약품의 밀도차이를 </a:t>
            </a:r>
            <a:r>
              <a:rPr lang="en-US" altLang="ko-KR" sz="1400" dirty="0"/>
              <a:t>2.5 ~ 5.0 </a:t>
            </a:r>
            <a:r>
              <a:rPr lang="ko-KR" altLang="en-US" sz="1400" dirty="0"/>
              <a:t>사이 값으로 유지 시킬 수 있으면 불량률을 낮출 수 있음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공정</a:t>
            </a:r>
            <a:r>
              <a:rPr lang="en-US" altLang="ko-KR" sz="1400" dirty="0"/>
              <a:t>3 </a:t>
            </a:r>
            <a:r>
              <a:rPr lang="ko-KR" altLang="en-US" sz="1400" dirty="0"/>
              <a:t>반응에서 발생한 산소 농도 차이를 </a:t>
            </a:r>
            <a:r>
              <a:rPr lang="en-US" altLang="ko-KR" sz="1400" dirty="0"/>
              <a:t>2.5 ~ 5.0 </a:t>
            </a:r>
            <a:r>
              <a:rPr lang="ko-KR" altLang="en-US" sz="1400" dirty="0"/>
              <a:t>사이 값으로 유지 시킬 수 있으면 불량률을 낮출 수 있음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공정</a:t>
            </a:r>
            <a:r>
              <a:rPr lang="en-US" altLang="ko-KR" sz="1400" dirty="0"/>
              <a:t>4 </a:t>
            </a:r>
            <a:r>
              <a:rPr lang="ko-KR" altLang="en-US" sz="1400" dirty="0"/>
              <a:t>생산약품의 유량차이를 </a:t>
            </a:r>
            <a:r>
              <a:rPr lang="en-US" altLang="ko-KR" sz="1400" dirty="0"/>
              <a:t>-1 </a:t>
            </a:r>
            <a:r>
              <a:rPr lang="ko-KR" altLang="en-US" sz="1400" dirty="0"/>
              <a:t>미만으로 유지 시킬 수 있으면 불량률을 낮출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dirty="0"/>
              <a:t>품질 비용 절감</a:t>
            </a:r>
            <a:endParaRPr kumimoji="1"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구축된 분류 알고리즘을 이용하여 불량률을 사전에 검출해  낼 경우 신뢰도를 향상시키고 품질 비용을 절감할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2020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C39A68-EB46-1F0C-6DB2-6ED839F0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788" y="2944552"/>
            <a:ext cx="5402423" cy="360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063871-5DC0-B24B-5FEB-7559F6FF8F61}"/>
              </a:ext>
            </a:extLst>
          </p:cNvPr>
          <p:cNvSpPr txBox="1"/>
          <p:nvPr/>
        </p:nvSpPr>
        <p:spPr>
          <a:xfrm>
            <a:off x="230906" y="172594"/>
            <a:ext cx="87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개요</a:t>
            </a:r>
            <a:endParaRPr kumimoji="1" lang="ja-JP" altLang="en-US" sz="2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990E6B-61FF-453B-3025-E1A44B0625A4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93060C-3DE7-18C2-8249-EBEE657EC7A3}"/>
              </a:ext>
            </a:extLst>
          </p:cNvPr>
          <p:cNvSpPr txBox="1"/>
          <p:nvPr/>
        </p:nvSpPr>
        <p:spPr>
          <a:xfrm>
            <a:off x="230906" y="821885"/>
            <a:ext cx="392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프로젝트 </a:t>
            </a:r>
            <a:r>
              <a:rPr lang="ko-KR" altLang="en-US" sz="2000" dirty="0"/>
              <a:t>배경</a:t>
            </a:r>
            <a:endParaRPr kumimoji="1" lang="ja-JP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19CBA-1F62-ED80-0EFD-78F964833B0C}"/>
              </a:ext>
            </a:extLst>
          </p:cNvPr>
          <p:cNvSpPr txBox="1"/>
          <p:nvPr/>
        </p:nvSpPr>
        <p:spPr>
          <a:xfrm>
            <a:off x="576138" y="1373371"/>
            <a:ext cx="1915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</a:t>
            </a:r>
            <a:r>
              <a:rPr lang="ko-KR" altLang="en-US" sz="1600" dirty="0"/>
              <a:t>스마트 </a:t>
            </a:r>
            <a:r>
              <a:rPr lang="ko-KR" altLang="en-US" sz="1600" dirty="0" err="1"/>
              <a:t>팩토리란</a:t>
            </a:r>
            <a:endParaRPr kumimoji="1" lang="ja-JP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C6C11-4C9A-5B19-623E-A62D167DCB9B}"/>
              </a:ext>
            </a:extLst>
          </p:cNvPr>
          <p:cNvSpPr txBox="1"/>
          <p:nvPr/>
        </p:nvSpPr>
        <p:spPr>
          <a:xfrm>
            <a:off x="942392" y="1851185"/>
            <a:ext cx="7324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Industry 4.0</a:t>
            </a:r>
            <a:r>
              <a:rPr kumimoji="1" lang="ko-KR" altLang="en-US" sz="1400" dirty="0"/>
              <a:t>이 가져오는 생산 공장의 혁신적인 변화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공장 내 설비와 기계에 사물인터넷</a:t>
            </a:r>
            <a:r>
              <a:rPr kumimoji="1" lang="en-US" altLang="ko-KR" sz="1400" dirty="0"/>
              <a:t>(IoT, Internet of Things)</a:t>
            </a:r>
            <a:r>
              <a:rPr kumimoji="1" lang="ko-KR" altLang="en-US" sz="1400" dirty="0"/>
              <a:t>을 설치하여 공정 데이터를 실시간으로 수집하고 이를 분석해 </a:t>
            </a:r>
            <a:r>
              <a:rPr kumimoji="1" lang="ko-KR" altLang="en-US" sz="1400" dirty="0" err="1"/>
              <a:t>목적된</a:t>
            </a:r>
            <a:r>
              <a:rPr kumimoji="1" lang="ko-KR" altLang="en-US" sz="1400" dirty="0"/>
              <a:t> 바에 따라 스스로 제어할 수 있는 공장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전세계적으로 스마트 </a:t>
            </a:r>
            <a:r>
              <a:rPr lang="ko-KR" altLang="en-US" sz="1400" dirty="0" err="1"/>
              <a:t>팩토리에</a:t>
            </a:r>
            <a:r>
              <a:rPr lang="ko-KR" altLang="en-US" sz="1400" dirty="0"/>
              <a:t> 대한 관심 증대 및 활성화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241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3C8C59-27EF-2026-3483-364E8D963EFC}"/>
              </a:ext>
            </a:extLst>
          </p:cNvPr>
          <p:cNvSpPr txBox="1"/>
          <p:nvPr/>
        </p:nvSpPr>
        <p:spPr>
          <a:xfrm>
            <a:off x="230906" y="172594"/>
            <a:ext cx="87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개요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71A1CA-DB27-07F4-CA18-E245A6043B57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45FFC4-AC58-C721-F79E-0F70FDFEC1C9}"/>
              </a:ext>
            </a:extLst>
          </p:cNvPr>
          <p:cNvSpPr txBox="1"/>
          <p:nvPr/>
        </p:nvSpPr>
        <p:spPr>
          <a:xfrm>
            <a:off x="230906" y="821885"/>
            <a:ext cx="392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프로젝트 목적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45076-2A1F-0E2C-C026-65158E895F13}"/>
              </a:ext>
            </a:extLst>
          </p:cNvPr>
          <p:cNvSpPr txBox="1"/>
          <p:nvPr/>
        </p:nvSpPr>
        <p:spPr>
          <a:xfrm>
            <a:off x="579435" y="1195170"/>
            <a:ext cx="8409714" cy="13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반도체 공정 과정에서 관측한 센서 데이터를 기반으로 불량품을 분류하고 예측하여 생산 공정 및 스마트 팩토리 운영의 효율성 증대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엄격한 공정 제어는 현재 반도체 제조에서 제조된 소자의 성능과 신뢰성 요건을 모두 충족하기 위한 핵심 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01D72B-30FF-1386-7E32-ACBD86BB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99" y="3257540"/>
            <a:ext cx="7024401" cy="3336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94B48-BDEC-C680-F68D-3CE7F15574FF}"/>
              </a:ext>
            </a:extLst>
          </p:cNvPr>
          <p:cNvSpPr txBox="1"/>
          <p:nvPr/>
        </p:nvSpPr>
        <p:spPr>
          <a:xfrm>
            <a:off x="669633" y="2733193"/>
            <a:ext cx="1781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반도체 공정이란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12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8630B-35BF-26AA-C001-95EB8AFA2670}"/>
              </a:ext>
            </a:extLst>
          </p:cNvPr>
          <p:cNvSpPr txBox="1"/>
          <p:nvPr/>
        </p:nvSpPr>
        <p:spPr>
          <a:xfrm>
            <a:off x="230906" y="172594"/>
            <a:ext cx="145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프로세스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77E99D-2401-00FD-804F-52FED93520E1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48F109-53EA-ECDE-E551-5655CB9B3AA1}"/>
              </a:ext>
            </a:extLst>
          </p:cNvPr>
          <p:cNvSpPr txBox="1"/>
          <p:nvPr/>
        </p:nvSpPr>
        <p:spPr>
          <a:xfrm>
            <a:off x="230906" y="821885"/>
            <a:ext cx="392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분석 프로세스</a:t>
            </a:r>
            <a:endParaRPr kumimoji="1" lang="ja-JP" altLang="en-US" sz="20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3CBB603-02FA-FFC4-F70E-8A89C2162850}"/>
              </a:ext>
            </a:extLst>
          </p:cNvPr>
          <p:cNvSpPr/>
          <p:nvPr/>
        </p:nvSpPr>
        <p:spPr>
          <a:xfrm>
            <a:off x="354563" y="1586203"/>
            <a:ext cx="2071397" cy="615819"/>
          </a:xfrm>
          <a:prstGeom prst="homePlate">
            <a:avLst/>
          </a:prstGeom>
          <a:solidFill>
            <a:srgbClr val="379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Data EDA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8E805FAA-122C-6C4A-FB16-5F9B33E25860}"/>
              </a:ext>
            </a:extLst>
          </p:cNvPr>
          <p:cNvSpPr/>
          <p:nvPr/>
        </p:nvSpPr>
        <p:spPr>
          <a:xfrm>
            <a:off x="2734811" y="1586205"/>
            <a:ext cx="2947532" cy="615819"/>
          </a:xfrm>
          <a:prstGeom prst="chevron">
            <a:avLst/>
          </a:prstGeom>
          <a:solidFill>
            <a:srgbClr val="379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</a:rPr>
              <a:t>Target Feature Label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불균형 해결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871E2848-FF52-6D86-2EEE-A6A2970BF6D7}"/>
              </a:ext>
            </a:extLst>
          </p:cNvPr>
          <p:cNvSpPr/>
          <p:nvPr/>
        </p:nvSpPr>
        <p:spPr>
          <a:xfrm>
            <a:off x="5991194" y="1586205"/>
            <a:ext cx="3124815" cy="615815"/>
          </a:xfrm>
          <a:prstGeom prst="chevron">
            <a:avLst/>
          </a:prstGeom>
          <a:solidFill>
            <a:srgbClr val="379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Model Hyperparameter Tuning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E550E57E-FBBC-7284-CCEF-2F8B9ED97FEA}"/>
              </a:ext>
            </a:extLst>
          </p:cNvPr>
          <p:cNvSpPr/>
          <p:nvPr/>
        </p:nvSpPr>
        <p:spPr>
          <a:xfrm>
            <a:off x="9424860" y="1586205"/>
            <a:ext cx="2294389" cy="615815"/>
          </a:xfrm>
          <a:prstGeom prst="chevron">
            <a:avLst/>
          </a:prstGeom>
          <a:solidFill>
            <a:srgbClr val="379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Model </a:t>
            </a:r>
            <a:r>
              <a:rPr lang="ko-KR" altLang="en-US" sz="1600" dirty="0"/>
              <a:t>해석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6487C-307F-F3A9-9B77-25C7CBE42FEA}"/>
              </a:ext>
            </a:extLst>
          </p:cNvPr>
          <p:cNvSpPr txBox="1"/>
          <p:nvPr/>
        </p:nvSpPr>
        <p:spPr>
          <a:xfrm>
            <a:off x="354563" y="2566230"/>
            <a:ext cx="10916817" cy="3937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1400" dirty="0"/>
              <a:t>Data EDA(Exploratory Data Analysis)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 분포 파악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/>
              <a:t>결측치</a:t>
            </a:r>
            <a:r>
              <a:rPr kumimoji="1" lang="ko-KR" altLang="en-US" sz="1400" dirty="0"/>
              <a:t> 처리</a:t>
            </a:r>
            <a:endParaRPr kumimoji="1"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도메인 지식을 활용한 새로운 </a:t>
            </a:r>
            <a:r>
              <a:rPr lang="en-US" altLang="ko-KR" sz="1400" dirty="0"/>
              <a:t>Feature </a:t>
            </a:r>
            <a:r>
              <a:rPr lang="ko-KR" altLang="en-US" sz="1400" dirty="0"/>
              <a:t>생성 및 삭제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Feature</a:t>
            </a:r>
            <a:r>
              <a:rPr kumimoji="1" lang="ko-KR" altLang="en-US" sz="1400" dirty="0"/>
              <a:t>간 상관관계 분석</a:t>
            </a:r>
            <a:endParaRPr kumimoji="1" lang="en-US" altLang="ja-JP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1400" dirty="0"/>
              <a:t>Target Feature </a:t>
            </a:r>
            <a:r>
              <a:rPr kumimoji="1" lang="en-US" altLang="ja-JP" sz="1400" dirty="0" err="1"/>
              <a:t>Lable</a:t>
            </a:r>
            <a:r>
              <a:rPr kumimoji="1" lang="en-US" altLang="ja-JP" sz="1400" dirty="0"/>
              <a:t> </a:t>
            </a:r>
            <a:r>
              <a:rPr kumimoji="1" lang="ko-KR" altLang="en-US" sz="1400" dirty="0"/>
              <a:t>불균형 해결</a:t>
            </a:r>
            <a:endParaRPr kumimoji="1"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제조 데이터 특성상 불량 데이터보다 정상 데이터 수가 압도적으로 많음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정상 데이터 수와 불량 데이터 수 비율을 맞추어 데이터셋 생성</a:t>
            </a:r>
            <a:endParaRPr kumimoji="1"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400" dirty="0"/>
              <a:t>Model Hyperparameter Tuning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모델의 성능을 향상시키 위한 </a:t>
            </a:r>
            <a:r>
              <a:rPr lang="en-US" altLang="ja-JP" sz="1400" dirty="0"/>
              <a:t>Hyperparameter </a:t>
            </a:r>
            <a:r>
              <a:rPr lang="ko-KR" altLang="en-US" sz="1400" dirty="0"/>
              <a:t>조정</a:t>
            </a:r>
            <a:endParaRPr lang="en-US" altLang="ja-JP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1400" dirty="0"/>
              <a:t>Model </a:t>
            </a:r>
            <a:r>
              <a:rPr kumimoji="1" lang="ko-KR" altLang="en-US" sz="1400" dirty="0"/>
              <a:t>해석</a:t>
            </a:r>
            <a:endParaRPr kumimoji="1" lang="en-US" altLang="ja-JP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학습된 모델의 </a:t>
            </a:r>
            <a:r>
              <a:rPr lang="ko-KR" altLang="en-US" sz="1400" dirty="0" err="1"/>
              <a:t>예측값을</a:t>
            </a:r>
            <a:r>
              <a:rPr lang="ko-KR" altLang="en-US" sz="1400" dirty="0"/>
              <a:t> 토대로 모델 해석 및 인사이트 도출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8313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5B4BD-B75B-3BE6-5C8C-9335AA8A6EA5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EB4F38-24BE-C4D9-0F63-12CF9DA1FED3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CFF72F-2471-4DF4-D9B7-62597BDB10D1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Data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E</a:t>
            </a:r>
            <a:r>
              <a:rPr lang="en-US" altLang="ko-KR" sz="2000" dirty="0"/>
              <a:t>DA(Exploratory Data Analysis)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430A2-BE6E-EDCC-F221-D893FCB65FB6}"/>
              </a:ext>
            </a:extLst>
          </p:cNvPr>
          <p:cNvSpPr txBox="1"/>
          <p:nvPr/>
        </p:nvSpPr>
        <p:spPr>
          <a:xfrm>
            <a:off x="576138" y="1373371"/>
            <a:ext cx="1915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1. </a:t>
            </a:r>
            <a:r>
              <a:rPr lang="ko-KR" altLang="en-US" sz="1600" dirty="0"/>
              <a:t>데이터 설명</a:t>
            </a:r>
            <a:endParaRPr kumimoji="1" lang="ja-JP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36DA3C-B088-4856-97D1-B1FE0884F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38" y="2311903"/>
            <a:ext cx="6001052" cy="12363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A5381A-B357-0A0B-E905-E27C8EB6F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27" y="3622508"/>
            <a:ext cx="5981641" cy="11558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CAEC13-54DA-31F8-54ED-933050AF7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935" y="2268196"/>
            <a:ext cx="4848902" cy="251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0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5B4BD-B75B-3BE6-5C8C-9335AA8A6EA5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8EB4F38-24BE-C4D9-0F63-12CF9DA1FED3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CFF72F-2471-4DF4-D9B7-62597BDB10D1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Data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E</a:t>
            </a:r>
            <a:r>
              <a:rPr lang="en-US" altLang="ko-KR" sz="2000" dirty="0"/>
              <a:t>DA(Exploratory Data Analysis)</a:t>
            </a:r>
            <a:endParaRPr kumimoji="1" lang="ja-JP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DBD1B-CFEF-776A-4554-0E3B91BAECF7}"/>
              </a:ext>
            </a:extLst>
          </p:cNvPr>
          <p:cNvSpPr txBox="1"/>
          <p:nvPr/>
        </p:nvSpPr>
        <p:spPr>
          <a:xfrm>
            <a:off x="576138" y="1373371"/>
            <a:ext cx="4097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</a:t>
            </a:r>
            <a:r>
              <a:rPr kumimoji="1" lang="en-US" altLang="ja-JP" sz="1600" dirty="0"/>
              <a:t>. </a:t>
            </a:r>
            <a:r>
              <a:rPr kumimoji="1" lang="ko-KR" altLang="en-US" sz="1600" dirty="0"/>
              <a:t>각 </a:t>
            </a:r>
            <a:r>
              <a:rPr kumimoji="1" lang="en-US" altLang="ja-JP" sz="1600" dirty="0"/>
              <a:t>Feature</a:t>
            </a:r>
            <a:r>
              <a:rPr kumimoji="1" lang="ko-KR" altLang="en-US" sz="1600" dirty="0"/>
              <a:t>간 정상</a:t>
            </a:r>
            <a:r>
              <a:rPr kumimoji="1" lang="en-US" altLang="ko-KR" sz="1600" dirty="0"/>
              <a:t>(0), </a:t>
            </a:r>
            <a:r>
              <a:rPr kumimoji="1" lang="ko-KR" altLang="en-US" sz="1600" dirty="0"/>
              <a:t>불량</a:t>
            </a:r>
            <a:r>
              <a:rPr kumimoji="1" lang="en-US" altLang="ko-KR" sz="1600" dirty="0"/>
              <a:t>(1) </a:t>
            </a:r>
            <a:r>
              <a:rPr kumimoji="1" lang="ko-KR" altLang="en-US" sz="1600" dirty="0"/>
              <a:t>분포 확인</a:t>
            </a:r>
            <a:endParaRPr kumimoji="1" lang="ja-JP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C9FE31-EB97-2C70-7797-B4D23A3B4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92" y="2260601"/>
            <a:ext cx="4220452" cy="438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F8A5CE-7EA3-2AAC-6F4D-B9886F2B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658" y="2260600"/>
            <a:ext cx="4220452" cy="438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EAF72-1938-0C16-66F6-E0204250D123}"/>
              </a:ext>
            </a:extLst>
          </p:cNvPr>
          <p:cNvSpPr txBox="1"/>
          <p:nvPr/>
        </p:nvSpPr>
        <p:spPr>
          <a:xfrm>
            <a:off x="829732" y="1754260"/>
            <a:ext cx="851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각 특성들마다 정상</a:t>
            </a:r>
            <a:r>
              <a:rPr kumimoji="1" lang="en-US" altLang="ko-KR" sz="1400" dirty="0"/>
              <a:t>(0), </a:t>
            </a:r>
            <a:r>
              <a:rPr kumimoji="1" lang="ko-KR" altLang="en-US" sz="1400" dirty="0"/>
              <a:t>불량</a:t>
            </a:r>
            <a:r>
              <a:rPr kumimoji="1" lang="en-US" altLang="ko-KR" sz="1400" dirty="0"/>
              <a:t>(1) </a:t>
            </a:r>
            <a:r>
              <a:rPr kumimoji="1" lang="ko-KR" altLang="en-US" sz="1400" dirty="0"/>
              <a:t>의 데이터 분포 차이가 눈으로 보기에는 확연한 차이가 나지 않음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2599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699F8-D564-E80A-12A8-74B20024DC09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0AF24E0-817B-7A81-4566-A838ABA574CB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2DCB6C-0980-F713-67A3-CF50272DD6D9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Data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E</a:t>
            </a:r>
            <a:r>
              <a:rPr lang="en-US" altLang="ko-KR" sz="2000" dirty="0"/>
              <a:t>DA(Exploratory Data Analysis)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642D9-F58B-3D65-061D-A727E5B94B1D}"/>
              </a:ext>
            </a:extLst>
          </p:cNvPr>
          <p:cNvSpPr txBox="1"/>
          <p:nvPr/>
        </p:nvSpPr>
        <p:spPr>
          <a:xfrm>
            <a:off x="576138" y="1373371"/>
            <a:ext cx="236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3. Label</a:t>
            </a:r>
            <a:r>
              <a:rPr kumimoji="1" lang="ko-KR" altLang="en-US" sz="1600" dirty="0"/>
              <a:t> 분포 확인</a:t>
            </a:r>
            <a:endParaRPr kumimoji="1" lang="ja-JP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43A7E-5FE8-DC17-3E33-CE6BAA59A643}"/>
              </a:ext>
            </a:extLst>
          </p:cNvPr>
          <p:cNvSpPr txBox="1"/>
          <p:nvPr/>
        </p:nvSpPr>
        <p:spPr>
          <a:xfrm>
            <a:off x="829732" y="1754260"/>
            <a:ext cx="851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제조 데이터 특성 상 정상</a:t>
            </a:r>
            <a:r>
              <a:rPr kumimoji="1" lang="en-US" altLang="ko-KR" sz="1400" dirty="0"/>
              <a:t>(0) </a:t>
            </a:r>
            <a:r>
              <a:rPr kumimoji="1" lang="ko-KR" altLang="en-US" sz="1400" dirty="0"/>
              <a:t>데이터가 불량</a:t>
            </a:r>
            <a:r>
              <a:rPr kumimoji="1" lang="en-US" altLang="ko-KR" sz="1400" dirty="0"/>
              <a:t>(1)</a:t>
            </a:r>
            <a:r>
              <a:rPr kumimoji="1" lang="ko-KR" altLang="en-US" sz="1400" dirty="0"/>
              <a:t>데이터 보다 압도적으로 많음</a:t>
            </a:r>
            <a:r>
              <a:rPr kumimoji="1" lang="en-US" altLang="ko-KR" sz="1400" dirty="0"/>
              <a:t>.</a:t>
            </a:r>
            <a:endParaRPr kumimoji="1" lang="ja-JP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18CCD9-9F97-5ECB-119A-6AA0DE5D2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60" y="2321394"/>
            <a:ext cx="3994680" cy="426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5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E3DA8-AF68-5493-AD8B-82F649C94E54}"/>
              </a:ext>
            </a:extLst>
          </p:cNvPr>
          <p:cNvSpPr txBox="1"/>
          <p:nvPr/>
        </p:nvSpPr>
        <p:spPr>
          <a:xfrm>
            <a:off x="230906" y="172594"/>
            <a:ext cx="412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Machine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Workflow</a:t>
            </a:r>
            <a:endParaRPr kumimoji="1" lang="ja-JP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3310DB-9FD1-DBBF-DA3E-4562F09FDD77}"/>
              </a:ext>
            </a:extLst>
          </p:cNvPr>
          <p:cNvCxnSpPr>
            <a:cxnSpLocks/>
          </p:cNvCxnSpPr>
          <p:nvPr/>
        </p:nvCxnSpPr>
        <p:spPr>
          <a:xfrm>
            <a:off x="249378" y="646393"/>
            <a:ext cx="1162858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B6E51B-1510-88F8-0D9B-B35D94B7FA57}"/>
              </a:ext>
            </a:extLst>
          </p:cNvPr>
          <p:cNvSpPr txBox="1"/>
          <p:nvPr/>
        </p:nvSpPr>
        <p:spPr>
          <a:xfrm>
            <a:off x="230905" y="821885"/>
            <a:ext cx="4662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Data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E</a:t>
            </a:r>
            <a:r>
              <a:rPr lang="en-US" altLang="ko-KR" sz="2000" dirty="0"/>
              <a:t>DA(Exploratory Data Analysis)</a:t>
            </a:r>
            <a:endParaRPr kumimoji="1" lang="ja-JP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121C1-2B95-7523-CAB0-3B6118C426A1}"/>
              </a:ext>
            </a:extLst>
          </p:cNvPr>
          <p:cNvSpPr txBox="1"/>
          <p:nvPr/>
        </p:nvSpPr>
        <p:spPr>
          <a:xfrm>
            <a:off x="576138" y="1373371"/>
            <a:ext cx="236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4</a:t>
            </a:r>
            <a:r>
              <a:rPr kumimoji="1" lang="en-US" altLang="ja-JP" sz="1600" dirty="0"/>
              <a:t>.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처리</a:t>
            </a:r>
            <a:endParaRPr kumimoji="1" lang="ja-JP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C0A3D-77E7-43BC-88C2-AAB8967520BF}"/>
              </a:ext>
            </a:extLst>
          </p:cNvPr>
          <p:cNvSpPr txBox="1"/>
          <p:nvPr/>
        </p:nvSpPr>
        <p:spPr>
          <a:xfrm>
            <a:off x="829732" y="1754260"/>
            <a:ext cx="851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결측치가</a:t>
            </a:r>
            <a:r>
              <a:rPr lang="ko-KR" altLang="en-US" sz="1400" dirty="0"/>
              <a:t> 전체의 </a:t>
            </a:r>
            <a:r>
              <a:rPr lang="en-US" altLang="ko-KR" sz="1400" dirty="0"/>
              <a:t>30%</a:t>
            </a:r>
            <a:r>
              <a:rPr lang="ko-KR" altLang="en-US" sz="1400" dirty="0"/>
              <a:t>를 넘는 </a:t>
            </a:r>
            <a:r>
              <a:rPr lang="en-US" altLang="ko-KR" sz="1400" dirty="0"/>
              <a:t>Feature</a:t>
            </a:r>
            <a:r>
              <a:rPr lang="ko-KR" altLang="en-US" sz="1400" dirty="0"/>
              <a:t>는 제거</a:t>
            </a:r>
            <a:endParaRPr kumimoji="1" lang="ja-JP" altLang="en-US" sz="14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DD59E65-D1D0-64BD-DB3C-746CCC7F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3004"/>
              </p:ext>
            </p:extLst>
          </p:nvPr>
        </p:nvGraphicFramePr>
        <p:xfrm>
          <a:off x="897463" y="3429000"/>
          <a:ext cx="10744206" cy="69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1">
                  <a:extLst>
                    <a:ext uri="{9D8B030D-6E8A-4147-A177-3AD203B41FA5}">
                      <a16:colId xmlns:a16="http://schemas.microsoft.com/office/drawing/2014/main" val="1318022996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3659497415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1520238378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3749954410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1039209566"/>
                    </a:ext>
                  </a:extLst>
                </a:gridCol>
                <a:gridCol w="1790701">
                  <a:extLst>
                    <a:ext uri="{9D8B030D-6E8A-4147-A177-3AD203B41FA5}">
                      <a16:colId xmlns:a16="http://schemas.microsoft.com/office/drawing/2014/main" val="1176801347"/>
                    </a:ext>
                  </a:extLst>
                </a:gridCol>
              </a:tblGrid>
              <a:tr h="3457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feature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stage1_flow_deviation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stage1_co2_deviation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stage2_viscosity_deviation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stage5_viscosity_deviation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stage5_n_deviation</a:t>
                      </a:r>
                      <a:endParaRPr kumimoji="1" lang="ja-JP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687758"/>
                  </a:ext>
                </a:extLst>
              </a:tr>
              <a:tr h="3457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missing rate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0.34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0.37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0.33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0.43</a:t>
                      </a:r>
                      <a:endParaRPr kumimoji="1" lang="ja-JP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/>
                        <a:t>0.33</a:t>
                      </a:r>
                      <a:endParaRPr kumimoji="1" lang="ja-JP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346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CB139E-CE9E-A8C3-C009-3CA6FD339075}"/>
              </a:ext>
            </a:extLst>
          </p:cNvPr>
          <p:cNvSpPr txBox="1"/>
          <p:nvPr/>
        </p:nvSpPr>
        <p:spPr>
          <a:xfrm>
            <a:off x="1159933" y="2104372"/>
            <a:ext cx="71712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altLang="ja-JP" sz="1400" dirty="0"/>
              <a:t>s</a:t>
            </a:r>
            <a:r>
              <a:rPr kumimoji="1" lang="en-US" altLang="ja-JP" sz="1400" dirty="0"/>
              <a:t>tage1_flow_deviation :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1 </a:t>
            </a:r>
            <a:r>
              <a:rPr kumimoji="1" lang="ko-KR" altLang="en-US" sz="1400" dirty="0"/>
              <a:t>생산약품의 유량 차이</a:t>
            </a:r>
            <a:endParaRPr kumimoji="1" lang="en-US" altLang="ko-KR" sz="1400" dirty="0"/>
          </a:p>
          <a:p>
            <a:pPr marL="342900" indent="-342900">
              <a:buFont typeface="+mj-lt"/>
              <a:buAutoNum type="alphaLcPeriod"/>
            </a:pPr>
            <a:r>
              <a:rPr lang="en-US" altLang="ja-JP" sz="1400" dirty="0"/>
              <a:t>s</a:t>
            </a:r>
            <a:r>
              <a:rPr kumimoji="1" lang="en-US" altLang="ja-JP" sz="1400" dirty="0"/>
              <a:t>tage1_co2_deviation :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1 </a:t>
            </a:r>
            <a:r>
              <a:rPr kumimoji="1" lang="ko-KR" altLang="en-US" sz="1400" dirty="0"/>
              <a:t>반응에서 발생한 이산화탄소 농도 차이</a:t>
            </a:r>
            <a:endParaRPr kumimoji="1" lang="en-US" altLang="ko-KR" sz="1400" dirty="0"/>
          </a:p>
          <a:p>
            <a:pPr marL="342900" indent="-342900">
              <a:buFont typeface="+mj-lt"/>
              <a:buAutoNum type="alphaLcPeriod"/>
            </a:pPr>
            <a:r>
              <a:rPr lang="en-US" altLang="ja-JP" sz="1400" dirty="0"/>
              <a:t>s</a:t>
            </a:r>
            <a:r>
              <a:rPr kumimoji="1" lang="en-US" altLang="ja-JP" sz="1400" dirty="0"/>
              <a:t>tage2_viscosity_deviation :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2 </a:t>
            </a:r>
            <a:r>
              <a:rPr kumimoji="1" lang="ko-KR" altLang="en-US" sz="1400" dirty="0"/>
              <a:t>생산약품의 점도 차이</a:t>
            </a:r>
            <a:endParaRPr kumimoji="1" lang="en-US" altLang="ko-KR" sz="1400" dirty="0"/>
          </a:p>
          <a:p>
            <a:pPr marL="342900" indent="-342900">
              <a:buFont typeface="+mj-lt"/>
              <a:buAutoNum type="alphaLcPeriod"/>
            </a:pPr>
            <a:r>
              <a:rPr lang="en-US" altLang="ja-JP" sz="1400" dirty="0"/>
              <a:t>s</a:t>
            </a:r>
            <a:r>
              <a:rPr kumimoji="1" lang="en-US" altLang="ja-JP" sz="1400" dirty="0"/>
              <a:t>tage5_ </a:t>
            </a:r>
            <a:r>
              <a:rPr kumimoji="1" lang="en-US" altLang="ja-JP" sz="1400" dirty="0" err="1"/>
              <a:t>viscosity_deviation</a:t>
            </a:r>
            <a:r>
              <a:rPr kumimoji="1" lang="en-US" altLang="ja-JP" sz="1400" dirty="0"/>
              <a:t> :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5 </a:t>
            </a:r>
            <a:r>
              <a:rPr kumimoji="1" lang="ko-KR" altLang="en-US" sz="1400" dirty="0"/>
              <a:t>생산약품의 점도 차이</a:t>
            </a:r>
            <a:endParaRPr kumimoji="1" lang="en-US" altLang="ko-KR" sz="1400" dirty="0"/>
          </a:p>
          <a:p>
            <a:pPr marL="342900" indent="-342900">
              <a:buFont typeface="+mj-lt"/>
              <a:buAutoNum type="alphaLcPeriod"/>
            </a:pPr>
            <a:r>
              <a:rPr lang="en-US" altLang="ja-JP" sz="1400" dirty="0"/>
              <a:t>s</a:t>
            </a:r>
            <a:r>
              <a:rPr kumimoji="1" lang="en-US" altLang="ja-JP" sz="1400" dirty="0"/>
              <a:t>tage5_ </a:t>
            </a:r>
            <a:r>
              <a:rPr kumimoji="1" lang="en-US" altLang="ja-JP" sz="1400" dirty="0" err="1"/>
              <a:t>n_deviation</a:t>
            </a:r>
            <a:r>
              <a:rPr kumimoji="1" lang="en-US" altLang="ja-JP" sz="1400" dirty="0"/>
              <a:t> : </a:t>
            </a:r>
            <a:r>
              <a:rPr kumimoji="1" lang="ko-KR" altLang="en-US" sz="1400" dirty="0"/>
              <a:t>공정</a:t>
            </a:r>
            <a:r>
              <a:rPr kumimoji="1" lang="en-US" altLang="ko-KR" sz="1400" dirty="0"/>
              <a:t>5 </a:t>
            </a:r>
            <a:r>
              <a:rPr kumimoji="1" lang="ko-KR" altLang="en-US" sz="1400" dirty="0"/>
              <a:t>반응에서 발생한 질소 농도 차이</a:t>
            </a:r>
            <a:endParaRPr kumimoji="1" lang="ja-JP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BE3D0-33CB-3079-356A-F95B7E5B40AF}"/>
              </a:ext>
            </a:extLst>
          </p:cNvPr>
          <p:cNvSpPr txBox="1"/>
          <p:nvPr/>
        </p:nvSpPr>
        <p:spPr>
          <a:xfrm>
            <a:off x="829731" y="4340642"/>
            <a:ext cx="106341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각 공정마다의 온도</a:t>
            </a:r>
            <a:r>
              <a:rPr kumimoji="1" lang="en-US" altLang="ko-KR" sz="1400" dirty="0"/>
              <a:t>(temp), </a:t>
            </a:r>
            <a:r>
              <a:rPr kumimoji="1" lang="ko-KR" altLang="en-US" sz="1400" dirty="0"/>
              <a:t>습도</a:t>
            </a:r>
            <a:r>
              <a:rPr kumimoji="1" lang="en-US" altLang="ko-KR" sz="1400" dirty="0"/>
              <a:t>(humidity)</a:t>
            </a:r>
            <a:r>
              <a:rPr kumimoji="1" lang="ko-KR" altLang="en-US" sz="1400" dirty="0"/>
              <a:t>는 유의미한 차이가 없다는 도메인 전문가의 조언에 따라 평균값으로 컬럼 대체</a:t>
            </a:r>
            <a:br>
              <a:rPr kumimoji="1" lang="en-US" altLang="ko-KR" sz="1400" dirty="0"/>
            </a:br>
            <a:r>
              <a:rPr kumimoji="1" lang="ko-KR" altLang="en-US" sz="1400" dirty="0"/>
              <a:t>각 공정마다의 온도</a:t>
            </a:r>
            <a:r>
              <a:rPr kumimoji="1" lang="en-US" altLang="ko-KR" sz="1400" dirty="0"/>
              <a:t>(temp), </a:t>
            </a:r>
            <a:r>
              <a:rPr kumimoji="1" lang="ko-KR" altLang="en-US" sz="1400" dirty="0"/>
              <a:t>습도</a:t>
            </a:r>
            <a:r>
              <a:rPr kumimoji="1" lang="en-US" altLang="ko-KR" sz="1400" dirty="0"/>
              <a:t>(humidity)</a:t>
            </a:r>
            <a:r>
              <a:rPr kumimoji="1" lang="ko-KR" altLang="en-US" sz="1400" dirty="0"/>
              <a:t>를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개의 </a:t>
            </a:r>
            <a:r>
              <a:rPr kumimoji="1" lang="en-US" altLang="ko-KR" sz="1400" dirty="0"/>
              <a:t>feature</a:t>
            </a:r>
            <a:r>
              <a:rPr kumimoji="1" lang="ko-KR" altLang="en-US" sz="1400" dirty="0"/>
              <a:t>로 축소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D6DD2D-5F6F-B30B-32FE-71753B7F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12" y="4983218"/>
            <a:ext cx="3369733" cy="16272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483E410-4224-F29E-7FF3-65C1414A0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899" y="4983218"/>
            <a:ext cx="4301033" cy="16272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815EFCE-2AF5-F95C-DED5-9C3C4F278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595" y="4983218"/>
            <a:ext cx="1601074" cy="1627235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20EDAF2-93F7-39D2-A8A8-7EECD3F9E40D}"/>
              </a:ext>
            </a:extLst>
          </p:cNvPr>
          <p:cNvSpPr/>
          <p:nvPr/>
        </p:nvSpPr>
        <p:spPr>
          <a:xfrm>
            <a:off x="8946697" y="5408841"/>
            <a:ext cx="855133" cy="738664"/>
          </a:xfrm>
          <a:prstGeom prst="rightArrow">
            <a:avLst/>
          </a:prstGeom>
          <a:solidFill>
            <a:srgbClr val="3794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57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2186</Words>
  <Application>Microsoft Office PowerPoint</Application>
  <PresentationFormat>와이드스크린</PresentationFormat>
  <Paragraphs>282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OH NEUNG GYUN</dc:creator>
  <cp:lastModifiedBy>OH NEUNG GYUN</cp:lastModifiedBy>
  <cp:revision>92</cp:revision>
  <dcterms:created xsi:type="dcterms:W3CDTF">2023-04-12T02:28:48Z</dcterms:created>
  <dcterms:modified xsi:type="dcterms:W3CDTF">2023-04-13T07:22:20Z</dcterms:modified>
</cp:coreProperties>
</file>