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4" r:id="rId4"/>
    <p:sldId id="257" r:id="rId5"/>
    <p:sldId id="263" r:id="rId6"/>
    <p:sldId id="266" r:id="rId7"/>
    <p:sldId id="261" r:id="rId8"/>
    <p:sldId id="265" r:id="rId9"/>
    <p:sldId id="260" r:id="rId10"/>
    <p:sldId id="271" r:id="rId11"/>
    <p:sldId id="272" r:id="rId12"/>
    <p:sldId id="273" r:id="rId13"/>
    <p:sldId id="274" r:id="rId14"/>
    <p:sldId id="270" r:id="rId15"/>
    <p:sldId id="259" r:id="rId16"/>
    <p:sldId id="258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1287B-6F11-4922-9800-D574B404C59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461F6-A7C9-44CD-BE51-42966ECD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Neuroimaging pioneer. Psychiatrist neuroscientist physicist. 347k citations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61F6-A7C9-44CD-BE51-42966ECD89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Neuroimaging pioneer. Psychiatrist neuroscientist physicist. 347k citations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61F6-A7C9-44CD-BE51-42966ECD8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DiverdaSansCom-Regular"/>
              </a:rPr>
              <a:t>The figure details a neuronal architecture that optimizes the conditional expectations of</a:t>
            </a:r>
          </a:p>
          <a:p>
            <a:pPr algn="l"/>
            <a:r>
              <a:rPr lang="en-US" sz="1800" b="0" i="0" u="none" strike="noStrike" baseline="0" dirty="0">
                <a:latin typeface="DiverdaSansCom-Regular"/>
              </a:rPr>
              <a:t>causes in hierarchical models of sensory input. It shows the putative cells of origin of forward</a:t>
            </a:r>
          </a:p>
          <a:p>
            <a:pPr algn="l"/>
            <a:r>
              <a:rPr lang="en-US" sz="1800" b="0" i="0" u="none" strike="noStrike" baseline="0" dirty="0">
                <a:latin typeface="DiverdaSansCom-Regular"/>
              </a:rPr>
              <a:t>driving connections that convey prediction error (grey arrows) from a lower area (for</a:t>
            </a:r>
          </a:p>
          <a:p>
            <a:pPr algn="l"/>
            <a:r>
              <a:rPr lang="en-US" sz="1800" b="0" i="0" u="none" strike="noStrike" baseline="0" dirty="0">
                <a:latin typeface="DiverdaSansCom-Regular"/>
              </a:rPr>
              <a:t>example, the lateral geniculate nucleus) to a higher area (for example, V1), and nonlinear</a:t>
            </a:r>
          </a:p>
          <a:p>
            <a:pPr algn="l"/>
            <a:r>
              <a:rPr lang="en-US" sz="1800" b="0" i="0" u="none" strike="noStrike" baseline="0" dirty="0">
                <a:latin typeface="DiverdaSansCom-Regular"/>
              </a:rPr>
              <a:t>backward connections (black arrows) that construct predictions41. These predictions try to</a:t>
            </a:r>
          </a:p>
          <a:p>
            <a:pPr algn="l"/>
            <a:r>
              <a:rPr lang="en-US" sz="1800" b="0" i="0" u="none" strike="noStrike" baseline="0" dirty="0">
                <a:latin typeface="DiverdaSansCom-Regular"/>
              </a:rPr>
              <a:t>explain away prediction error in lower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61F6-A7C9-44CD-BE51-42966ECD89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37A-6CE7-90E8-B32A-5259CC395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57907-89A0-133C-0CC9-652677C8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A908-55ED-6031-24E3-C3692C64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C19C-091B-2345-99BD-FBB5D71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5E6E-3D21-78BF-7CA8-A68FC056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0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ECFC-89B2-0C66-D854-20839356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2D01-83CA-BAF7-C962-09E814B1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E604-A467-5A75-AAAC-847C17C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2349-933D-4CCF-94CE-370A4D02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0406-6F31-C695-6503-FB6103C4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03325-4FE7-2857-044A-A16654EB1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41DD3-208A-AF2F-4AAE-9DD2CFB9E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44B0-145F-B16D-A99B-5049DEC8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7D71-1EA9-D403-9F53-E9DF81D3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A93D-7848-06C5-1F75-A4C12D7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2B29-F785-A03F-1FEF-55D05AF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7A46-0BF9-B543-8C8B-55F27F90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33B7-7396-AAF8-1210-B4075C8B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3106-FF51-344E-434D-F49747BB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2B3B-7F40-4A6B-0516-04A581C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598-19A6-E98F-116F-21FDB67D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6051-7AEA-0DD1-C863-B402141B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63BE-09A3-6E2C-CDF2-8B1158A3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6631-47C1-9A61-B782-4200BD50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BA74-AEE4-5EE4-48C8-F1E9BEDB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C28-AAC6-410B-8977-6AB890CA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59BD-E940-99D8-1126-74BD82DB5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DEB9-F098-F004-D5B9-9BA810872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616CF-A41E-9ADD-52DE-CFF27B75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2E2F-0337-EACF-B53E-3E74AB5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5195-C433-4BE5-E46E-94EB2825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7865-DA11-E775-F237-E239A35C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31C6-9AF1-3163-9130-73125C31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4B2C0-0D79-E77F-76BC-46F68FE9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E43F2-FDBF-DC22-78C1-925C8C5A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F48EE-0C10-2642-56EB-8FC759F42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7B7E2-6981-7F6A-23BB-5DBB86D0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79D38-3889-5EFC-75FC-3ECC46A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E608A-929A-1072-E8F0-163656FE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5995-A391-C32B-569E-36FD9C3B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5B97B-A7A9-A3B8-F29B-B8908C5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7D0A5-0CAF-1671-92DE-9B78C9A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1DC18-9474-87BC-11CE-FA5C474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AFE25-B6C6-7578-2681-34E11B31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B1D6F-8B8C-7AC0-1110-E64BE78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EDCA-95BA-CC71-B1E5-9A11DA8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B14-9168-C2A8-F234-63CE674F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BA00-2259-1AC6-154F-0AA59D27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E7FF7-36BB-3250-E50C-46ECF920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65DE-92A2-9C74-FA79-311F271F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359AC-BA18-81FE-12FA-EADE7AF4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5D57-97DB-30F0-4AC0-3915C0A9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5590-8E7B-A0E4-2467-7E0E12A4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E15FE-920B-701A-B261-AB006B614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BC64-564D-FC17-EC06-D863D1DF7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1CC3-F6DB-6BA4-F2CE-F683CDF5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3F14-83C3-B7A7-FAD3-65EC5EB1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A214-367F-C04F-52F1-2A7530A0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5FFAD-27BD-9697-30CB-950CD124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C425-C8D8-43CC-02FB-5848D875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4E35-369B-BF77-2E5A-6E5207C31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C279-BF05-5882-A27A-7F9B51F6D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3118-5261-0454-E15E-73BD9EDB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689-5E8A-C57F-519C-D37E3763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96" y="1041400"/>
            <a:ext cx="10198608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Experimental validation of the free-energy</a:t>
            </a:r>
            <a:br>
              <a:rPr lang="en-US" sz="4000" dirty="0">
                <a:latin typeface="Bahnschrift" panose="020B0502040204020203" pitchFamily="34" charset="0"/>
              </a:rPr>
            </a:br>
            <a:r>
              <a:rPr lang="en-US" sz="4000" dirty="0">
                <a:latin typeface="Bahnschrift" panose="020B0502040204020203" pitchFamily="34" charset="0"/>
              </a:rPr>
              <a:t>principle with in vitro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725CA-BF91-2DC0-5C0E-4388CEEE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Isomura, Kotani, Jimbo &amp; Friston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Nature Communications 2023</a:t>
            </a:r>
          </a:p>
        </p:txBody>
      </p:sp>
    </p:spTree>
    <p:extLst>
      <p:ext uri="{BB962C8B-B14F-4D97-AF65-F5344CB8AC3E}">
        <p14:creationId xmlns:p14="http://schemas.microsoft.com/office/powerpoint/2010/main" val="74875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Isomura et al. (2023)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to validate the FEP in vitro</a:t>
            </a:r>
          </a:p>
          <a:p>
            <a:pPr lvl="1"/>
            <a:r>
              <a:rPr lang="en-US" dirty="0"/>
              <a:t>Cultured “neuronal network”</a:t>
            </a:r>
          </a:p>
          <a:p>
            <a:pPr lvl="1"/>
            <a:r>
              <a:rPr lang="en-US" dirty="0"/>
              <a:t>Will it act like a variational Bayes model?</a:t>
            </a:r>
          </a:p>
        </p:txBody>
      </p:sp>
    </p:spTree>
    <p:extLst>
      <p:ext uri="{BB962C8B-B14F-4D97-AF65-F5344CB8AC3E}">
        <p14:creationId xmlns:p14="http://schemas.microsoft.com/office/powerpoint/2010/main" val="427058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CEAA18-958D-B154-6C3F-6104246A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8" y="984238"/>
            <a:ext cx="11246984" cy="48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2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CEAA18-958D-B154-6C3F-6104246A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838" y="984238"/>
            <a:ext cx="10284324" cy="48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9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CEAA18-958D-B154-6C3F-6104246A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838" y="984238"/>
            <a:ext cx="10284324" cy="48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Reverse Engineering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Variational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POMDP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What is the value in a grand unified theory of the brain?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For neuroscience?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For psychology?</a:t>
            </a:r>
          </a:p>
          <a:p>
            <a:r>
              <a:rPr lang="en-US" dirty="0">
                <a:latin typeface="Bahnschrift" panose="020B0502040204020203" pitchFamily="34" charset="0"/>
              </a:rPr>
              <a:t>FEP counterexamples?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FEP counterexamples?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6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What are the upper bounds on what a brain predicts?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Are they limited by perception?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Compute? 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Action?</a:t>
            </a:r>
          </a:p>
          <a:p>
            <a:pPr lvl="1"/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Free Energy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3008" cy="4351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Karl Friston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Statistical parametric maps in functional imaging: a general linear approach (1994)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Dynamic Causal Modeling (2003)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free-energy principle: a unified brain theory? (2010)</a:t>
            </a:r>
          </a:p>
        </p:txBody>
      </p:sp>
    </p:spTree>
    <p:extLst>
      <p:ext uri="{BB962C8B-B14F-4D97-AF65-F5344CB8AC3E}">
        <p14:creationId xmlns:p14="http://schemas.microsoft.com/office/powerpoint/2010/main" val="20490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Free Energy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3008" cy="4351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Karl Friston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Statistical parametric maps in functional imaging: a general linear approach (1994)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Dynamic Causal Modeling (2003)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free-energy principle: a unified brain theory? (2010)</a:t>
            </a:r>
          </a:p>
        </p:txBody>
      </p:sp>
    </p:spTree>
    <p:extLst>
      <p:ext uri="{BB962C8B-B14F-4D97-AF65-F5344CB8AC3E}">
        <p14:creationId xmlns:p14="http://schemas.microsoft.com/office/powerpoint/2010/main" val="37612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Free Energy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“Surprise” = Free Energy</a:t>
            </a:r>
          </a:p>
          <a:p>
            <a:r>
              <a:rPr lang="en-US" dirty="0"/>
              <a:t>“Belief” = Free energy minimization</a:t>
            </a:r>
          </a:p>
          <a:p>
            <a:pPr lvl="1"/>
            <a:r>
              <a:rPr lang="en-US" dirty="0"/>
              <a:t>Isomura (2023) asserts that belief is encoded in synaptic strength</a:t>
            </a:r>
          </a:p>
          <a:p>
            <a:pPr lvl="1"/>
            <a:r>
              <a:rPr lang="en-US" dirty="0"/>
              <a:t>Attempts empirical validation of the FEP. </a:t>
            </a:r>
          </a:p>
        </p:txBody>
      </p:sp>
    </p:spTree>
    <p:extLst>
      <p:ext uri="{BB962C8B-B14F-4D97-AF65-F5344CB8AC3E}">
        <p14:creationId xmlns:p14="http://schemas.microsoft.com/office/powerpoint/2010/main" val="201182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Free Energy Principle</a:t>
            </a:r>
          </a:p>
        </p:txBody>
      </p:sp>
      <p:pic>
        <p:nvPicPr>
          <p:cNvPr id="5" name="Content Placeholder 4" descr="A diagram of a mathematical model&#10;&#10;Description automatically generated">
            <a:extLst>
              <a:ext uri="{FF2B5EF4-FFF2-40B4-BE49-F238E27FC236}">
                <a16:creationId xmlns:a16="http://schemas.microsoft.com/office/drawing/2014/main" id="{3A3F493C-445E-16BD-DF44-12A907E87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62" y="1690688"/>
            <a:ext cx="7071676" cy="435133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FC00A2-5C47-8F47-3ED5-305C44629303}"/>
              </a:ext>
            </a:extLst>
          </p:cNvPr>
          <p:cNvSpPr txBox="1">
            <a:spLocks/>
          </p:cNvSpPr>
          <p:nvPr/>
        </p:nvSpPr>
        <p:spPr>
          <a:xfrm>
            <a:off x="8238586" y="6042026"/>
            <a:ext cx="1502822" cy="654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Friston (2010)</a:t>
            </a:r>
          </a:p>
        </p:txBody>
      </p:sp>
    </p:spTree>
    <p:extLst>
      <p:ext uri="{BB962C8B-B14F-4D97-AF65-F5344CB8AC3E}">
        <p14:creationId xmlns:p14="http://schemas.microsoft.com/office/powerpoint/2010/main" val="341102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3638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Gradient descent on free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F493C-445E-16BD-DF44-12A907E87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0162" y="1690688"/>
            <a:ext cx="7065899" cy="4222877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FC00A2-5C47-8F47-3ED5-305C44629303}"/>
              </a:ext>
            </a:extLst>
          </p:cNvPr>
          <p:cNvSpPr txBox="1">
            <a:spLocks/>
          </p:cNvSpPr>
          <p:nvPr/>
        </p:nvSpPr>
        <p:spPr>
          <a:xfrm>
            <a:off x="8238586" y="6042026"/>
            <a:ext cx="1502822" cy="654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Friston (2010)</a:t>
            </a:r>
          </a:p>
        </p:txBody>
      </p:sp>
    </p:spTree>
    <p:extLst>
      <p:ext uri="{BB962C8B-B14F-4D97-AF65-F5344CB8AC3E}">
        <p14:creationId xmlns:p14="http://schemas.microsoft.com/office/powerpoint/2010/main" val="52454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FEP: a unified brain theory?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5688" cy="4351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Recognition is a probabilistic representation of what </a:t>
            </a:r>
            <a:r>
              <a:rPr lang="en-US" i="1" dirty="0">
                <a:latin typeface="Bahnschrift" panose="020B0502040204020203" pitchFamily="34" charset="0"/>
              </a:rPr>
              <a:t>caused</a:t>
            </a:r>
            <a:r>
              <a:rPr lang="en-US" dirty="0">
                <a:latin typeface="Bahnschrift" panose="020B0502040204020203" pitchFamily="34" charset="0"/>
              </a:rPr>
              <a:t> a particular sensation.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Predictions about the environment can be encoded as neuronal activity &amp; connection strengths</a:t>
            </a:r>
          </a:p>
        </p:txBody>
      </p:sp>
    </p:spTree>
    <p:extLst>
      <p:ext uri="{BB962C8B-B14F-4D97-AF65-F5344CB8AC3E}">
        <p14:creationId xmlns:p14="http://schemas.microsoft.com/office/powerpoint/2010/main" val="241844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FEP: a unified brain theory?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5688" cy="4351338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Free energy principle fits with: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Bayesian brain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Predictive coding</a:t>
            </a:r>
          </a:p>
          <a:p>
            <a:pPr lvl="1"/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Isomura et al. (2023)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to validate the FEP in vitro</a:t>
            </a:r>
          </a:p>
          <a:p>
            <a:pPr lvl="1"/>
            <a:r>
              <a:rPr lang="en-US" dirty="0"/>
              <a:t>Cultured “neuronal network”</a:t>
            </a:r>
          </a:p>
          <a:p>
            <a:pPr lvl="1"/>
            <a:r>
              <a:rPr lang="en-US" dirty="0"/>
              <a:t>Partially Observable Markov Decision Process (POMDP)</a:t>
            </a:r>
          </a:p>
        </p:txBody>
      </p:sp>
    </p:spTree>
    <p:extLst>
      <p:ext uri="{BB962C8B-B14F-4D97-AF65-F5344CB8AC3E}">
        <p14:creationId xmlns:p14="http://schemas.microsoft.com/office/powerpoint/2010/main" val="32547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421</Words>
  <Application>Microsoft Office PowerPoint</Application>
  <PresentationFormat>Widescreen</PresentationFormat>
  <Paragraphs>63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Bahnschrift</vt:lpstr>
      <vt:lpstr>DiverdaSansCom-Regular</vt:lpstr>
      <vt:lpstr>Office Theme</vt:lpstr>
      <vt:lpstr>Experimental validation of the free-energy principle with in vitro neural networks</vt:lpstr>
      <vt:lpstr>Free Energy Principle</vt:lpstr>
      <vt:lpstr>Free Energy Principle</vt:lpstr>
      <vt:lpstr>Free Energy Principle</vt:lpstr>
      <vt:lpstr>Free Energy Principle</vt:lpstr>
      <vt:lpstr>Gradient descent on free energy</vt:lpstr>
      <vt:lpstr>FEP: a unified brain theory? (2010)</vt:lpstr>
      <vt:lpstr>FEP: a unified brain theory? (2010)</vt:lpstr>
      <vt:lpstr>Isomura et al. (2023)</vt:lpstr>
      <vt:lpstr>Isomura et al. (2023)</vt:lpstr>
      <vt:lpstr>PowerPoint Presentation</vt:lpstr>
      <vt:lpstr>PowerPoint Presentation</vt:lpstr>
      <vt:lpstr>PowerPoint Presentation</vt:lpstr>
      <vt:lpstr>Reverse Engineering Approach</vt:lpstr>
      <vt:lpstr>Variational Bayes</vt:lpstr>
      <vt:lpstr>POMDP Generative Model</vt:lpstr>
      <vt:lpstr>Discuss</vt:lpstr>
      <vt:lpstr>Discuss</vt:lpstr>
      <vt:lpstr>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Gonzales-Hess</dc:creator>
  <cp:lastModifiedBy>Nate Gonzales-Hess</cp:lastModifiedBy>
  <cp:revision>23</cp:revision>
  <dcterms:created xsi:type="dcterms:W3CDTF">2024-05-28T01:59:09Z</dcterms:created>
  <dcterms:modified xsi:type="dcterms:W3CDTF">2024-05-29T06:30:40Z</dcterms:modified>
</cp:coreProperties>
</file>