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7" r:id="rId4"/>
    <p:sldId id="268" r:id="rId5"/>
    <p:sldId id="263" r:id="rId6"/>
    <p:sldId id="259" r:id="rId7"/>
    <p:sldId id="265" r:id="rId8"/>
    <p:sldId id="266" r:id="rId9"/>
    <p:sldId id="261" r:id="rId10"/>
    <p:sldId id="260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0775" autoAdjust="0"/>
  </p:normalViewPr>
  <p:slideViewPr>
    <p:cSldViewPr snapToGrid="0">
      <p:cViewPr varScale="1">
        <p:scale>
          <a:sx n="67" d="100"/>
          <a:sy n="67" d="100"/>
        </p:scale>
        <p:origin x="14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B6A96-8BBA-4834-99BB-88BD7678F1C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D2508-6CFC-49DF-B37C-195BC9890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97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Paper seeks to identify neural correlates of psilocybin-induced mystical experience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D2508-6CFC-49DF-B37C-195BC98904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11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https://www.nytimes.com/2024/03/21/health/psychedelics-roland-griffiths-johns-hopkins.html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D2508-6CFC-49DF-B37C-195BC98904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08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D2508-6CFC-49DF-B37C-195BC98904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33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After a decade of hype, psychedelic research has moved toward deeper study of neural mechanisms of the psychedelic experience and its potential benefits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D2508-6CFC-49DF-B37C-195BC98904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47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After a decade of hype, psychedelic research has moved toward deeper study of neural mechanisms of the psychedelic experience and its potential benefits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D2508-6CFC-49DF-B37C-195BC98904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4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After a decade of hype, psychedelic research has moved toward deeper study of neural mechanisms of the psychedelic experience and its potential benefits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D2508-6CFC-49DF-B37C-195BC98904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73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Are these days or weeks?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D2508-6CFC-49DF-B37C-195BC98904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95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After a decade of hype, psychedelic research has moved toward deeper study of neural mechanisms of the psychedelic experience and its potential benefits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D2508-6CFC-49DF-B37C-195BC98904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57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HardingText-Regular"/>
              </a:rPr>
              <a:t>This was a suprathreshold auditory–visual matching task in which</a:t>
            </a:r>
          </a:p>
          <a:p>
            <a:pPr algn="l"/>
            <a:r>
              <a:rPr lang="en-US" sz="1800" b="0" i="0" u="none" strike="noStrike" baseline="0" dirty="0">
                <a:latin typeface="HardingText-Regular"/>
              </a:rPr>
              <a:t>participants were presented with a naturalistic visual image (duration</a:t>
            </a:r>
          </a:p>
          <a:p>
            <a:pPr algn="l"/>
            <a:r>
              <a:rPr lang="en-US" sz="1800" b="0" i="0" u="none" strike="noStrike" baseline="0" dirty="0">
                <a:latin typeface="HardingText-Regular"/>
              </a:rPr>
              <a:t>500 </a:t>
            </a:r>
            <a:r>
              <a:rPr lang="en-US" sz="1800" b="0" i="0" u="none" strike="noStrike" baseline="0" dirty="0" err="1">
                <a:latin typeface="HardingText-Regular"/>
              </a:rPr>
              <a:t>ms</a:t>
            </a:r>
            <a:r>
              <a:rPr lang="en-US" sz="1800" b="0" i="0" u="none" strike="noStrike" baseline="0" dirty="0">
                <a:latin typeface="HardingText-Regular"/>
              </a:rPr>
              <a:t>) and coincident spoken English phrase, and were asked to</a:t>
            </a:r>
          </a:p>
          <a:p>
            <a:pPr algn="l"/>
            <a:r>
              <a:rPr lang="en-US" sz="1800" b="0" i="0" u="none" strike="noStrike" baseline="0" dirty="0">
                <a:latin typeface="HardingText-Regular"/>
              </a:rPr>
              <a:t>respond with a button press to indicate whether the image and phrase</a:t>
            </a:r>
          </a:p>
          <a:p>
            <a:pPr algn="l"/>
            <a:r>
              <a:rPr lang="en-US" sz="1800" b="0" i="0" u="none" strike="noStrike" baseline="0" dirty="0">
                <a:latin typeface="HardingText-Regular"/>
              </a:rPr>
              <a:t>were ‘congruent’ (for example, an image of a beach and the spoken</a:t>
            </a:r>
          </a:p>
          <a:p>
            <a:pPr algn="l"/>
            <a:r>
              <a:rPr lang="en-US" sz="1800" b="0" i="0" u="none" strike="noStrike" baseline="0" dirty="0">
                <a:latin typeface="HardingText-Regular"/>
              </a:rPr>
              <a:t>word ‘beach’) or ‘incongruent’.</a:t>
            </a:r>
          </a:p>
          <a:p>
            <a:pPr algn="l"/>
            <a:endParaRPr lang="en-US" sz="1800" b="0" i="0" u="none" strike="noStrike" baseline="0" dirty="0">
              <a:latin typeface="HardingText-Regular"/>
            </a:endParaRPr>
          </a:p>
          <a:p>
            <a:pPr algn="l"/>
            <a:r>
              <a:rPr lang="en-US" sz="1800" b="0" i="0" u="none" strike="noStrike" baseline="0" dirty="0">
                <a:latin typeface="HardingText-Regular"/>
              </a:rPr>
              <a:t>Task fMRI scans used the same sequence used</a:t>
            </a:r>
          </a:p>
          <a:p>
            <a:pPr algn="l"/>
            <a:r>
              <a:rPr lang="en-US" sz="1800" b="0" i="0" u="none" strike="noStrike" baseline="0" dirty="0">
                <a:latin typeface="HardingText-Regular"/>
              </a:rPr>
              <a:t>in resting fMRI, included 48 trials (24 congruent, 24 incongruent) and</a:t>
            </a:r>
          </a:p>
          <a:p>
            <a:pPr algn="l"/>
            <a:r>
              <a:rPr lang="en-US" sz="1800" b="0" i="0" u="none" strike="noStrike" baseline="0" dirty="0">
                <a:latin typeface="HardingText-Regular"/>
              </a:rPr>
              <a:t>lasted a total of 410 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D2508-6CFC-49DF-B37C-195BC98904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6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After a decade of hype, psychedelic research has moved toward deeper study of neural mechanisms of the psychedelic experience and its potential benefits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D2508-6CFC-49DF-B37C-195BC98904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74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HardingText-Regular"/>
              </a:rPr>
              <a:t>This was a suprathreshold auditory–visual matching task in which</a:t>
            </a:r>
          </a:p>
          <a:p>
            <a:pPr algn="l"/>
            <a:r>
              <a:rPr lang="en-US" sz="1800" b="0" i="0" u="none" strike="noStrike" baseline="0" dirty="0">
                <a:latin typeface="HardingText-Regular"/>
              </a:rPr>
              <a:t>participants were presented with a naturalistic visual image (duration</a:t>
            </a:r>
          </a:p>
          <a:p>
            <a:pPr algn="l"/>
            <a:r>
              <a:rPr lang="en-US" sz="1800" b="0" i="0" u="none" strike="noStrike" baseline="0" dirty="0">
                <a:latin typeface="HardingText-Regular"/>
              </a:rPr>
              <a:t>500 </a:t>
            </a:r>
            <a:r>
              <a:rPr lang="en-US" sz="1800" b="0" i="0" u="none" strike="noStrike" baseline="0" dirty="0" err="1">
                <a:latin typeface="HardingText-Regular"/>
              </a:rPr>
              <a:t>ms</a:t>
            </a:r>
            <a:r>
              <a:rPr lang="en-US" sz="1800" b="0" i="0" u="none" strike="noStrike" baseline="0" dirty="0">
                <a:latin typeface="HardingText-Regular"/>
              </a:rPr>
              <a:t>) and coincident spoken English phrase, and were asked to</a:t>
            </a:r>
          </a:p>
          <a:p>
            <a:pPr algn="l"/>
            <a:r>
              <a:rPr lang="en-US" sz="1800" b="0" i="0" u="none" strike="noStrike" baseline="0" dirty="0">
                <a:latin typeface="HardingText-Regular"/>
              </a:rPr>
              <a:t>respond with a button press to indicate whether the image and phrase</a:t>
            </a:r>
          </a:p>
          <a:p>
            <a:pPr algn="l"/>
            <a:r>
              <a:rPr lang="en-US" sz="1800" b="0" i="0" u="none" strike="noStrike" baseline="0" dirty="0">
                <a:latin typeface="HardingText-Regular"/>
              </a:rPr>
              <a:t>were ‘congruent’ (for example, an image of a beach and the spoken</a:t>
            </a:r>
          </a:p>
          <a:p>
            <a:pPr algn="l"/>
            <a:r>
              <a:rPr lang="en-US" sz="1800" b="0" i="0" u="none" strike="noStrike" baseline="0" dirty="0">
                <a:latin typeface="HardingText-Regular"/>
              </a:rPr>
              <a:t>word ‘beach’) or ‘incongruent’.</a:t>
            </a:r>
          </a:p>
          <a:p>
            <a:pPr algn="l"/>
            <a:endParaRPr lang="en-US" sz="1800" b="0" i="0" u="none" strike="noStrike" baseline="0" dirty="0">
              <a:latin typeface="HardingText-Regular"/>
            </a:endParaRPr>
          </a:p>
          <a:p>
            <a:pPr algn="l"/>
            <a:r>
              <a:rPr lang="en-US" sz="1800" b="0" i="0" u="none" strike="noStrike" baseline="0" dirty="0">
                <a:latin typeface="HardingText-Regular"/>
              </a:rPr>
              <a:t>Task fMRI scans used the same sequence used</a:t>
            </a:r>
          </a:p>
          <a:p>
            <a:pPr algn="l"/>
            <a:r>
              <a:rPr lang="en-US" sz="1800" b="0" i="0" u="none" strike="noStrike" baseline="0" dirty="0">
                <a:latin typeface="HardingText-Regular"/>
              </a:rPr>
              <a:t>in resting fMRI, included 48 trials (24 congruent, 24 incongruent) and</a:t>
            </a:r>
          </a:p>
          <a:p>
            <a:pPr algn="l"/>
            <a:r>
              <a:rPr lang="en-US" sz="1800" b="0" i="0" u="none" strike="noStrike" baseline="0" dirty="0">
                <a:latin typeface="HardingText-Regular"/>
              </a:rPr>
              <a:t>lasted a total of 410 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D2508-6CFC-49DF-B37C-195BC98904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HardingText-Regular"/>
              </a:rPr>
              <a:t>This was a suprathreshold auditory–visual matching task in which</a:t>
            </a:r>
          </a:p>
          <a:p>
            <a:pPr algn="l"/>
            <a:r>
              <a:rPr lang="en-US" sz="1800" b="0" i="0" u="none" strike="noStrike" baseline="0" dirty="0">
                <a:latin typeface="HardingText-Regular"/>
              </a:rPr>
              <a:t>participants were presented with a naturalistic visual image (duration</a:t>
            </a:r>
          </a:p>
          <a:p>
            <a:pPr algn="l"/>
            <a:r>
              <a:rPr lang="en-US" sz="1800" b="0" i="0" u="none" strike="noStrike" baseline="0" dirty="0">
                <a:latin typeface="HardingText-Regular"/>
              </a:rPr>
              <a:t>500 </a:t>
            </a:r>
            <a:r>
              <a:rPr lang="en-US" sz="1800" b="0" i="0" u="none" strike="noStrike" baseline="0" dirty="0" err="1">
                <a:latin typeface="HardingText-Regular"/>
              </a:rPr>
              <a:t>ms</a:t>
            </a:r>
            <a:r>
              <a:rPr lang="en-US" sz="1800" b="0" i="0" u="none" strike="noStrike" baseline="0" dirty="0">
                <a:latin typeface="HardingText-Regular"/>
              </a:rPr>
              <a:t>) and coincident spoken English phrase, and were asked to</a:t>
            </a:r>
          </a:p>
          <a:p>
            <a:pPr algn="l"/>
            <a:r>
              <a:rPr lang="en-US" sz="1800" b="0" i="0" u="none" strike="noStrike" baseline="0" dirty="0">
                <a:latin typeface="HardingText-Regular"/>
              </a:rPr>
              <a:t>respond with a button press to indicate whether the image and phrase</a:t>
            </a:r>
          </a:p>
          <a:p>
            <a:pPr algn="l"/>
            <a:r>
              <a:rPr lang="en-US" sz="1800" b="0" i="0" u="none" strike="noStrike" baseline="0" dirty="0">
                <a:latin typeface="HardingText-Regular"/>
              </a:rPr>
              <a:t>were ‘congruent’ (for example, an image of a beach and the spoken</a:t>
            </a:r>
          </a:p>
          <a:p>
            <a:pPr algn="l"/>
            <a:r>
              <a:rPr lang="en-US" sz="1800" b="0" i="0" u="none" strike="noStrike" baseline="0" dirty="0">
                <a:latin typeface="HardingText-Regular"/>
              </a:rPr>
              <a:t>word ‘beach’) or ‘incongruent’.</a:t>
            </a:r>
          </a:p>
          <a:p>
            <a:pPr algn="l"/>
            <a:endParaRPr lang="en-US" sz="1800" b="0" i="0" u="none" strike="noStrike" baseline="0" dirty="0">
              <a:latin typeface="HardingText-Regular"/>
            </a:endParaRPr>
          </a:p>
          <a:p>
            <a:pPr algn="l"/>
            <a:r>
              <a:rPr lang="en-US" sz="1800" b="0" i="0" u="none" strike="noStrike" baseline="0" dirty="0">
                <a:latin typeface="HardingText-Regular"/>
              </a:rPr>
              <a:t>Task fMRI scans used the same sequence used</a:t>
            </a:r>
          </a:p>
          <a:p>
            <a:pPr algn="l"/>
            <a:r>
              <a:rPr lang="en-US" sz="1800" b="0" i="0" u="none" strike="noStrike" baseline="0" dirty="0">
                <a:latin typeface="HardingText-Regular"/>
              </a:rPr>
              <a:t>in resting fMRI, included 48 trials (24 congruent, 24 incongruent) and</a:t>
            </a:r>
          </a:p>
          <a:p>
            <a:pPr algn="l"/>
            <a:r>
              <a:rPr lang="en-US" sz="1800" b="0" i="0" u="none" strike="noStrike" baseline="0" dirty="0">
                <a:latin typeface="HardingText-Regular"/>
              </a:rPr>
              <a:t>lasted a total of 410 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D2508-6CFC-49DF-B37C-195BC98904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00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82A6-13C4-C9DA-C9EB-5E92C8258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CDDC6-79E5-CAD1-27F5-610BA9376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8214F-8C31-9CF6-FB0A-11A5786F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B79-2CDC-408C-82D7-832DFA00A65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FE519-A0C0-5BFE-E61C-8C185E620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94594-7C9C-55AF-CB9E-3EBF41B4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00F5-965F-4FAF-84E3-A73E1B9A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2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2ED5-8C1C-3EE4-B9BA-76972432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CD49E-65E1-654F-8A04-D4E41D483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D8935-0BB6-A6C5-4A31-EEBD442B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B79-2CDC-408C-82D7-832DFA00A65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50A16-531F-5B65-CAAF-F80CC9F5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65253-E2A1-E335-11DD-2BA0804F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00F5-965F-4FAF-84E3-A73E1B9A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5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7FA7-3AA7-8DA1-DBB3-804474DCC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5BAA4-E50F-AD31-0760-CEDDF47E4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10D33-26E9-E1C1-16D3-C027A1B7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B79-2CDC-408C-82D7-832DFA00A65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6ED40-F1F2-3933-03C3-0363173C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7E975-10F0-CF76-6A95-2D77C761C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00F5-965F-4FAF-84E3-A73E1B9A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0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9AD08-D6E3-2862-A1FF-5A68FC978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81498-B51C-CFE4-991D-CD90B374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66C07-FDB0-3BB0-12B8-EE666F3A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B79-2CDC-408C-82D7-832DFA00A65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10B47-B062-6EFA-9ECD-9241B5CB3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EB125-9A84-105D-96CC-29F5DD14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00F5-965F-4FAF-84E3-A73E1B9A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4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6FF1-F718-77B6-1DFF-D800B104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2B105-EBD1-F379-6CC7-618840EB3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A2752-901F-0235-CED5-67E0AF47A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B79-2CDC-408C-82D7-832DFA00A65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570FE-DFFC-2E7C-3B39-B6958C40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498B2-A234-23FF-96B4-EF8009973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00F5-965F-4FAF-84E3-A73E1B9A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4DDF-97F7-31BF-E87E-C02C5864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C6BB9-85D3-FFA5-A489-212E2CB60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F7E78-8FE2-14D7-0D61-3D828B7D8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AAB2A-5F1B-842D-4281-5C0CE81E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B79-2CDC-408C-82D7-832DFA00A65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2A66C-D38B-A3C9-20EF-D06EF75F0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44FDA-9660-1944-9EBC-98852EFA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00F5-965F-4FAF-84E3-A73E1B9A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8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B0BFF-4592-9FFB-555D-CDF8E4E31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500A0-BD26-89B3-17E8-DBA21CC4B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C67CD-C06B-BD50-0E69-638DDEC31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1CB1B-35D9-A0FC-418C-786F1744E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605076-A8A3-E561-7A7A-05DDB60C2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28DD5-1248-3A3F-8CDC-7E9DC599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B79-2CDC-408C-82D7-832DFA00A65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29B932-8FA4-14C7-89F4-0CB5A6A46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80275A-6183-4A76-5416-0F0BAF02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00F5-965F-4FAF-84E3-A73E1B9A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5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E56E-E13B-68CD-FDC5-C951BEC4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645DC3-8051-226A-C8BF-AD393448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B79-2CDC-408C-82D7-832DFA00A65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B2E50-7156-C913-B32B-5EDE1AE2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477C2-6A42-659E-A7DE-E9D71B2F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00F5-965F-4FAF-84E3-A73E1B9A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C2A9E-4F76-7FC2-5C98-E7EC7FCD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B79-2CDC-408C-82D7-832DFA00A65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CF0B58-D640-8003-B05A-5E63BA49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B4A32-6208-E264-5FC5-8AD216C1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00F5-965F-4FAF-84E3-A73E1B9A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3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50AA-E713-B7AD-4A20-1F80441B1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91C20-CB35-C302-FFE5-DE6351AC2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D32C7-A76C-9E71-A3A5-7D7C761C1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04913-7F31-402E-5094-6CFBCA1F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B79-2CDC-408C-82D7-832DFA00A65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2FDFD-1860-CBF5-C99F-093B1584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7A08F-BEFF-1CA3-8112-55B1422BC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00F5-965F-4FAF-84E3-A73E1B9A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4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60EE-0F5E-C3A9-BAE9-3B95B8336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AC4C7-7EB4-060F-7A9D-DD05173B5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EDE86-4D94-5F56-CADE-6E9046DFE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61FD4-C8F5-5F48-628B-C26BDE4E9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9B79-2CDC-408C-82D7-832DFA00A65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F746D-D56B-F57C-7DBE-E17DA61AA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9FB28-6F1C-AFAF-A25D-AA463EF2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00F5-965F-4FAF-84E3-A73E1B9A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0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0A27E8-E248-53F3-4415-FE0DDE5A5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24C1A-55A7-8B01-FD62-209CFD324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83D97-39C1-8735-9D70-B75BE3B3A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2F9B79-2CDC-408C-82D7-832DFA00A65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86D16-A226-78D8-DAD6-560352DED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CE0CC-178F-9F9C-E004-7CDD262D9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3800F5-965F-4FAF-84E3-A73E1B9A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4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DB25C-B74D-B33B-A1A4-26296ECFB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Psilocybin desynchronizes the human brain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8C382-FC06-9315-3AFA-08F252A67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Siegel et al. 2024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Nature</a:t>
            </a:r>
          </a:p>
        </p:txBody>
      </p:sp>
    </p:spTree>
    <p:extLst>
      <p:ext uri="{BB962C8B-B14F-4D97-AF65-F5344CB8AC3E}">
        <p14:creationId xmlns:p14="http://schemas.microsoft.com/office/powerpoint/2010/main" val="3241605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D2AA-7B92-7F5C-6A12-194116B1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Set and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36965-DAE7-02B2-B0F1-568BE91C2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4025" cy="4351338"/>
          </a:xfrm>
        </p:spPr>
        <p:txBody>
          <a:bodyPr/>
          <a:lstStyle/>
          <a:p>
            <a:r>
              <a:rPr lang="en-US" dirty="0"/>
              <a:t>Roland </a:t>
            </a:r>
            <a:r>
              <a:rPr lang="en-US" dirty="0" err="1"/>
              <a:t>Griffiths’s</a:t>
            </a:r>
            <a:r>
              <a:rPr lang="en-US" dirty="0"/>
              <a:t> therapeutic research has been criticized for its less-than-scientific approach.</a:t>
            </a:r>
          </a:p>
          <a:p>
            <a:r>
              <a:rPr lang="en-US" dirty="0"/>
              <a:t>Mystical experience correlates with decreased FC.</a:t>
            </a:r>
          </a:p>
          <a:p>
            <a:endParaRPr lang="en-US" dirty="0"/>
          </a:p>
        </p:txBody>
      </p:sp>
      <p:pic>
        <p:nvPicPr>
          <p:cNvPr id="1026" name="Picture 2" descr="PSYCHEDELIC MEDICINE 1, NYT">
            <a:extLst>
              <a:ext uri="{FF2B5EF4-FFF2-40B4-BE49-F238E27FC236}">
                <a16:creationId xmlns:a16="http://schemas.microsoft.com/office/drawing/2014/main" id="{D03391E9-7CE5-7F7E-2523-7039BC78B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572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D2AA-7B92-7F5C-6A12-194116B1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Set and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36965-DAE7-02B2-B0F1-568BE91C2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8213" cy="4351338"/>
          </a:xfrm>
        </p:spPr>
        <p:txBody>
          <a:bodyPr/>
          <a:lstStyle/>
          <a:p>
            <a:r>
              <a:rPr lang="en-US" dirty="0"/>
              <a:t>Might the content of an experience modulate the persistent physiological effects of psilocybin?</a:t>
            </a:r>
          </a:p>
          <a:p>
            <a:endParaRPr lang="en-US" dirty="0"/>
          </a:p>
        </p:txBody>
      </p:sp>
      <p:pic>
        <p:nvPicPr>
          <p:cNvPr id="1026" name="Picture 2" descr="PSYCHEDELIC MEDICINE 1, NYT">
            <a:extLst>
              <a:ext uri="{FF2B5EF4-FFF2-40B4-BE49-F238E27FC236}">
                <a16:creationId xmlns:a16="http://schemas.microsoft.com/office/drawing/2014/main" id="{D03391E9-7CE5-7F7E-2523-7039BC78B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427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D2AA-7B92-7F5C-6A12-194116B12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Fig. 2 - Data-driven clustering of brain network variability.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26CC6D-E4D8-15B2-0E1C-FE63CBCA2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554161"/>
            <a:ext cx="10590574" cy="4938713"/>
          </a:xfrm>
        </p:spPr>
      </p:pic>
    </p:spTree>
    <p:extLst>
      <p:ext uri="{BB962C8B-B14F-4D97-AF65-F5344CB8AC3E}">
        <p14:creationId xmlns:p14="http://schemas.microsoft.com/office/powerpoint/2010/main" val="248191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D2AA-7B92-7F5C-6A12-194116B1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36965-DAE7-02B2-B0F1-568BE91C2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Dense longitudinal sampling of functional connectivity.</a:t>
            </a:r>
          </a:p>
          <a:p>
            <a:r>
              <a:rPr lang="en-US" dirty="0"/>
              <a:t>Task demands modulate psilocybin efficacy.</a:t>
            </a:r>
          </a:p>
          <a:p>
            <a:r>
              <a:rPr lang="en-US" dirty="0"/>
              <a:t>Persistent DMN-Hippocampal FC reduction.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71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D2AA-7B92-7F5C-6A12-194116B1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36965-DAE7-02B2-B0F1-568BE91C2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 participants</a:t>
            </a:r>
          </a:p>
          <a:p>
            <a:r>
              <a:rPr lang="en-US" dirty="0"/>
              <a:t>At least one prior psilocybin experience.</a:t>
            </a:r>
          </a:p>
          <a:p>
            <a:r>
              <a:rPr lang="en-US" dirty="0"/>
              <a:t>No psilocybin in the 6 months prior to scanning.</a:t>
            </a:r>
          </a:p>
          <a:p>
            <a:r>
              <a:rPr lang="en-US" dirty="0"/>
              <a:t>~18 scans each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0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1B66784-BAC7-4AE7-E791-C0E5CEF03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6" y="705823"/>
            <a:ext cx="11020427" cy="578705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5CD2AA-7B92-7F5C-6A12-194116B1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Experiment</a:t>
            </a:r>
          </a:p>
        </p:txBody>
      </p:sp>
    </p:spTree>
    <p:extLst>
      <p:ext uri="{BB962C8B-B14F-4D97-AF65-F5344CB8AC3E}">
        <p14:creationId xmlns:p14="http://schemas.microsoft.com/office/powerpoint/2010/main" val="3575997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D2AA-7B92-7F5C-6A12-194116B12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Fig. 1 - Acute psilocybin effects on functional brain organization.</a:t>
            </a:r>
          </a:p>
        </p:txBody>
      </p:sp>
      <p:pic>
        <p:nvPicPr>
          <p:cNvPr id="5" name="Content Placeholder 4" descr="A collage of images of human brain&#10;&#10;Description automatically generated">
            <a:extLst>
              <a:ext uri="{FF2B5EF4-FFF2-40B4-BE49-F238E27FC236}">
                <a16:creationId xmlns:a16="http://schemas.microsoft.com/office/drawing/2014/main" id="{4526CC6D-E4D8-15B2-0E1C-FE63CBCA2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4161"/>
            <a:ext cx="10590574" cy="4938713"/>
          </a:xfrm>
        </p:spPr>
      </p:pic>
    </p:spTree>
    <p:extLst>
      <p:ext uri="{BB962C8B-B14F-4D97-AF65-F5344CB8AC3E}">
        <p14:creationId xmlns:p14="http://schemas.microsoft.com/office/powerpoint/2010/main" val="144981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D2AA-7B92-7F5C-6A12-194116B1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FC change predicts mystical experience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15A4E4-DC7E-9F9E-B644-D1EEE365C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Participants completed the MEQ30 after each drug session.</a:t>
            </a:r>
          </a:p>
          <a:p>
            <a:r>
              <a:rPr lang="en-US" dirty="0"/>
              <a:t>FC Change predicted MEQ30 score.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45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D2AA-7B92-7F5C-6A12-194116B12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Fig. 1 continued – FC change predicts mystical experience</a:t>
            </a:r>
          </a:p>
        </p:txBody>
      </p:sp>
      <p:pic>
        <p:nvPicPr>
          <p:cNvPr id="7" name="Content Placeholder 6" descr="A close-up of a brain&#10;&#10;Description automatically generated">
            <a:extLst>
              <a:ext uri="{FF2B5EF4-FFF2-40B4-BE49-F238E27FC236}">
                <a16:creationId xmlns:a16="http://schemas.microsoft.com/office/drawing/2014/main" id="{CE89C647-CBC0-DAFD-7944-733C3F1DC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5525"/>
            <a:ext cx="10515600" cy="4211537"/>
          </a:xfrm>
        </p:spPr>
      </p:pic>
    </p:spTree>
    <p:extLst>
      <p:ext uri="{BB962C8B-B14F-4D97-AF65-F5344CB8AC3E}">
        <p14:creationId xmlns:p14="http://schemas.microsoft.com/office/powerpoint/2010/main" val="1852617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D2AA-7B92-7F5C-6A12-194116B1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Task-state modulated FC effects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15A4E4-DC7E-9F9E-B644-D1EEE365C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given an audio-visual matching task, participants showed closer-to-baseline FC.</a:t>
            </a:r>
          </a:p>
          <a:p>
            <a:r>
              <a:rPr lang="en-US" dirty="0"/>
              <a:t>Task took about 7 minutes.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55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oup of colorful brain images&#10;&#10;Description automatically generated with medium confidence">
            <a:extLst>
              <a:ext uri="{FF2B5EF4-FFF2-40B4-BE49-F238E27FC236}">
                <a16:creationId xmlns:a16="http://schemas.microsoft.com/office/drawing/2014/main" id="{0E1BBD16-9EA8-6B23-498E-588E48C37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444" y="552809"/>
            <a:ext cx="7111111" cy="5752381"/>
          </a:xfrm>
        </p:spPr>
      </p:pic>
    </p:spTree>
    <p:extLst>
      <p:ext uri="{BB962C8B-B14F-4D97-AF65-F5344CB8AC3E}">
        <p14:creationId xmlns:p14="http://schemas.microsoft.com/office/powerpoint/2010/main" val="303599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632</Words>
  <Application>Microsoft Office PowerPoint</Application>
  <PresentationFormat>Widescreen</PresentationFormat>
  <Paragraphs>78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Bahnschrift</vt:lpstr>
      <vt:lpstr>HardingText-Regular</vt:lpstr>
      <vt:lpstr>Office Theme</vt:lpstr>
      <vt:lpstr>Psilocybin desynchronizes the human brain</vt:lpstr>
      <vt:lpstr>Highlights</vt:lpstr>
      <vt:lpstr>Experiment</vt:lpstr>
      <vt:lpstr>Experiment</vt:lpstr>
      <vt:lpstr>Fig. 1 - Acute psilocybin effects on functional brain organization.</vt:lpstr>
      <vt:lpstr>FC change predicts mystical experience</vt:lpstr>
      <vt:lpstr>Fig. 1 continued – FC change predicts mystical experience</vt:lpstr>
      <vt:lpstr>Task-state modulated FC effects</vt:lpstr>
      <vt:lpstr>PowerPoint Presentation</vt:lpstr>
      <vt:lpstr>Set and Setting</vt:lpstr>
      <vt:lpstr>Set and Setting</vt:lpstr>
      <vt:lpstr>Fig. 2 - Data-driven clustering of brain network variability.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Nate Gonzales-Hess</dc:creator>
  <cp:lastModifiedBy>Nate Gonzales-Hess</cp:lastModifiedBy>
  <cp:revision>20</cp:revision>
  <dcterms:created xsi:type="dcterms:W3CDTF">2024-09-10T21:45:16Z</dcterms:created>
  <dcterms:modified xsi:type="dcterms:W3CDTF">2024-09-11T08:11:14Z</dcterms:modified>
</cp:coreProperties>
</file>