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AFA"/>
    <a:srgbClr val="FF822D"/>
    <a:srgbClr val="FF6A05"/>
    <a:srgbClr val="CC5300"/>
    <a:srgbClr val="F8AAD3"/>
    <a:srgbClr val="F36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E0C45-8F0A-4341-B52D-07E96084206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E0752-0B02-4F16-BFC6-63CA87BC6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2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SanL-Regu"/>
              </a:rPr>
              <a:t>The hierarchical nature of these generative models is manifest in the fact that ones</a:t>
            </a:r>
          </a:p>
          <a:p>
            <a:pPr algn="l"/>
            <a:r>
              <a:rPr lang="en-US" sz="1800" b="0" i="0" u="none" strike="noStrike" baseline="0" dirty="0">
                <a:latin typeface="NimbusSanL-Regu"/>
              </a:rPr>
              <a:t>at lower levels of the hierarchy make predictions which are more concrete, and at smaller spatiotemporal</a:t>
            </a:r>
          </a:p>
          <a:p>
            <a:pPr algn="l"/>
            <a:r>
              <a:rPr lang="en-US" sz="1800" b="0" i="0" u="none" strike="noStrike" baseline="0" dirty="0">
                <a:latin typeface="NimbusSanL-Regu"/>
              </a:rPr>
              <a:t>scales. In contrast, further up the hierarchy the models make predictions which are more abstract and on</a:t>
            </a:r>
          </a:p>
          <a:p>
            <a:pPr algn="l"/>
            <a:r>
              <a:rPr lang="en-US" sz="1800" b="0" i="0" u="none" strike="noStrike" baseline="0" dirty="0">
                <a:latin typeface="NimbusSanL-Regu"/>
              </a:rPr>
              <a:t>larger spatiotemporal scales.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E0752-0B02-4F16-BFC6-63CA87BC60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1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2E99-FC0A-F49F-017A-0438A6E8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6AF21-DD67-E384-813A-5BF02347F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34234-5C22-345D-77F2-CB62FF7A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725D-A929-426B-A570-E24B9A95417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5E32A-D70C-7F0C-D761-F5C9E765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4DEA7-245D-D786-CD7B-69826711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9BFE-EEE7-44A1-8728-19626B0B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1930-DD7F-FB8F-B2F1-1826EFEA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2112D-67FB-C8D3-6473-6F0123EDE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2EE56-3489-1AB5-1B4B-64468D9D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725D-A929-426B-A570-E24B9A95417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4FBBA-5D1C-28A4-CD78-638690BE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2F933-5216-278B-F9C8-B93430FA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9BFE-EEE7-44A1-8728-19626B0B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6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C6DC-34B7-D791-4F34-3E6A342B4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1748F-7DBD-424B-BD52-105CEEDF1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A0B4C-FB56-C3EB-4AB4-A8CA7AB3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725D-A929-426B-A570-E24B9A95417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6A3D-9BCE-172E-E62E-DE24FAC0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BD08D-3ACF-198B-BE37-9EBB320F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9BFE-EEE7-44A1-8728-19626B0B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0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52F7-3775-4CF2-D95A-072AB96A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6AF1-FBC0-D8CD-C5D9-74BBF10E6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0313A-3657-26E6-3DCB-FA2C5A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725D-A929-426B-A570-E24B9A95417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0BA72-E66A-12B9-817C-E3D8FE8E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22E7-6F2F-3F93-5A3D-B22C5DF3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9BFE-EEE7-44A1-8728-19626B0B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2E5C-7445-0CB1-7120-D27FA9C4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A9AA0-DDC8-8CEB-C941-82D1514B0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EB39E-A050-C213-F0A1-F5478043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725D-A929-426B-A570-E24B9A95417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474DD-D614-186C-CA8B-94629AFB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F03A4-2110-5452-F30D-AA5CE3B1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9BFE-EEE7-44A1-8728-19626B0B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6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7FF0-8C0F-A6C6-31B9-09D21C66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32F4A-B23B-44D7-0B8D-C99C1D3AE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25FB4-2590-715E-811A-4E4D9F150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237FB-D76E-8699-0847-E9E839F0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725D-A929-426B-A570-E24B9A95417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2C764-4CF8-C824-C84C-9BFF329E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6BC09-0353-ED06-3509-D9825F22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9BFE-EEE7-44A1-8728-19626B0B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5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19EA-98B6-6659-86DF-37B0FD99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840B-8F7D-2834-72EB-254345C73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9E015-6000-D002-2EF8-0D8AEAE4A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EA98F-8184-CB62-1C4F-73918EB2F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1A313-5E02-E041-BD48-9B981DA5D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814A7-3C2C-66D4-2957-7DBD1CA6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725D-A929-426B-A570-E24B9A95417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6D480-CFCF-0013-1CEC-A8608209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E7EC1-C212-D581-FB12-7383A792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9BFE-EEE7-44A1-8728-19626B0B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F49F-ED53-8504-8E80-2C200674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08ABF-32BD-0ED2-AA5F-E2B7813E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725D-A929-426B-A570-E24B9A95417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3C0CC-5826-1D3E-9E30-518A5C47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F1671-D30D-5CB1-5CC2-D68091E3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9BFE-EEE7-44A1-8728-19626B0B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3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E0CB1-0887-AC70-650E-C7BB3D91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725D-A929-426B-A570-E24B9A95417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8EBF4-64FD-32AB-3C8D-26A1090A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26AB5-B18C-67CE-CA81-15BB6531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9BFE-EEE7-44A1-8728-19626B0B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5FA8-5319-DC84-E33B-CFD1B4CF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355A3-BEFE-2BCB-28C3-04B45750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4F6B6-8CEF-6BA0-1703-BAC3100DB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B3A40-73B6-2755-372E-A881A99C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725D-A929-426B-A570-E24B9A95417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9B7CE-4F6E-9E7F-8A9C-DBE3C8C7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F914F-5E8C-FF47-C544-2ACF2C99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9BFE-EEE7-44A1-8728-19626B0B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5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AAE0-0C00-B311-3F13-4D10E716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CA9F9-AC2A-8588-5AE7-BAB5F9956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673CB-5BD0-0B23-9D0F-2B21E67DD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AAECE-0AB6-C327-85B9-96AC3241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725D-A929-426B-A570-E24B9A95417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D8441-0385-482E-6EF3-9DC2ADAF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6775C-A070-A216-5F12-76E855FE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9BFE-EEE7-44A1-8728-19626B0B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1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1DAA3-3226-9724-EC53-0B1B5C80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497E-83A1-F5A7-961A-5E4C16E62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6B5F2-CC59-FD55-D903-F5FCA2A2F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725D-A929-426B-A570-E24B9A95417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370A6-020C-07BD-F35C-378CE411E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06A4-D92A-404C-17FA-2B69D4D47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9BFE-EEE7-44A1-8728-19626B0B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8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F323-4899-3184-6D8C-1FE6C504F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Bahnschrift" panose="020B0502040204020203" pitchFamily="34" charset="0"/>
              </a:rPr>
              <a:t>Deep CANALs:</a:t>
            </a:r>
            <a:br>
              <a:rPr lang="en-US" sz="5400" dirty="0">
                <a:solidFill>
                  <a:srgbClr val="00B0F0"/>
                </a:solidFill>
                <a:latin typeface="Bahnschrift" panose="020B0502040204020203" pitchFamily="34" charset="0"/>
              </a:rPr>
            </a:br>
            <a:r>
              <a:rPr lang="en-US" sz="3600" dirty="0">
                <a:solidFill>
                  <a:srgbClr val="C10AFA"/>
                </a:solidFill>
                <a:latin typeface="Bahnschrift" panose="020B0502040204020203" pitchFamily="34" charset="0"/>
              </a:rPr>
              <a:t>A Deep Learning Approach to Refining the Canalization Theory of Psychopathology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9F275-2B87-8A12-7249-B600C451C9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Bahnschrift" panose="020B0502040204020203" pitchFamily="34" charset="0"/>
              </a:rPr>
              <a:t>Juliani, </a:t>
            </a:r>
            <a:r>
              <a:rPr lang="en-US" dirty="0" err="1">
                <a:solidFill>
                  <a:srgbClr val="7030A0"/>
                </a:solidFill>
                <a:latin typeface="Bahnschrift" panose="020B0502040204020203" pitchFamily="34" charset="0"/>
              </a:rPr>
              <a:t>Safron</a:t>
            </a:r>
            <a:r>
              <a:rPr lang="en-US" dirty="0">
                <a:solidFill>
                  <a:srgbClr val="7030A0"/>
                </a:solidFill>
                <a:latin typeface="Bahnschrift" panose="020B0502040204020203" pitchFamily="34" charset="0"/>
              </a:rPr>
              <a:t> and Kanai, 2023</a:t>
            </a:r>
          </a:p>
        </p:txBody>
      </p:sp>
    </p:spTree>
    <p:extLst>
      <p:ext uri="{BB962C8B-B14F-4D97-AF65-F5344CB8AC3E}">
        <p14:creationId xmlns:p14="http://schemas.microsoft.com/office/powerpoint/2010/main" val="82180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6B85-367B-B3B9-5330-B38A3AC6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10AFA"/>
                </a:solidFill>
                <a:latin typeface="Bahnschrift" panose="020B0502040204020203" pitchFamily="34" charset="0"/>
              </a:rPr>
              <a:t>CANAL Model of Psychopathology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2A922-3302-C766-2175-185E7339D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7030A0"/>
                </a:solidFill>
                <a:latin typeface="Bahnschrift" panose="020B0502040204020203" pitchFamily="34" charset="0"/>
              </a:rPr>
              <a:t>Canalization: </a:t>
            </a:r>
            <a:r>
              <a:rPr lang="en-US" dirty="0">
                <a:solidFill>
                  <a:srgbClr val="7030A0"/>
                </a:solidFill>
                <a:latin typeface="Bahnschrift" panose="020B0502040204020203" pitchFamily="34" charset="0"/>
              </a:rPr>
              <a:t>The development of overly precise or rigid beliefs about the state of the world.</a:t>
            </a:r>
          </a:p>
          <a:p>
            <a:r>
              <a:rPr lang="en-US" dirty="0">
                <a:solidFill>
                  <a:srgbClr val="7030A0"/>
                </a:solidFill>
                <a:latin typeface="Bahnschrift" panose="020B0502040204020203" pitchFamily="34" charset="0"/>
              </a:rPr>
              <a:t>Rigid beliefs can act as sticky attractors, becoming engaged in inappropriate and maladaptive contexts.</a:t>
            </a:r>
          </a:p>
        </p:txBody>
      </p:sp>
    </p:spTree>
    <p:extLst>
      <p:ext uri="{BB962C8B-B14F-4D97-AF65-F5344CB8AC3E}">
        <p14:creationId xmlns:p14="http://schemas.microsoft.com/office/powerpoint/2010/main" val="330198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6B85-367B-B3B9-5330-B38A3AC6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10AFA"/>
                </a:solidFill>
                <a:latin typeface="Bahnschrift" panose="020B0502040204020203" pitchFamily="34" charset="0"/>
              </a:rPr>
              <a:t>Hierarchical Predictive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2A922-3302-C766-2175-185E7339D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Bahnschrift" panose="020B0502040204020203" pitchFamily="34" charset="0"/>
              </a:rPr>
              <a:t>The brain as a sequence of generative models predicting the activity of hierarchically lower models.</a:t>
            </a:r>
          </a:p>
          <a:p>
            <a:r>
              <a:rPr lang="en-US" dirty="0">
                <a:solidFill>
                  <a:srgbClr val="7030A0"/>
                </a:solidFill>
                <a:latin typeface="Bahnschrift" panose="020B0502040204020203" pitchFamily="34" charset="0"/>
              </a:rPr>
              <a:t>Error signals from lower-level models propagate upward.</a:t>
            </a:r>
          </a:p>
          <a:p>
            <a:endParaRPr lang="en-US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7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141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</vt:lpstr>
      <vt:lpstr>Calibri</vt:lpstr>
      <vt:lpstr>Calibri Light</vt:lpstr>
      <vt:lpstr>NimbusSanL-Regu</vt:lpstr>
      <vt:lpstr>Office Theme</vt:lpstr>
      <vt:lpstr>Deep CANALs: A Deep Learning Approach to Refining the Canalization Theory of Psychopathology</vt:lpstr>
      <vt:lpstr>CANAL Model of Psychopathology</vt:lpstr>
      <vt:lpstr>Hierarchical Predictive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CANALs: A Deep Learning Approach to Refining the Canalization Theory of Psychopathology</dc:title>
  <dc:creator>Nate Gonzales Hess</dc:creator>
  <cp:lastModifiedBy>Nate Gonzales Hess</cp:lastModifiedBy>
  <cp:revision>14</cp:revision>
  <dcterms:created xsi:type="dcterms:W3CDTF">2023-06-05T23:52:53Z</dcterms:created>
  <dcterms:modified xsi:type="dcterms:W3CDTF">2023-06-06T07:32:51Z</dcterms:modified>
</cp:coreProperties>
</file>