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BB41"/>
    <a:srgbClr val="749EC6"/>
    <a:srgbClr val="4DAC91"/>
    <a:srgbClr val="8FC5E0"/>
    <a:srgbClr val="A0D6F1"/>
    <a:srgbClr val="60BFA4"/>
    <a:srgbClr val="D6C985"/>
    <a:srgbClr val="EF9E83"/>
    <a:srgbClr val="B4B52D"/>
    <a:srgbClr val="F1E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06B3-BD18-7A56-2722-A29D2D1F4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D40A4-07B2-873D-8BF8-C72DC415A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0DA24-7690-CFC1-A1C0-7AE12ED6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93E2-82D2-44DD-9198-9309B61327F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E3E9-EF37-6E93-F80F-4C2D0E43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9B817-EF8E-8FD1-F6CF-D09CA28D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1280-6EFE-4AE0-9506-823078AA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8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A2AB-EB99-E565-09D7-0C590F45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0EA03-CDB8-F0FC-1A56-DA0F85DA4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5BB08-16BE-5398-426C-7FC6862E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93E2-82D2-44DD-9198-9309B61327F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5794-59D1-DBFA-9A0A-678FBFC4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1DC8-747A-9975-4CC8-94F4B032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1280-6EFE-4AE0-9506-823078AA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287A5-7FB8-8166-6F49-15B172D20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53990-D86F-C5CE-9F8E-A28EFD109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1A3BC-6765-30A8-502D-BBA885C9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93E2-82D2-44DD-9198-9309B61327F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D093C-A1C2-562D-6AC8-15091A1B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DEC4-318F-544B-1C03-5390A558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1280-6EFE-4AE0-9506-823078AA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54BA-2819-15E2-55F7-0E8A7884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C207-A6DF-128C-2677-F74B203E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E6B31-938C-1227-2515-10C53117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93E2-82D2-44DD-9198-9309B61327F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182DA-8FF0-47D6-9640-646ED504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8FEA-CF90-7F0D-FBB0-761D0912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1280-6EFE-4AE0-9506-823078AA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8CC3-FE32-3B57-A7F4-C6921878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DA051-A7B3-93FE-D8B1-FB7C45AAD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06BA-3046-8186-2ACC-DEE78B95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93E2-82D2-44DD-9198-9309B61327F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1DCA3-0C02-12D1-B04A-A3F76E0E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FA2E-0B15-744A-1821-05F0E456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1280-6EFE-4AE0-9506-823078AA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BB44-718C-493D-289C-CE4860EF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C7FE4-75B5-EC3F-9125-6B6728EAC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D70BA-28B6-6902-DA5F-BF2DC581C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5737-AB76-6727-6B55-8E9F8880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93E2-82D2-44DD-9198-9309B61327F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24ED0-DF43-829E-BDAE-58C1A14A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FA396-A9F9-BBE4-23DD-7B0691BB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1280-6EFE-4AE0-9506-823078AA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074C-CE4F-8298-5DE7-1E0C6018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91CCF-820C-4E86-0968-331188733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BB15F-B36B-2966-91C7-BC82274B2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C44D7-8B7B-17AB-C5E6-FDDCFEA1C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63F46-EEB6-2A45-2368-887942EE5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BD981-E03D-3495-1372-554B5EA9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93E2-82D2-44DD-9198-9309B61327F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E2EF3-ABFA-EFCE-CDB6-BFFE4B0E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1D309-E088-366E-7B8D-C45AF987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1280-6EFE-4AE0-9506-823078AA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1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2AFA-B134-C8AC-9341-5C0B58CD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72631-C470-9B9C-A9BE-BAC6D85C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93E2-82D2-44DD-9198-9309B61327F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933D1-509B-046A-A196-43409000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CED87-C6E8-2439-FD59-47C669DF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1280-6EFE-4AE0-9506-823078AA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63836-3A8D-C057-2362-04A306F6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93E2-82D2-44DD-9198-9309B61327F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C32BB-78E9-6925-6DEB-AE84551B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37482-2EE9-38C0-8978-7D40C684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1280-6EFE-4AE0-9506-823078AA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2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53CC-C083-AD67-3D51-693F7BC7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2307-9A63-8379-D35F-EDA0B951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48E2-439B-CA33-DC76-7280000FB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75999-8DE1-AC95-B33D-1A88D5DD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93E2-82D2-44DD-9198-9309B61327F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4A8E-6E3F-125F-531C-27A5B450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EB185-01D7-6639-95F7-DD6C2547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1280-6EFE-4AE0-9506-823078AA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C7F3-AD1B-3007-65FE-EF6FEEA9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B7D02-0515-B1D7-F59D-BD01DD914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9A872-F75E-6DB6-426A-08CC7BF68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54DFF-7204-B89E-FA06-95EB1A6E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93E2-82D2-44DD-9198-9309B61327F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D8157-CDF3-0F31-B173-6A31EE15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7F1E1-9668-C45D-2BFE-CC8EB19A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1280-6EFE-4AE0-9506-823078AA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4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1AA4C-1E24-F78F-7174-5E227916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75287-D6A5-E1E2-C1DD-5BB4A8DA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AEA6-B273-EFEB-A0C5-1ED163BCD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F93E2-82D2-44DD-9198-9309B61327F6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7929-EDF8-A12A-4489-676D3519C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7B10-060F-EDE4-E88D-553267AC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061280-6EFE-4AE0-9506-823078AA0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0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6961-539E-801B-BE67-38087C16A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1113219"/>
            <a:ext cx="9704832" cy="2387600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solidFill>
                  <a:srgbClr val="07B29E"/>
                </a:solidFill>
                <a:latin typeface="Bahnschrift" panose="020B0502040204020203" pitchFamily="34" charset="0"/>
              </a:rPr>
              <a:t>Single-neuron representations of </a:t>
            </a:r>
            <a:r>
              <a:rPr lang="en-US" sz="4000" i="0" u="none" strike="noStrike" baseline="0" dirty="0" err="1">
                <a:solidFill>
                  <a:srgbClr val="07B29E"/>
                </a:solidFill>
                <a:latin typeface="Bahnschrift" panose="020B0502040204020203" pitchFamily="34" charset="0"/>
              </a:rPr>
              <a:t>odours</a:t>
            </a:r>
            <a:r>
              <a:rPr lang="en-US" sz="4000" i="0" u="none" strike="noStrike" baseline="0" dirty="0">
                <a:solidFill>
                  <a:srgbClr val="07B29E"/>
                </a:solidFill>
                <a:latin typeface="Bahnschrift" panose="020B0502040204020203" pitchFamily="34" charset="0"/>
              </a:rPr>
              <a:t> in the human brain</a:t>
            </a:r>
            <a:endParaRPr lang="en-US" sz="4000" dirty="0">
              <a:solidFill>
                <a:srgbClr val="07B29E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B494F-90E0-DE6D-C120-81C0C566B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C3675A"/>
                </a:solidFill>
                <a:latin typeface="Bahnschrift" panose="020B0502040204020203" pitchFamily="34" charset="0"/>
              </a:rPr>
              <a:t>Kehl et al. 2024</a:t>
            </a:r>
          </a:p>
          <a:p>
            <a:r>
              <a:rPr lang="en-US" sz="1800" dirty="0">
                <a:solidFill>
                  <a:srgbClr val="44584D"/>
                </a:solidFill>
                <a:latin typeface="Bahnschrift" panose="020B0502040204020203" pitchFamily="34" charset="0"/>
              </a:rPr>
              <a:t>Nature Vol. 634</a:t>
            </a:r>
          </a:p>
        </p:txBody>
      </p:sp>
    </p:spTree>
    <p:extLst>
      <p:ext uri="{BB962C8B-B14F-4D97-AF65-F5344CB8AC3E}">
        <p14:creationId xmlns:p14="http://schemas.microsoft.com/office/powerpoint/2010/main" val="205535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AC2C-CB45-C090-2CDC-BC4C5AE9B24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C3675A"/>
                </a:solidFill>
                <a:latin typeface="Bahnschrift" panose="020B0502040204020203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721F-483D-67BD-6DD5-0B7E58FB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rgbClr val="07B29E"/>
                </a:solidFill>
                <a:latin typeface="Bahnschrift" panose="020B0502040204020203" pitchFamily="34" charset="0"/>
              </a:rPr>
              <a:t>Electrophysiology in awake humans.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rgbClr val="07B29E"/>
                </a:solidFill>
                <a:latin typeface="Bahnschrift" panose="020B0502040204020203" pitchFamily="34" charset="0"/>
              </a:rPr>
              <a:t>Epilepsy patients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rgbClr val="07B29E"/>
                </a:solidFill>
                <a:latin typeface="Bahnschrift" panose="020B0502040204020203" pitchFamily="34" charset="0"/>
              </a:rPr>
              <a:t>N = 17</a:t>
            </a:r>
          </a:p>
          <a:p>
            <a:pPr>
              <a:buClr>
                <a:schemeClr val="bg1">
                  <a:lumMod val="75000"/>
                </a:schemeClr>
              </a:buClr>
            </a:pPr>
            <a:endParaRPr lang="en-US" dirty="0">
              <a:solidFill>
                <a:srgbClr val="07B29E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7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3B763B-03CB-4E35-D5A8-BD74C3681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2135-AF23-ECC0-18A3-C608DAF7188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C3675A"/>
                </a:solidFill>
                <a:latin typeface="Bahnschrift" panose="020B0502040204020203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ED4E-6DEF-9120-F762-649F86B2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5364" cy="4351338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rgbClr val="07B29E"/>
                </a:solidFill>
                <a:latin typeface="Bahnschrift" panose="020B0502040204020203" pitchFamily="34" charset="0"/>
              </a:rPr>
              <a:t>Identified odor-modulated neurons in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rgbClr val="07B29E"/>
                </a:solidFill>
                <a:latin typeface="Bahnschrift" panose="020B0502040204020203" pitchFamily="34" charset="0"/>
              </a:rPr>
              <a:t>Piriform cortex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rgbClr val="07B29E"/>
                </a:solidFill>
                <a:latin typeface="Bahnschrift" panose="020B0502040204020203" pitchFamily="34" charset="0"/>
              </a:rPr>
              <a:t>Amygdala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rgbClr val="07B29E"/>
                </a:solidFill>
                <a:latin typeface="Bahnschrift" panose="020B0502040204020203" pitchFamily="34" charset="0"/>
              </a:rPr>
              <a:t>Entorhinal cortex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rgbClr val="07B29E"/>
                </a:solidFill>
                <a:latin typeface="Bahnschrift" panose="020B0502040204020203" pitchFamily="34" charset="0"/>
              </a:rPr>
              <a:t>Hippocampus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endParaRPr lang="en-US" dirty="0">
              <a:solidFill>
                <a:srgbClr val="07B29E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8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5CDE7B-B982-8928-CFDC-BA89BBB9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12EFCE-CDD7-7062-8AF0-D114CAA9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4789" y="882205"/>
            <a:ext cx="6769374" cy="548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0CE31-88F7-F863-5C12-FC47578C934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C3675A"/>
                </a:solidFill>
                <a:latin typeface="Bahnschrift" panose="020B0502040204020203" pitchFamily="34" charset="0"/>
              </a:rPr>
              <a:t>Olfaction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3148E0-4EA1-D1BF-4D9E-F88D6AE1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5364" cy="4351338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rgbClr val="07B29E"/>
                </a:solidFill>
                <a:latin typeface="Bahnschrift" panose="020B0502040204020203" pitchFamily="34" charset="0"/>
              </a:rPr>
              <a:t>Smell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rgbClr val="07B29E"/>
                </a:solidFill>
                <a:latin typeface="Bahnschrift" panose="020B0502040204020203" pitchFamily="34" charset="0"/>
              </a:rPr>
              <a:t>Taste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rgbClr val="07B29E"/>
                </a:solidFill>
                <a:latin typeface="Bahnschrift" panose="020B0502040204020203" pitchFamily="34" charset="0"/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94612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90D42-42C4-812B-2E4B-B70988761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DCCB24-C905-11B3-E25E-0353473D0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4789" y="882205"/>
            <a:ext cx="6769373" cy="548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FE5D9-A11E-2A6B-7762-B5F633C0D4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C3675A"/>
                </a:solidFill>
                <a:latin typeface="Bahnschrift" panose="020B0502040204020203" pitchFamily="34" charset="0"/>
              </a:rPr>
              <a:t>Olfaction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CB41A9-250D-CA5F-95F0-2540E3C1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5364" cy="435133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rgbClr val="07B29E"/>
                </a:solidFill>
                <a:latin typeface="Bahnschrift" panose="020B0502040204020203" pitchFamily="34" charset="0"/>
              </a:rPr>
              <a:t>Odor Sensory Neurons </a:t>
            </a:r>
            <a:r>
              <a:rPr lang="en-US" sz="1800" dirty="0">
                <a:solidFill>
                  <a:srgbClr val="D6C985"/>
                </a:solidFill>
                <a:latin typeface="Bahnschrift" panose="020B0502040204020203" pitchFamily="34" charset="0"/>
              </a:rPr>
              <a:t>(OSN)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rgbClr val="07B29E"/>
                </a:solidFill>
                <a:latin typeface="Bahnschrift" panose="020B0502040204020203" pitchFamily="34" charset="0"/>
              </a:rPr>
              <a:t>Olfactory Bulb </a:t>
            </a:r>
            <a:r>
              <a:rPr lang="en-US" sz="1800" dirty="0">
                <a:solidFill>
                  <a:srgbClr val="B4B52D"/>
                </a:solidFill>
                <a:latin typeface="Bahnschrift" panose="020B0502040204020203" pitchFamily="34" charset="0"/>
              </a:rPr>
              <a:t>(OB)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rgbClr val="07B29E"/>
                </a:solidFill>
                <a:latin typeface="Bahnschrift" panose="020B0502040204020203" pitchFamily="34" charset="0"/>
              </a:rPr>
              <a:t>Piriform Cortex </a:t>
            </a:r>
            <a:r>
              <a:rPr lang="en-US" sz="1800" dirty="0">
                <a:solidFill>
                  <a:srgbClr val="EF9E83"/>
                </a:solidFill>
                <a:latin typeface="Bahnschrift" panose="020B0502040204020203" pitchFamily="34" charset="0"/>
              </a:rPr>
              <a:t>(PC)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rgbClr val="07B29E"/>
                </a:solidFill>
                <a:latin typeface="Bahnschrift" panose="020B0502040204020203" pitchFamily="34" charset="0"/>
              </a:rPr>
              <a:t>Amygdala </a:t>
            </a:r>
            <a:r>
              <a:rPr lang="en-US" sz="1800" dirty="0">
                <a:solidFill>
                  <a:srgbClr val="4DAC91"/>
                </a:solidFill>
                <a:latin typeface="Bahnschrift" panose="020B0502040204020203" pitchFamily="34" charset="0"/>
              </a:rPr>
              <a:t>(Am)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rgbClr val="07B29E"/>
                </a:solidFill>
                <a:latin typeface="Bahnschrift" panose="020B0502040204020203" pitchFamily="34" charset="0"/>
              </a:rPr>
              <a:t>Entorhinal Cortex </a:t>
            </a:r>
            <a:r>
              <a:rPr lang="en-US" sz="1800" dirty="0">
                <a:solidFill>
                  <a:srgbClr val="8FC5E0"/>
                </a:solidFill>
                <a:latin typeface="Bahnschrift" panose="020B0502040204020203" pitchFamily="34" charset="0"/>
              </a:rPr>
              <a:t>(EC)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sz="1800" dirty="0">
                <a:solidFill>
                  <a:srgbClr val="07B29E"/>
                </a:solidFill>
                <a:latin typeface="Bahnschrift" panose="020B0502040204020203" pitchFamily="34" charset="0"/>
              </a:rPr>
              <a:t>Hippocampus </a:t>
            </a:r>
            <a:r>
              <a:rPr lang="en-US" sz="1800" dirty="0">
                <a:solidFill>
                  <a:srgbClr val="749EC6"/>
                </a:solidFill>
                <a:latin typeface="Bahnschrift" panose="020B0502040204020203" pitchFamily="34" charset="0"/>
              </a:rPr>
              <a:t>(Hp)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sz="1800" dirty="0" err="1">
                <a:solidFill>
                  <a:srgbClr val="07B29E"/>
                </a:solidFill>
                <a:latin typeface="Bahnschrift" panose="020B0502040204020203" pitchFamily="34" charset="0"/>
              </a:rPr>
              <a:t>Parahippocampal</a:t>
            </a:r>
            <a:r>
              <a:rPr lang="en-US" sz="1800" dirty="0">
                <a:solidFill>
                  <a:srgbClr val="07B29E"/>
                </a:solidFill>
                <a:latin typeface="Bahnschrift" panose="020B0502040204020203" pitchFamily="34" charset="0"/>
              </a:rPr>
              <a:t> Cortex </a:t>
            </a:r>
            <a:r>
              <a:rPr lang="en-US" sz="1800" dirty="0">
                <a:solidFill>
                  <a:srgbClr val="AEBB41"/>
                </a:solidFill>
                <a:latin typeface="Bahnschrift" panose="020B0502040204020203" pitchFamily="34" charset="0"/>
              </a:rPr>
              <a:t>(PHC)</a:t>
            </a:r>
          </a:p>
        </p:txBody>
      </p:sp>
    </p:spTree>
    <p:extLst>
      <p:ext uri="{BB962C8B-B14F-4D97-AF65-F5344CB8AC3E}">
        <p14:creationId xmlns:p14="http://schemas.microsoft.com/office/powerpoint/2010/main" val="708801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4AC2DC-902E-AE7B-ACCB-BABBE79C7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F6CC71-6D8D-836B-D30D-B2EA9351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4789" y="882205"/>
            <a:ext cx="6769373" cy="5481449"/>
          </a:xfrm>
          <a:prstGeom prst="rect">
            <a:avLst/>
          </a:prstGeom>
        </p:spPr>
      </p:pic>
      <p:pic>
        <p:nvPicPr>
          <p:cNvPr id="10" name="Picture 9" descr="A close-up of a brain&#10;&#10;Description automatically generated">
            <a:extLst>
              <a:ext uri="{FF2B5EF4-FFF2-40B4-BE49-F238E27FC236}">
                <a16:creationId xmlns:a16="http://schemas.microsoft.com/office/drawing/2014/main" id="{031B273E-3BB5-7D9A-CA04-B7E314D13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99" y="472919"/>
            <a:ext cx="3946666" cy="57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0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-0.32891 -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5A0A5-FB7C-50B1-0778-2AD60A32A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F2A2-A6A1-3CC2-40AF-944894F48EA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C3675A"/>
                </a:solidFill>
                <a:latin typeface="Bahnschrift" panose="020B0502040204020203" pitchFamily="34" charset="0"/>
              </a:rPr>
              <a:t>Multimodal odor-modulated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1D18-73B5-B018-D8F3-C56D13A3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rgbClr val="07B29E"/>
                </a:solidFill>
                <a:latin typeface="Bahnschrift" panose="020B0502040204020203" pitchFamily="34" charset="0"/>
              </a:rPr>
              <a:t>Identified neurons that respond to semantically-coherent odor/image inputs.</a:t>
            </a:r>
          </a:p>
        </p:txBody>
      </p:sp>
    </p:spTree>
    <p:extLst>
      <p:ext uri="{BB962C8B-B14F-4D97-AF65-F5344CB8AC3E}">
        <p14:creationId xmlns:p14="http://schemas.microsoft.com/office/powerpoint/2010/main" val="12999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44DB9-1141-090A-EF24-C352FBB32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D4C4-F1C8-B785-6C1E-DB8E6A61E9B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C3675A"/>
                </a:solidFill>
                <a:latin typeface="Bahnschrift" panose="020B0502040204020203" pitchFamily="34" charset="0"/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7729-9D32-0F2D-BBF8-49231E72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37B9F"/>
              </a:buClr>
            </a:pPr>
            <a:r>
              <a:rPr lang="en-US" dirty="0">
                <a:solidFill>
                  <a:srgbClr val="07B29E"/>
                </a:solidFill>
                <a:latin typeface="Bahnschrift" panose="020B0502040204020203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2161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94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Bahnschrift</vt:lpstr>
      <vt:lpstr>Office Theme</vt:lpstr>
      <vt:lpstr>Single-neuron representations of odours in the human brain</vt:lpstr>
      <vt:lpstr>Abstract</vt:lpstr>
      <vt:lpstr>Abstract</vt:lpstr>
      <vt:lpstr>Olfaction</vt:lpstr>
      <vt:lpstr>Olfaction</vt:lpstr>
      <vt:lpstr>PowerPoint Presentation</vt:lpstr>
      <vt:lpstr>Multimodal odor-modulated cells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Nate Gonzales-Hess</dc:creator>
  <cp:lastModifiedBy>Nate Gonzales-Hess</cp:lastModifiedBy>
  <cp:revision>9</cp:revision>
  <dcterms:created xsi:type="dcterms:W3CDTF">2025-01-23T04:21:08Z</dcterms:created>
  <dcterms:modified xsi:type="dcterms:W3CDTF">2025-01-26T04:31:14Z</dcterms:modified>
</cp:coreProperties>
</file>