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7" r:id="rId4"/>
    <p:sldId id="271" r:id="rId5"/>
    <p:sldId id="268" r:id="rId6"/>
    <p:sldId id="263" r:id="rId7"/>
    <p:sldId id="273" r:id="rId8"/>
    <p:sldId id="264" r:id="rId9"/>
    <p:sldId id="259" r:id="rId10"/>
    <p:sldId id="269" r:id="rId11"/>
    <p:sldId id="270" r:id="rId12"/>
    <p:sldId id="265" r:id="rId13"/>
    <p:sldId id="266" r:id="rId14"/>
    <p:sldId id="261" r:id="rId15"/>
    <p:sldId id="260" r:id="rId16"/>
    <p:sldId id="278" r:id="rId17"/>
    <p:sldId id="262" r:id="rId18"/>
    <p:sldId id="274" r:id="rId19"/>
    <p:sldId id="275" r:id="rId20"/>
    <p:sldId id="276" r:id="rId21"/>
    <p:sldId id="272" r:id="rId22"/>
    <p:sldId id="279"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775" autoAdjust="0"/>
  </p:normalViewPr>
  <p:slideViewPr>
    <p:cSldViewPr snapToGrid="0">
      <p:cViewPr varScale="1">
        <p:scale>
          <a:sx n="67" d="100"/>
          <a:sy n="67" d="100"/>
        </p:scale>
        <p:origin x="1548" y="6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B6A96-8BBA-4834-99BB-88BD7678F1C9}"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D2508-6CFC-49DF-B37C-195BC9890402}" type="slidenum">
              <a:rPr lang="en-US" smtClean="0"/>
              <a:t>‹#›</a:t>
            </a:fld>
            <a:endParaRPr lang="en-US"/>
          </a:p>
        </p:txBody>
      </p:sp>
    </p:spTree>
    <p:extLst>
      <p:ext uri="{BB962C8B-B14F-4D97-AF65-F5344CB8AC3E}">
        <p14:creationId xmlns:p14="http://schemas.microsoft.com/office/powerpoint/2010/main" val="318349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seeks to identify neural correlates of psilocybin-induced mystical experience </a:t>
            </a:r>
          </a:p>
        </p:txBody>
      </p:sp>
      <p:sp>
        <p:nvSpPr>
          <p:cNvPr id="4" name="Slide Number Placeholder 3"/>
          <p:cNvSpPr>
            <a:spLocks noGrp="1"/>
          </p:cNvSpPr>
          <p:nvPr>
            <p:ph type="sldNum" sz="quarter" idx="5"/>
          </p:nvPr>
        </p:nvSpPr>
        <p:spPr/>
        <p:txBody>
          <a:bodyPr/>
          <a:lstStyle/>
          <a:p>
            <a:fld id="{D76D2508-6CFC-49DF-B37C-195BC9890402}" type="slidenum">
              <a:rPr lang="en-US" smtClean="0"/>
              <a:t>1</a:t>
            </a:fld>
            <a:endParaRPr lang="en-US"/>
          </a:p>
        </p:txBody>
      </p:sp>
    </p:spTree>
    <p:extLst>
      <p:ext uri="{BB962C8B-B14F-4D97-AF65-F5344CB8AC3E}">
        <p14:creationId xmlns:p14="http://schemas.microsoft.com/office/powerpoint/2010/main" val="227161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10</a:t>
            </a:fld>
            <a:endParaRPr lang="en-US"/>
          </a:p>
        </p:txBody>
      </p:sp>
    </p:spTree>
    <p:extLst>
      <p:ext uri="{BB962C8B-B14F-4D97-AF65-F5344CB8AC3E}">
        <p14:creationId xmlns:p14="http://schemas.microsoft.com/office/powerpoint/2010/main" val="4098909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Question 30 is silly. This is the nature of experience.</a:t>
            </a:r>
          </a:p>
          <a:p>
            <a:pPr algn="l"/>
            <a:endParaRPr lang="en-US" sz="1800" b="0" i="0" u="none" strike="noStrike" baseline="0" dirty="0">
              <a:latin typeface="HardingText-Regular"/>
            </a:endParaRPr>
          </a:p>
          <a:p>
            <a:pPr algn="l"/>
            <a:r>
              <a:rPr lang="en-US" sz="1800" b="0" i="0" u="none" strike="noStrike" baseline="0" dirty="0">
                <a:latin typeface="HardingText-Regular"/>
              </a:rPr>
              <a:t>If there was a common lexicon, many things could be effable</a:t>
            </a:r>
          </a:p>
          <a:p>
            <a:pPr algn="l"/>
            <a:endParaRPr lang="en-US" sz="1800" b="0" i="0" u="none" strike="noStrike" baseline="0" dirty="0">
              <a:latin typeface="HardingText-Regular"/>
            </a:endParaRPr>
          </a:p>
          <a:p>
            <a:pPr algn="l"/>
            <a:r>
              <a:rPr lang="en-US" sz="1800" b="0" i="0" u="none" strike="noStrike" baseline="0" dirty="0">
                <a:latin typeface="HardingText-Regular"/>
              </a:rPr>
              <a:t>Ecstatic experiences are impossible to capture in words, but they can be outlined to a degree that someone who has had similar experience can then reference their own experience more fully.</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11</a:t>
            </a:fld>
            <a:endParaRPr lang="en-US"/>
          </a:p>
        </p:txBody>
      </p:sp>
    </p:spTree>
    <p:extLst>
      <p:ext uri="{BB962C8B-B14F-4D97-AF65-F5344CB8AC3E}">
        <p14:creationId xmlns:p14="http://schemas.microsoft.com/office/powerpoint/2010/main" val="813171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of the four MEQ30 dimensions (mystical, positive mood, transcendence of time</a:t>
            </a:r>
          </a:p>
          <a:p>
            <a:pPr algn="l"/>
            <a:r>
              <a:rPr lang="en-US" sz="1800" b="0" i="0" u="none" strike="noStrike" baseline="0" dirty="0">
                <a:latin typeface="HardingText-Regular"/>
              </a:rPr>
              <a:t>and space, and ineffability), the one most strongly correlating with</a:t>
            </a:r>
          </a:p>
          <a:p>
            <a:pPr algn="l"/>
            <a:r>
              <a:rPr lang="en-US" sz="1800" b="0" i="0" u="none" strike="noStrike" baseline="0" dirty="0">
                <a:latin typeface="HardingText-Regular"/>
              </a:rPr>
              <a:t>brain change was transcendence (for example, ‘loss of your usual sense</a:t>
            </a:r>
          </a:p>
          <a:p>
            <a:pPr algn="l"/>
            <a:r>
              <a:rPr lang="en-US" sz="1800" b="0" i="0" u="none" strike="noStrike" baseline="0" dirty="0">
                <a:latin typeface="HardingText-Regular"/>
              </a:rPr>
              <a:t>of time or space’, </a:t>
            </a:r>
            <a:r>
              <a:rPr lang="en-US" sz="1800" b="0" i="1" u="none" strike="noStrike" baseline="0" dirty="0">
                <a:latin typeface="HardingText-RegularItalic"/>
              </a:rPr>
              <a:t>r</a:t>
            </a:r>
            <a:r>
              <a:rPr lang="en-US" sz="1800" b="0" i="0" u="none" strike="noStrike" baseline="0" dirty="0">
                <a:latin typeface="HardingText-Regular"/>
              </a:rPr>
              <a:t>2 = 0.86, Supplementary Fig. 5), however, all dimensions</a:t>
            </a:r>
          </a:p>
          <a:p>
            <a:pPr algn="l"/>
            <a:r>
              <a:rPr lang="en-US" sz="1800" b="0" i="0" u="none" strike="noStrike" baseline="0" dirty="0">
                <a:latin typeface="HardingText-Regular"/>
              </a:rPr>
              <a:t>were highly correlated (</a:t>
            </a:r>
            <a:r>
              <a:rPr lang="en-US" sz="1800" b="0" i="1" u="none" strike="noStrike" baseline="0" dirty="0">
                <a:latin typeface="HardingText-RegularItalic"/>
              </a:rPr>
              <a:t>r </a:t>
            </a:r>
            <a:r>
              <a:rPr lang="en-US" sz="1800" b="0" i="0" u="none" strike="noStrike" baseline="0" dirty="0">
                <a:latin typeface="HardingText-Regular"/>
              </a:rPr>
              <a:t>&gt; 0.8). Repeated</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12</a:t>
            </a:fld>
            <a:endParaRPr lang="en-US"/>
          </a:p>
        </p:txBody>
      </p:sp>
    </p:spTree>
    <p:extLst>
      <p:ext uri="{BB962C8B-B14F-4D97-AF65-F5344CB8AC3E}">
        <p14:creationId xmlns:p14="http://schemas.microsoft.com/office/powerpoint/2010/main" val="529574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13</a:t>
            </a:fld>
            <a:endParaRPr lang="en-US"/>
          </a:p>
        </p:txBody>
      </p:sp>
    </p:spTree>
    <p:extLst>
      <p:ext uri="{BB962C8B-B14F-4D97-AF65-F5344CB8AC3E}">
        <p14:creationId xmlns:p14="http://schemas.microsoft.com/office/powerpoint/2010/main" val="4263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higher score on dimension 1 associated with psilocybin, corresponded to reduced segregation between the DMN and</a:t>
            </a:r>
          </a:p>
          <a:p>
            <a:pPr algn="l"/>
            <a:r>
              <a:rPr lang="en-US" dirty="0"/>
              <a:t>other networks </a:t>
            </a:r>
            <a:r>
              <a:rPr lang="en-US" sz="1800" b="0" i="0" u="none" strike="noStrike" baseline="0" dirty="0">
                <a:latin typeface="HardingText-Regular"/>
              </a:rPr>
              <a:t>that are typically anticorrelated with it.</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14</a:t>
            </a:fld>
            <a:endParaRPr lang="en-US"/>
          </a:p>
        </p:txBody>
      </p:sp>
    </p:spTree>
    <p:extLst>
      <p:ext uri="{BB962C8B-B14F-4D97-AF65-F5344CB8AC3E}">
        <p14:creationId xmlns:p14="http://schemas.microsoft.com/office/powerpoint/2010/main" val="2488500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https://www.nytimes.com/2024/03/21/health/psychedelics-roland-griffiths-johns-hopkins.html</a:t>
            </a:r>
          </a:p>
        </p:txBody>
      </p:sp>
      <p:sp>
        <p:nvSpPr>
          <p:cNvPr id="4" name="Slide Number Placeholder 3"/>
          <p:cNvSpPr>
            <a:spLocks noGrp="1"/>
          </p:cNvSpPr>
          <p:nvPr>
            <p:ph type="sldNum" sz="quarter" idx="5"/>
          </p:nvPr>
        </p:nvSpPr>
        <p:spPr/>
        <p:txBody>
          <a:bodyPr/>
          <a:lstStyle/>
          <a:p>
            <a:fld id="{D76D2508-6CFC-49DF-B37C-195BC9890402}" type="slidenum">
              <a:rPr lang="en-US" smtClean="0"/>
              <a:t>15</a:t>
            </a:fld>
            <a:endParaRPr lang="en-US"/>
          </a:p>
        </p:txBody>
      </p:sp>
    </p:spTree>
    <p:extLst>
      <p:ext uri="{BB962C8B-B14F-4D97-AF65-F5344CB8AC3E}">
        <p14:creationId xmlns:p14="http://schemas.microsoft.com/office/powerpoint/2010/main" val="925308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https://www.nytimes.com/2024/03/21/health/psychedelics-roland-griffiths-johns-hopkins.html</a:t>
            </a:r>
          </a:p>
        </p:txBody>
      </p:sp>
      <p:sp>
        <p:nvSpPr>
          <p:cNvPr id="4" name="Slide Number Placeholder 3"/>
          <p:cNvSpPr>
            <a:spLocks noGrp="1"/>
          </p:cNvSpPr>
          <p:nvPr>
            <p:ph type="sldNum" sz="quarter" idx="5"/>
          </p:nvPr>
        </p:nvSpPr>
        <p:spPr/>
        <p:txBody>
          <a:bodyPr/>
          <a:lstStyle/>
          <a:p>
            <a:fld id="{D76D2508-6CFC-49DF-B37C-195BC9890402}" type="slidenum">
              <a:rPr lang="en-US" smtClean="0"/>
              <a:t>16</a:t>
            </a:fld>
            <a:endParaRPr lang="en-US"/>
          </a:p>
        </p:txBody>
      </p:sp>
    </p:spTree>
    <p:extLst>
      <p:ext uri="{BB962C8B-B14F-4D97-AF65-F5344CB8AC3E}">
        <p14:creationId xmlns:p14="http://schemas.microsoft.com/office/powerpoint/2010/main" val="184401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17</a:t>
            </a:fld>
            <a:endParaRPr lang="en-US"/>
          </a:p>
        </p:txBody>
      </p:sp>
    </p:spTree>
    <p:extLst>
      <p:ext uri="{BB962C8B-B14F-4D97-AF65-F5344CB8AC3E}">
        <p14:creationId xmlns:p14="http://schemas.microsoft.com/office/powerpoint/2010/main" val="309363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The authors cite a paper on MS patients who have increased depressive symptoms correlated with increased FC between hippocampus and DMN</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18</a:t>
            </a:fld>
            <a:endParaRPr lang="en-US"/>
          </a:p>
        </p:txBody>
      </p:sp>
    </p:spTree>
    <p:extLst>
      <p:ext uri="{BB962C8B-B14F-4D97-AF65-F5344CB8AC3E}">
        <p14:creationId xmlns:p14="http://schemas.microsoft.com/office/powerpoint/2010/main" val="1812487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higher score on dimension 1 associated with psilocybin, corresponded to reduced segregation between the DMN and</a:t>
            </a:r>
          </a:p>
          <a:p>
            <a:pPr algn="l"/>
            <a:r>
              <a:rPr lang="en-US" dirty="0"/>
              <a:t>other networks </a:t>
            </a:r>
            <a:r>
              <a:rPr lang="en-US" sz="1800" b="0" i="0" u="none" strike="noStrike" baseline="0" dirty="0">
                <a:latin typeface="HardingText-Regular"/>
              </a:rPr>
              <a:t>that are typically anticorrelated with it.</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19</a:t>
            </a:fld>
            <a:endParaRPr lang="en-US"/>
          </a:p>
        </p:txBody>
      </p:sp>
    </p:spTree>
    <p:extLst>
      <p:ext uri="{BB962C8B-B14F-4D97-AF65-F5344CB8AC3E}">
        <p14:creationId xmlns:p14="http://schemas.microsoft.com/office/powerpoint/2010/main" val="197167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decade of hype, psychedelic research has moved toward deeper study of neural mechanisms of the psychedelic experience and its potential benefits</a:t>
            </a:r>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a:t>
            </a:fld>
            <a:endParaRPr lang="en-US"/>
          </a:p>
        </p:txBody>
      </p:sp>
    </p:spTree>
    <p:extLst>
      <p:ext uri="{BB962C8B-B14F-4D97-AF65-F5344CB8AC3E}">
        <p14:creationId xmlns:p14="http://schemas.microsoft.com/office/powerpoint/2010/main" val="355264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higher score on dimension 1 associated with psilocybin, corresponded to reduced segregation between the DMN and</a:t>
            </a:r>
          </a:p>
          <a:p>
            <a:pPr algn="l"/>
            <a:r>
              <a:rPr lang="en-US" dirty="0"/>
              <a:t>other networks </a:t>
            </a:r>
            <a:r>
              <a:rPr lang="en-US" sz="1800" b="0" i="0" u="none" strike="noStrike" baseline="0" dirty="0">
                <a:latin typeface="HardingText-Regular"/>
              </a:rPr>
              <a:t>that are typically anticorrelated with it.</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20</a:t>
            </a:fld>
            <a:endParaRPr lang="en-US"/>
          </a:p>
        </p:txBody>
      </p:sp>
    </p:spTree>
    <p:extLst>
      <p:ext uri="{BB962C8B-B14F-4D97-AF65-F5344CB8AC3E}">
        <p14:creationId xmlns:p14="http://schemas.microsoft.com/office/powerpoint/2010/main" val="1397565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21</a:t>
            </a:fld>
            <a:endParaRPr lang="en-US"/>
          </a:p>
        </p:txBody>
      </p:sp>
    </p:spTree>
    <p:extLst>
      <p:ext uri="{BB962C8B-B14F-4D97-AF65-F5344CB8AC3E}">
        <p14:creationId xmlns:p14="http://schemas.microsoft.com/office/powerpoint/2010/main" val="3387471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22</a:t>
            </a:fld>
            <a:endParaRPr lang="en-US"/>
          </a:p>
        </p:txBody>
      </p:sp>
    </p:spTree>
    <p:extLst>
      <p:ext uri="{BB962C8B-B14F-4D97-AF65-F5344CB8AC3E}">
        <p14:creationId xmlns:p14="http://schemas.microsoft.com/office/powerpoint/2010/main" val="3342289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Are these days or weeks?</a:t>
            </a:r>
            <a:endParaRPr lang="en-US" dirty="0"/>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23</a:t>
            </a:fld>
            <a:endParaRPr lang="en-US"/>
          </a:p>
        </p:txBody>
      </p:sp>
    </p:spTree>
    <p:extLst>
      <p:ext uri="{BB962C8B-B14F-4D97-AF65-F5344CB8AC3E}">
        <p14:creationId xmlns:p14="http://schemas.microsoft.com/office/powerpoint/2010/main" val="290806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decade of hype, psychedelic research has moved toward deeper study of neural mechanisms of the psychedelic experience and its potential benefits</a:t>
            </a:r>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3</a:t>
            </a:fld>
            <a:endParaRPr lang="en-US"/>
          </a:p>
        </p:txBody>
      </p:sp>
    </p:spTree>
    <p:extLst>
      <p:ext uri="{BB962C8B-B14F-4D97-AF65-F5344CB8AC3E}">
        <p14:creationId xmlns:p14="http://schemas.microsoft.com/office/powerpoint/2010/main" val="319747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40mg Ritalin is dose-matched to 25mg psilocybin for arousal effects.</a:t>
            </a:r>
          </a:p>
        </p:txBody>
      </p:sp>
      <p:sp>
        <p:nvSpPr>
          <p:cNvPr id="4" name="Slide Number Placeholder 3"/>
          <p:cNvSpPr>
            <a:spLocks noGrp="1"/>
          </p:cNvSpPr>
          <p:nvPr>
            <p:ph type="sldNum" sz="quarter" idx="5"/>
          </p:nvPr>
        </p:nvSpPr>
        <p:spPr/>
        <p:txBody>
          <a:bodyPr/>
          <a:lstStyle/>
          <a:p>
            <a:fld id="{D76D2508-6CFC-49DF-B37C-195BC9890402}" type="slidenum">
              <a:rPr lang="en-US" smtClean="0"/>
              <a:t>4</a:t>
            </a:fld>
            <a:endParaRPr lang="en-US"/>
          </a:p>
        </p:txBody>
      </p:sp>
    </p:spTree>
    <p:extLst>
      <p:ext uri="{BB962C8B-B14F-4D97-AF65-F5344CB8AC3E}">
        <p14:creationId xmlns:p14="http://schemas.microsoft.com/office/powerpoint/2010/main" val="21618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Are these days or weeks?</a:t>
            </a:r>
            <a:endParaRPr lang="en-US" dirty="0"/>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5</a:t>
            </a:fld>
            <a:endParaRPr lang="en-US"/>
          </a:p>
        </p:txBody>
      </p:sp>
    </p:spTree>
    <p:extLst>
      <p:ext uri="{BB962C8B-B14F-4D97-AF65-F5344CB8AC3E}">
        <p14:creationId xmlns:p14="http://schemas.microsoft.com/office/powerpoint/2010/main" val="259019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put the effects of psilocybin into perspective, it helps to consider that the mean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changes in brain organization caused by the drug were as large as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differences in brain organization between different people</a:t>
            </a:r>
          </a:p>
        </p:txBody>
      </p:sp>
      <p:sp>
        <p:nvSpPr>
          <p:cNvPr id="4" name="Slide Number Placeholder 3"/>
          <p:cNvSpPr>
            <a:spLocks noGrp="1"/>
          </p:cNvSpPr>
          <p:nvPr>
            <p:ph type="sldNum" sz="quarter" idx="5"/>
          </p:nvPr>
        </p:nvSpPr>
        <p:spPr/>
        <p:txBody>
          <a:bodyPr/>
          <a:lstStyle/>
          <a:p>
            <a:fld id="{D76D2508-6CFC-49DF-B37C-195BC9890402}" type="slidenum">
              <a:rPr lang="en-US" smtClean="0"/>
              <a:t>6</a:t>
            </a:fld>
            <a:endParaRPr lang="en-US"/>
          </a:p>
        </p:txBody>
      </p:sp>
    </p:spTree>
    <p:extLst>
      <p:ext uri="{BB962C8B-B14F-4D97-AF65-F5344CB8AC3E}">
        <p14:creationId xmlns:p14="http://schemas.microsoft.com/office/powerpoint/2010/main" val="224645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decade of hype, psychedelic research has moved toward deeper study of neural mechanisms of the psychedelic experience and its potential benefits</a:t>
            </a:r>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7</a:t>
            </a:fld>
            <a:endParaRPr lang="en-US"/>
          </a:p>
        </p:txBody>
      </p:sp>
    </p:spTree>
    <p:extLst>
      <p:ext uri="{BB962C8B-B14F-4D97-AF65-F5344CB8AC3E}">
        <p14:creationId xmlns:p14="http://schemas.microsoft.com/office/powerpoint/2010/main" val="125820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NGSC is derived from the </a:t>
            </a:r>
            <a:r>
              <a:rPr lang="en-US" dirty="0" err="1"/>
              <a:t>the</a:t>
            </a:r>
            <a:r>
              <a:rPr lang="en-US" dirty="0"/>
              <a:t> number of spatial principal components needed to explain the underlying structure. The plot to the right in fig 2a shows that under psilocybin, more principal components are needed to explain variance.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authors take NGSC to represent desynchronization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Multi-unit recording studies suggest that agonism of 5-HT2A receptors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psychedelics desynchronizes populations of neurons that typically co-activate</a:t>
            </a:r>
          </a:p>
          <a:p>
            <a:endParaRPr lang="en-US" dirty="0"/>
          </a:p>
          <a:p>
            <a:r>
              <a:rPr lang="en-US" dirty="0" err="1"/>
              <a:t>Psilocybinand</a:t>
            </a:r>
            <a:r>
              <a:rPr lang="en-US" dirty="0"/>
              <a:t>-</a:t>
            </a:r>
            <a:r>
              <a:rPr lang="en-US" dirty="0" err="1"/>
              <a:t>lsd</a:t>
            </a:r>
            <a:r>
              <a:rPr lang="en-US" dirty="0"/>
              <a:t>-associated increases in entropy were largest in association cortex and reflected the density of serotonin 2a receptors</a:t>
            </a:r>
          </a:p>
        </p:txBody>
      </p:sp>
      <p:sp>
        <p:nvSpPr>
          <p:cNvPr id="4" name="Slide Number Placeholder 3"/>
          <p:cNvSpPr>
            <a:spLocks noGrp="1"/>
          </p:cNvSpPr>
          <p:nvPr>
            <p:ph type="sldNum" sz="quarter" idx="5"/>
          </p:nvPr>
        </p:nvSpPr>
        <p:spPr/>
        <p:txBody>
          <a:bodyPr/>
          <a:lstStyle/>
          <a:p>
            <a:fld id="{D76D2508-6CFC-49DF-B37C-195BC9890402}" type="slidenum">
              <a:rPr lang="en-US" smtClean="0"/>
              <a:t>8</a:t>
            </a:fld>
            <a:endParaRPr lang="en-US"/>
          </a:p>
        </p:txBody>
      </p:sp>
    </p:spTree>
    <p:extLst>
      <p:ext uri="{BB962C8B-B14F-4D97-AF65-F5344CB8AC3E}">
        <p14:creationId xmlns:p14="http://schemas.microsoft.com/office/powerpoint/2010/main" val="263224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a:t>Transcendance</a:t>
            </a:r>
            <a:r>
              <a:rPr lang="en-US" dirty="0"/>
              <a:t> correlated most closely with FC changes (I also think it’s the lowest common denominator and lowest threshold effect)</a:t>
            </a:r>
          </a:p>
        </p:txBody>
      </p:sp>
      <p:sp>
        <p:nvSpPr>
          <p:cNvPr id="4" name="Slide Number Placeholder 3"/>
          <p:cNvSpPr>
            <a:spLocks noGrp="1"/>
          </p:cNvSpPr>
          <p:nvPr>
            <p:ph type="sldNum" sz="quarter" idx="5"/>
          </p:nvPr>
        </p:nvSpPr>
        <p:spPr/>
        <p:txBody>
          <a:bodyPr/>
          <a:lstStyle/>
          <a:p>
            <a:fld id="{D76D2508-6CFC-49DF-B37C-195BC9890402}" type="slidenum">
              <a:rPr lang="en-US" smtClean="0"/>
              <a:t>9</a:t>
            </a:fld>
            <a:endParaRPr lang="en-US"/>
          </a:p>
        </p:txBody>
      </p:sp>
    </p:spTree>
    <p:extLst>
      <p:ext uri="{BB962C8B-B14F-4D97-AF65-F5344CB8AC3E}">
        <p14:creationId xmlns:p14="http://schemas.microsoft.com/office/powerpoint/2010/main" val="37555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82A6-13C4-C9DA-C9EB-5E92C8258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BCDDC6-79E5-CAD1-27F5-610BA9376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8214F-8C31-9CF6-FB0A-11A5786F8273}"/>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EB2FE519-A0C0-5BFE-E61C-8C185E620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94594-7C9C-55AF-CB9E-3EBF41B49061}"/>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52592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2ED5-8C1C-3EE4-B9BA-769724327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4CD49E-65E1-654F-8A04-D4E41D483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D8935-0BB6-A6C5-4A31-EEBD442B3D4A}"/>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0D750A16-531F-5B65-CAAF-F80CC9F5E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65253-E2A1-E335-11DD-2BA0804F93E0}"/>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40466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7FA7-3AA7-8DA1-DBB3-804474DCCF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05BAA4-E50F-AD31-0760-CEDDF47E4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10D33-26E9-E1C1-16D3-C027A1B7ECCB}"/>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9EF6ED40-F1F2-3933-03C3-0363173C4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7E975-10F0-CF76-6A95-2D77C761C96E}"/>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63790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AD08-D6E3-2862-A1FF-5A68FC978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81498-B51C-CFE4-991D-CD90B3745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66C07-FDB0-3BB0-12B8-EE666F3A99A6}"/>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31D10B47-B062-6EFA-9ECD-9241B5CB3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EB125-9A84-105D-96CC-29F5DD14C0E9}"/>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05454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6FF1-F718-77B6-1DFF-D800B1047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2B105-EBD1-F379-6CC7-618840EB3D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A2752-901F-0235-CED5-67E0AF47A648}"/>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0B0570FE-DFFC-2E7C-3B39-B6958C40B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498B2-A234-23FF-96B4-EF8009973804}"/>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135865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4DDF-97F7-31BF-E87E-C02C5864D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C6BB9-85D3-FFA5-A489-212E2CB60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BF7E78-8FE2-14D7-0D61-3D828B7D8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2AAB2A-5F1B-842D-4281-5C0CE81E2C87}"/>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6" name="Footer Placeholder 5">
            <a:extLst>
              <a:ext uri="{FF2B5EF4-FFF2-40B4-BE49-F238E27FC236}">
                <a16:creationId xmlns:a16="http://schemas.microsoft.com/office/drawing/2014/main" id="{93F2A66C-D38B-A3C9-20EF-D06EF75F0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44FDA-9660-1944-9EBC-98852EFA8366}"/>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27028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0BFF-4592-9FFB-555D-CDF8E4E311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C500A0-BD26-89B3-17E8-DBA21CC4B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C67CD-C06B-BD50-0E69-638DDEC31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31CB1B-35D9-A0FC-418C-786F1744E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605076-A8A3-E561-7A7A-05DDB60C2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28DD5-1248-3A3F-8CDC-7E9DC599E731}"/>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8" name="Footer Placeholder 7">
            <a:extLst>
              <a:ext uri="{FF2B5EF4-FFF2-40B4-BE49-F238E27FC236}">
                <a16:creationId xmlns:a16="http://schemas.microsoft.com/office/drawing/2014/main" id="{F229B932-8FA4-14C7-89F4-0CB5A6A46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80275A-6183-4A76-5416-0F0BAF02DCE2}"/>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278305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E56E-E13B-68CD-FDC5-C951BEC4A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645DC3-8051-226A-C8BF-AD39344808CB}"/>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4" name="Footer Placeholder 3">
            <a:extLst>
              <a:ext uri="{FF2B5EF4-FFF2-40B4-BE49-F238E27FC236}">
                <a16:creationId xmlns:a16="http://schemas.microsoft.com/office/drawing/2014/main" id="{894B2E50-7156-C913-B32B-5EDE1AE24D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477C2-6A42-659E-A7DE-E9D71B2F033F}"/>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1156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C2A9E-4F76-7FC2-5C98-E7EC7FCDEFF6}"/>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3" name="Footer Placeholder 2">
            <a:extLst>
              <a:ext uri="{FF2B5EF4-FFF2-40B4-BE49-F238E27FC236}">
                <a16:creationId xmlns:a16="http://schemas.microsoft.com/office/drawing/2014/main" id="{49CF0B58-D640-8003-B05A-5E63BA492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B4A32-6208-E264-5FC5-8AD216C136D4}"/>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63743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50AA-E713-B7AD-4A20-1F80441B1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1C20-CB35-C302-FFE5-DE6351AC2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D32C7-A76C-9E71-A3A5-7D7C761C1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04913-7F31-402E-5094-6CFBCA1F056F}"/>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6" name="Footer Placeholder 5">
            <a:extLst>
              <a:ext uri="{FF2B5EF4-FFF2-40B4-BE49-F238E27FC236}">
                <a16:creationId xmlns:a16="http://schemas.microsoft.com/office/drawing/2014/main" id="{5782FDFD-1860-CBF5-C99F-093B15845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7A08F-BEFF-1CA3-8112-55B1422BC9C4}"/>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58504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60EE-0F5E-C3A9-BAE9-3B95B8336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3AC4C7-7EB4-060F-7A9D-DD05173B5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EDE86-4D94-5F56-CADE-6E9046DFE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61FD4-C8F5-5F48-628B-C26BDE4E9231}"/>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6" name="Footer Placeholder 5">
            <a:extLst>
              <a:ext uri="{FF2B5EF4-FFF2-40B4-BE49-F238E27FC236}">
                <a16:creationId xmlns:a16="http://schemas.microsoft.com/office/drawing/2014/main" id="{446F746D-D56B-F57C-7DBE-E17DA61AA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9FB28-6F1C-AFAF-A25D-AA463EF2142E}"/>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60830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A27E8-E248-53F3-4415-FE0DDE5A5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B24C1A-55A7-8B01-FD62-209CFD324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83D97-39C1-8735-9D70-B75BE3B3A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0C686D16-A226-78D8-DAD6-560352DED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6CE0CC-178F-9F9C-E004-7CDD262D9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3800F5-965F-4FAF-84E3-A73E1B9AC437}" type="slidenum">
              <a:rPr lang="en-US" smtClean="0"/>
              <a:t>‹#›</a:t>
            </a:fld>
            <a:endParaRPr lang="en-US"/>
          </a:p>
        </p:txBody>
      </p:sp>
    </p:spTree>
    <p:extLst>
      <p:ext uri="{BB962C8B-B14F-4D97-AF65-F5344CB8AC3E}">
        <p14:creationId xmlns:p14="http://schemas.microsoft.com/office/powerpoint/2010/main" val="344134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B25C-B74D-B33B-A1A4-26296ECFB8DC}"/>
              </a:ext>
            </a:extLst>
          </p:cNvPr>
          <p:cNvSpPr>
            <a:spLocks noGrp="1"/>
          </p:cNvSpPr>
          <p:nvPr>
            <p:ph type="ctrTitle"/>
          </p:nvPr>
        </p:nvSpPr>
        <p:spPr/>
        <p:txBody>
          <a:bodyPr>
            <a:normAutofit fontScale="90000"/>
          </a:bodyPr>
          <a:lstStyle/>
          <a:p>
            <a:r>
              <a:rPr lang="en-US" dirty="0">
                <a:solidFill>
                  <a:schemeClr val="accent5">
                    <a:lumMod val="75000"/>
                  </a:schemeClr>
                </a:solidFill>
                <a:latin typeface="Bahnschrift" panose="020B0502040204020203" pitchFamily="34" charset="0"/>
              </a:rPr>
              <a:t>Psilocybin desynchronizes the human brain</a:t>
            </a:r>
          </a:p>
        </p:txBody>
      </p:sp>
      <p:sp>
        <p:nvSpPr>
          <p:cNvPr id="3" name="Subtitle 2">
            <a:extLst>
              <a:ext uri="{FF2B5EF4-FFF2-40B4-BE49-F238E27FC236}">
                <a16:creationId xmlns:a16="http://schemas.microsoft.com/office/drawing/2014/main" id="{D878C382-FC06-9315-3AFA-08F252A67938}"/>
              </a:ext>
            </a:extLst>
          </p:cNvPr>
          <p:cNvSpPr>
            <a:spLocks noGrp="1"/>
          </p:cNvSpPr>
          <p:nvPr>
            <p:ph type="subTitle" idx="1"/>
          </p:nvPr>
        </p:nvSpPr>
        <p:spPr/>
        <p:txBody>
          <a:bodyPr/>
          <a:lstStyle/>
          <a:p>
            <a:r>
              <a:rPr lang="en-US" dirty="0">
                <a:solidFill>
                  <a:schemeClr val="bg2">
                    <a:lumMod val="50000"/>
                  </a:schemeClr>
                </a:solidFill>
                <a:latin typeface="Bahnschrift" panose="020B0502040204020203" pitchFamily="34" charset="0"/>
              </a:rPr>
              <a:t>Siegel et al.</a:t>
            </a:r>
          </a:p>
          <a:p>
            <a:r>
              <a:rPr lang="en-US" dirty="0">
                <a:solidFill>
                  <a:schemeClr val="bg2">
                    <a:lumMod val="50000"/>
                  </a:schemeClr>
                </a:solidFill>
                <a:latin typeface="Bahnschrift" panose="020B0502040204020203" pitchFamily="34" charset="0"/>
              </a:rPr>
              <a:t>Nature, August 2024</a:t>
            </a:r>
          </a:p>
        </p:txBody>
      </p:sp>
    </p:spTree>
    <p:extLst>
      <p:ext uri="{BB962C8B-B14F-4D97-AF65-F5344CB8AC3E}">
        <p14:creationId xmlns:p14="http://schemas.microsoft.com/office/powerpoint/2010/main" val="3241605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normAutofit/>
          </a:bodyPr>
          <a:lstStyle/>
          <a:p>
            <a:r>
              <a:rPr lang="en-US" sz="2400" dirty="0">
                <a:solidFill>
                  <a:schemeClr val="accent5">
                    <a:lumMod val="75000"/>
                  </a:schemeClr>
                </a:solidFill>
                <a:latin typeface="Bahnschrift" panose="020B0502040204020203" pitchFamily="34" charset="0"/>
              </a:rPr>
              <a:t>MEQ30 – Rated on a 5 pt. Likert Scale</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a:xfrm>
            <a:off x="838199" y="1825625"/>
            <a:ext cx="12120563" cy="4351338"/>
          </a:xfrm>
        </p:spPr>
        <p:txBody>
          <a:bodyPr>
            <a:noAutofit/>
          </a:bodyPr>
          <a:lstStyle/>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Freedom from the limitations of your personal self and feeling a unity or bond with what was felt to be greater than your personal self.</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pure being and pure awareness (beyond the world of sense impressions).</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oneness in relation to an “inner world” within.</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the fusion of your personal self into a larger whole.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unity with ultimate reality.</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Feeling that you experienced eternity or infinity.</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oneness or unity with objects and/or persons perceived in your surroundings.</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the insight that “all is One.”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Awareness of the life or living presence in all things.</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Gain of insightful knowledge experienced at an intuitive level.</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Certainty of encounter with ultimate reality (in the sense of being able to “know” and “see” what is really real at some point during your experience.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You are convinced now, as you look back on your experience, that in it you encountered ultimate reality. </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Sense of being at a spiritual height.</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Sense of reverence.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Feeling that you experienced something profoundly sacred and holy.</a:t>
            </a:r>
            <a:endParaRPr lang="en-US" sz="12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865393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normAutofit/>
          </a:bodyPr>
          <a:lstStyle/>
          <a:p>
            <a:r>
              <a:rPr lang="en-US" sz="2400" dirty="0">
                <a:solidFill>
                  <a:schemeClr val="accent5">
                    <a:lumMod val="75000"/>
                  </a:schemeClr>
                </a:solidFill>
                <a:latin typeface="Bahnschrift" panose="020B0502040204020203" pitchFamily="34" charset="0"/>
              </a:rPr>
              <a:t>MEQ30 – Rated on a 5 pt. Likert Scale</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noAutofit/>
          </a:bodyPr>
          <a:lstStyle/>
          <a:p>
            <a:pPr marL="342900" indent="-342900">
              <a:buFont typeface="+mj-lt"/>
              <a:buAutoNum type="arabicPeriod" startAt="16"/>
            </a:pPr>
            <a:r>
              <a:rPr lang="en-US" sz="1200" b="0" i="0" dirty="0">
                <a:solidFill>
                  <a:srgbClr val="222222"/>
                </a:solidFill>
                <a:effectLst/>
                <a:latin typeface="noto sans" panose="020B0502040504020204" pitchFamily="34" charset="0"/>
              </a:rPr>
              <a:t>Experience of amazement.</a:t>
            </a:r>
          </a:p>
          <a:p>
            <a:pPr marL="342900" indent="-342900">
              <a:buFont typeface="+mj-lt"/>
              <a:buAutoNum type="arabicPeriod" startAt="16"/>
            </a:pPr>
            <a:r>
              <a:rPr lang="en-US" sz="1200" b="0" i="0" dirty="0">
                <a:solidFill>
                  <a:srgbClr val="222222"/>
                </a:solidFill>
                <a:effectLst/>
                <a:latin typeface="noto sans" panose="020B0502040504020204" pitchFamily="34" charset="0"/>
              </a:rPr>
              <a:t>Feelings of tenderness and gentleness.</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Feelings of peace and tranquility.</a:t>
            </a:r>
          </a:p>
          <a:p>
            <a:pPr marL="342900" indent="-342900">
              <a:buFont typeface="+mj-lt"/>
              <a:buAutoNum type="arabicPeriod" startAt="16"/>
            </a:pPr>
            <a:r>
              <a:rPr lang="en-US" sz="1200" b="0" i="0" dirty="0">
                <a:solidFill>
                  <a:srgbClr val="222222"/>
                </a:solidFill>
                <a:effectLst/>
                <a:latin typeface="noto sans" panose="020B0502040504020204" pitchFamily="34" charset="0"/>
              </a:rPr>
              <a:t>Experience of ecstasy.</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Sense of awe or awesomeness.</a:t>
            </a:r>
          </a:p>
          <a:p>
            <a:pPr marL="342900" indent="-342900">
              <a:buFont typeface="+mj-lt"/>
              <a:buAutoNum type="arabicPeriod" startAt="16"/>
            </a:pPr>
            <a:r>
              <a:rPr lang="en-US" sz="1200" b="0" i="0" dirty="0">
                <a:solidFill>
                  <a:srgbClr val="222222"/>
                </a:solidFill>
                <a:effectLst/>
                <a:latin typeface="noto sans" panose="020B0502040504020204" pitchFamily="34" charset="0"/>
              </a:rPr>
              <a:t>Feelings of joy.</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Loss of your usual sense of time.</a:t>
            </a:r>
          </a:p>
          <a:p>
            <a:pPr marL="342900" indent="-342900">
              <a:buFont typeface="+mj-lt"/>
              <a:buAutoNum type="arabicPeriod" startAt="16"/>
            </a:pPr>
            <a:r>
              <a:rPr lang="en-US" sz="1200" b="0" i="0" dirty="0">
                <a:solidFill>
                  <a:srgbClr val="222222"/>
                </a:solidFill>
                <a:effectLst/>
                <a:latin typeface="noto sans" panose="020B0502040504020204" pitchFamily="34" charset="0"/>
              </a:rPr>
              <a:t>Loss of your usual sense of space.</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Loss of usual awareness of where you were.</a:t>
            </a:r>
          </a:p>
          <a:p>
            <a:pPr marL="342900" indent="-342900">
              <a:buFont typeface="+mj-lt"/>
              <a:buAutoNum type="arabicPeriod" startAt="16"/>
            </a:pPr>
            <a:r>
              <a:rPr lang="en-US" sz="1200" b="0" i="0" dirty="0">
                <a:solidFill>
                  <a:srgbClr val="222222"/>
                </a:solidFill>
                <a:effectLst/>
                <a:latin typeface="noto sans" panose="020B0502040504020204" pitchFamily="34" charset="0"/>
              </a:rPr>
              <a:t>Sense of being “outside of” time, beyond past and future.</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Being in a realm with no space boundaries.</a:t>
            </a:r>
          </a:p>
          <a:p>
            <a:pPr marL="342900" indent="-342900">
              <a:buFont typeface="+mj-lt"/>
              <a:buAutoNum type="arabicPeriod" startAt="16"/>
            </a:pPr>
            <a:r>
              <a:rPr lang="en-US" sz="1200" b="0" i="0" dirty="0">
                <a:solidFill>
                  <a:srgbClr val="222222"/>
                </a:solidFill>
                <a:effectLst/>
                <a:latin typeface="noto sans" panose="020B0502040504020204" pitchFamily="34" charset="0"/>
              </a:rPr>
              <a:t>Experience of timelessness.</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Sense that the experience cannot be described adequately in words.</a:t>
            </a:r>
          </a:p>
          <a:p>
            <a:pPr marL="342900" indent="-342900">
              <a:buFont typeface="+mj-lt"/>
              <a:buAutoNum type="arabicPeriod" startAt="16"/>
            </a:pPr>
            <a:r>
              <a:rPr lang="en-US" sz="1200" b="0" i="0" dirty="0">
                <a:solidFill>
                  <a:srgbClr val="222222"/>
                </a:solidFill>
                <a:effectLst/>
                <a:latin typeface="noto sans" panose="020B0502040504020204" pitchFamily="34" charset="0"/>
              </a:rPr>
              <a:t>Feeling that you could not do justice to your experience by describing it in words.</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Feeling that it would be difficult to communicate your own experience to others who have not had similar experiences.</a:t>
            </a:r>
            <a:endParaRPr lang="en-US" sz="12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60282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1 continued – FC change predicts mystical experience</a:t>
            </a:r>
          </a:p>
        </p:txBody>
      </p:sp>
      <p:pic>
        <p:nvPicPr>
          <p:cNvPr id="7" name="Content Placeholder 6" descr="A close-up of a brain&#10;&#10;Description automatically generated">
            <a:extLst>
              <a:ext uri="{FF2B5EF4-FFF2-40B4-BE49-F238E27FC236}">
                <a16:creationId xmlns:a16="http://schemas.microsoft.com/office/drawing/2014/main" id="{CE89C647-CBC0-DAFD-7944-733C3F1DCB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95525"/>
            <a:ext cx="10515600" cy="4211537"/>
          </a:xfrm>
        </p:spPr>
      </p:pic>
    </p:spTree>
    <p:extLst>
      <p:ext uri="{BB962C8B-B14F-4D97-AF65-F5344CB8AC3E}">
        <p14:creationId xmlns:p14="http://schemas.microsoft.com/office/powerpoint/2010/main" val="1852617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Task-state modulated FC effects</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lstStyle/>
          <a:p>
            <a:r>
              <a:rPr lang="en-US" dirty="0"/>
              <a:t>When given an audio-visual matching task, participants showed closer-to-baseline FC.</a:t>
            </a:r>
          </a:p>
          <a:p>
            <a:r>
              <a:rPr lang="en-US" dirty="0"/>
              <a:t>Task took about 7 minutes.</a:t>
            </a:r>
          </a:p>
          <a:p>
            <a:endParaRPr lang="en-US" dirty="0"/>
          </a:p>
        </p:txBody>
      </p:sp>
    </p:spTree>
    <p:extLst>
      <p:ext uri="{BB962C8B-B14F-4D97-AF65-F5344CB8AC3E}">
        <p14:creationId xmlns:p14="http://schemas.microsoft.com/office/powerpoint/2010/main" val="497455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oup of colorful brain images&#10;&#10;Description automatically generated with medium confidence">
            <a:extLst>
              <a:ext uri="{FF2B5EF4-FFF2-40B4-BE49-F238E27FC236}">
                <a16:creationId xmlns:a16="http://schemas.microsoft.com/office/drawing/2014/main" id="{0E1BBD16-9EA8-6B23-498E-588E48C37E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9928" y="816503"/>
            <a:ext cx="6732144" cy="5445824"/>
          </a:xfrm>
        </p:spPr>
      </p:pic>
      <p:sp>
        <p:nvSpPr>
          <p:cNvPr id="2" name="Title 1">
            <a:extLst>
              <a:ext uri="{FF2B5EF4-FFF2-40B4-BE49-F238E27FC236}">
                <a16:creationId xmlns:a16="http://schemas.microsoft.com/office/drawing/2014/main" id="{99322026-3B27-C872-2476-4EFF85E50D7E}"/>
              </a:ext>
            </a:extLst>
          </p:cNvPr>
          <p:cNvSpPr>
            <a:spLocks noGrp="1"/>
          </p:cNvSpPr>
          <p:nvPr>
            <p:ph type="title"/>
          </p:nvPr>
        </p:nvSpPr>
        <p:spPr>
          <a:xfrm>
            <a:off x="838200" y="365125"/>
            <a:ext cx="10515600" cy="1325563"/>
          </a:xfrm>
        </p:spPr>
        <p:txBody>
          <a:bodyPr>
            <a:normAutofit/>
          </a:bodyPr>
          <a:lstStyle/>
          <a:p>
            <a:r>
              <a:rPr lang="en-US" sz="2400" dirty="0">
                <a:solidFill>
                  <a:schemeClr val="accent5">
                    <a:lumMod val="75000"/>
                  </a:schemeClr>
                </a:solidFill>
                <a:latin typeface="Bahnschrift" panose="020B0502040204020203" pitchFamily="34" charset="0"/>
              </a:rPr>
              <a:t>Fig. 4a</a:t>
            </a:r>
          </a:p>
        </p:txBody>
      </p:sp>
    </p:spTree>
    <p:extLst>
      <p:ext uri="{BB962C8B-B14F-4D97-AF65-F5344CB8AC3E}">
        <p14:creationId xmlns:p14="http://schemas.microsoft.com/office/powerpoint/2010/main" val="3035992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Set and Setting</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a:xfrm>
            <a:off x="838201" y="1825625"/>
            <a:ext cx="5634038" cy="4351338"/>
          </a:xfrm>
        </p:spPr>
        <p:txBody>
          <a:bodyPr/>
          <a:lstStyle/>
          <a:p>
            <a:r>
              <a:rPr lang="en-US" dirty="0"/>
              <a:t>Roland </a:t>
            </a:r>
            <a:r>
              <a:rPr lang="en-US" dirty="0" err="1"/>
              <a:t>Griffiths’s</a:t>
            </a:r>
            <a:r>
              <a:rPr lang="en-US" dirty="0"/>
              <a:t> psilocybin therapy research has been criticized for its less-than-clinical approach.</a:t>
            </a:r>
          </a:p>
          <a:p>
            <a:r>
              <a:rPr lang="en-US" dirty="0"/>
              <a:t>Griffiths nodded toward folk-traditions of psychedelic therapy, embracing the “task” of mystic experience.</a:t>
            </a:r>
          </a:p>
          <a:p>
            <a:pPr marL="0" indent="0">
              <a:buNone/>
            </a:pPr>
            <a:endParaRPr lang="en-US" dirty="0"/>
          </a:p>
        </p:txBody>
      </p:sp>
      <p:pic>
        <p:nvPicPr>
          <p:cNvPr id="1026" name="Picture 2" descr="PSYCHEDELIC MEDICINE 1, NYT">
            <a:extLst>
              <a:ext uri="{FF2B5EF4-FFF2-40B4-BE49-F238E27FC236}">
                <a16:creationId xmlns:a16="http://schemas.microsoft.com/office/drawing/2014/main" id="{D03391E9-7CE5-7F7E-2523-7039BC78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72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Set and Setting</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a:xfrm>
            <a:off x="838201" y="1825625"/>
            <a:ext cx="5634038" cy="4351338"/>
          </a:xfrm>
        </p:spPr>
        <p:txBody>
          <a:bodyPr/>
          <a:lstStyle/>
          <a:p>
            <a:r>
              <a:rPr lang="en-US" dirty="0"/>
              <a:t>MEQ sample question: </a:t>
            </a:r>
          </a:p>
          <a:p>
            <a:pPr lvl="1"/>
            <a:r>
              <a:rPr lang="en-US" dirty="0"/>
              <a:t>Rate your sense of having </a:t>
            </a:r>
            <a:r>
              <a:rPr lang="en-US" b="0" i="0" dirty="0">
                <a:effectLst/>
              </a:rPr>
              <a:t>“profound humility before the majesty of what was felt to be sacred or holy.”</a:t>
            </a:r>
            <a:endParaRPr lang="en-US" dirty="0"/>
          </a:p>
          <a:p>
            <a:pPr marL="0" indent="0">
              <a:buNone/>
            </a:pPr>
            <a:endParaRPr lang="en-US" dirty="0"/>
          </a:p>
        </p:txBody>
      </p:sp>
      <p:pic>
        <p:nvPicPr>
          <p:cNvPr id="1026" name="Picture 2" descr="PSYCHEDELIC MEDICINE 1, NYT">
            <a:extLst>
              <a:ext uri="{FF2B5EF4-FFF2-40B4-BE49-F238E27FC236}">
                <a16:creationId xmlns:a16="http://schemas.microsoft.com/office/drawing/2014/main" id="{D03391E9-7CE5-7F7E-2523-7039BC78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59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Set and Setting</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a:xfrm>
            <a:off x="838200" y="1825625"/>
            <a:ext cx="5105400" cy="4351338"/>
          </a:xfrm>
        </p:spPr>
        <p:txBody>
          <a:bodyPr/>
          <a:lstStyle/>
          <a:p>
            <a:r>
              <a:rPr lang="en-US" dirty="0"/>
              <a:t>Might the content of an experience modulate the persistent physiological effects of psilocybin?</a:t>
            </a:r>
          </a:p>
          <a:p>
            <a:r>
              <a:rPr lang="en-US" dirty="0"/>
              <a:t>Does within-experience FC correlate to persistent effects?</a:t>
            </a:r>
          </a:p>
          <a:p>
            <a:endParaRPr lang="en-US" dirty="0"/>
          </a:p>
        </p:txBody>
      </p:sp>
      <p:pic>
        <p:nvPicPr>
          <p:cNvPr id="1026" name="Picture 2" descr="PSYCHEDELIC MEDICINE 1, NYT">
            <a:extLst>
              <a:ext uri="{FF2B5EF4-FFF2-40B4-BE49-F238E27FC236}">
                <a16:creationId xmlns:a16="http://schemas.microsoft.com/office/drawing/2014/main" id="{D03391E9-7CE5-7F7E-2523-7039BC78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427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Persistent decrease in hippocampal FC</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lstStyle/>
          <a:p>
            <a:r>
              <a:rPr lang="en-US" dirty="0"/>
              <a:t>After 3 weeks, whole-brain FC change scores were near baseline.</a:t>
            </a:r>
          </a:p>
          <a:p>
            <a:r>
              <a:rPr lang="en-US" dirty="0"/>
              <a:t>However, persistent FC change was observed in hippocampus.</a:t>
            </a:r>
          </a:p>
          <a:p>
            <a:endParaRPr lang="en-US" dirty="0"/>
          </a:p>
          <a:p>
            <a:endParaRPr lang="en-US" dirty="0"/>
          </a:p>
        </p:txBody>
      </p:sp>
    </p:spTree>
    <p:extLst>
      <p:ext uri="{BB962C8B-B14F-4D97-AF65-F5344CB8AC3E}">
        <p14:creationId xmlns:p14="http://schemas.microsoft.com/office/powerpoint/2010/main" val="4203892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E1BBD16-9EA8-6B23-498E-588E48C37E8B}"/>
              </a:ext>
            </a:extLst>
          </p:cNvPr>
          <p:cNvPicPr>
            <a:picLocks noGrp="1"/>
          </p:cNvPicPr>
          <p:nvPr>
            <p:ph idx="1"/>
          </p:nvPr>
        </p:nvPicPr>
        <p:blipFill>
          <a:blip r:embed="rId3">
            <a:extLst>
              <a:ext uri="{28A0092B-C50C-407E-A947-70E740481C1C}">
                <a14:useLocalDpi xmlns:a14="http://schemas.microsoft.com/office/drawing/2010/main" val="0"/>
              </a:ext>
            </a:extLst>
          </a:blip>
          <a:srcRect/>
          <a:stretch/>
        </p:blipFill>
        <p:spPr>
          <a:xfrm>
            <a:off x="2729928" y="930807"/>
            <a:ext cx="6816762" cy="5445824"/>
          </a:xfrm>
        </p:spPr>
      </p:pic>
      <p:sp>
        <p:nvSpPr>
          <p:cNvPr id="2" name="Title 1">
            <a:extLst>
              <a:ext uri="{FF2B5EF4-FFF2-40B4-BE49-F238E27FC236}">
                <a16:creationId xmlns:a16="http://schemas.microsoft.com/office/drawing/2014/main" id="{99322026-3B27-C872-2476-4EFF85E50D7E}"/>
              </a:ext>
            </a:extLst>
          </p:cNvPr>
          <p:cNvSpPr>
            <a:spLocks noGrp="1"/>
          </p:cNvSpPr>
          <p:nvPr>
            <p:ph type="title"/>
          </p:nvPr>
        </p:nvSpPr>
        <p:spPr>
          <a:xfrm>
            <a:off x="838200" y="365125"/>
            <a:ext cx="10515600" cy="1325563"/>
          </a:xfrm>
        </p:spPr>
        <p:txBody>
          <a:bodyPr>
            <a:normAutofit/>
          </a:bodyPr>
          <a:lstStyle/>
          <a:p>
            <a:r>
              <a:rPr lang="en-US" sz="2400" dirty="0">
                <a:solidFill>
                  <a:schemeClr val="accent5">
                    <a:lumMod val="75000"/>
                  </a:schemeClr>
                </a:solidFill>
                <a:latin typeface="Bahnschrift" panose="020B0502040204020203" pitchFamily="34" charset="0"/>
              </a:rPr>
              <a:t>Fig. 5a-c</a:t>
            </a:r>
          </a:p>
        </p:txBody>
      </p:sp>
    </p:spTree>
    <p:extLst>
      <p:ext uri="{BB962C8B-B14F-4D97-AF65-F5344CB8AC3E}">
        <p14:creationId xmlns:p14="http://schemas.microsoft.com/office/powerpoint/2010/main" val="1915136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Highlights</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p:txBody>
          <a:bodyPr/>
          <a:lstStyle/>
          <a:p>
            <a:r>
              <a:rPr lang="en-US" dirty="0"/>
              <a:t>Dense longitudinal sampling of functional connectivity.</a:t>
            </a:r>
          </a:p>
          <a:p>
            <a:r>
              <a:rPr lang="en-US" dirty="0"/>
              <a:t>Task demands modulate FC during psilocybin exposure.</a:t>
            </a:r>
          </a:p>
          <a:p>
            <a:r>
              <a:rPr lang="en-US" dirty="0"/>
              <a:t>Persistent DMN-Hippocampal FC reduction.</a:t>
            </a:r>
          </a:p>
          <a:p>
            <a:endParaRPr lang="en-US" dirty="0"/>
          </a:p>
        </p:txBody>
      </p:sp>
    </p:spTree>
    <p:extLst>
      <p:ext uri="{BB962C8B-B14F-4D97-AF65-F5344CB8AC3E}">
        <p14:creationId xmlns:p14="http://schemas.microsoft.com/office/powerpoint/2010/main" val="2778710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E1BBD16-9EA8-6B23-498E-588E48C37E8B}"/>
              </a:ext>
            </a:extLst>
          </p:cNvPr>
          <p:cNvPicPr>
            <a:picLocks noGrp="1"/>
          </p:cNvPicPr>
          <p:nvPr>
            <p:ph idx="1"/>
          </p:nvPr>
        </p:nvPicPr>
        <p:blipFill>
          <a:blip r:embed="rId3">
            <a:extLst>
              <a:ext uri="{28A0092B-C50C-407E-A947-70E740481C1C}">
                <a14:useLocalDpi xmlns:a14="http://schemas.microsoft.com/office/drawing/2010/main" val="0"/>
              </a:ext>
            </a:extLst>
          </a:blip>
          <a:srcRect t="9493" b="1"/>
          <a:stretch/>
        </p:blipFill>
        <p:spPr>
          <a:xfrm>
            <a:off x="4005202" y="1804988"/>
            <a:ext cx="4181595" cy="4167187"/>
          </a:xfrm>
        </p:spPr>
      </p:pic>
      <p:sp>
        <p:nvSpPr>
          <p:cNvPr id="2" name="Title 1">
            <a:extLst>
              <a:ext uri="{FF2B5EF4-FFF2-40B4-BE49-F238E27FC236}">
                <a16:creationId xmlns:a16="http://schemas.microsoft.com/office/drawing/2014/main" id="{99322026-3B27-C872-2476-4EFF85E50D7E}"/>
              </a:ext>
            </a:extLst>
          </p:cNvPr>
          <p:cNvSpPr>
            <a:spLocks noGrp="1"/>
          </p:cNvSpPr>
          <p:nvPr>
            <p:ph type="title"/>
          </p:nvPr>
        </p:nvSpPr>
        <p:spPr>
          <a:xfrm>
            <a:off x="838200" y="365125"/>
            <a:ext cx="10515600" cy="1325563"/>
          </a:xfrm>
        </p:spPr>
        <p:txBody>
          <a:bodyPr>
            <a:normAutofit/>
          </a:bodyPr>
          <a:lstStyle/>
          <a:p>
            <a:r>
              <a:rPr lang="en-US" sz="2400" dirty="0">
                <a:solidFill>
                  <a:schemeClr val="accent5">
                    <a:lumMod val="75000"/>
                  </a:schemeClr>
                </a:solidFill>
                <a:latin typeface="Bahnschrift" panose="020B0502040204020203" pitchFamily="34" charset="0"/>
              </a:rPr>
              <a:t>Fig. 5e - Schematic of hippocampal-cortical circuits</a:t>
            </a:r>
          </a:p>
        </p:txBody>
      </p:sp>
    </p:spTree>
    <p:extLst>
      <p:ext uri="{BB962C8B-B14F-4D97-AF65-F5344CB8AC3E}">
        <p14:creationId xmlns:p14="http://schemas.microsoft.com/office/powerpoint/2010/main" val="156177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Summary</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a:xfrm>
            <a:off x="838200" y="1825625"/>
            <a:ext cx="10515600" cy="4351338"/>
          </a:xfrm>
        </p:spPr>
        <p:txBody>
          <a:bodyPr>
            <a:normAutofit/>
          </a:bodyPr>
          <a:lstStyle/>
          <a:p>
            <a:r>
              <a:rPr lang="en-US" sz="2400" dirty="0"/>
              <a:t>Dense sampling allowed for analysis of individual-specific brain changes.</a:t>
            </a:r>
          </a:p>
          <a:p>
            <a:r>
              <a:rPr lang="en-US" sz="2400" dirty="0"/>
              <a:t>Effects of arousal-matched dose of psilocybin on FC were more than 3x greater than MTP.</a:t>
            </a:r>
          </a:p>
          <a:p>
            <a:r>
              <a:rPr lang="en-US" sz="2400" dirty="0"/>
              <a:t>Mean changes in FC were as large as those between different people.</a:t>
            </a:r>
          </a:p>
          <a:p>
            <a:r>
              <a:rPr lang="en-US" sz="2400" dirty="0"/>
              <a:t>Persistent (at 3 weeks but not 6 months) changes in hippocampal FC.</a:t>
            </a:r>
          </a:p>
          <a:p>
            <a:endParaRPr lang="en-US" sz="2400" dirty="0"/>
          </a:p>
        </p:txBody>
      </p:sp>
    </p:spTree>
    <p:extLst>
      <p:ext uri="{BB962C8B-B14F-4D97-AF65-F5344CB8AC3E}">
        <p14:creationId xmlns:p14="http://schemas.microsoft.com/office/powerpoint/2010/main" val="2926657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Questions?</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a:xfrm>
            <a:off x="838200" y="1825625"/>
            <a:ext cx="10515600" cy="4351338"/>
          </a:xfrm>
        </p:spPr>
        <p:txBody>
          <a:bodyPr>
            <a:normAutofit/>
          </a:bodyPr>
          <a:lstStyle/>
          <a:p>
            <a:r>
              <a:rPr lang="en-US" sz="2400" dirty="0"/>
              <a:t>Where does fMRI-based psychedelic research go from here?</a:t>
            </a:r>
          </a:p>
          <a:p>
            <a:r>
              <a:rPr lang="en-US" sz="2400" dirty="0"/>
              <a:t>Should neuroscientific inquiry be prioritized over therapeutic inquiry?</a:t>
            </a:r>
          </a:p>
        </p:txBody>
      </p:sp>
    </p:spTree>
    <p:extLst>
      <p:ext uri="{BB962C8B-B14F-4D97-AF65-F5344CB8AC3E}">
        <p14:creationId xmlns:p14="http://schemas.microsoft.com/office/powerpoint/2010/main" val="3613795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B66784-BAC7-4AE7-E791-C0E5CEF03D8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60762" y="1690688"/>
            <a:ext cx="11070476" cy="3360000"/>
          </a:xfrm>
        </p:spPr>
      </p:pic>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normAutofit/>
          </a:bodyPr>
          <a:lstStyle/>
          <a:p>
            <a:r>
              <a:rPr lang="en-US" sz="2400" dirty="0">
                <a:solidFill>
                  <a:schemeClr val="accent5">
                    <a:lumMod val="75000"/>
                  </a:schemeClr>
                </a:solidFill>
                <a:latin typeface="Bahnschrift" panose="020B0502040204020203" pitchFamily="34" charset="0"/>
              </a:rPr>
              <a:t>Extended Fig. 1d</a:t>
            </a:r>
          </a:p>
        </p:txBody>
      </p:sp>
    </p:spTree>
    <p:extLst>
      <p:ext uri="{BB962C8B-B14F-4D97-AF65-F5344CB8AC3E}">
        <p14:creationId xmlns:p14="http://schemas.microsoft.com/office/powerpoint/2010/main" val="4137458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Experiment</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p:txBody>
          <a:bodyPr/>
          <a:lstStyle/>
          <a:p>
            <a:r>
              <a:rPr lang="en-US" dirty="0"/>
              <a:t>7 participants</a:t>
            </a:r>
          </a:p>
          <a:p>
            <a:r>
              <a:rPr lang="en-US" dirty="0"/>
              <a:t>At least one prior psilocybin experience.</a:t>
            </a:r>
          </a:p>
          <a:p>
            <a:r>
              <a:rPr lang="en-US" dirty="0"/>
              <a:t>No psilocybin in the 6 months prior to scanning.</a:t>
            </a:r>
          </a:p>
          <a:p>
            <a:r>
              <a:rPr lang="en-US" dirty="0"/>
              <a:t>~18 scans each</a:t>
            </a:r>
          </a:p>
          <a:p>
            <a:endParaRPr lang="en-US" dirty="0"/>
          </a:p>
          <a:p>
            <a:endParaRPr lang="en-US" dirty="0"/>
          </a:p>
          <a:p>
            <a:endParaRPr lang="en-US" dirty="0"/>
          </a:p>
        </p:txBody>
      </p:sp>
    </p:spTree>
    <p:extLst>
      <p:ext uri="{BB962C8B-B14F-4D97-AF65-F5344CB8AC3E}">
        <p14:creationId xmlns:p14="http://schemas.microsoft.com/office/powerpoint/2010/main" val="2087407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Experiment</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p:txBody>
          <a:bodyPr/>
          <a:lstStyle/>
          <a:p>
            <a:r>
              <a:rPr lang="en-US" dirty="0"/>
              <a:t>&gt;= 10 baseline scans</a:t>
            </a:r>
          </a:p>
          <a:p>
            <a:r>
              <a:rPr lang="en-US" dirty="0"/>
              <a:t>Single 25mg psilocybin scan</a:t>
            </a:r>
          </a:p>
          <a:p>
            <a:r>
              <a:rPr lang="en-US" dirty="0"/>
              <a:t>Single 40mg methylphenidate (MTP) scan</a:t>
            </a:r>
          </a:p>
          <a:p>
            <a:r>
              <a:rPr lang="en-US" dirty="0"/>
              <a:t>Additional psilocybin scan 6-12 months later</a:t>
            </a:r>
          </a:p>
          <a:p>
            <a:endParaRPr lang="en-US" dirty="0"/>
          </a:p>
          <a:p>
            <a:endParaRPr lang="en-US" dirty="0"/>
          </a:p>
          <a:p>
            <a:endParaRPr lang="en-US" dirty="0"/>
          </a:p>
        </p:txBody>
      </p:sp>
    </p:spTree>
    <p:extLst>
      <p:ext uri="{BB962C8B-B14F-4D97-AF65-F5344CB8AC3E}">
        <p14:creationId xmlns:p14="http://schemas.microsoft.com/office/powerpoint/2010/main" val="1236053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1B66784-BAC7-4AE7-E791-C0E5CEF03D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786" y="705823"/>
            <a:ext cx="11020427" cy="5787052"/>
          </a:xfrm>
        </p:spPr>
      </p:pic>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Experiment</a:t>
            </a:r>
          </a:p>
        </p:txBody>
      </p:sp>
    </p:spTree>
    <p:extLst>
      <p:ext uri="{BB962C8B-B14F-4D97-AF65-F5344CB8AC3E}">
        <p14:creationId xmlns:p14="http://schemas.microsoft.com/office/powerpoint/2010/main" val="3575997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1 - Acute psilocybin effects on functional brain organization.</a:t>
            </a:r>
          </a:p>
        </p:txBody>
      </p:sp>
      <p:pic>
        <p:nvPicPr>
          <p:cNvPr id="5" name="Content Placeholder 4" descr="A collage of images of human brain&#10;&#10;Description automatically generated">
            <a:extLst>
              <a:ext uri="{FF2B5EF4-FFF2-40B4-BE49-F238E27FC236}">
                <a16:creationId xmlns:a16="http://schemas.microsoft.com/office/drawing/2014/main" id="{4526CC6D-E4D8-15B2-0E1C-FE63CBCA2B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54161"/>
            <a:ext cx="10590574" cy="4938713"/>
          </a:xfrm>
        </p:spPr>
      </p:pic>
    </p:spTree>
    <p:extLst>
      <p:ext uri="{BB962C8B-B14F-4D97-AF65-F5344CB8AC3E}">
        <p14:creationId xmlns:p14="http://schemas.microsoft.com/office/powerpoint/2010/main" val="1449817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3085A645-6148-62BA-2F01-8E88DCDE8B37}"/>
              </a:ext>
            </a:extLst>
          </p:cNvPr>
          <p:cNvPicPr>
            <a:picLocks noChangeAspect="1"/>
          </p:cNvPicPr>
          <p:nvPr/>
        </p:nvPicPr>
        <p:blipFill>
          <a:blip r:embed="rId3">
            <a:extLst>
              <a:ext uri="{28A0092B-C50C-407E-A947-70E740481C1C}">
                <a14:useLocalDpi xmlns:a14="http://schemas.microsoft.com/office/drawing/2010/main" val="0"/>
              </a:ext>
            </a:extLst>
          </a:blip>
          <a:srcRect r="3117"/>
          <a:stretch/>
        </p:blipFill>
        <p:spPr>
          <a:xfrm>
            <a:off x="838200" y="1156497"/>
            <a:ext cx="11353800" cy="5464968"/>
          </a:xfrm>
          <a:prstGeom prst="rect">
            <a:avLst/>
          </a:prstGeom>
        </p:spPr>
      </p:pic>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2 – Data-driven clustering of brain network variability</a:t>
            </a:r>
          </a:p>
        </p:txBody>
      </p:sp>
    </p:spTree>
    <p:extLst>
      <p:ext uri="{BB962C8B-B14F-4D97-AF65-F5344CB8AC3E}">
        <p14:creationId xmlns:p14="http://schemas.microsoft.com/office/powerpoint/2010/main" val="1925090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2 - Spatial desynchronization of cortical activity during psilocybin.</a:t>
            </a:r>
          </a:p>
        </p:txBody>
      </p:sp>
      <p:pic>
        <p:nvPicPr>
          <p:cNvPr id="5" name="Content Placeholder 4">
            <a:extLst>
              <a:ext uri="{FF2B5EF4-FFF2-40B4-BE49-F238E27FC236}">
                <a16:creationId xmlns:a16="http://schemas.microsoft.com/office/drawing/2014/main" id="{4526CC6D-E4D8-15B2-0E1C-FE63CBCA2B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200" y="1554161"/>
            <a:ext cx="10590574" cy="4938713"/>
          </a:xfrm>
        </p:spPr>
      </p:pic>
    </p:spTree>
    <p:extLst>
      <p:ext uri="{BB962C8B-B14F-4D97-AF65-F5344CB8AC3E}">
        <p14:creationId xmlns:p14="http://schemas.microsoft.com/office/powerpoint/2010/main" val="2481910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FC change predicts mystical experience</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lstStyle/>
          <a:p>
            <a:r>
              <a:rPr lang="en-US" dirty="0"/>
              <a:t>Participants completed the MEQ30 after each drug session.</a:t>
            </a:r>
          </a:p>
          <a:p>
            <a:r>
              <a:rPr lang="en-US" dirty="0"/>
              <a:t>MEQ measures four dimensions:</a:t>
            </a:r>
          </a:p>
          <a:p>
            <a:pPr lvl="1"/>
            <a:r>
              <a:rPr lang="en-US" dirty="0"/>
              <a:t>Mystical</a:t>
            </a:r>
          </a:p>
          <a:p>
            <a:pPr lvl="1"/>
            <a:r>
              <a:rPr lang="en-US" dirty="0"/>
              <a:t>Positive mood</a:t>
            </a:r>
          </a:p>
          <a:p>
            <a:pPr lvl="1"/>
            <a:r>
              <a:rPr lang="en-US" dirty="0"/>
              <a:t>Transcendence of time &amp; space</a:t>
            </a:r>
          </a:p>
          <a:p>
            <a:pPr lvl="1"/>
            <a:r>
              <a:rPr lang="en-US" dirty="0"/>
              <a:t>Ineffability</a:t>
            </a:r>
          </a:p>
          <a:p>
            <a:r>
              <a:rPr lang="en-US" dirty="0"/>
              <a:t>FC Change predicted MEQ30 score.</a:t>
            </a:r>
          </a:p>
          <a:p>
            <a:endParaRPr lang="en-US" dirty="0"/>
          </a:p>
        </p:txBody>
      </p:sp>
    </p:spTree>
    <p:extLst>
      <p:ext uri="{BB962C8B-B14F-4D97-AF65-F5344CB8AC3E}">
        <p14:creationId xmlns:p14="http://schemas.microsoft.com/office/powerpoint/2010/main" val="2768245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859</TotalTime>
  <Words>1663</Words>
  <Application>Microsoft Office PowerPoint</Application>
  <PresentationFormat>Widescreen</PresentationFormat>
  <Paragraphs>192</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Bahnschrift</vt:lpstr>
      <vt:lpstr>HardingText-Regular</vt:lpstr>
      <vt:lpstr>HardingText-RegularItalic</vt:lpstr>
      <vt:lpstr>noto sans</vt:lpstr>
      <vt:lpstr>Office Theme</vt:lpstr>
      <vt:lpstr>Psilocybin desynchronizes the human brain</vt:lpstr>
      <vt:lpstr>Highlights</vt:lpstr>
      <vt:lpstr>Experiment</vt:lpstr>
      <vt:lpstr>Experiment</vt:lpstr>
      <vt:lpstr>Experiment</vt:lpstr>
      <vt:lpstr>Fig. 1 - Acute psilocybin effects on functional brain organization.</vt:lpstr>
      <vt:lpstr>Fig. 2 – Data-driven clustering of brain network variability</vt:lpstr>
      <vt:lpstr>Fig. 2 - Spatial desynchronization of cortical activity during psilocybin.</vt:lpstr>
      <vt:lpstr>FC change predicts mystical experience</vt:lpstr>
      <vt:lpstr>MEQ30 – Rated on a 5 pt. Likert Scale</vt:lpstr>
      <vt:lpstr>MEQ30 – Rated on a 5 pt. Likert Scale</vt:lpstr>
      <vt:lpstr>Fig. 1 continued – FC change predicts mystical experience</vt:lpstr>
      <vt:lpstr>Task-state modulated FC effects</vt:lpstr>
      <vt:lpstr>Fig. 4a</vt:lpstr>
      <vt:lpstr>Set and Setting</vt:lpstr>
      <vt:lpstr>Set and Setting</vt:lpstr>
      <vt:lpstr>Set and Setting</vt:lpstr>
      <vt:lpstr>Persistent decrease in hippocampal FC</vt:lpstr>
      <vt:lpstr>Fig. 5a-c</vt:lpstr>
      <vt:lpstr>Fig. 5e - Schematic of hippocampal-cortical circuits</vt:lpstr>
      <vt:lpstr>Summary</vt:lpstr>
      <vt:lpstr>Questions?</vt:lpstr>
      <vt:lpstr>Extended Fig. 1d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Nate Gonzales-Hess</dc:creator>
  <cp:lastModifiedBy>Nate Gonzales-Hess</cp:lastModifiedBy>
  <cp:revision>56</cp:revision>
  <dcterms:created xsi:type="dcterms:W3CDTF">2024-09-10T21:45:16Z</dcterms:created>
  <dcterms:modified xsi:type="dcterms:W3CDTF">2024-09-11T21:54:12Z</dcterms:modified>
</cp:coreProperties>
</file>