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4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4AA2-5E78-4D2A-ABB3-04C43F80D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B8CDF-0E70-4D0B-B6D0-90DB25A17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681ECF-2486-4A8C-941A-24672C157365}"/>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929CB6AD-6782-456B-B063-FB6D23CEC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B2918-4FE2-4F1F-8848-C218BB7F53C2}"/>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128324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8169-8C2A-45FC-A387-F3D527262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F47B0-5CD7-4A35-81C7-4256207D89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D4018-5E81-42F3-982B-C2A1ED774B09}"/>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8FE9FE07-4770-436D-AEED-0CB5F2D46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BE7F1-8C99-4E33-AFBB-857F99F4A0FF}"/>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9362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67C4F-BE23-465C-85B9-8205E8F34A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EFF844-0201-4934-8F7F-4B182A8586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1CD82-A3F1-4A5E-9F17-001A11086AF5}"/>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82F26109-FB6A-41FE-AF8E-9176E89A6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E2E45-DC53-45CE-B716-A07939E0C904}"/>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13835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32A3-05FE-4BB0-9791-DD2FD1116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67D11-D166-41CB-9A3B-14BE04D664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BD6AD-7EF0-430E-861F-D7A1D4DBEFFF}"/>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9963851E-5A76-496E-B567-CA3591F0A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CA810-A5AE-4B4B-BB27-CB1A4E3CE273}"/>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356714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6E4E-DE7D-4C2C-9086-5F02060BE4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4EA44C-4DA4-4447-A591-2B7C7D89C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2EEFD4-2294-4F9C-90F1-220C5712EA9B}"/>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0F2F7FCD-1315-4FD8-9A4C-70C1FF34A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DD1C7-5931-4643-8396-3719B4F5431E}"/>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9329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4D5B-AD97-4ADD-B5AF-0DE00271F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80D44-CE64-4487-B9AD-984C40767C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5F1E0F-6864-4721-A14C-425139563B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7A0CF-2720-4398-BF94-FEE106CBB9D9}"/>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6" name="Footer Placeholder 5">
            <a:extLst>
              <a:ext uri="{FF2B5EF4-FFF2-40B4-BE49-F238E27FC236}">
                <a16:creationId xmlns:a16="http://schemas.microsoft.com/office/drawing/2014/main" id="{90BA028F-569B-4EE5-84C3-1B1118307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1B455-7FCC-4BB8-93CE-E780D9036C18}"/>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131621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2BFE-E367-46CC-9E3F-EF1B502635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B71FD-556F-43CD-80A7-21D52293C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781963-65DD-470D-916D-AA926DB3E3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BD24E2-35B6-4AF5-A633-C5E2267A75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01DF69-D7E7-4088-B118-5ED528998F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80048-751F-4E8A-B6AB-B10778D409F1}"/>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8" name="Footer Placeholder 7">
            <a:extLst>
              <a:ext uri="{FF2B5EF4-FFF2-40B4-BE49-F238E27FC236}">
                <a16:creationId xmlns:a16="http://schemas.microsoft.com/office/drawing/2014/main" id="{44A06378-C2C4-4D16-AD14-8C2981418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A7DCC-4930-4DF3-9278-A2B46B141EFD}"/>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29233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4E35-EF53-4236-B2EC-00F3151FB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E88E3C-C4D5-4990-B8D9-9CCDA428198D}"/>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4" name="Footer Placeholder 3">
            <a:extLst>
              <a:ext uri="{FF2B5EF4-FFF2-40B4-BE49-F238E27FC236}">
                <a16:creationId xmlns:a16="http://schemas.microsoft.com/office/drawing/2014/main" id="{7812672E-7C44-4D14-95A5-2839CC17E8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17A0FC-5026-4447-8F52-FFBFB36205A9}"/>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76424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9672F-6CC7-4D9D-AB2B-9FFBD2F55119}"/>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3" name="Footer Placeholder 2">
            <a:extLst>
              <a:ext uri="{FF2B5EF4-FFF2-40B4-BE49-F238E27FC236}">
                <a16:creationId xmlns:a16="http://schemas.microsoft.com/office/drawing/2014/main" id="{F122CF4F-EF4F-406E-919D-DC22CCB7FE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8FC51D-3B6A-4DEA-9303-D752820D2498}"/>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7625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F3F5-1461-4D2C-83AC-96EAFF125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8D12C-D452-43BE-BE30-370367D86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6E9FA-EC5F-4617-90DA-2E51534B8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83A3F-398D-4B75-9B79-7D094FBEF357}"/>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6" name="Footer Placeholder 5">
            <a:extLst>
              <a:ext uri="{FF2B5EF4-FFF2-40B4-BE49-F238E27FC236}">
                <a16:creationId xmlns:a16="http://schemas.microsoft.com/office/drawing/2014/main" id="{5566528B-6490-4816-9B92-DA38DF969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3AD81-AE4D-4DE0-94F2-97A3B747EB59}"/>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23117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CC25-CE8C-4E2C-8C80-8E846EB04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27BD95-DA2F-49CE-ADB6-407D5C687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86AC6-05EC-4AED-A713-9E4847026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3E2FE6-EDDC-4612-814F-CA43FA162063}"/>
              </a:ext>
            </a:extLst>
          </p:cNvPr>
          <p:cNvSpPr>
            <a:spLocks noGrp="1"/>
          </p:cNvSpPr>
          <p:nvPr>
            <p:ph type="dt" sz="half" idx="10"/>
          </p:nvPr>
        </p:nvSpPr>
        <p:spPr/>
        <p:txBody>
          <a:bodyPr/>
          <a:lstStyle/>
          <a:p>
            <a:fld id="{70063FAC-696E-4DDA-9990-1FB3385F465D}" type="datetimeFigureOut">
              <a:rPr lang="en-US" smtClean="0"/>
              <a:t>7/23/2023</a:t>
            </a:fld>
            <a:endParaRPr lang="en-US"/>
          </a:p>
        </p:txBody>
      </p:sp>
      <p:sp>
        <p:nvSpPr>
          <p:cNvPr id="6" name="Footer Placeholder 5">
            <a:extLst>
              <a:ext uri="{FF2B5EF4-FFF2-40B4-BE49-F238E27FC236}">
                <a16:creationId xmlns:a16="http://schemas.microsoft.com/office/drawing/2014/main" id="{C755B04D-18C2-4FBB-909C-8106D0FBC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F6A3E-D86B-44A2-8AA5-C1CCB101DCFE}"/>
              </a:ext>
            </a:extLst>
          </p:cNvPr>
          <p:cNvSpPr>
            <a:spLocks noGrp="1"/>
          </p:cNvSpPr>
          <p:nvPr>
            <p:ph type="sldNum" sz="quarter" idx="12"/>
          </p:nvPr>
        </p:nvSpPr>
        <p:spPr/>
        <p:txBody>
          <a:bodyPr/>
          <a:lstStyle/>
          <a:p>
            <a:fld id="{6BBE663C-0627-4188-BAD5-8110D09B5D02}" type="slidenum">
              <a:rPr lang="en-US" smtClean="0"/>
              <a:t>‹#›</a:t>
            </a:fld>
            <a:endParaRPr lang="en-US"/>
          </a:p>
        </p:txBody>
      </p:sp>
    </p:spTree>
    <p:extLst>
      <p:ext uri="{BB962C8B-B14F-4D97-AF65-F5344CB8AC3E}">
        <p14:creationId xmlns:p14="http://schemas.microsoft.com/office/powerpoint/2010/main" val="216973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43910-1AF0-48E0-AF6B-43DB23FFF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D5DAF-8179-4577-8C1B-F0A8A9C71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6241A-2AAD-4344-A6CA-284C353F0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63FAC-696E-4DDA-9990-1FB3385F465D}" type="datetimeFigureOut">
              <a:rPr lang="en-US" smtClean="0"/>
              <a:t>7/23/2023</a:t>
            </a:fld>
            <a:endParaRPr lang="en-US"/>
          </a:p>
        </p:txBody>
      </p:sp>
      <p:sp>
        <p:nvSpPr>
          <p:cNvPr id="5" name="Footer Placeholder 4">
            <a:extLst>
              <a:ext uri="{FF2B5EF4-FFF2-40B4-BE49-F238E27FC236}">
                <a16:creationId xmlns:a16="http://schemas.microsoft.com/office/drawing/2014/main" id="{D197FEBE-9EBA-4175-9565-EA88DFBF5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D8754-E7F0-4656-A9C1-7C017B45B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663C-0627-4188-BAD5-8110D09B5D02}" type="slidenum">
              <a:rPr lang="en-US" smtClean="0"/>
              <a:t>‹#›</a:t>
            </a:fld>
            <a:endParaRPr lang="en-US"/>
          </a:p>
        </p:txBody>
      </p:sp>
    </p:spTree>
    <p:extLst>
      <p:ext uri="{BB962C8B-B14F-4D97-AF65-F5344CB8AC3E}">
        <p14:creationId xmlns:p14="http://schemas.microsoft.com/office/powerpoint/2010/main" val="2099876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D98-F97C-425A-81E3-379BC7D7E0C1}"/>
              </a:ext>
            </a:extLst>
          </p:cNvPr>
          <p:cNvSpPr>
            <a:spLocks noGrp="1"/>
          </p:cNvSpPr>
          <p:nvPr>
            <p:ph type="ctrTitle"/>
          </p:nvPr>
        </p:nvSpPr>
        <p:spPr/>
        <p:txBody>
          <a:bodyPr>
            <a:normAutofit fontScale="90000"/>
          </a:bodyPr>
          <a:lstStyle/>
          <a:p>
            <a:r>
              <a:rPr lang="en-US" dirty="0"/>
              <a:t>CSHL Neural Data Science 2023</a:t>
            </a:r>
            <a:br>
              <a:rPr lang="en-US" dirty="0"/>
            </a:br>
            <a:r>
              <a:rPr lang="en-US" dirty="0"/>
              <a:t>Project 1</a:t>
            </a:r>
          </a:p>
        </p:txBody>
      </p:sp>
      <p:sp>
        <p:nvSpPr>
          <p:cNvPr id="3" name="Subtitle 2">
            <a:extLst>
              <a:ext uri="{FF2B5EF4-FFF2-40B4-BE49-F238E27FC236}">
                <a16:creationId xmlns:a16="http://schemas.microsoft.com/office/drawing/2014/main" id="{C3EF3B82-DAD2-43C9-95FB-36131F9780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48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C2DD-96F3-404B-A096-6B2BAB3B8E2D}"/>
              </a:ext>
            </a:extLst>
          </p:cNvPr>
          <p:cNvSpPr>
            <a:spLocks noGrp="1"/>
          </p:cNvSpPr>
          <p:nvPr>
            <p:ph type="title"/>
          </p:nvPr>
        </p:nvSpPr>
        <p:spPr>
          <a:xfrm>
            <a:off x="228600" y="120650"/>
            <a:ext cx="9944100" cy="673100"/>
          </a:xfrm>
        </p:spPr>
        <p:txBody>
          <a:bodyPr>
            <a:normAutofit fontScale="90000"/>
          </a:bodyPr>
          <a:lstStyle/>
          <a:p>
            <a:r>
              <a:rPr lang="en-US" dirty="0" err="1"/>
              <a:t>Behavioural</a:t>
            </a:r>
            <a:r>
              <a:rPr lang="en-US" dirty="0"/>
              <a:t> task and brain recordings</a:t>
            </a:r>
          </a:p>
        </p:txBody>
      </p:sp>
      <p:pic>
        <p:nvPicPr>
          <p:cNvPr id="1026" name="Picture 2" descr="Fig. 1">
            <a:extLst>
              <a:ext uri="{FF2B5EF4-FFF2-40B4-BE49-F238E27FC236}">
                <a16:creationId xmlns:a16="http://schemas.microsoft.com/office/drawing/2014/main" id="{5065AD26-8FE3-421B-A5DA-D3CC9F7FD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4" r="73017" b="38889"/>
          <a:stretch/>
        </p:blipFill>
        <p:spPr bwMode="auto">
          <a:xfrm>
            <a:off x="228601" y="870857"/>
            <a:ext cx="3143250" cy="59871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1">
            <a:extLst>
              <a:ext uri="{FF2B5EF4-FFF2-40B4-BE49-F238E27FC236}">
                <a16:creationId xmlns:a16="http://schemas.microsoft.com/office/drawing/2014/main" id="{A5FDF819-4BE0-43C6-91D1-682A55C3B4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84" r="42961" b="82361"/>
          <a:stretch/>
        </p:blipFill>
        <p:spPr bwMode="auto">
          <a:xfrm>
            <a:off x="3672022" y="1938336"/>
            <a:ext cx="2643063" cy="27070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F429D19-CFDC-4FAF-AD8A-1938DF22B757}"/>
              </a:ext>
            </a:extLst>
          </p:cNvPr>
          <p:cNvSpPr/>
          <p:nvPr/>
        </p:nvSpPr>
        <p:spPr>
          <a:xfrm>
            <a:off x="8820147" y="1720839"/>
            <a:ext cx="3143250" cy="3323987"/>
          </a:xfrm>
          <a:prstGeom prst="rect">
            <a:avLst/>
          </a:prstGeom>
          <a:solidFill>
            <a:schemeClr val="accent1">
              <a:lumMod val="20000"/>
              <a:lumOff val="80000"/>
            </a:schemeClr>
          </a:solidFill>
        </p:spPr>
        <p:txBody>
          <a:bodyPr wrap="square">
            <a:spAutoFit/>
          </a:bodyPr>
          <a:lstStyle/>
          <a:p>
            <a:r>
              <a:rPr lang="en-US" sz="1400" dirty="0"/>
              <a:t>            	turn R       No turn      </a:t>
            </a:r>
            <a:r>
              <a:rPr lang="en-US" sz="1400" dirty="0" err="1"/>
              <a:t>turn</a:t>
            </a:r>
            <a:r>
              <a:rPr lang="en-US" sz="1400" dirty="0"/>
              <a:t> L</a:t>
            </a:r>
          </a:p>
          <a:p>
            <a:r>
              <a:rPr lang="en-US" sz="1400" dirty="0"/>
              <a:t>           	______    _______    ______</a:t>
            </a:r>
          </a:p>
          <a:p>
            <a:r>
              <a:rPr lang="en-US" sz="1400" dirty="0"/>
              <a:t>    L       	52             29              14  </a:t>
            </a:r>
          </a:p>
          <a:p>
            <a:r>
              <a:rPr lang="en-US" sz="1400" dirty="0"/>
              <a:t>    equal     	16             36              6  </a:t>
            </a:r>
          </a:p>
          <a:p>
            <a:r>
              <a:rPr lang="en-US" sz="1400" dirty="0"/>
              <a:t>    R           	1               9                51  </a:t>
            </a:r>
          </a:p>
          <a:p>
            <a:r>
              <a:rPr lang="en-US" sz="1400" dirty="0"/>
              <a:t>            	  </a:t>
            </a:r>
          </a:p>
          <a:p>
            <a:r>
              <a:rPr lang="en-US" sz="1400" dirty="0"/>
              <a:t>                       Probe 0          Probe 1</a:t>
            </a:r>
          </a:p>
          <a:p>
            <a:r>
              <a:rPr lang="en-US" sz="1400" dirty="0"/>
              <a:t>           	______          _______</a:t>
            </a:r>
          </a:p>
          <a:p>
            <a:r>
              <a:rPr lang="en-US" sz="1400" dirty="0"/>
              <a:t>    ACA       	154                  0  </a:t>
            </a:r>
          </a:p>
          <a:p>
            <a:r>
              <a:rPr lang="en-US" sz="1400" dirty="0"/>
              <a:t>    CA3        	 0                     93  </a:t>
            </a:r>
          </a:p>
          <a:p>
            <a:r>
              <a:rPr lang="en-US" sz="1400" dirty="0"/>
              <a:t>    DG        	 0                     63  </a:t>
            </a:r>
          </a:p>
          <a:p>
            <a:r>
              <a:rPr lang="en-US" sz="1400" dirty="0"/>
              <a:t>    LS       	 233                 0  </a:t>
            </a:r>
          </a:p>
          <a:p>
            <a:r>
              <a:rPr lang="en-US" sz="1400" dirty="0"/>
              <a:t>    MOs       	 162                 0  </a:t>
            </a:r>
          </a:p>
          <a:p>
            <a:r>
              <a:rPr lang="en-US" sz="1400" dirty="0"/>
              <a:t>    SUB        	 0                     113  </a:t>
            </a:r>
          </a:p>
          <a:p>
            <a:r>
              <a:rPr lang="en-US" sz="1400" dirty="0"/>
              <a:t>    </a:t>
            </a:r>
            <a:r>
              <a:rPr lang="en-US" sz="1400" dirty="0" err="1"/>
              <a:t>VISp</a:t>
            </a:r>
            <a:r>
              <a:rPr lang="en-US" sz="1400" dirty="0"/>
              <a:t>        	 0                     220 </a:t>
            </a:r>
          </a:p>
        </p:txBody>
      </p:sp>
      <p:sp>
        <p:nvSpPr>
          <p:cNvPr id="6" name="Rectangle 5">
            <a:extLst>
              <a:ext uri="{FF2B5EF4-FFF2-40B4-BE49-F238E27FC236}">
                <a16:creationId xmlns:a16="http://schemas.microsoft.com/office/drawing/2014/main" id="{8F2FE43D-D471-4A8F-9FB3-65D3BA6F6FBD}"/>
              </a:ext>
            </a:extLst>
          </p:cNvPr>
          <p:cNvSpPr/>
          <p:nvPr/>
        </p:nvSpPr>
        <p:spPr>
          <a:xfrm>
            <a:off x="6765342" y="1720839"/>
            <a:ext cx="1604548" cy="3416320"/>
          </a:xfrm>
          <a:prstGeom prst="rect">
            <a:avLst/>
          </a:prstGeom>
          <a:solidFill>
            <a:schemeClr val="accent1">
              <a:lumMod val="75000"/>
            </a:schemeClr>
          </a:solidFill>
        </p:spPr>
        <p:txBody>
          <a:bodyPr wrap="square">
            <a:spAutoFit/>
          </a:bodyPr>
          <a:lstStyle/>
          <a:p>
            <a:r>
              <a:rPr lang="en-US" dirty="0">
                <a:solidFill>
                  <a:schemeClr val="bg1"/>
                </a:solidFill>
              </a:rPr>
              <a:t>Brain regions</a:t>
            </a:r>
          </a:p>
          <a:p>
            <a:r>
              <a:rPr lang="en-US" dirty="0">
                <a:solidFill>
                  <a:schemeClr val="bg1"/>
                </a:solidFill>
              </a:rPr>
              <a:t>"CA1"</a:t>
            </a:r>
          </a:p>
          <a:p>
            <a:r>
              <a:rPr lang="en-US" dirty="0">
                <a:solidFill>
                  <a:schemeClr val="bg1"/>
                </a:solidFill>
              </a:rPr>
              <a:t>"DG"</a:t>
            </a:r>
          </a:p>
          <a:p>
            <a:r>
              <a:rPr lang="en-US" dirty="0">
                <a:solidFill>
                  <a:schemeClr val="bg1"/>
                </a:solidFill>
              </a:rPr>
              <a:t>"LP"</a:t>
            </a:r>
          </a:p>
          <a:p>
            <a:r>
              <a:rPr lang="en-US" dirty="0">
                <a:solidFill>
                  <a:schemeClr val="bg1"/>
                </a:solidFill>
              </a:rPr>
              <a:t>"MG"</a:t>
            </a:r>
          </a:p>
          <a:p>
            <a:r>
              <a:rPr lang="en-US" dirty="0">
                <a:solidFill>
                  <a:schemeClr val="bg1"/>
                </a:solidFill>
              </a:rPr>
              <a:t>"MRN"</a:t>
            </a:r>
          </a:p>
          <a:p>
            <a:r>
              <a:rPr lang="en-US" dirty="0">
                <a:solidFill>
                  <a:schemeClr val="bg1"/>
                </a:solidFill>
              </a:rPr>
              <a:t>"NB"</a:t>
            </a:r>
          </a:p>
          <a:p>
            <a:r>
              <a:rPr lang="en-US" dirty="0">
                <a:solidFill>
                  <a:schemeClr val="bg1"/>
                </a:solidFill>
              </a:rPr>
              <a:t>"POST"</a:t>
            </a:r>
          </a:p>
          <a:p>
            <a:r>
              <a:rPr lang="en-US" dirty="0">
                <a:solidFill>
                  <a:schemeClr val="bg1"/>
                </a:solidFill>
              </a:rPr>
              <a:t>"SPF"</a:t>
            </a:r>
          </a:p>
          <a:p>
            <a:r>
              <a:rPr lang="en-US" dirty="0">
                <a:solidFill>
                  <a:schemeClr val="bg1"/>
                </a:solidFill>
              </a:rPr>
              <a:t>"</a:t>
            </a:r>
            <a:r>
              <a:rPr lang="en-US" dirty="0" err="1">
                <a:solidFill>
                  <a:schemeClr val="bg1"/>
                </a:solidFill>
              </a:rPr>
              <a:t>VISam</a:t>
            </a:r>
            <a:r>
              <a:rPr lang="en-US" dirty="0">
                <a:solidFill>
                  <a:schemeClr val="bg1"/>
                </a:solidFill>
              </a:rPr>
              <a:t>"</a:t>
            </a:r>
          </a:p>
          <a:p>
            <a:r>
              <a:rPr lang="en-US" dirty="0">
                <a:solidFill>
                  <a:schemeClr val="bg1"/>
                </a:solidFill>
              </a:rPr>
              <a:t>"</a:t>
            </a:r>
            <a:r>
              <a:rPr lang="en-US" dirty="0" err="1">
                <a:solidFill>
                  <a:schemeClr val="bg1"/>
                </a:solidFill>
              </a:rPr>
              <a:t>VISp</a:t>
            </a:r>
            <a:r>
              <a:rPr lang="en-US" dirty="0">
                <a:solidFill>
                  <a:schemeClr val="bg1"/>
                </a:solidFill>
              </a:rPr>
              <a:t>"</a:t>
            </a:r>
          </a:p>
          <a:p>
            <a:r>
              <a:rPr lang="en-US" dirty="0">
                <a:solidFill>
                  <a:schemeClr val="bg1"/>
                </a:solidFill>
              </a:rPr>
              <a:t>"root"</a:t>
            </a:r>
          </a:p>
        </p:txBody>
      </p:sp>
    </p:spTree>
    <p:extLst>
      <p:ext uri="{BB962C8B-B14F-4D97-AF65-F5344CB8AC3E}">
        <p14:creationId xmlns:p14="http://schemas.microsoft.com/office/powerpoint/2010/main" val="83039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8E8D-2AD8-4B18-8426-2065ABCD62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67F551-1CB4-4812-82BE-98A6F0DC4E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822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8F638C-B3EC-4346-9C53-B68F5405D5A9}"/>
              </a:ext>
            </a:extLst>
          </p:cNvPr>
          <p:cNvGraphicFramePr>
            <a:graphicFrameLocks noGrp="1"/>
          </p:cNvGraphicFramePr>
          <p:nvPr>
            <p:ph idx="1"/>
            <p:extLst>
              <p:ext uri="{D42A27DB-BD31-4B8C-83A1-F6EECF244321}">
                <p14:modId xmlns:p14="http://schemas.microsoft.com/office/powerpoint/2010/main" val="498705469"/>
              </p:ext>
            </p:extLst>
          </p:nvPr>
        </p:nvGraphicFramePr>
        <p:xfrm>
          <a:off x="0" y="0"/>
          <a:ext cx="12192000" cy="8729980"/>
        </p:xfrm>
        <a:graphic>
          <a:graphicData uri="http://schemas.openxmlformats.org/drawingml/2006/table">
            <a:tbl>
              <a:tblPr firstRow="1" bandRow="1">
                <a:tableStyleId>{5C22544A-7EE6-4342-B048-85BDC9FD1C3A}</a:tableStyleId>
              </a:tblPr>
              <a:tblGrid>
                <a:gridCol w="1230648">
                  <a:extLst>
                    <a:ext uri="{9D8B030D-6E8A-4147-A177-3AD203B41FA5}">
                      <a16:colId xmlns:a16="http://schemas.microsoft.com/office/drawing/2014/main" val="790517535"/>
                    </a:ext>
                  </a:extLst>
                </a:gridCol>
                <a:gridCol w="1207752">
                  <a:extLst>
                    <a:ext uri="{9D8B030D-6E8A-4147-A177-3AD203B41FA5}">
                      <a16:colId xmlns:a16="http://schemas.microsoft.com/office/drawing/2014/main" val="643172553"/>
                    </a:ext>
                  </a:extLst>
                </a:gridCol>
                <a:gridCol w="1219200">
                  <a:extLst>
                    <a:ext uri="{9D8B030D-6E8A-4147-A177-3AD203B41FA5}">
                      <a16:colId xmlns:a16="http://schemas.microsoft.com/office/drawing/2014/main" val="3234434972"/>
                    </a:ext>
                  </a:extLst>
                </a:gridCol>
                <a:gridCol w="1219200">
                  <a:extLst>
                    <a:ext uri="{9D8B030D-6E8A-4147-A177-3AD203B41FA5}">
                      <a16:colId xmlns:a16="http://schemas.microsoft.com/office/drawing/2014/main" val="2371909626"/>
                    </a:ext>
                  </a:extLst>
                </a:gridCol>
                <a:gridCol w="1219200">
                  <a:extLst>
                    <a:ext uri="{9D8B030D-6E8A-4147-A177-3AD203B41FA5}">
                      <a16:colId xmlns:a16="http://schemas.microsoft.com/office/drawing/2014/main" val="201032918"/>
                    </a:ext>
                  </a:extLst>
                </a:gridCol>
                <a:gridCol w="1219200">
                  <a:extLst>
                    <a:ext uri="{9D8B030D-6E8A-4147-A177-3AD203B41FA5}">
                      <a16:colId xmlns:a16="http://schemas.microsoft.com/office/drawing/2014/main" val="3972669278"/>
                    </a:ext>
                  </a:extLst>
                </a:gridCol>
                <a:gridCol w="1219200">
                  <a:extLst>
                    <a:ext uri="{9D8B030D-6E8A-4147-A177-3AD203B41FA5}">
                      <a16:colId xmlns:a16="http://schemas.microsoft.com/office/drawing/2014/main" val="2027101700"/>
                    </a:ext>
                  </a:extLst>
                </a:gridCol>
                <a:gridCol w="1219200">
                  <a:extLst>
                    <a:ext uri="{9D8B030D-6E8A-4147-A177-3AD203B41FA5}">
                      <a16:colId xmlns:a16="http://schemas.microsoft.com/office/drawing/2014/main" val="298357926"/>
                    </a:ext>
                  </a:extLst>
                </a:gridCol>
                <a:gridCol w="1219200">
                  <a:extLst>
                    <a:ext uri="{9D8B030D-6E8A-4147-A177-3AD203B41FA5}">
                      <a16:colId xmlns:a16="http://schemas.microsoft.com/office/drawing/2014/main" val="3399660228"/>
                    </a:ext>
                  </a:extLst>
                </a:gridCol>
                <a:gridCol w="1219200">
                  <a:extLst>
                    <a:ext uri="{9D8B030D-6E8A-4147-A177-3AD203B41FA5}">
                      <a16:colId xmlns:a16="http://schemas.microsoft.com/office/drawing/2014/main" val="3022679977"/>
                    </a:ext>
                  </a:extLst>
                </a:gridCol>
              </a:tblGrid>
              <a:tr h="370840">
                <a:tc>
                  <a:txBody>
                    <a:bodyPr/>
                    <a:lstStyle/>
                    <a:p>
                      <a:r>
                        <a:rPr lang="en-US" sz="1050" dirty="0"/>
                        <a:t>Selected a visual stimulus contralateral to the recorded hemisphere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Selected a visual stimulus </a:t>
                      </a:r>
                      <a:r>
                        <a:rPr lang="en-US" sz="1050" dirty="0" err="1"/>
                        <a:t>ispilateral</a:t>
                      </a:r>
                      <a:r>
                        <a:rPr lang="en-US" sz="1050" dirty="0"/>
                        <a:t> to the recorded area</a:t>
                      </a:r>
                    </a:p>
                  </a:txBody>
                  <a:tcPr/>
                </a:tc>
                <a:tc>
                  <a:txBody>
                    <a:bodyPr/>
                    <a:lstStyle/>
                    <a:p>
                      <a:r>
                        <a:rPr lang="en-US" sz="1050" dirty="0"/>
                        <a:t>Missed contralateral stimulus resulting in no 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Missed ipsilateral stimulus resulting in no action</a:t>
                      </a:r>
                    </a:p>
                  </a:txBody>
                  <a:tcPr/>
                </a:tc>
                <a:tc>
                  <a:txBody>
                    <a:bodyPr/>
                    <a:lstStyle/>
                    <a:p>
                      <a:r>
                        <a:rPr lang="en-US" sz="1050" dirty="0"/>
                        <a:t>Movement</a:t>
                      </a:r>
                    </a:p>
                  </a:txBody>
                  <a:tcPr/>
                </a:tc>
                <a:tc>
                  <a:txBody>
                    <a:bodyPr/>
                    <a:lstStyle/>
                    <a:p>
                      <a:r>
                        <a:rPr lang="en-US" sz="1050" dirty="0"/>
                        <a:t>Choice</a:t>
                      </a:r>
                    </a:p>
                  </a:txBody>
                  <a:tcPr/>
                </a:tc>
                <a:tc>
                  <a:txBody>
                    <a:bodyPr/>
                    <a:lstStyle/>
                    <a:p>
                      <a:r>
                        <a:rPr lang="en-US" sz="1050" dirty="0"/>
                        <a:t>Choice for contralateral stimulus</a:t>
                      </a:r>
                    </a:p>
                  </a:txBody>
                  <a:tcPr/>
                </a:tc>
                <a:tc>
                  <a:txBody>
                    <a:bodyPr/>
                    <a:lstStyle/>
                    <a:p>
                      <a:r>
                        <a:rPr lang="en-US" sz="1050" dirty="0"/>
                        <a:t>Choice for either but mostly ipsilateral stimulus</a:t>
                      </a:r>
                    </a:p>
                  </a:txBody>
                  <a:tcPr/>
                </a:tc>
                <a:tc>
                  <a:txBody>
                    <a:bodyPr/>
                    <a:lstStyle/>
                    <a:p>
                      <a:r>
                        <a:rPr lang="en-US" sz="1050" b="0" i="0" kern="1200" dirty="0">
                          <a:solidFill>
                            <a:schemeClr val="lt1"/>
                          </a:solidFill>
                          <a:effectLst/>
                          <a:latin typeface="+mn-lt"/>
                          <a:ea typeface="+mn-ea"/>
                          <a:cs typeface="+mn-cs"/>
                        </a:rPr>
                        <a:t>choice-selective neurons exhibited directionally opposed activity: their activity increased before one choice and decreased below baseline before the other</a:t>
                      </a:r>
                      <a:endParaRPr lang="en-US" sz="1050" dirty="0"/>
                    </a:p>
                  </a:txBody>
                  <a:tcPr/>
                </a:tc>
                <a:tc>
                  <a:txBody>
                    <a:bodyPr/>
                    <a:lstStyle/>
                    <a:p>
                      <a:r>
                        <a:rPr lang="en-US" sz="1050" dirty="0"/>
                        <a:t>increased firing before both left and right choices (10 out of 48, 21% suppressed for non-preferred choice</a:t>
                      </a:r>
                    </a:p>
                  </a:txBody>
                  <a:tcPr/>
                </a:tc>
                <a:extLst>
                  <a:ext uri="{0D108BD9-81ED-4DB2-BD59-A6C34878D82A}">
                    <a16:rowId xmlns:a16="http://schemas.microsoft.com/office/drawing/2014/main" val="2233172558"/>
                  </a:ext>
                </a:extLst>
              </a:tr>
              <a:tr h="370840">
                <a:tc>
                  <a:txBody>
                    <a:bodyPr/>
                    <a:lstStyle/>
                    <a:p>
                      <a:r>
                        <a:rPr lang="en-US" sz="1050" dirty="0"/>
                        <a:t>First activated:</a:t>
                      </a:r>
                    </a:p>
                    <a:p>
                      <a:pPr marL="171450" indent="-171450">
                        <a:buFont typeface="Arial" panose="020B0604020202020204" pitchFamily="34" charset="0"/>
                        <a:buChar char="•"/>
                      </a:pPr>
                      <a:r>
                        <a:rPr lang="en-US" sz="1050" dirty="0"/>
                        <a:t>Visual areas such as:</a:t>
                      </a:r>
                    </a:p>
                    <a:p>
                      <a:pPr marL="0" indent="0">
                        <a:buFont typeface="Arial" panose="020B0604020202020204" pitchFamily="34" charset="0"/>
                        <a:buNone/>
                      </a:pPr>
                      <a:endParaRPr lang="en-US" sz="1050" dirty="0"/>
                    </a:p>
                    <a:p>
                      <a:pPr marL="0" indent="0">
                        <a:buFont typeface="Arial" panose="020B0604020202020204" pitchFamily="34" charset="0"/>
                        <a:buNone/>
                      </a:pPr>
                      <a:r>
                        <a:rPr lang="en-US" sz="1050" dirty="0"/>
                        <a:t>visual cortex (VIS)</a:t>
                      </a:r>
                    </a:p>
                    <a:p>
                      <a:pPr marL="0" indent="0">
                        <a:buFont typeface="Arial" panose="020B0604020202020204" pitchFamily="34" charset="0"/>
                        <a:buNone/>
                      </a:pPr>
                      <a:endParaRPr lang="en-US" sz="1050" dirty="0"/>
                    </a:p>
                    <a:p>
                      <a:pPr marL="0" indent="0">
                        <a:buFont typeface="Arial" panose="020B0604020202020204" pitchFamily="34" charset="0"/>
                        <a:buNone/>
                      </a:pPr>
                      <a:r>
                        <a:rPr lang="en-US" sz="1050" dirty="0"/>
                        <a:t>superficial superior colliculus (SCs)</a:t>
                      </a:r>
                    </a:p>
                  </a:txBody>
                  <a:tcPr/>
                </a:tc>
                <a:tc>
                  <a:txBody>
                    <a:bodyPr/>
                    <a:lstStyle/>
                    <a:p>
                      <a:r>
                        <a:rPr lang="en-US" sz="1050" dirty="0"/>
                        <a:t>First activated:</a:t>
                      </a:r>
                    </a:p>
                    <a:p>
                      <a:pPr marL="171450" indent="-171450">
                        <a:buFont typeface="Arial" panose="020B0604020202020204" pitchFamily="34" charset="0"/>
                        <a:buChar char="•"/>
                      </a:pPr>
                      <a:r>
                        <a:rPr lang="en-US" sz="1050" dirty="0"/>
                        <a:t>rest of the brain regions (</a:t>
                      </a:r>
                      <a:r>
                        <a:rPr lang="en-US" sz="1050" b="0" i="0" kern="1200" dirty="0">
                          <a:solidFill>
                            <a:schemeClr val="dk1"/>
                          </a:solidFill>
                          <a:effectLst/>
                          <a:latin typeface="+mn-lt"/>
                          <a:ea typeface="+mn-ea"/>
                          <a:cs typeface="+mn-cs"/>
                        </a:rPr>
                        <a:t>frontal cortex (MOs, ACA and PL), basal ganglia (CP, </a:t>
                      </a:r>
                      <a:r>
                        <a:rPr lang="en-US" sz="1050" b="0" i="0" kern="1200" dirty="0" err="1">
                          <a:solidFill>
                            <a:schemeClr val="dk1"/>
                          </a:solidFill>
                          <a:effectLst/>
                          <a:latin typeface="+mn-lt"/>
                          <a:ea typeface="+mn-ea"/>
                          <a:cs typeface="+mn-cs"/>
                        </a:rPr>
                        <a:t>GPe</a:t>
                      </a:r>
                      <a:r>
                        <a:rPr lang="en-US" sz="1050" b="0" i="0" kern="1200" dirty="0">
                          <a:solidFill>
                            <a:schemeClr val="dk1"/>
                          </a:solidFill>
                          <a:effectLst/>
                          <a:latin typeface="+mn-lt"/>
                          <a:ea typeface="+mn-ea"/>
                          <a:cs typeface="+mn-cs"/>
                        </a:rPr>
                        <a:t> and </a:t>
                      </a:r>
                      <a:r>
                        <a:rPr lang="en-US" sz="1050" b="0" i="0" kern="1200" dirty="0" err="1">
                          <a:solidFill>
                            <a:schemeClr val="dk1"/>
                          </a:solidFill>
                          <a:effectLst/>
                          <a:latin typeface="+mn-lt"/>
                          <a:ea typeface="+mn-ea"/>
                          <a:cs typeface="+mn-cs"/>
                        </a:rPr>
                        <a:t>SNr</a:t>
                      </a:r>
                      <a:r>
                        <a:rPr lang="en-US" sz="1050" b="0" i="0" kern="1200" dirty="0">
                          <a:solidFill>
                            <a:schemeClr val="dk1"/>
                          </a:solidFill>
                          <a:effectLst/>
                          <a:latin typeface="+mn-lt"/>
                          <a:ea typeface="+mn-ea"/>
                          <a:cs typeface="+mn-cs"/>
                        </a:rPr>
                        <a:t>), and several midbrain nuclei (</a:t>
                      </a:r>
                      <a:r>
                        <a:rPr lang="en-US" sz="1050" b="0" i="0" kern="1200" dirty="0" err="1">
                          <a:solidFill>
                            <a:schemeClr val="dk1"/>
                          </a:solidFill>
                          <a:effectLst/>
                          <a:latin typeface="+mn-lt"/>
                          <a:ea typeface="+mn-ea"/>
                          <a:cs typeface="+mn-cs"/>
                        </a:rPr>
                        <a:t>SCm</a:t>
                      </a:r>
                      <a:r>
                        <a:rPr lang="en-US" sz="1050" b="0" i="0" kern="1200" dirty="0">
                          <a:solidFill>
                            <a:schemeClr val="dk1"/>
                          </a:solidFill>
                          <a:effectLst/>
                          <a:latin typeface="+mn-lt"/>
                          <a:ea typeface="+mn-ea"/>
                          <a:cs typeface="+mn-cs"/>
                        </a:rPr>
                        <a:t>, MRN, APN and ZI)</a:t>
                      </a:r>
                      <a:endParaRPr lang="en-US" sz="1050" dirty="0"/>
                    </a:p>
                  </a:txBody>
                  <a:tcPr/>
                </a:tc>
                <a:tc>
                  <a:txBody>
                    <a:bodyPr/>
                    <a:lstStyle/>
                    <a:p>
                      <a:r>
                        <a:rPr lang="en-US" sz="1050" b="0" i="0" kern="1200" dirty="0">
                          <a:solidFill>
                            <a:schemeClr val="dk1"/>
                          </a:solidFill>
                          <a:effectLst/>
                          <a:latin typeface="+mn-lt"/>
                          <a:ea typeface="+mn-ea"/>
                          <a:cs typeface="+mn-cs"/>
                        </a:rPr>
                        <a:t>Activation of:</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classical visual areas</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basal ganglia</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Several midbrain structures</a:t>
                      </a:r>
                      <a:endParaRPr lang="en-US" sz="1050" dirty="0"/>
                    </a:p>
                  </a:txBody>
                  <a:tcPr/>
                </a:tc>
                <a:tc>
                  <a:txBody>
                    <a:bodyPr/>
                    <a:lstStyle/>
                    <a:p>
                      <a:r>
                        <a:rPr lang="en-US" sz="1050" dirty="0"/>
                        <a:t>Recorded hemisphere was silent</a:t>
                      </a:r>
                    </a:p>
                  </a:txBody>
                  <a:tcPr/>
                </a:tc>
                <a:tc>
                  <a:txBody>
                    <a:bodyPr/>
                    <a:lstStyle/>
                    <a:p>
                      <a:r>
                        <a:rPr lang="en-US" sz="1050" b="0" i="0" kern="1200" dirty="0">
                          <a:solidFill>
                            <a:schemeClr val="dk1"/>
                          </a:solidFill>
                          <a:effectLst/>
                          <a:latin typeface="+mn-lt"/>
                          <a:ea typeface="+mn-ea"/>
                          <a:cs typeface="+mn-cs"/>
                        </a:rPr>
                        <a:t>The widely distributed activity seen following trial onset was therefore present only when mice moved, regardless of the particular stimulus and particular action.</a:t>
                      </a:r>
                      <a:endParaRPr lang="en-US" sz="1050" dirty="0"/>
                    </a:p>
                  </a:txBody>
                  <a:tcPr/>
                </a:tc>
                <a:tc>
                  <a:txBody>
                    <a:bodyPr/>
                    <a:lstStyle/>
                    <a:p>
                      <a:r>
                        <a:rPr lang="en-US" sz="1050" b="0" i="0" kern="1200" dirty="0">
                          <a:solidFill>
                            <a:schemeClr val="dk1"/>
                          </a:solidFill>
                          <a:effectLst/>
                          <a:latin typeface="+mn-lt"/>
                          <a:ea typeface="+mn-ea"/>
                          <a:cs typeface="+mn-cs"/>
                        </a:rPr>
                        <a:t> Sparse but found in:</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frontal cortex (MOs, PL and </a:t>
                      </a:r>
                      <a:r>
                        <a:rPr lang="en-US" sz="1050" b="0" i="0" kern="1200" dirty="0" err="1">
                          <a:solidFill>
                            <a:schemeClr val="dk1"/>
                          </a:solidFill>
                          <a:effectLst/>
                          <a:latin typeface="+mn-lt"/>
                          <a:ea typeface="+mn-ea"/>
                          <a:cs typeface="+mn-cs"/>
                        </a:rPr>
                        <a:t>MOp</a:t>
                      </a:r>
                      <a:r>
                        <a:rPr lang="en-US" sz="1050" b="0" i="0" kern="1200" dirty="0">
                          <a:solidFill>
                            <a:schemeClr val="dk1"/>
                          </a:solidFill>
                          <a:effectLst/>
                          <a:latin typeface="+mn-lt"/>
                          <a:ea typeface="+mn-ea"/>
                          <a:cs typeface="+mn-cs"/>
                        </a:rPr>
                        <a:t>)</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basal ganglia (CP and </a:t>
                      </a:r>
                      <a:r>
                        <a:rPr lang="en-US" sz="1050" b="0" i="0" kern="1200" dirty="0" err="1">
                          <a:solidFill>
                            <a:schemeClr val="dk1"/>
                          </a:solidFill>
                          <a:effectLst/>
                          <a:latin typeface="+mn-lt"/>
                          <a:ea typeface="+mn-ea"/>
                          <a:cs typeface="+mn-cs"/>
                        </a:rPr>
                        <a:t>SNr</a:t>
                      </a:r>
                      <a:r>
                        <a:rPr lang="en-US" sz="1050" b="0" i="0" kern="1200" dirty="0">
                          <a:solidFill>
                            <a:schemeClr val="dk1"/>
                          </a:solidFill>
                          <a:effectLst/>
                          <a:latin typeface="+mn-lt"/>
                          <a:ea typeface="+mn-ea"/>
                          <a:cs typeface="+mn-cs"/>
                        </a:rPr>
                        <a:t>)</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higher-order thalamus and motor-related superior colliculus(</a:t>
                      </a:r>
                      <a:r>
                        <a:rPr lang="en-US" sz="1050" b="0" i="0" kern="1200" dirty="0" err="1">
                          <a:solidFill>
                            <a:schemeClr val="dk1"/>
                          </a:solidFill>
                          <a:effectLst/>
                          <a:latin typeface="+mn-lt"/>
                          <a:ea typeface="+mn-ea"/>
                          <a:cs typeface="+mn-cs"/>
                        </a:rPr>
                        <a:t>SCm</a:t>
                      </a:r>
                      <a:r>
                        <a:rPr lang="en-US" sz="1050" b="0" i="0" kern="1200" dirty="0">
                          <a:solidFill>
                            <a:schemeClr val="dk1"/>
                          </a:solidFill>
                          <a:effectLst/>
                          <a:latin typeface="+mn-lt"/>
                          <a:ea typeface="+mn-ea"/>
                          <a:cs typeface="+mn-cs"/>
                        </a:rPr>
                        <a:t>)</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midbrain reticular nucleus</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ZI </a:t>
                      </a:r>
                    </a:p>
                    <a:p>
                      <a:pPr marL="171450" indent="-171450">
                        <a:buFont typeface="Arial" panose="020B0604020202020204" pitchFamily="34" charset="0"/>
                        <a:buChar char="•"/>
                      </a:pPr>
                      <a:r>
                        <a:rPr lang="en-US" sz="1050" b="0" i="0" kern="1200" dirty="0">
                          <a:solidFill>
                            <a:schemeClr val="dk1"/>
                          </a:solidFill>
                          <a:effectLst/>
                          <a:latin typeface="+mn-lt"/>
                          <a:ea typeface="+mn-ea"/>
                          <a:cs typeface="+mn-cs"/>
                        </a:rPr>
                        <a:t>(NOT VISP)</a:t>
                      </a:r>
                      <a:endParaRPr lang="en-US" sz="1050" dirty="0"/>
                    </a:p>
                  </a:txBody>
                  <a:tcPr/>
                </a:tc>
                <a:tc>
                  <a:txBody>
                    <a:bodyPr/>
                    <a:lstStyle/>
                    <a:p>
                      <a:r>
                        <a:rPr lang="en-US" sz="1050" dirty="0"/>
                        <a:t>midbrain (MRN, </a:t>
                      </a:r>
                      <a:r>
                        <a:rPr lang="en-US" sz="1050" dirty="0" err="1"/>
                        <a:t>SCm</a:t>
                      </a:r>
                      <a:r>
                        <a:rPr lang="en-US" sz="1050" dirty="0"/>
                        <a:t>, </a:t>
                      </a:r>
                      <a:r>
                        <a:rPr lang="en-US" sz="1050" dirty="0" err="1"/>
                        <a:t>SNr</a:t>
                      </a:r>
                      <a:r>
                        <a:rPr lang="en-US" sz="1050" dirty="0"/>
                        <a:t> and ZI),</a:t>
                      </a:r>
                    </a:p>
                  </a:txBody>
                  <a:tcPr/>
                </a:tc>
                <a:tc>
                  <a:txBody>
                    <a:bodyPr/>
                    <a:lstStyle/>
                    <a:p>
                      <a:r>
                        <a:rPr lang="en-US" sz="1050" dirty="0"/>
                        <a:t>forebrain (MOs, PL, </a:t>
                      </a:r>
                      <a:r>
                        <a:rPr lang="en-US" sz="1050" dirty="0" err="1"/>
                        <a:t>MOp</a:t>
                      </a:r>
                      <a:r>
                        <a:rPr lang="en-US" sz="1050" dirty="0"/>
                        <a:t> and CP)</a:t>
                      </a:r>
                    </a:p>
                  </a:txBody>
                  <a:tcPr/>
                </a:tc>
                <a:tc>
                  <a:txBody>
                    <a:bodyPr/>
                    <a:lstStyle/>
                    <a:p>
                      <a:r>
                        <a:rPr lang="en-US" sz="1050" dirty="0"/>
                        <a:t>Midbrain choice selective neurons</a:t>
                      </a:r>
                    </a:p>
                  </a:txBody>
                  <a:tcPr/>
                </a:tc>
                <a:tc>
                  <a:txBody>
                    <a:bodyPr/>
                    <a:lstStyle/>
                    <a:p>
                      <a:r>
                        <a:rPr lang="en-US" sz="1050" dirty="0"/>
                        <a:t>Frontal choice selective neurons</a:t>
                      </a:r>
                    </a:p>
                  </a:txBody>
                  <a:tcPr/>
                </a:tc>
                <a:extLst>
                  <a:ext uri="{0D108BD9-81ED-4DB2-BD59-A6C34878D82A}">
                    <a16:rowId xmlns:a16="http://schemas.microsoft.com/office/drawing/2014/main" val="319768511"/>
                  </a:ext>
                </a:extLst>
              </a:tr>
              <a:tr h="332740">
                <a:tc>
                  <a:txBody>
                    <a:bodyPr/>
                    <a:lstStyle/>
                    <a:p>
                      <a:r>
                        <a:rPr lang="en-US" sz="1050" dirty="0"/>
                        <a:t>Soon spread to:</a:t>
                      </a:r>
                    </a:p>
                    <a:p>
                      <a:pPr marL="171450" indent="-171450">
                        <a:buFont typeface="Arial" panose="020B0604020202020204" pitchFamily="34" charset="0"/>
                        <a:buChar char="•"/>
                      </a:pPr>
                      <a:r>
                        <a:rPr lang="en-US" sz="1050" dirty="0"/>
                        <a:t>rest of the brain regions (</a:t>
                      </a:r>
                      <a:r>
                        <a:rPr lang="en-US" sz="1050" b="0" i="0" kern="1200" dirty="0">
                          <a:solidFill>
                            <a:schemeClr val="dk1"/>
                          </a:solidFill>
                          <a:effectLst/>
                          <a:latin typeface="+mn-lt"/>
                          <a:ea typeface="+mn-ea"/>
                          <a:cs typeface="+mn-cs"/>
                        </a:rPr>
                        <a:t>frontal cortex (MOs, ACA and PL), basal ganglia (CP, </a:t>
                      </a:r>
                      <a:r>
                        <a:rPr lang="en-US" sz="1050" b="0" i="0" kern="1200" dirty="0" err="1">
                          <a:solidFill>
                            <a:schemeClr val="dk1"/>
                          </a:solidFill>
                          <a:effectLst/>
                          <a:latin typeface="+mn-lt"/>
                          <a:ea typeface="+mn-ea"/>
                          <a:cs typeface="+mn-cs"/>
                        </a:rPr>
                        <a:t>GPe</a:t>
                      </a:r>
                      <a:r>
                        <a:rPr lang="en-US" sz="1050" b="0" i="0" kern="1200" dirty="0">
                          <a:solidFill>
                            <a:schemeClr val="dk1"/>
                          </a:solidFill>
                          <a:effectLst/>
                          <a:latin typeface="+mn-lt"/>
                          <a:ea typeface="+mn-ea"/>
                          <a:cs typeface="+mn-cs"/>
                        </a:rPr>
                        <a:t> and </a:t>
                      </a:r>
                      <a:r>
                        <a:rPr lang="en-US" sz="1050" b="0" i="0" kern="1200" dirty="0" err="1">
                          <a:solidFill>
                            <a:schemeClr val="dk1"/>
                          </a:solidFill>
                          <a:effectLst/>
                          <a:latin typeface="+mn-lt"/>
                          <a:ea typeface="+mn-ea"/>
                          <a:cs typeface="+mn-cs"/>
                        </a:rPr>
                        <a:t>SNr</a:t>
                      </a:r>
                      <a:r>
                        <a:rPr lang="en-US" sz="1050" b="0" i="0" kern="1200" dirty="0">
                          <a:solidFill>
                            <a:schemeClr val="dk1"/>
                          </a:solidFill>
                          <a:effectLst/>
                          <a:latin typeface="+mn-lt"/>
                          <a:ea typeface="+mn-ea"/>
                          <a:cs typeface="+mn-cs"/>
                        </a:rPr>
                        <a:t>), and several midbrain nuclei (</a:t>
                      </a:r>
                      <a:r>
                        <a:rPr lang="en-US" sz="1050" b="0" i="0" kern="1200" dirty="0" err="1">
                          <a:solidFill>
                            <a:schemeClr val="dk1"/>
                          </a:solidFill>
                          <a:effectLst/>
                          <a:latin typeface="+mn-lt"/>
                          <a:ea typeface="+mn-ea"/>
                          <a:cs typeface="+mn-cs"/>
                        </a:rPr>
                        <a:t>SCm</a:t>
                      </a:r>
                      <a:r>
                        <a:rPr lang="en-US" sz="1050" b="0" i="0" kern="1200" dirty="0">
                          <a:solidFill>
                            <a:schemeClr val="dk1"/>
                          </a:solidFill>
                          <a:effectLst/>
                          <a:latin typeface="+mn-lt"/>
                          <a:ea typeface="+mn-ea"/>
                          <a:cs typeface="+mn-cs"/>
                        </a:rPr>
                        <a:t>, MRN, APN and ZI)</a:t>
                      </a:r>
                      <a:endParaRPr lang="en-US" sz="1050" dirty="0"/>
                    </a:p>
                  </a:txBody>
                  <a:tcPr/>
                </a:tc>
                <a:tc>
                  <a:txBody>
                    <a:bodyPr/>
                    <a:lstStyle/>
                    <a:p>
                      <a:pPr algn="l"/>
                      <a:r>
                        <a:rPr lang="en-US" sz="1050" dirty="0"/>
                        <a:t>Last activated:</a:t>
                      </a:r>
                    </a:p>
                    <a:p>
                      <a:pPr marL="171450" indent="-171450">
                        <a:buFont typeface="Arial" panose="020B0604020202020204" pitchFamily="34" charset="0"/>
                        <a:buChar char="•"/>
                      </a:pPr>
                      <a:r>
                        <a:rPr lang="en-US" sz="1050" dirty="0"/>
                        <a:t>visual cortex (VIS)</a:t>
                      </a:r>
                    </a:p>
                    <a:p>
                      <a:pPr marL="171450" indent="-171450">
                        <a:buFont typeface="Arial" panose="020B0604020202020204" pitchFamily="34" charset="0"/>
                        <a:buChar char="•"/>
                      </a:pPr>
                      <a:r>
                        <a:rPr lang="en-US" sz="1050" dirty="0"/>
                        <a:t>superficial superior colliculus (SCs)</a:t>
                      </a:r>
                    </a:p>
                  </a:txBody>
                  <a:tcPr/>
                </a:tc>
                <a:tc>
                  <a:txBody>
                    <a:bodyPr/>
                    <a:lstStyle/>
                    <a:p>
                      <a:r>
                        <a:rPr lang="en-US" sz="1050" dirty="0"/>
                        <a:t>No propagation to other brain areas</a:t>
                      </a:r>
                    </a:p>
                  </a:txBody>
                  <a:tcPr/>
                </a:tc>
                <a:tc>
                  <a:txBody>
                    <a:bodyPr/>
                    <a:lstStyle/>
                    <a:p>
                      <a:endParaRPr lang="en-US" sz="1050" dirty="0"/>
                    </a:p>
                  </a:txBody>
                  <a:tcPr/>
                </a:tc>
                <a:tc>
                  <a:txBody>
                    <a:bodyPr/>
                    <a:lstStyle/>
                    <a:p>
                      <a:endParaRPr lang="en-US"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a:p>
                  </a:txBody>
                  <a:tcPr/>
                </a:tc>
                <a:extLst>
                  <a:ext uri="{0D108BD9-81ED-4DB2-BD59-A6C34878D82A}">
                    <a16:rowId xmlns:a16="http://schemas.microsoft.com/office/drawing/2014/main" val="1298084911"/>
                  </a:ext>
                </a:extLst>
              </a:tr>
              <a:tr h="370840">
                <a:tc gridSpan="4">
                  <a:txBody>
                    <a:bodyPr/>
                    <a:lstStyle/>
                    <a:p>
                      <a:r>
                        <a:rPr lang="en-US" sz="1050" dirty="0"/>
                        <a:t>The widely distributed activity seen following trial onset was therefore present only when mice moved, regardless of the particular stimulus and particular action. Whereas responses to visual stimuli are largely confined to a restricted visual pathway, neural correlates of action initiation are essentially global.</a:t>
                      </a:r>
                    </a:p>
                  </a:txBody>
                  <a:tcPr/>
                </a:tc>
                <a:tc hMerge="1">
                  <a:txBody>
                    <a:bodyPr/>
                    <a:lstStyle/>
                    <a:p>
                      <a:endParaRPr lang="en-US" sz="1050" dirty="0"/>
                    </a:p>
                  </a:txBody>
                  <a:tcPr/>
                </a:tc>
                <a:tc hMerge="1">
                  <a:txBody>
                    <a:bodyPr/>
                    <a:lstStyle/>
                    <a:p>
                      <a:endParaRPr lang="en-US" sz="1050" dirty="0"/>
                    </a:p>
                  </a:txBody>
                  <a:tcPr/>
                </a:tc>
                <a:tc hMerge="1">
                  <a:txBody>
                    <a:bodyPr/>
                    <a:lstStyle/>
                    <a:p>
                      <a:endParaRPr lang="en-US" sz="1050" dirty="0"/>
                    </a:p>
                  </a:txBody>
                  <a:tcPr/>
                </a:tc>
                <a:tc>
                  <a:txBody>
                    <a:bodyPr/>
                    <a:lstStyle/>
                    <a:p>
                      <a:endParaRPr lang="en-US" sz="1050"/>
                    </a:p>
                  </a:txBody>
                  <a:tcPr/>
                </a:tc>
                <a:tc gridSpan="5">
                  <a:txBody>
                    <a:bodyPr/>
                    <a:lstStyle/>
                    <a:p>
                      <a:r>
                        <a:rPr lang="en-US" sz="1050" dirty="0"/>
                        <a:t>Neurons encoding choice, therefore, exhibit a distinctive bilateral encoding of both choices in the forebrain, versus a unilateral encoding of contralateral choices in the midbrain</a:t>
                      </a:r>
                    </a:p>
                  </a:txBody>
                  <a:tcPr/>
                </a:tc>
                <a:tc hMerge="1">
                  <a:txBody>
                    <a:bodyPr/>
                    <a:lstStyle/>
                    <a:p>
                      <a:endParaRPr lang="en-US" sz="1050" dirty="0"/>
                    </a:p>
                  </a:txBody>
                  <a:tcPr/>
                </a:tc>
                <a:tc hMerge="1">
                  <a:txBody>
                    <a:bodyPr/>
                    <a:lstStyle/>
                    <a:p>
                      <a:endParaRPr lang="en-US" sz="1050" dirty="0"/>
                    </a:p>
                  </a:txBody>
                  <a:tcPr/>
                </a:tc>
                <a:tc hMerge="1">
                  <a:txBody>
                    <a:bodyPr/>
                    <a:lstStyle/>
                    <a:p>
                      <a:endParaRPr lang="en-US" sz="1050" dirty="0"/>
                    </a:p>
                  </a:txBody>
                  <a:tcPr/>
                </a:tc>
                <a:tc hMerge="1">
                  <a:txBody>
                    <a:bodyPr/>
                    <a:lstStyle/>
                    <a:p>
                      <a:endParaRPr lang="en-US" sz="1050" dirty="0"/>
                    </a:p>
                  </a:txBody>
                  <a:tcPr/>
                </a:tc>
                <a:extLst>
                  <a:ext uri="{0D108BD9-81ED-4DB2-BD59-A6C34878D82A}">
                    <a16:rowId xmlns:a16="http://schemas.microsoft.com/office/drawing/2014/main" val="1574446467"/>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351995972"/>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3660312579"/>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extLst>
                  <a:ext uri="{0D108BD9-81ED-4DB2-BD59-A6C34878D82A}">
                    <a16:rowId xmlns:a16="http://schemas.microsoft.com/office/drawing/2014/main" val="2635213205"/>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293110304"/>
                  </a:ext>
                </a:extLst>
              </a:tr>
            </a:tbl>
          </a:graphicData>
        </a:graphic>
      </p:graphicFrame>
    </p:spTree>
    <p:extLst>
      <p:ext uri="{BB962C8B-B14F-4D97-AF65-F5344CB8AC3E}">
        <p14:creationId xmlns:p14="http://schemas.microsoft.com/office/powerpoint/2010/main" val="236265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8F638C-B3EC-4346-9C53-B68F5405D5A9}"/>
              </a:ext>
            </a:extLst>
          </p:cNvPr>
          <p:cNvGraphicFramePr>
            <a:graphicFrameLocks noGrp="1"/>
          </p:cNvGraphicFramePr>
          <p:nvPr>
            <p:ph idx="1"/>
            <p:extLst>
              <p:ext uri="{D42A27DB-BD31-4B8C-83A1-F6EECF244321}">
                <p14:modId xmlns:p14="http://schemas.microsoft.com/office/powerpoint/2010/main" val="1412747694"/>
              </p:ext>
            </p:extLst>
          </p:nvPr>
        </p:nvGraphicFramePr>
        <p:xfrm>
          <a:off x="0" y="0"/>
          <a:ext cx="12192000" cy="5128260"/>
        </p:xfrm>
        <a:graphic>
          <a:graphicData uri="http://schemas.openxmlformats.org/drawingml/2006/table">
            <a:tbl>
              <a:tblPr firstRow="1" bandRow="1">
                <a:tableStyleId>{5C22544A-7EE6-4342-B048-85BDC9FD1C3A}</a:tableStyleId>
              </a:tblPr>
              <a:tblGrid>
                <a:gridCol w="1230648">
                  <a:extLst>
                    <a:ext uri="{9D8B030D-6E8A-4147-A177-3AD203B41FA5}">
                      <a16:colId xmlns:a16="http://schemas.microsoft.com/office/drawing/2014/main" val="790517535"/>
                    </a:ext>
                  </a:extLst>
                </a:gridCol>
                <a:gridCol w="1207752">
                  <a:extLst>
                    <a:ext uri="{9D8B030D-6E8A-4147-A177-3AD203B41FA5}">
                      <a16:colId xmlns:a16="http://schemas.microsoft.com/office/drawing/2014/main" val="643172553"/>
                    </a:ext>
                  </a:extLst>
                </a:gridCol>
                <a:gridCol w="1219200">
                  <a:extLst>
                    <a:ext uri="{9D8B030D-6E8A-4147-A177-3AD203B41FA5}">
                      <a16:colId xmlns:a16="http://schemas.microsoft.com/office/drawing/2014/main" val="3234434972"/>
                    </a:ext>
                  </a:extLst>
                </a:gridCol>
                <a:gridCol w="1219200">
                  <a:extLst>
                    <a:ext uri="{9D8B030D-6E8A-4147-A177-3AD203B41FA5}">
                      <a16:colId xmlns:a16="http://schemas.microsoft.com/office/drawing/2014/main" val="2371909626"/>
                    </a:ext>
                  </a:extLst>
                </a:gridCol>
                <a:gridCol w="1219200">
                  <a:extLst>
                    <a:ext uri="{9D8B030D-6E8A-4147-A177-3AD203B41FA5}">
                      <a16:colId xmlns:a16="http://schemas.microsoft.com/office/drawing/2014/main" val="201032918"/>
                    </a:ext>
                  </a:extLst>
                </a:gridCol>
                <a:gridCol w="1219200">
                  <a:extLst>
                    <a:ext uri="{9D8B030D-6E8A-4147-A177-3AD203B41FA5}">
                      <a16:colId xmlns:a16="http://schemas.microsoft.com/office/drawing/2014/main" val="3972669278"/>
                    </a:ext>
                  </a:extLst>
                </a:gridCol>
                <a:gridCol w="1219200">
                  <a:extLst>
                    <a:ext uri="{9D8B030D-6E8A-4147-A177-3AD203B41FA5}">
                      <a16:colId xmlns:a16="http://schemas.microsoft.com/office/drawing/2014/main" val="2027101700"/>
                    </a:ext>
                  </a:extLst>
                </a:gridCol>
                <a:gridCol w="1219200">
                  <a:extLst>
                    <a:ext uri="{9D8B030D-6E8A-4147-A177-3AD203B41FA5}">
                      <a16:colId xmlns:a16="http://schemas.microsoft.com/office/drawing/2014/main" val="298357926"/>
                    </a:ext>
                  </a:extLst>
                </a:gridCol>
                <a:gridCol w="1219200">
                  <a:extLst>
                    <a:ext uri="{9D8B030D-6E8A-4147-A177-3AD203B41FA5}">
                      <a16:colId xmlns:a16="http://schemas.microsoft.com/office/drawing/2014/main" val="3399660228"/>
                    </a:ext>
                  </a:extLst>
                </a:gridCol>
                <a:gridCol w="1219200">
                  <a:extLst>
                    <a:ext uri="{9D8B030D-6E8A-4147-A177-3AD203B41FA5}">
                      <a16:colId xmlns:a16="http://schemas.microsoft.com/office/drawing/2014/main" val="3022679977"/>
                    </a:ext>
                  </a:extLst>
                </a:gridCol>
              </a:tblGrid>
              <a:tr h="370840">
                <a:tc>
                  <a:txBody>
                    <a:bodyPr/>
                    <a:lstStyle/>
                    <a:p>
                      <a:r>
                        <a:rPr lang="en-US" sz="1050" dirty="0"/>
                        <a:t>Engagement: Differences were also seen in pre-stimulus firing rates; for instance,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Engagement: a net decrease in pre-stimulus activity during task context</a:t>
                      </a:r>
                    </a:p>
                  </a:txBody>
                  <a:tcPr/>
                </a:tc>
                <a:tc>
                  <a:txBody>
                    <a:bodyPr/>
                    <a:lstStyle/>
                    <a:p>
                      <a:r>
                        <a:rPr lang="en-US" sz="1050" dirty="0"/>
                        <a:t>Engagement: consistent increase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2233172558"/>
                  </a:ext>
                </a:extLst>
              </a:tr>
              <a:tr h="370840">
                <a:tc>
                  <a:txBody>
                    <a:bodyPr/>
                    <a:lstStyle/>
                    <a:p>
                      <a:pPr marL="171450" indent="-171450">
                        <a:buFont typeface="Arial" panose="020B0604020202020204" pitchFamily="34" charset="0"/>
                        <a:buChar char="•"/>
                      </a:pPr>
                      <a:r>
                        <a:rPr lang="en-US" sz="1050" dirty="0"/>
                        <a:t>pre-stimulus activity in </a:t>
                      </a:r>
                      <a:r>
                        <a:rPr lang="en-US" sz="1050" dirty="0" err="1"/>
                        <a:t>VISp</a:t>
                      </a:r>
                      <a:r>
                        <a:rPr lang="en-US" sz="1050" dirty="0"/>
                        <a:t> was lower in the task (Miss trials) than during passive stimulation</a:t>
                      </a:r>
                    </a:p>
                    <a:p>
                      <a:pPr marL="171450" indent="-171450">
                        <a:buFont typeface="Arial" panose="020B0604020202020204" pitchFamily="34" charset="0"/>
                        <a:buChar char="•"/>
                      </a:pPr>
                      <a:r>
                        <a:rPr lang="en-US" sz="1050" dirty="0"/>
                        <a:t>pre-stimulus activity in CP showed the opposite modulation</a:t>
                      </a:r>
                    </a:p>
                  </a:txBody>
                  <a:tcPr/>
                </a:tc>
                <a:tc>
                  <a:txBody>
                    <a:bodyPr/>
                    <a:lstStyle/>
                    <a:p>
                      <a:pPr marL="171450" indent="-171450">
                        <a:buFont typeface="Arial" panose="020B0604020202020204" pitchFamily="34" charset="0"/>
                        <a:buChar char="•"/>
                      </a:pPr>
                      <a:r>
                        <a:rPr lang="en-US" sz="1050" dirty="0"/>
                        <a:t>Neocortex</a:t>
                      </a:r>
                    </a:p>
                    <a:p>
                      <a:pPr marL="171450" indent="-171450">
                        <a:buFont typeface="Arial" panose="020B0604020202020204" pitchFamily="34" charset="0"/>
                        <a:buChar char="•"/>
                      </a:pPr>
                      <a:r>
                        <a:rPr lang="en-US" sz="1050" dirty="0"/>
                        <a:t>sensory thalamus</a:t>
                      </a:r>
                    </a:p>
                  </a:txBody>
                  <a:tcPr/>
                </a:tc>
                <a:tc>
                  <a:txBody>
                    <a:bodyPr/>
                    <a:lstStyle/>
                    <a:p>
                      <a:pPr marL="171450" indent="-171450">
                        <a:buFont typeface="Arial" panose="020B0604020202020204" pitchFamily="34" charset="0"/>
                        <a:buChar char="•"/>
                      </a:pPr>
                      <a:r>
                        <a:rPr lang="en-US" sz="1050" dirty="0"/>
                        <a:t>basal ganglia</a:t>
                      </a:r>
                    </a:p>
                    <a:p>
                      <a:pPr marL="171450" indent="-171450">
                        <a:buFont typeface="Arial" panose="020B0604020202020204" pitchFamily="34" charset="0"/>
                        <a:buChar char="•"/>
                      </a:pPr>
                      <a:r>
                        <a:rPr lang="en-US" sz="1050" dirty="0"/>
                        <a:t>other subcortical choice-encoding areas</a:t>
                      </a:r>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319768511"/>
                  </a:ext>
                </a:extLst>
              </a:tr>
              <a:tr h="370840">
                <a:tc>
                  <a:txBody>
                    <a:bodyPr/>
                    <a:lstStyle/>
                    <a:p>
                      <a:endParaRPr lang="en-US" sz="1050" dirty="0"/>
                    </a:p>
                  </a:txBody>
                  <a:tcPr/>
                </a:tc>
                <a:tc>
                  <a:txBody>
                    <a:bodyPr/>
                    <a:lstStyle/>
                    <a:p>
                      <a:pPr algn="l"/>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298084911"/>
                  </a:ext>
                </a:extLst>
              </a:tr>
              <a:tr h="370840">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574446467"/>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351995972"/>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3660312579"/>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a:p>
                  </a:txBody>
                  <a:tcPr/>
                </a:tc>
                <a:extLst>
                  <a:ext uri="{0D108BD9-81ED-4DB2-BD59-A6C34878D82A}">
                    <a16:rowId xmlns:a16="http://schemas.microsoft.com/office/drawing/2014/main" val="2635213205"/>
                  </a:ext>
                </a:extLst>
              </a:tr>
              <a:tr h="370840">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293110304"/>
                  </a:ext>
                </a:extLst>
              </a:tr>
            </a:tbl>
          </a:graphicData>
        </a:graphic>
      </p:graphicFrame>
    </p:spTree>
    <p:extLst>
      <p:ext uri="{BB962C8B-B14F-4D97-AF65-F5344CB8AC3E}">
        <p14:creationId xmlns:p14="http://schemas.microsoft.com/office/powerpoint/2010/main" val="37267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489E-7262-43A0-9540-5377934EAB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C191B8-4919-497B-996C-E7855B21F7D2}"/>
              </a:ext>
            </a:extLst>
          </p:cNvPr>
          <p:cNvSpPr>
            <a:spLocks noGrp="1"/>
          </p:cNvSpPr>
          <p:nvPr>
            <p:ph idx="1"/>
          </p:nvPr>
        </p:nvSpPr>
        <p:spPr/>
        <p:txBody>
          <a:bodyPr/>
          <a:lstStyle/>
          <a:p>
            <a:endParaRPr lang="en-US" dirty="0"/>
          </a:p>
          <a:p>
            <a:pPr marL="0" indent="0">
              <a:buNone/>
            </a:pPr>
            <a:endParaRPr lang="en-US" dirty="0"/>
          </a:p>
          <a:p>
            <a:r>
              <a:rPr lang="en-US" dirty="0"/>
              <a:t>Neurons encoding choice, therefore, exhibit a distinctive bilateral encoding of both choices in the forebrain, versus a unilateral encoding of contralateral choices in the midbrain (Fig. 4h).</a:t>
            </a:r>
          </a:p>
        </p:txBody>
      </p:sp>
    </p:spTree>
    <p:extLst>
      <p:ext uri="{BB962C8B-B14F-4D97-AF65-F5344CB8AC3E}">
        <p14:creationId xmlns:p14="http://schemas.microsoft.com/office/powerpoint/2010/main" val="308692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616</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CSHL Neural Data Science 2023 Project 1</vt:lpstr>
      <vt:lpstr>Behavioural task and brain recordings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CSHL Neural Data Science 2023 Project 1</dc:title>
  <dc:creator>Admin</dc:creator>
  <cp:lastModifiedBy>Admin</cp:lastModifiedBy>
  <cp:revision>15</cp:revision>
  <dcterms:created xsi:type="dcterms:W3CDTF">2023-07-22T18:46:02Z</dcterms:created>
  <dcterms:modified xsi:type="dcterms:W3CDTF">2023-07-23T18:20:05Z</dcterms:modified>
</cp:coreProperties>
</file>