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9" r:id="rId4"/>
    <p:sldId id="270" r:id="rId5"/>
    <p:sldId id="271" r:id="rId6"/>
    <p:sldId id="272" r:id="rId7"/>
    <p:sldId id="266" r:id="rId8"/>
    <p:sldId id="268" r:id="rId9"/>
    <p:sldId id="277" r:id="rId10"/>
    <p:sldId id="276" r:id="rId11"/>
    <p:sldId id="267" r:id="rId12"/>
    <p:sldId id="275" r:id="rId13"/>
    <p:sldId id="274" r:id="rId14"/>
    <p:sldId id="265" r:id="rId15"/>
    <p:sldId id="264" r:id="rId16"/>
    <p:sldId id="263" r:id="rId17"/>
    <p:sldId id="262" r:id="rId18"/>
    <p:sldId id="278" r:id="rId19"/>
    <p:sldId id="261" r:id="rId20"/>
    <p:sldId id="260" r:id="rId21"/>
    <p:sldId id="273" r:id="rId22"/>
    <p:sldId id="259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424" autoAdjust="0"/>
  </p:normalViewPr>
  <p:slideViewPr>
    <p:cSldViewPr snapToGrid="0">
      <p:cViewPr varScale="1">
        <p:scale>
          <a:sx n="83" d="100"/>
          <a:sy n="83" d="100"/>
        </p:scale>
        <p:origin x="948" y="9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22BE0-21E4-471E-9045-21BC545996D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DC817-106E-4BF9-A5B2-12D71C6A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4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01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dvOTdd63dae3"/>
              </a:rPr>
              <a:t>For each voxel, read-out heads were</a:t>
            </a:r>
          </a:p>
          <a:p>
            <a:pPr algn="l"/>
            <a:r>
              <a:rPr lang="en-US" sz="1800" b="0" i="0" u="none" strike="noStrike" baseline="0" dirty="0">
                <a:latin typeface="AdvOTdd63dae3"/>
              </a:rPr>
              <a:t>permitted to sample from all layers of the DNN, thus giving encoding</a:t>
            </a:r>
          </a:p>
          <a:p>
            <a:pPr algn="l"/>
            <a:r>
              <a:rPr lang="en-US" sz="1800" b="0" i="0" u="none" strike="noStrike" baseline="0" dirty="0">
                <a:latin typeface="AdvOTdd63dae3"/>
              </a:rPr>
              <a:t>models the </a:t>
            </a:r>
            <a:r>
              <a:rPr lang="en-US" sz="1800" b="0" i="0" u="none" strike="noStrike" baseline="0" dirty="0">
                <a:latin typeface="AdvOTdd63dae3+fb"/>
              </a:rPr>
              <a:t>fl</a:t>
            </a:r>
            <a:r>
              <a:rPr lang="en-US" sz="1800" b="0" i="0" u="none" strike="noStrike" baseline="0" dirty="0">
                <a:latin typeface="AdvOTdd63dae3"/>
              </a:rPr>
              <a:t>exibility to learn representations that formed whatever</a:t>
            </a:r>
          </a:p>
          <a:p>
            <a:pPr algn="l"/>
            <a:r>
              <a:rPr lang="en-US" sz="1800" b="0" i="0" u="none" strike="noStrike" baseline="0" dirty="0">
                <a:latin typeface="AdvOTdd63dae3"/>
              </a:rPr>
              <a:t>kind of hierarchy was needed to most accurately predict brain activity.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26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is prediction, 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88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Xt</a:t>
            </a:r>
            <a:r>
              <a:rPr lang="en-US" dirty="0"/>
              <a:t> = stimulus for trial t</a:t>
            </a:r>
          </a:p>
          <a:p>
            <a:r>
              <a:rPr lang="en-US" dirty="0"/>
              <a:t>Eta layers</a:t>
            </a:r>
          </a:p>
          <a:p>
            <a:r>
              <a:rPr lang="en-US" dirty="0"/>
              <a:t>G is the pooling field for each voxel, size as position selected from a fixed grid of candidates</a:t>
            </a:r>
          </a:p>
          <a:p>
            <a:r>
              <a:rPr lang="en-US" dirty="0"/>
              <a:t>Grey boxes are feature maps, which are multiplied and summed to obtain a single value for each voxel</a:t>
            </a:r>
          </a:p>
          <a:p>
            <a:r>
              <a:rPr lang="en-US" dirty="0"/>
              <a:t>These are multiplied by weight and biases to get a prediction </a:t>
            </a:r>
            <a:r>
              <a:rPr lang="en-US" dirty="0" err="1"/>
              <a:t>r_tv</a:t>
            </a:r>
            <a:r>
              <a:rPr lang="en-US" dirty="0"/>
              <a:t> for brain activity on the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56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Gpf</a:t>
            </a:r>
            <a:r>
              <a:rPr lang="en-US" dirty="0"/>
              <a:t> = gaussian pooling field</a:t>
            </a:r>
          </a:p>
          <a:p>
            <a:r>
              <a:rPr lang="en-US" dirty="0" err="1"/>
              <a:t>Fpf</a:t>
            </a:r>
            <a:r>
              <a:rPr lang="en-US" dirty="0"/>
              <a:t> = flexible pooling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9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Noise ceiling: upper limit of model performance determined by the inherent noise in the 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takeaway at this point in the paper is that the </a:t>
            </a:r>
            <a:r>
              <a:rPr lang="en-US" dirty="0" err="1"/>
              <a:t>Gnet</a:t>
            </a:r>
            <a:r>
              <a:rPr lang="en-US" dirty="0"/>
              <a:t> model outperforms </a:t>
            </a:r>
            <a:r>
              <a:rPr lang="en-US" dirty="0" err="1"/>
              <a:t>Alexnet</a:t>
            </a:r>
            <a:r>
              <a:rPr lang="en-US" dirty="0"/>
              <a:t> and is a trustworthy tool for predicting stimulus-triggered brain activity </a:t>
            </a:r>
          </a:p>
          <a:p>
            <a:endParaRPr lang="en-US" dirty="0"/>
          </a:p>
          <a:p>
            <a:r>
              <a:rPr lang="en-US" dirty="0" err="1"/>
              <a:t>Poportion</a:t>
            </a:r>
            <a:r>
              <a:rPr lang="en-US" dirty="0"/>
              <a:t> of </a:t>
            </a:r>
            <a:r>
              <a:rPr lang="en-US" dirty="0" err="1"/>
              <a:t>exaplainable</a:t>
            </a:r>
            <a:r>
              <a:rPr lang="en-US" dirty="0"/>
              <a:t> variance explained = R^2_model/R^2_noiseceiling</a:t>
            </a:r>
          </a:p>
          <a:p>
            <a:endParaRPr lang="en-US" dirty="0"/>
          </a:p>
          <a:p>
            <a:r>
              <a:rPr lang="en-US" dirty="0"/>
              <a:t>Gabor wavelet model is a control</a:t>
            </a:r>
          </a:p>
          <a:p>
            <a:endParaRPr lang="en-US" dirty="0"/>
          </a:p>
          <a:p>
            <a:r>
              <a:rPr lang="en-US" dirty="0"/>
              <a:t>We conclude that our encoding models based upon brain</a:t>
            </a:r>
          </a:p>
          <a:p>
            <a:r>
              <a:rPr lang="en-US" dirty="0"/>
              <a:t>Optimized networks are as trustworthy a tool for testing hypotheses</a:t>
            </a:r>
          </a:p>
          <a:p>
            <a:r>
              <a:rPr lang="en-US" dirty="0"/>
              <a:t>about representations encoded in human brain activity as any currently</a:t>
            </a:r>
          </a:p>
          <a:p>
            <a:r>
              <a:rPr lang="en-US" dirty="0"/>
              <a:t>existing network-based encoding model</a:t>
            </a:r>
          </a:p>
          <a:p>
            <a:endParaRPr lang="en-US" dirty="0"/>
          </a:p>
          <a:p>
            <a:r>
              <a:rPr lang="en-US" dirty="0"/>
              <a:t>What is </a:t>
            </a:r>
            <a:r>
              <a:rPr lang="en-US" dirty="0" err="1"/>
              <a:t>gpf</a:t>
            </a:r>
            <a:r>
              <a:rPr lang="en-US" dirty="0"/>
              <a:t> and </a:t>
            </a:r>
            <a:r>
              <a:rPr lang="en-US" dirty="0" err="1"/>
              <a:t>fpf</a:t>
            </a:r>
            <a:r>
              <a:rPr lang="en-US" dirty="0"/>
              <a:t>?: gaussian pooling field and flexible pooling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9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relationship between DNN architecture and representation can be quite tenuous: Fig 4 shows that DNNs with very different architectures (jointly trained versus ROI-trained)</a:t>
            </a:r>
          </a:p>
          <a:p>
            <a:r>
              <a:rPr lang="en-US" dirty="0"/>
              <a:t>and objective functions yield nearly identical accuracy when read-out into predictions of brain activity. Though it’s worth nothing that win rate was 68.9% in V4</a:t>
            </a:r>
          </a:p>
          <a:p>
            <a:endParaRPr lang="en-US" dirty="0"/>
          </a:p>
          <a:p>
            <a:pPr algn="l"/>
            <a:r>
              <a:rPr lang="en-US" dirty="0"/>
              <a:t>From text: “</a:t>
            </a:r>
            <a:r>
              <a:rPr lang="en-US" sz="1800" b="0" i="0" u="none" strike="noStrike" baseline="0" dirty="0">
                <a:latin typeface="AdvOTdd63dae3"/>
              </a:rPr>
              <a:t>although GNet8r and GNet8j have very different architecture, they are equally plausible models of </a:t>
            </a:r>
            <a:r>
              <a:rPr lang="en-US" sz="1800" b="0" i="0" u="none" strike="noStrike" baseline="0" dirty="0">
                <a:latin typeface="AdvOTcc1f6510.I"/>
              </a:rPr>
              <a:t>representation </a:t>
            </a:r>
            <a:r>
              <a:rPr lang="en-US" sz="1800" b="0" i="0" u="none" strike="noStrike" baseline="0" dirty="0">
                <a:latin typeface="AdvOTdd63dae3"/>
              </a:rPr>
              <a:t>in V1</a:t>
            </a:r>
            <a:r>
              <a:rPr lang="en-US" sz="1800" b="0" i="0" u="none" strike="noStrike" baseline="0" dirty="0">
                <a:latin typeface="AdvOTdd63dae3+20"/>
              </a:rPr>
              <a:t>–</a:t>
            </a:r>
            <a:r>
              <a:rPr lang="en-US" sz="1800" b="0" i="0" u="none" strike="noStrike" baseline="0" dirty="0">
                <a:latin typeface="AdvOTdd63dae3"/>
              </a:rPr>
              <a:t>V4”</a:t>
            </a:r>
            <a:endParaRPr lang="en-US" dirty="0"/>
          </a:p>
          <a:p>
            <a:r>
              <a:rPr lang="en-US" dirty="0" err="1"/>
              <a:t>Fpf</a:t>
            </a:r>
            <a:r>
              <a:rPr lang="en-US" dirty="0"/>
              <a:t> = flexible pooling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32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Retinotopic maps reconstructed, maybe get the grid search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05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Retinotopic maps reconstructed, maybe get the grid search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02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idea is that a higher node in an entailment hierarchy has all the information it needs to predict activity in a lower node. So predictions are perfect above the diagonal. On the other hand, in a completely non entailment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4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AdvOTdd63dae3"/>
              </a:rPr>
              <a:t>In a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dvOTcc1f6510.I"/>
              </a:rPr>
              <a:t>compositional hierarchy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dvOTdd63dae3"/>
              </a:rPr>
              <a:t>higher-level representations require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AdvOTdd63dae3"/>
              </a:rPr>
              <a:t>more nonlinear processing steps to compute than lower-level representations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AdvOTdd63dae3"/>
              </a:rPr>
              <a:t>(Fig. </a:t>
            </a:r>
            <a:r>
              <a:rPr lang="en-US" sz="1200" b="0" i="0" u="none" strike="noStrike" baseline="0" dirty="0">
                <a:solidFill>
                  <a:srgbClr val="0066CD"/>
                </a:solidFill>
                <a:latin typeface="AdvOTdd63dae3"/>
              </a:rPr>
              <a:t>1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dvOTdd63dae3"/>
              </a:rPr>
              <a:t>a). This kind of hierarchy has been offered as an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AdvOTdd63dae3"/>
              </a:rPr>
              <a:t>explanation for the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dvOTdd63dae3+20"/>
              </a:rPr>
              <a:t>“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dvOTdd63dae3"/>
              </a:rPr>
              <a:t>gradient of complexity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dvOTdd63dae3+20"/>
              </a:rPr>
              <a:t>”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dvOTdd63dae3"/>
              </a:rPr>
              <a:t>of representations in the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AdvOTdd63dae3"/>
              </a:rPr>
              <a:t>primate visual system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In an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cc1f6510.I"/>
              </a:rPr>
              <a:t>entailment hierarchy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low-level representations act as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necessary pre-processing stages for higher-level representations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(Fig. </a:t>
            </a:r>
            <a:r>
              <a:rPr lang="en-US" sz="1800" b="0" i="0" u="none" strike="noStrike" baseline="0" dirty="0">
                <a:solidFill>
                  <a:srgbClr val="0066CD"/>
                </a:solidFill>
                <a:latin typeface="AdvOTdd63dae3"/>
              </a:rPr>
              <a:t>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b). We refer to this as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+20"/>
              </a:rPr>
              <a:t>“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entailment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+20"/>
              </a:rPr>
              <a:t>”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because it implies that a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successful DNN model of a higher brain area would have to include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layers that successfully model lower brain areas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dvOTdd63dae3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One of the main pieces of evidence that the primate visual system is an entailment hierarchy is that lesioning primary visual cortex reduces activity in higher areas.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In an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cc1f6510.I"/>
              </a:rPr>
              <a:t>integration hierarchy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, the spatial integration windows (i.e.,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receptive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+fb"/>
              </a:rPr>
              <a:t>fi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eld size) that underlie some representations are larger than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others (Fig. </a:t>
            </a:r>
            <a:r>
              <a:rPr lang="en-US" sz="1800" b="0" i="0" u="none" strike="noStrike" baseline="0" dirty="0">
                <a:solidFill>
                  <a:srgbClr val="0066CD"/>
                </a:solidFill>
                <a:latin typeface="AdvOTdd63dae3"/>
              </a:rPr>
              <a:t>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c). The expansion of receptive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+fb"/>
              </a:rPr>
              <a:t>fi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eld sizes with progression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from lower to higher visual areas is arguably the most salient kind of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hierarchy in the visual system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dvOTdd63dae3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Maybe get more 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1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dvOTdd63dae3"/>
              </a:rPr>
              <a:t>Although a purely feedforward DNN (e.g., </a:t>
            </a:r>
            <a:r>
              <a:rPr lang="en-US" sz="1800" b="0" i="0" u="none" strike="noStrike" baseline="0" dirty="0" err="1">
                <a:latin typeface="AdvOTdd63dae3"/>
              </a:rPr>
              <a:t>AlexNet</a:t>
            </a:r>
            <a:r>
              <a:rPr lang="en-US" sz="1800" b="0" i="0" u="none" strike="noStrike" baseline="0" dirty="0">
                <a:latin typeface="AdvOTdd63dae3"/>
              </a:rPr>
              <a:t>)most naturally</a:t>
            </a:r>
          </a:p>
          <a:p>
            <a:pPr algn="l"/>
            <a:r>
              <a:rPr lang="en-US" sz="1800" b="0" i="0" u="none" strike="noStrike" baseline="0" dirty="0">
                <a:latin typeface="AdvOTdd63dae3"/>
              </a:rPr>
              <a:t>embodies all three kinds of hierarchy, each kind of hierarchy could be</a:t>
            </a:r>
          </a:p>
          <a:p>
            <a:pPr algn="l"/>
            <a:r>
              <a:rPr lang="en-US" sz="1800" b="0" i="0" u="none" strike="noStrike" baseline="0" dirty="0">
                <a:latin typeface="AdvOTdd63dae3"/>
              </a:rPr>
              <a:t>formed by units in DNNs with a wide variety of different architectures,</a:t>
            </a:r>
          </a:p>
          <a:p>
            <a:pPr algn="l"/>
            <a:r>
              <a:rPr lang="en-US" sz="1800" b="0" i="0" u="none" strike="noStrike" baseline="0" dirty="0">
                <a:latin typeface="AdvOTdd63dae3"/>
              </a:rPr>
              <a:t>including DNNs with recurrent connections, skip connections, or</a:t>
            </a:r>
          </a:p>
          <a:p>
            <a:pPr algn="l"/>
            <a:r>
              <a:rPr lang="en-US" sz="1800" b="0" i="0" u="none" strike="noStrike" baseline="0" dirty="0">
                <a:latin typeface="AdvOTdd63dae3"/>
              </a:rPr>
              <a:t>multiple, independent 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27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Xt</a:t>
            </a:r>
            <a:r>
              <a:rPr lang="en-US" dirty="0"/>
              <a:t> = stimulus for trial t</a:t>
            </a:r>
          </a:p>
          <a:p>
            <a:r>
              <a:rPr lang="en-US" dirty="0"/>
              <a:t>Eta layers</a:t>
            </a:r>
          </a:p>
          <a:p>
            <a:r>
              <a:rPr lang="en-US" dirty="0"/>
              <a:t>G is the pooling field for each voxel, size as position selected from a fixed grid of candidates</a:t>
            </a:r>
          </a:p>
          <a:p>
            <a:r>
              <a:rPr lang="en-US" dirty="0"/>
              <a:t>Grey boxes are feature maps, which are multiplied and summed to obtain a single value for each voxel</a:t>
            </a:r>
          </a:p>
          <a:p>
            <a:r>
              <a:rPr lang="en-US" dirty="0"/>
              <a:t>These are multiplied by weight and biases to get a prediction </a:t>
            </a:r>
            <a:r>
              <a:rPr lang="en-US" dirty="0" err="1"/>
              <a:t>r_tv</a:t>
            </a:r>
            <a:r>
              <a:rPr lang="en-US" dirty="0"/>
              <a:t> for brain activity on the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32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is prediction, 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83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is prediction, 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09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is prediction, 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40CF-787E-F2DB-D396-2879D6CF6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6E1B1-D090-B8F8-DA8B-F8B71621B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B428-19C4-3E06-5FB2-21579901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29B2-0C6F-989B-537B-A87A0A3D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EC7F0-3FB8-F0A5-B9D6-7293A51F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3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1ACB-BCCD-F98C-0AB1-CAD3CA23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E80C4-0012-906B-5689-E035FEF4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04CA0-24C8-B6CB-8A98-7E6451EA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ECCFD-161E-F589-F13F-2A17AF0C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FDAE7-2452-C298-141F-7D753105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5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4E288-B28E-62FA-A9C7-E9E3A21BD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3CA00-84E9-5126-80F9-E871B3919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875AF-25E1-891E-092F-1EAC1D1F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EB8E5-7BCC-C6AF-2ADC-1D595C06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CDEE5-7D61-272C-5E71-F1BCD0BB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7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34D17-C91B-31A8-F6C1-098ED0C3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8DA2-D957-3C3F-7C0A-A0D712ECB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167D-2836-60CC-E364-BE35B042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CD475-6D8C-EEAA-2D56-7C8B2828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589E-A3F1-536C-CD8E-059994A9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EB9D-02F2-843A-23C4-C660142F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90BA0-558B-8924-D699-BB4877637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4942D-EA0F-A929-3B7D-FEF2D927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DBD75-9EF2-A799-C1FC-92C51E51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A7995-17D6-774E-7A1D-F5125140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9DD2-8FEC-6540-73AA-41218C2B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582F-725A-F9DE-2715-D9AD5E340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88CFF-B5BF-4CF5-34AF-41416BC99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4D6EC-0CEA-12B3-4FDA-1F067E59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3FF2E-66E5-1D94-40EB-0B45BFDE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71877-99D6-2BE0-5C1A-98544DB5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4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BBBD-75B4-4CCD-400D-22241982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3AFE2-9D15-991F-6AED-9EAB82371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9D94A-03B3-4153-C919-AD070840F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F5090-CEDC-5CEE-4CAE-1757027D0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24795-FB8F-6F03-EEA0-90AA51D57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16526-F846-1D2E-F8F8-2187032C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0C2DD-749B-5897-5F50-1A47288C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AA99E-4597-0CA6-1C89-2C09718D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3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D63E-6C31-E3EC-1A96-FFF3CFBF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20167-7B94-53DD-B66C-A28166D4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0D198-4A04-5752-3B71-79A2FC66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61D09-7685-26E5-063E-D516EB58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E44BE-99CB-FC5D-373D-22C5A296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A1772-DAC4-B46C-FB49-7D6FCF6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83BD6-4C1F-BB01-B826-B3FF037A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4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723A-D841-CA98-C22C-ACF77CF8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F1E9-12C7-ACEE-332E-1AA758E9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3BA12-4983-5558-B201-AFC2C78F6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A4147-0B25-C87F-E081-A60FBC28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EC96A-6DC9-D313-6C28-76C9CFC3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94575-90CB-B833-7270-6C58A1B1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4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7EB4-055E-2E96-F018-3FF2FB36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B5E7E-95B3-DDEC-20B9-F8E3F8325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EF3D9-2CD0-F8DD-2C41-87AA15E89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AEBCC-747F-C242-1E63-3ABE46A7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20A74-1397-2F69-BC41-D018FC60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B03EA-516D-35EC-032E-D79BBDA7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6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CA847-FC1B-4907-DD51-EC2E906C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77AAA-05F0-EE57-8848-A23D2B559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3C4CB-E8B3-CA09-4B94-65D8AEB61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D3164-AB71-46BF-ABF7-D5851E7195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951BD-7444-8C49-1AD1-B9746B723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3285D-44DA-6845-E798-A18FA700B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5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1474-3AAA-FA8D-D441-CD976665D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Brain-optimized deep neural network</a:t>
            </a:r>
            <a:br>
              <a:rPr lang="en-US" sz="4400" dirty="0">
                <a:solidFill>
                  <a:srgbClr val="002060"/>
                </a:solidFill>
              </a:rPr>
            </a:br>
            <a:r>
              <a:rPr lang="en-US" sz="4400" dirty="0">
                <a:solidFill>
                  <a:srgbClr val="002060"/>
                </a:solidFill>
              </a:rPr>
              <a:t>models of human visual areas learn</a:t>
            </a:r>
            <a:br>
              <a:rPr lang="en-US" sz="4400" dirty="0">
                <a:solidFill>
                  <a:srgbClr val="002060"/>
                </a:solidFill>
              </a:rPr>
            </a:br>
            <a:r>
              <a:rPr lang="en-US" sz="4400" dirty="0">
                <a:solidFill>
                  <a:srgbClr val="002060"/>
                </a:solidFill>
              </a:rPr>
              <a:t>non-hierarchical representations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2EE09-7600-7D9D-03D7-61CFD2B9E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Ghislain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St-Yves, Emily J. Allen, Yihan Wu, Kendrick Kay &amp; Thomas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Naselaris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FA49F2-383A-0B61-8F0A-1C64EA18F7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74"/>
          <a:stretch/>
        </p:blipFill>
        <p:spPr>
          <a:xfrm>
            <a:off x="2375968" y="2047657"/>
            <a:ext cx="7440063" cy="27626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6D6067B-BE49-542B-EDD8-15CEE280C6E3}"/>
              </a:ext>
            </a:extLst>
          </p:cNvPr>
          <p:cNvSpPr/>
          <p:nvPr/>
        </p:nvSpPr>
        <p:spPr>
          <a:xfrm>
            <a:off x="1805651" y="1122744"/>
            <a:ext cx="3680749" cy="438680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DAA9B-F644-6D14-F8AF-002A5946AB42}"/>
              </a:ext>
            </a:extLst>
          </p:cNvPr>
          <p:cNvSpPr/>
          <p:nvPr/>
        </p:nvSpPr>
        <p:spPr>
          <a:xfrm>
            <a:off x="5486400" y="1122743"/>
            <a:ext cx="4525701" cy="211816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A2DBC6-83B4-E43F-6111-68393F921E7A}"/>
              </a:ext>
            </a:extLst>
          </p:cNvPr>
          <p:cNvSpPr/>
          <p:nvPr/>
        </p:nvSpPr>
        <p:spPr>
          <a:xfrm>
            <a:off x="5486399" y="3634451"/>
            <a:ext cx="4988689" cy="250013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73282E-7B09-D52C-ABDE-276906F0C711}"/>
              </a:ext>
            </a:extLst>
          </p:cNvPr>
          <p:cNvSpPr/>
          <p:nvPr/>
        </p:nvSpPr>
        <p:spPr>
          <a:xfrm>
            <a:off x="7141580" y="3240910"/>
            <a:ext cx="2789498" cy="37618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29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2 (Training)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5D2DE0-39D9-9D39-750A-7CDDC8CCB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87" y="2375150"/>
            <a:ext cx="10574226" cy="2107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2A4687-2383-3DA3-50C8-443EE1EEBC16}"/>
              </a:ext>
            </a:extLst>
          </p:cNvPr>
          <p:cNvSpPr/>
          <p:nvPr/>
        </p:nvSpPr>
        <p:spPr>
          <a:xfrm>
            <a:off x="5394036" y="4211782"/>
            <a:ext cx="2078182" cy="387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3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5BEE857-B119-ED4A-BBEC-7AABD445F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8" y="1043999"/>
            <a:ext cx="10524212" cy="48155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9F228C-0BBA-1E23-C39F-BFC88E005EB2}"/>
              </a:ext>
            </a:extLst>
          </p:cNvPr>
          <p:cNvSpPr/>
          <p:nvPr/>
        </p:nvSpPr>
        <p:spPr>
          <a:xfrm>
            <a:off x="2623127" y="745103"/>
            <a:ext cx="2050473" cy="57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2 (Comparison)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F0115A-1120-25D0-0E61-4B9DC8B31CBA}"/>
              </a:ext>
            </a:extLst>
          </p:cNvPr>
          <p:cNvSpPr/>
          <p:nvPr/>
        </p:nvSpPr>
        <p:spPr>
          <a:xfrm>
            <a:off x="8114146" y="754629"/>
            <a:ext cx="3248266" cy="57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5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id of dots with different colored circles&#10;&#10;Description automatically generated">
            <a:extLst>
              <a:ext uri="{FF2B5EF4-FFF2-40B4-BE49-F238E27FC236}">
                <a16:creationId xmlns:a16="http://schemas.microsoft.com/office/drawing/2014/main" id="{B1E34A05-A6FD-43CE-0464-17069D4A7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954" y="1325563"/>
            <a:ext cx="5116091" cy="477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1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3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9FB82C-C849-EE90-1F4A-DC958F530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59309"/>
            <a:ext cx="10792651" cy="473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3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C039D-BC81-0D44-BD71-E3BBAB957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08" y="2137835"/>
            <a:ext cx="10627633" cy="310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84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4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2FC70C-172B-B05E-2B04-32E32398F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2" y="995745"/>
            <a:ext cx="10081430" cy="573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2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21E8AF-B277-FCAA-0349-1AC9275E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07" y="995745"/>
            <a:ext cx="10515600" cy="58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93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512030B-B702-39CD-C4D1-12D4B736DEAE}"/>
              </a:ext>
            </a:extLst>
          </p:cNvPr>
          <p:cNvGrpSpPr/>
          <p:nvPr/>
        </p:nvGrpSpPr>
        <p:grpSpPr>
          <a:xfrm>
            <a:off x="525009" y="-1416972"/>
            <a:ext cx="11784955" cy="6202162"/>
            <a:chOff x="605743" y="636607"/>
            <a:chExt cx="11784955" cy="620216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E90E8B-58C6-9778-2AD9-BA85447D0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707" y="995745"/>
              <a:ext cx="10515600" cy="584302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8BF70F-9B12-84AC-42BE-BDEAAEDB3EF1}"/>
                </a:ext>
              </a:extLst>
            </p:cNvPr>
            <p:cNvSpPr/>
            <p:nvPr/>
          </p:nvSpPr>
          <p:spPr>
            <a:xfrm>
              <a:off x="605743" y="636607"/>
              <a:ext cx="10748058" cy="3877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1C2A22-20D8-83EB-BCDE-235F14C7C12C}"/>
                </a:ext>
              </a:extLst>
            </p:cNvPr>
            <p:cNvSpPr/>
            <p:nvPr/>
          </p:nvSpPr>
          <p:spPr>
            <a:xfrm>
              <a:off x="9028253" y="2639028"/>
              <a:ext cx="2558005" cy="4199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CECDC3-0449-62EB-CE59-F594D004D6A4}"/>
                </a:ext>
              </a:extLst>
            </p:cNvPr>
            <p:cNvSpPr/>
            <p:nvPr/>
          </p:nvSpPr>
          <p:spPr>
            <a:xfrm>
              <a:off x="8848845" y="4612516"/>
              <a:ext cx="3541853" cy="1817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1FDD97-6239-ABAB-A059-096DD33DB653}"/>
                </a:ext>
              </a:extLst>
            </p:cNvPr>
            <p:cNvSpPr/>
            <p:nvPr/>
          </p:nvSpPr>
          <p:spPr>
            <a:xfrm>
              <a:off x="8669438" y="2639028"/>
              <a:ext cx="358815" cy="266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7177CB4-6B4B-E098-7D38-54F0EFEF05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156" t="65356" r="65150" b="1"/>
            <a:stretch/>
          </p:blipFill>
          <p:spPr>
            <a:xfrm>
              <a:off x="9028253" y="4386860"/>
              <a:ext cx="2440040" cy="2268536"/>
            </a:xfrm>
            <a:prstGeom prst="rect">
              <a:avLst/>
            </a:prstGeom>
          </p:spPr>
        </p:pic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13357A7-A518-B0D7-BAC4-22D34557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5 (Integration Hierarchy)</a:t>
            </a:r>
          </a:p>
        </p:txBody>
      </p:sp>
    </p:spTree>
    <p:extLst>
      <p:ext uri="{BB962C8B-B14F-4D97-AF65-F5344CB8AC3E}">
        <p14:creationId xmlns:p14="http://schemas.microsoft.com/office/powerpoint/2010/main" val="3389942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71C4E9-1EC3-A130-1588-442249004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3" y="1245702"/>
            <a:ext cx="10945753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4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65A11B-CB6D-9644-A7CE-1A5C069C1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47" y="1180786"/>
            <a:ext cx="7382905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42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C92B89-B39D-4CD7-EC4E-CF568FF0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72" y="1306062"/>
            <a:ext cx="10595428" cy="528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39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7 (Entailment Hierarchy)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C92B89-B39D-4CD7-EC4E-CF568FF07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72" y="1306062"/>
            <a:ext cx="10595428" cy="5284001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45736C5-D04F-7678-A42C-14E445C4AE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146617"/>
              </p:ext>
            </p:extLst>
          </p:nvPr>
        </p:nvGraphicFramePr>
        <p:xfrm>
          <a:off x="525721" y="1171926"/>
          <a:ext cx="542448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411073" imgH="10400191" progId="">
                  <p:embed/>
                </p:oleObj>
              </mc:Choice>
              <mc:Fallback>
                <p:oleObj r:id="rId4" imgW="10411073" imgH="1040019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5721" y="1171926"/>
                        <a:ext cx="542448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FC71D28-BF14-151D-8204-746581384AAC}"/>
              </a:ext>
            </a:extLst>
          </p:cNvPr>
          <p:cNvSpPr/>
          <p:nvPr/>
        </p:nvSpPr>
        <p:spPr>
          <a:xfrm>
            <a:off x="5940583" y="2497489"/>
            <a:ext cx="155417" cy="36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5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3B10EE-8B75-1551-847E-73EA7AF3C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536" y="547691"/>
            <a:ext cx="5812683" cy="58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1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7224E-5CB2-3DEE-9ADF-E629A9475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3313"/>
            <a:ext cx="1084096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9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65A11B-CB6D-9644-A7CE-1A5C069C1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47" y="1180786"/>
            <a:ext cx="7382905" cy="44964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A11B55-30C9-1235-C2B0-C250FF4B382D}"/>
              </a:ext>
            </a:extLst>
          </p:cNvPr>
          <p:cNvSpPr/>
          <p:nvPr/>
        </p:nvSpPr>
        <p:spPr>
          <a:xfrm>
            <a:off x="2404548" y="1106424"/>
            <a:ext cx="3420180" cy="50292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CA913B-A38B-7853-FDF3-47A66D20FE23}"/>
              </a:ext>
            </a:extLst>
          </p:cNvPr>
          <p:cNvSpPr/>
          <p:nvPr/>
        </p:nvSpPr>
        <p:spPr>
          <a:xfrm>
            <a:off x="5824728" y="758952"/>
            <a:ext cx="3878245" cy="4992624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46A3C-1A43-565A-AD43-FA8F47B1AB6D}"/>
              </a:ext>
            </a:extLst>
          </p:cNvPr>
          <p:cNvSpPr/>
          <p:nvPr/>
        </p:nvSpPr>
        <p:spPr>
          <a:xfrm>
            <a:off x="2011680" y="3831336"/>
            <a:ext cx="3650211" cy="235915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7A0908-0362-87EA-6505-BD58DA79662B}"/>
              </a:ext>
            </a:extLst>
          </p:cNvPr>
          <p:cNvSpPr/>
          <p:nvPr/>
        </p:nvSpPr>
        <p:spPr>
          <a:xfrm>
            <a:off x="4599432" y="1956816"/>
            <a:ext cx="1225295" cy="159073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3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65A11B-CB6D-9644-A7CE-1A5C069C1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47" y="1180786"/>
            <a:ext cx="7382905" cy="44964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A11B55-30C9-1235-C2B0-C250FF4B382D}"/>
              </a:ext>
            </a:extLst>
          </p:cNvPr>
          <p:cNvSpPr/>
          <p:nvPr/>
        </p:nvSpPr>
        <p:spPr>
          <a:xfrm>
            <a:off x="2404548" y="1106424"/>
            <a:ext cx="7090434" cy="50292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CA913B-A38B-7853-FDF3-47A66D20FE23}"/>
              </a:ext>
            </a:extLst>
          </p:cNvPr>
          <p:cNvSpPr/>
          <p:nvPr/>
        </p:nvSpPr>
        <p:spPr>
          <a:xfrm>
            <a:off x="5824728" y="3831336"/>
            <a:ext cx="3878245" cy="192024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46A3C-1A43-565A-AD43-FA8F47B1AB6D}"/>
              </a:ext>
            </a:extLst>
          </p:cNvPr>
          <p:cNvSpPr/>
          <p:nvPr/>
        </p:nvSpPr>
        <p:spPr>
          <a:xfrm>
            <a:off x="2011680" y="3831336"/>
            <a:ext cx="3650211" cy="235915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7A0908-0362-87EA-6505-BD58DA79662B}"/>
              </a:ext>
            </a:extLst>
          </p:cNvPr>
          <p:cNvSpPr/>
          <p:nvPr/>
        </p:nvSpPr>
        <p:spPr>
          <a:xfrm>
            <a:off x="2262910" y="1673036"/>
            <a:ext cx="3561818" cy="21583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F5AD55-573C-DE93-F119-E55A0CED7F62}"/>
              </a:ext>
            </a:extLst>
          </p:cNvPr>
          <p:cNvSpPr/>
          <p:nvPr/>
        </p:nvSpPr>
        <p:spPr>
          <a:xfrm>
            <a:off x="5824728" y="1985459"/>
            <a:ext cx="899345" cy="60072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2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65A11B-CB6D-9644-A7CE-1A5C069C1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47" y="1180786"/>
            <a:ext cx="7382905" cy="44964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A11B55-30C9-1235-C2B0-C250FF4B382D}"/>
              </a:ext>
            </a:extLst>
          </p:cNvPr>
          <p:cNvSpPr/>
          <p:nvPr/>
        </p:nvSpPr>
        <p:spPr>
          <a:xfrm>
            <a:off x="2404548" y="1106424"/>
            <a:ext cx="3420180" cy="50292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CA913B-A38B-7853-FDF3-47A66D20FE23}"/>
              </a:ext>
            </a:extLst>
          </p:cNvPr>
          <p:cNvSpPr/>
          <p:nvPr/>
        </p:nvSpPr>
        <p:spPr>
          <a:xfrm>
            <a:off x="5824728" y="758952"/>
            <a:ext cx="3878245" cy="4992624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46A3C-1A43-565A-AD43-FA8F47B1AB6D}"/>
              </a:ext>
            </a:extLst>
          </p:cNvPr>
          <p:cNvSpPr/>
          <p:nvPr/>
        </p:nvSpPr>
        <p:spPr>
          <a:xfrm>
            <a:off x="2011680" y="1673036"/>
            <a:ext cx="3813047" cy="212311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3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65A11B-CB6D-9644-A7CE-1A5C069C1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47" y="1180786"/>
            <a:ext cx="7382905" cy="44964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A11B55-30C9-1235-C2B0-C250FF4B382D}"/>
              </a:ext>
            </a:extLst>
          </p:cNvPr>
          <p:cNvSpPr/>
          <p:nvPr/>
        </p:nvSpPr>
        <p:spPr>
          <a:xfrm>
            <a:off x="2404548" y="1106424"/>
            <a:ext cx="3420180" cy="50292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CA913B-A38B-7853-FDF3-47A66D20FE23}"/>
              </a:ext>
            </a:extLst>
          </p:cNvPr>
          <p:cNvSpPr/>
          <p:nvPr/>
        </p:nvSpPr>
        <p:spPr>
          <a:xfrm>
            <a:off x="5824728" y="758952"/>
            <a:ext cx="3878245" cy="3037194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46A3C-1A43-565A-AD43-FA8F47B1AB6D}"/>
              </a:ext>
            </a:extLst>
          </p:cNvPr>
          <p:cNvSpPr/>
          <p:nvPr/>
        </p:nvSpPr>
        <p:spPr>
          <a:xfrm>
            <a:off x="2011680" y="1673035"/>
            <a:ext cx="3813047" cy="407853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4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2 (Models)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C1CE4-A930-BB04-FA14-D379BBA9A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66" y="1485629"/>
            <a:ext cx="10495634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8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FA49F2-383A-0B61-8F0A-1C64EA18F7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74"/>
          <a:stretch/>
        </p:blipFill>
        <p:spPr>
          <a:xfrm>
            <a:off x="2375968" y="2047657"/>
            <a:ext cx="7440063" cy="276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8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FA49F2-383A-0B61-8F0A-1C64EA18F7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74"/>
          <a:stretch/>
        </p:blipFill>
        <p:spPr>
          <a:xfrm>
            <a:off x="2375968" y="2047657"/>
            <a:ext cx="7440063" cy="27626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6D6067B-BE49-542B-EDD8-15CEE280C6E3}"/>
              </a:ext>
            </a:extLst>
          </p:cNvPr>
          <p:cNvSpPr/>
          <p:nvPr/>
        </p:nvSpPr>
        <p:spPr>
          <a:xfrm>
            <a:off x="1805651" y="1122744"/>
            <a:ext cx="1643605" cy="438680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DAA9B-F644-6D14-F8AF-002A5946AB42}"/>
              </a:ext>
            </a:extLst>
          </p:cNvPr>
          <p:cNvSpPr/>
          <p:nvPr/>
        </p:nvSpPr>
        <p:spPr>
          <a:xfrm>
            <a:off x="3449256" y="1122744"/>
            <a:ext cx="6562845" cy="179407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661C26-DF24-8FF3-10B7-6D5B95D2D6B0}"/>
              </a:ext>
            </a:extLst>
          </p:cNvPr>
          <p:cNvSpPr/>
          <p:nvPr/>
        </p:nvSpPr>
        <p:spPr>
          <a:xfrm>
            <a:off x="4606724" y="2916820"/>
            <a:ext cx="5405377" cy="28936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D9E840-C132-4B74-990B-EEF563F6A056}"/>
              </a:ext>
            </a:extLst>
          </p:cNvPr>
          <p:cNvSpPr/>
          <p:nvPr/>
        </p:nvSpPr>
        <p:spPr>
          <a:xfrm>
            <a:off x="3449255" y="3206187"/>
            <a:ext cx="3680749" cy="195612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3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823</Words>
  <Application>Microsoft Office PowerPoint</Application>
  <PresentationFormat>Widescreen</PresentationFormat>
  <Paragraphs>104</Paragraphs>
  <Slides>23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AdvOTcc1f6510.I</vt:lpstr>
      <vt:lpstr>AdvOTdd63dae3</vt:lpstr>
      <vt:lpstr>AdvOTdd63dae3+20</vt:lpstr>
      <vt:lpstr>AdvOTdd63dae3+fb</vt:lpstr>
      <vt:lpstr>Aptos</vt:lpstr>
      <vt:lpstr>Aptos Display</vt:lpstr>
      <vt:lpstr>Arial</vt:lpstr>
      <vt:lpstr>Söhne</vt:lpstr>
      <vt:lpstr>Office Theme</vt:lpstr>
      <vt:lpstr>Brain-optimized deep neural network models of human visual areas learn non-hierarchical representations</vt:lpstr>
      <vt:lpstr>Fig. 1</vt:lpstr>
      <vt:lpstr>Fig. 1</vt:lpstr>
      <vt:lpstr>Fig. 1</vt:lpstr>
      <vt:lpstr>Fig. 1</vt:lpstr>
      <vt:lpstr>Fig. 1</vt:lpstr>
      <vt:lpstr>Fig. 2 (Models)</vt:lpstr>
      <vt:lpstr>PowerPoint Presentation</vt:lpstr>
      <vt:lpstr>PowerPoint Presentation</vt:lpstr>
      <vt:lpstr>PowerPoint Presentation</vt:lpstr>
      <vt:lpstr>Fig. 2 (Training)</vt:lpstr>
      <vt:lpstr>Fig. 2 (Comparison)</vt:lpstr>
      <vt:lpstr>PowerPoint Presentation</vt:lpstr>
      <vt:lpstr>Fig. 3</vt:lpstr>
      <vt:lpstr>Fig. 3</vt:lpstr>
      <vt:lpstr>Fig. 4</vt:lpstr>
      <vt:lpstr>Fig. 5</vt:lpstr>
      <vt:lpstr>Fig. 5 (Integration Hierarchy)</vt:lpstr>
      <vt:lpstr>Fig. 6</vt:lpstr>
      <vt:lpstr>Fig. 7</vt:lpstr>
      <vt:lpstr>Fig. 7 (Entailment Hierarchy)</vt:lpstr>
      <vt:lpstr>Fig. 8</vt:lpstr>
      <vt:lpstr>Fig.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Gonzales-Hess</dc:creator>
  <cp:lastModifiedBy>Nate Gonzales-Hess</cp:lastModifiedBy>
  <cp:revision>40</cp:revision>
  <dcterms:created xsi:type="dcterms:W3CDTF">2024-04-29T18:51:29Z</dcterms:created>
  <dcterms:modified xsi:type="dcterms:W3CDTF">2024-05-01T21:21:57Z</dcterms:modified>
</cp:coreProperties>
</file>