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A9A8D6-A40F-43A8-ADD4-8EFC61F22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SVN-Gotham" panose="02000604030000020004" pitchFamily="50" charset="0"/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A4C2C80-B25D-4F21-9690-DB4F323B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latin typeface="SVN-Gotham Book" panose="02000604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EE5641C-64C4-4227-8809-C1877AFA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1FC-BAE5-4370-893B-F9DC503CF2CE}" type="datetimeFigureOut">
              <a:rPr lang="en-US" smtClean="0"/>
              <a:t>07/03/2021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4B8018-0779-46F7-842D-870A72D3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E1EFF34-1255-4EC4-9443-E1066CE6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7928-4386-4120-B9A6-7C0A250F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0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B34412-2EFA-4C6C-B0DE-0E3D9D44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335AACA-188C-4B9D-85B8-A3EA7F8CE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66168FD-218A-4678-9234-8CE6AE3B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1FC-BAE5-4370-893B-F9DC503CF2CE}" type="datetimeFigureOut">
              <a:rPr lang="en-US" smtClean="0"/>
              <a:t>07/03/2021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7901CC7-26AD-4E13-9638-08CD8781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DC8AFF3-69BB-4112-AF0A-B76FC8A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7928-4386-4120-B9A6-7C0A250F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9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3B92166-DE6E-4074-9385-BF0B4E730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08D9CA6-C032-4390-88EB-72F60BCD9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6B39A1F-ACE7-4C33-8447-1DCC2F21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1FC-BAE5-4370-893B-F9DC503CF2CE}" type="datetimeFigureOut">
              <a:rPr lang="en-US" smtClean="0"/>
              <a:t>07/03/2021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D503A6D-DAD7-4B8D-9F2E-A7F0D886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510DC2C-4D5A-47F0-B0A5-AF75EFD8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7928-4386-4120-B9A6-7C0A250F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3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1A0240-00B7-4799-A7D7-ACEBED83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SVN-Gotham Book" panose="02000604040000020004" pitchFamily="50" charset="0"/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EAC4D79-0533-409C-B8D0-A4D119AD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VN-Gotham Book" panose="02000604040000020004" pitchFamily="50" charset="0"/>
              </a:defRPr>
            </a:lvl1pPr>
            <a:lvl2pPr>
              <a:defRPr>
                <a:latin typeface="SVN-Gotham Book" panose="02000604040000020004" pitchFamily="50" charset="0"/>
              </a:defRPr>
            </a:lvl2pPr>
            <a:lvl3pPr>
              <a:defRPr>
                <a:latin typeface="SVN-Gotham Book" panose="02000604040000020004" pitchFamily="50" charset="0"/>
              </a:defRPr>
            </a:lvl3pPr>
            <a:lvl4pPr>
              <a:defRPr>
                <a:latin typeface="SVN-Gotham Book" panose="02000604040000020004" pitchFamily="50" charset="0"/>
              </a:defRPr>
            </a:lvl4pPr>
            <a:lvl5pPr>
              <a:defRPr>
                <a:latin typeface="SVN-Gotham Book" panose="02000604040000020004" pitchFamily="50" charset="0"/>
              </a:defRPr>
            </a:lvl5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CC707CF-E154-40E1-A922-D0CAD807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1FC-BAE5-4370-893B-F9DC503CF2CE}" type="datetimeFigureOut">
              <a:rPr lang="en-US" smtClean="0"/>
              <a:t>07/03/2021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A3858F0-09E9-402F-868B-E208786D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871D533-ED84-49EB-84B5-B8B616C8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7928-4386-4120-B9A6-7C0A250F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3D388E-A84A-4049-A172-4B438D28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>
                <a:latin typeface="SVN-Gotham Book" panose="02000604040000020004" pitchFamily="50" charset="0"/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A462CA0-955E-4E64-901E-D60B5BC9D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213EBA4-E8AF-4434-B0B0-732FF6B3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1FC-BAE5-4370-893B-F9DC503CF2CE}" type="datetimeFigureOut">
              <a:rPr lang="en-US" smtClean="0"/>
              <a:t>07/03/2021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0C2A244-F01A-4655-ACFD-6B2137F1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8A4D5C3-1926-4749-807E-5DD46738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7928-4386-4120-B9A6-7C0A250F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1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52C621-09BF-483C-8FE5-BAEF7E73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SVN-Gotham Book" panose="02000604040000020004" pitchFamily="50" charset="0"/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2F01006-DCB3-4C85-AB1E-A4E7D3334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VN-Gotham Book" panose="02000604040000020004" pitchFamily="50" charset="0"/>
              </a:defRPr>
            </a:lvl1pPr>
            <a:lvl2pPr>
              <a:defRPr>
                <a:latin typeface="SVN-Gotham Book" panose="02000604040000020004" pitchFamily="50" charset="0"/>
              </a:defRPr>
            </a:lvl2pPr>
            <a:lvl3pPr>
              <a:defRPr>
                <a:latin typeface="SVN-Gotham Book" panose="02000604040000020004" pitchFamily="50" charset="0"/>
              </a:defRPr>
            </a:lvl3pPr>
            <a:lvl4pPr>
              <a:defRPr>
                <a:latin typeface="SVN-Gotham Book" panose="02000604040000020004" pitchFamily="50" charset="0"/>
              </a:defRPr>
            </a:lvl4pPr>
            <a:lvl5pPr>
              <a:defRPr>
                <a:latin typeface="SVN-Gotham Book" panose="02000604040000020004" pitchFamily="50" charset="0"/>
              </a:defRPr>
            </a:lvl5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C9E4CE4-06CB-41BB-9128-FAD9DBC3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VN-Gotham Book" panose="02000604040000020004" pitchFamily="50" charset="0"/>
              </a:defRPr>
            </a:lvl1pPr>
            <a:lvl2pPr>
              <a:defRPr>
                <a:latin typeface="SVN-Gotham Book" panose="02000604040000020004" pitchFamily="50" charset="0"/>
              </a:defRPr>
            </a:lvl2pPr>
            <a:lvl3pPr>
              <a:defRPr>
                <a:latin typeface="SVN-Gotham Book" panose="02000604040000020004" pitchFamily="50" charset="0"/>
              </a:defRPr>
            </a:lvl3pPr>
            <a:lvl4pPr>
              <a:defRPr>
                <a:latin typeface="SVN-Gotham Book" panose="02000604040000020004" pitchFamily="50" charset="0"/>
              </a:defRPr>
            </a:lvl4pPr>
            <a:lvl5pPr>
              <a:defRPr>
                <a:latin typeface="SVN-Gotham Book" panose="02000604040000020004" pitchFamily="50" charset="0"/>
              </a:defRPr>
            </a:lvl5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B0A4D7-67E5-41AB-81A3-092B30C9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1FC-BAE5-4370-893B-F9DC503CF2CE}" type="datetimeFigureOut">
              <a:rPr lang="en-US" smtClean="0"/>
              <a:t>07/03/2021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4175F01-DC1E-40D0-88FB-2BC3AB5F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C9D7E4C-31EA-4102-BC8D-E5F3873D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7928-4386-4120-B9A6-7C0A250F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3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4A7364-AC84-4F85-81B8-B76393D9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E3360E3-29C2-4E32-AC7B-2F2DC2576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0EC3E8F-EBB3-456E-B24C-B5ED576FE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D24E546-64E4-4ECB-AE8A-CE840BC75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582469A-EF7C-4FAA-8814-8EBC3BA42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0F64346-A2B7-4764-8004-26B423A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1FC-BAE5-4370-893B-F9DC503CF2CE}" type="datetimeFigureOut">
              <a:rPr lang="en-US" smtClean="0"/>
              <a:t>07/03/2021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517A1C6-0D7A-45E1-B99A-ADC79F2D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2C54E40-3FC7-4029-8707-FDAE0DE5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7928-4386-4120-B9A6-7C0A250F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7544B8D-B7E3-46C5-A439-22EDB78F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840C021-7F6A-4FF6-A6C3-E89C8677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1FC-BAE5-4370-893B-F9DC503CF2CE}" type="datetimeFigureOut">
              <a:rPr lang="en-US" smtClean="0"/>
              <a:t>07/03/2021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BF8998B-E7CB-46E8-8679-0255486F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A6FBAA7-A251-4461-8514-031CFD4D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7928-4386-4120-B9A6-7C0A250F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4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9A28F61-C6D6-47DF-8212-96487AA4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1FC-BAE5-4370-893B-F9DC503CF2CE}" type="datetimeFigureOut">
              <a:rPr lang="en-US" smtClean="0"/>
              <a:t>07/03/2021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E4C01B2-87A5-467B-BF53-5D9F8BB2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AA4BDAC-997A-4C8C-A490-66F993C6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7928-4386-4120-B9A6-7C0A250F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3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0AAA1B-7F76-4E0D-A5A9-C8F1EFE7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D727AFF-A5C8-4442-8C18-75BB5BCF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C34E2E9-7DAB-442A-A221-192615082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92D93C0-B459-4324-A82E-C10A3F13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1FC-BAE5-4370-893B-F9DC503CF2CE}" type="datetimeFigureOut">
              <a:rPr lang="en-US" smtClean="0"/>
              <a:t>07/03/2021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E3CF46-EBFB-42C8-8DF7-CC301C26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BA4C75E-849F-45CD-A2C6-C647E239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7928-4386-4120-B9A6-7C0A250F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7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601520-4886-4C9E-91AE-5547188F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683817B0-7079-414A-A3CB-25A569DA6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2EF54FA-625D-4D95-9F95-AA78A489A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A0FD5F-F1F8-473C-8699-575AE996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D1FC-BAE5-4370-893B-F9DC503CF2CE}" type="datetimeFigureOut">
              <a:rPr lang="en-US" smtClean="0"/>
              <a:t>07/03/2021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CB9C383-C585-4AC1-863D-F4991284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933D1F3-7E7E-4D06-B0CC-6D9C4A1E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7928-4386-4120-B9A6-7C0A250F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2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DF370A5-3360-4397-96A9-95F215FD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B83B585-DA46-4E96-BB64-727F5C70D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4FC0EA7-0E52-40BF-879D-327BBC0AA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2D1FC-BAE5-4370-893B-F9DC503CF2CE}" type="datetimeFigureOut">
              <a:rPr lang="en-US" smtClean="0"/>
              <a:t>07/03/2021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9070400-43D1-40D5-9D19-13B0699CF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ECFF7B5-2579-46D4-A732-30BFEA86D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7928-4386-4120-B9A6-7C0A250F0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2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B721CB-CAD9-4C5E-B6B4-4B0828700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EEPROM – Electrically Erasable Programable Read – Only Memory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F5DD59D-CE40-4146-93E0-5251C9E34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(ROM),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526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6AB4F9-CB6D-4BAC-B6FD-555A1CD0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EEPROM Function in AVR GCC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8B3D4A1-2FE0-4E72-B456-D45EA988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AVR GCC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eeprom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.</a:t>
            </a:r>
          </a:p>
          <a:p>
            <a:r>
              <a:rPr lang="en-US" dirty="0" err="1"/>
              <a:t>Atmelstudio</a:t>
            </a:r>
            <a:r>
              <a:rPr lang="en-US" dirty="0"/>
              <a:t> Compiler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b="1" dirty="0" err="1"/>
              <a:t>avr</a:t>
            </a:r>
            <a:r>
              <a:rPr lang="en-US" b="1" dirty="0"/>
              <a:t>/</a:t>
            </a:r>
            <a:r>
              <a:rPr lang="en-US" b="1" dirty="0" err="1"/>
              <a:t>eeprom.h</a:t>
            </a:r>
            <a:r>
              <a:rPr lang="en-US" b="1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/</a:t>
            </a:r>
            <a:r>
              <a:rPr lang="en-US" dirty="0" err="1"/>
              <a:t>xóa</a:t>
            </a:r>
            <a:r>
              <a:rPr lang="en-US" dirty="0"/>
              <a:t>/</a:t>
            </a:r>
            <a:r>
              <a:rPr lang="en-US" dirty="0" err="1"/>
              <a:t>ghi</a:t>
            </a:r>
            <a:r>
              <a:rPr lang="en-US" dirty="0"/>
              <a:t>/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eeprom</a:t>
            </a:r>
            <a:r>
              <a:rPr lang="en-US" dirty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839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F1136F-CB0F-48BD-A7CE-AB6D7C2B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EEPROM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19AC55C-A38D-4474-8ADC-5A02397D12BD}"/>
              </a:ext>
            </a:extLst>
          </p:cNvPr>
          <p:cNvSpPr txBox="1"/>
          <p:nvPr/>
        </p:nvSpPr>
        <p:spPr>
          <a:xfrm>
            <a:off x="886428" y="1920895"/>
            <a:ext cx="1041914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uint8_t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000" b="0" i="0" dirty="0" err="1">
                <a:solidFill>
                  <a:srgbClr val="000000"/>
                </a:solidFill>
                <a:effectLst/>
                <a:latin typeface="Menlo"/>
              </a:rPr>
              <a:t>eeprom_read_byte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Menlo"/>
              </a:rPr>
              <a:t> (</a:t>
            </a:r>
            <a:r>
              <a:rPr lang="en-US" sz="30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const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0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uint8_t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Menlo"/>
              </a:rPr>
              <a:t> *__p);</a:t>
            </a:r>
          </a:p>
          <a:p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uint16_t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eeprom_read_word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(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const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uint16_t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*__p);</a:t>
            </a:r>
          </a:p>
          <a:p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uint32_t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eeprom_read_dword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(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const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uint32_t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*__p);</a:t>
            </a:r>
            <a:endParaRPr lang="en-US" sz="3200" dirty="0">
              <a:solidFill>
                <a:srgbClr val="000000"/>
              </a:solidFill>
              <a:latin typeface="Menlo"/>
            </a:endParaRPr>
          </a:p>
          <a:p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float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</a:rPr>
              <a:t>eeprom_read_float</a:t>
            </a:r>
            <a:r>
              <a:rPr lang="en-US" sz="3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const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float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*__p)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</a:p>
          <a:p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A31515"/>
                </a:solidFill>
                <a:effectLst/>
                <a:latin typeface="Roboto" panose="02000000000000000000" pitchFamily="2" charset="0"/>
              </a:rPr>
              <a:t>eeprom_read_block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*__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const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*__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src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3200" b="0" i="0" dirty="0" err="1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size_t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__n)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034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F1136F-CB0F-48BD-A7CE-AB6D7C2B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EEPROM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19AC55C-A38D-4474-8ADC-5A02397D12BD}"/>
              </a:ext>
            </a:extLst>
          </p:cNvPr>
          <p:cNvSpPr txBox="1"/>
          <p:nvPr/>
        </p:nvSpPr>
        <p:spPr>
          <a:xfrm>
            <a:off x="698821" y="1905506"/>
            <a:ext cx="107943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A31515"/>
                </a:solidFill>
                <a:effectLst/>
                <a:latin typeface="Roboto" panose="02000000000000000000" pitchFamily="2" charset="0"/>
              </a:rPr>
              <a:t>eeprom_write_byte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uint8_t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*__p, 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uint8_t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__value)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A31515"/>
                </a:solidFill>
                <a:effectLst/>
                <a:latin typeface="Roboto" panose="02000000000000000000" pitchFamily="2" charset="0"/>
              </a:rPr>
              <a:t>eeprom_write_word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uint16_t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*__p, 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uint16_t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__value)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A31515"/>
                </a:solidFill>
                <a:effectLst/>
                <a:latin typeface="Roboto" panose="02000000000000000000" pitchFamily="2" charset="0"/>
              </a:rPr>
              <a:t>eeprom_write_dword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uint32_t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*__p, 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uint32_t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__value);</a:t>
            </a:r>
          </a:p>
          <a:p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A31515"/>
                </a:solidFill>
                <a:effectLst/>
                <a:latin typeface="Roboto" panose="02000000000000000000" pitchFamily="2" charset="0"/>
              </a:rPr>
              <a:t>eeprom_write_float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float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*__p, 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float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__value)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</a:p>
          <a:p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A31515"/>
                </a:solidFill>
                <a:effectLst/>
                <a:latin typeface="Roboto" panose="02000000000000000000" pitchFamily="2" charset="0"/>
              </a:rPr>
              <a:t>eeprom_write_block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const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*__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src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*__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3200" b="0" i="0" dirty="0" err="1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size_t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__n)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540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F1136F-CB0F-48BD-A7CE-AB6D7C2B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EEPROM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19AC55C-A38D-4474-8ADC-5A02397D12BD}"/>
              </a:ext>
            </a:extLst>
          </p:cNvPr>
          <p:cNvSpPr txBox="1"/>
          <p:nvPr/>
        </p:nvSpPr>
        <p:spPr>
          <a:xfrm>
            <a:off x="349410" y="1905506"/>
            <a:ext cx="1149317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A31515"/>
                </a:solidFill>
                <a:effectLst/>
                <a:latin typeface="Roboto" panose="02000000000000000000" pitchFamily="2" charset="0"/>
              </a:rPr>
              <a:t>eeprom_update_byte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uint8_t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*__p, 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uint8_t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__value)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  <a:endParaRPr lang="en-US" sz="3200" b="0" i="0" dirty="0">
              <a:solidFill>
                <a:srgbClr val="008000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A31515"/>
                </a:solidFill>
                <a:effectLst/>
                <a:latin typeface="Roboto" panose="02000000000000000000" pitchFamily="2" charset="0"/>
              </a:rPr>
              <a:t>eeprom_update_word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uint16_t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*__p, 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uint16_t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__value)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  <a:endParaRPr lang="en-US" sz="3200" dirty="0">
              <a:solidFill>
                <a:srgbClr val="008000"/>
              </a:solidFill>
              <a:latin typeface="Roboto" panose="02000000000000000000" pitchFamily="2" charset="0"/>
            </a:endParaRPr>
          </a:p>
          <a:p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A31515"/>
                </a:solidFill>
                <a:effectLst/>
                <a:latin typeface="Roboto" panose="02000000000000000000" pitchFamily="2" charset="0"/>
              </a:rPr>
              <a:t>eeprom_update_dword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uint32_t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*__p, 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uint32_t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__value)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A31515"/>
                </a:solidFill>
                <a:effectLst/>
                <a:latin typeface="Roboto" panose="02000000000000000000" pitchFamily="2" charset="0"/>
              </a:rPr>
              <a:t>eeprom_update_float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float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*__p, 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float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__value)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en-US" sz="3200" dirty="0">
              <a:solidFill>
                <a:srgbClr val="008000"/>
              </a:solidFill>
              <a:latin typeface="Roboto" panose="02000000000000000000" pitchFamily="2" charset="0"/>
            </a:endParaRPr>
          </a:p>
          <a:p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A31515"/>
                </a:solidFill>
                <a:effectLst/>
                <a:latin typeface="Roboto" panose="02000000000000000000" pitchFamily="2" charset="0"/>
              </a:rPr>
              <a:t>eeprom_update_block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const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*__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src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3200" b="0" i="0" dirty="0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*__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3200" b="0" i="0" dirty="0" err="1">
                <a:solidFill>
                  <a:srgbClr val="0000FF"/>
                </a:solidFill>
                <a:effectLst/>
                <a:latin typeface="Roboto" panose="02000000000000000000" pitchFamily="2" charset="0"/>
              </a:rPr>
              <a:t>size_t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__n)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  <a:endParaRPr lang="en-US" sz="3000" dirty="0"/>
          </a:p>
        </p:txBody>
      </p:sp>
      <p:sp>
        <p:nvSpPr>
          <p:cNvPr id="3" name="Mũi tên: Phải 2">
            <a:extLst>
              <a:ext uri="{FF2B5EF4-FFF2-40B4-BE49-F238E27FC236}">
                <a16:creationId xmlns:a16="http://schemas.microsoft.com/office/drawing/2014/main" id="{CC0E37D9-0D59-49EE-A067-9EB8F021007F}"/>
              </a:ext>
            </a:extLst>
          </p:cNvPr>
          <p:cNvSpPr/>
          <p:nvPr/>
        </p:nvSpPr>
        <p:spPr>
          <a:xfrm>
            <a:off x="1145894" y="5422739"/>
            <a:ext cx="763929" cy="5903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C2739D3-B419-4E61-A0DD-2663FB281D9E}"/>
              </a:ext>
            </a:extLst>
          </p:cNvPr>
          <p:cNvSpPr txBox="1"/>
          <p:nvPr/>
        </p:nvSpPr>
        <p:spPr>
          <a:xfrm>
            <a:off x="2141316" y="5071562"/>
            <a:ext cx="89047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SVN-Gotham Book" panose="02000604040000020004" pitchFamily="50" charset="0"/>
              </a:rPr>
              <a:t>So </a:t>
            </a:r>
            <a:r>
              <a:rPr lang="en-US" sz="2600" dirty="0" err="1">
                <a:latin typeface="SVN-Gotham Book" panose="02000604040000020004" pitchFamily="50" charset="0"/>
              </a:rPr>
              <a:t>sánh</a:t>
            </a:r>
            <a:r>
              <a:rPr lang="en-US" sz="2600" dirty="0"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latin typeface="SVN-Gotham Book" panose="02000604040000020004" pitchFamily="50" charset="0"/>
              </a:rPr>
              <a:t>dữ</a:t>
            </a:r>
            <a:r>
              <a:rPr lang="en-US" sz="2600" dirty="0"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latin typeface="SVN-Gotham Book" panose="02000604040000020004" pitchFamily="50" charset="0"/>
              </a:rPr>
              <a:t>liệu</a:t>
            </a:r>
            <a:r>
              <a:rPr lang="en-US" sz="2600" dirty="0"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latin typeface="SVN-Gotham Book" panose="02000604040000020004" pitchFamily="50" charset="0"/>
              </a:rPr>
              <a:t>ghi</a:t>
            </a:r>
            <a:r>
              <a:rPr lang="en-US" sz="2600" dirty="0"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latin typeface="SVN-Gotham Book" panose="02000604040000020004" pitchFamily="50" charset="0"/>
              </a:rPr>
              <a:t>vào</a:t>
            </a:r>
            <a:r>
              <a:rPr lang="en-US" sz="2600" dirty="0"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latin typeface="SVN-Gotham Book" panose="02000604040000020004" pitchFamily="50" charset="0"/>
              </a:rPr>
              <a:t>và</a:t>
            </a:r>
            <a:r>
              <a:rPr lang="en-US" sz="2600" dirty="0"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latin typeface="SVN-Gotham Book" panose="02000604040000020004" pitchFamily="50" charset="0"/>
              </a:rPr>
              <a:t>dữ</a:t>
            </a:r>
            <a:r>
              <a:rPr lang="en-US" sz="2600" dirty="0"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latin typeface="SVN-Gotham Book" panose="02000604040000020004" pitchFamily="50" charset="0"/>
              </a:rPr>
              <a:t>liệu</a:t>
            </a:r>
            <a:r>
              <a:rPr lang="en-US" sz="2600" dirty="0"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latin typeface="SVN-Gotham Book" panose="02000604040000020004" pitchFamily="50" charset="0"/>
              </a:rPr>
              <a:t>có</a:t>
            </a:r>
            <a:r>
              <a:rPr lang="en-US" sz="2600" dirty="0"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latin typeface="SVN-Gotham Book" panose="02000604040000020004" pitchFamily="50" charset="0"/>
              </a:rPr>
              <a:t>sẵn</a:t>
            </a:r>
            <a:r>
              <a:rPr lang="en-US" sz="2600" dirty="0"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latin typeface="SVN-Gotham Book" panose="02000604040000020004" pitchFamily="50" charset="0"/>
              </a:rPr>
              <a:t>để</a:t>
            </a:r>
            <a:r>
              <a:rPr lang="en-US" sz="2600" dirty="0"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latin typeface="SVN-Gotham Book" panose="02000604040000020004" pitchFamily="50" charset="0"/>
              </a:rPr>
              <a:t>giảm</a:t>
            </a:r>
            <a:r>
              <a:rPr lang="en-US" sz="2600" dirty="0"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latin typeface="SVN-Gotham Book" panose="02000604040000020004" pitchFamily="50" charset="0"/>
              </a:rPr>
              <a:t>số</a:t>
            </a:r>
            <a:r>
              <a:rPr lang="en-US" sz="2600" dirty="0">
                <a:latin typeface="SVN-Gotham Book" panose="02000604040000020004" pitchFamily="50" charset="0"/>
              </a:rPr>
              <a:t> chu </a:t>
            </a:r>
            <a:r>
              <a:rPr lang="en-US" sz="2600" dirty="0" err="1">
                <a:latin typeface="SVN-Gotham Book" panose="02000604040000020004" pitchFamily="50" charset="0"/>
              </a:rPr>
              <a:t>kỳ</a:t>
            </a:r>
            <a:r>
              <a:rPr lang="en-US" sz="2600" dirty="0"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latin typeface="SVN-Gotham Book" panose="02000604040000020004" pitchFamily="50" charset="0"/>
              </a:rPr>
              <a:t>ghi</a:t>
            </a:r>
            <a:r>
              <a:rPr lang="en-US" sz="2600" dirty="0"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latin typeface="SVN-Gotham Book" panose="02000604040000020004" pitchFamily="50" charset="0"/>
              </a:rPr>
              <a:t>vào</a:t>
            </a:r>
            <a:r>
              <a:rPr lang="en-US" sz="2600" dirty="0">
                <a:latin typeface="SVN-Gotham Book" panose="02000604040000020004" pitchFamily="50" charset="0"/>
              </a:rPr>
              <a:t> EEPROM</a:t>
            </a:r>
          </a:p>
          <a:p>
            <a:r>
              <a:rPr lang="en-US" sz="2600" dirty="0" err="1">
                <a:latin typeface="SVN-Gotham Book" panose="02000604040000020004" pitchFamily="50" charset="0"/>
              </a:rPr>
              <a:t>Tăng</a:t>
            </a:r>
            <a:r>
              <a:rPr lang="en-US" sz="2600" dirty="0"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latin typeface="SVN-Gotham Book" panose="02000604040000020004" pitchFamily="50" charset="0"/>
              </a:rPr>
              <a:t>tuổi</a:t>
            </a:r>
            <a:r>
              <a:rPr lang="en-US" sz="2600" dirty="0"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latin typeface="SVN-Gotham Book" panose="02000604040000020004" pitchFamily="50" charset="0"/>
              </a:rPr>
              <a:t>thọ</a:t>
            </a:r>
            <a:r>
              <a:rPr lang="en-US" sz="2600" dirty="0">
                <a:latin typeface="SVN-Gotham Book" panose="02000604040000020004" pitchFamily="50" charset="0"/>
              </a:rPr>
              <a:t> EEPROM</a:t>
            </a:r>
          </a:p>
        </p:txBody>
      </p:sp>
    </p:spTree>
    <p:extLst>
      <p:ext uri="{BB962C8B-B14F-4D97-AF65-F5344CB8AC3E}">
        <p14:creationId xmlns:p14="http://schemas.microsoft.com/office/powerpoint/2010/main" val="40626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B7EC81-8594-43F9-9DC5-92FD5388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EEPROM?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059A53-960B-4A8D-A982-3655472C6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/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runtime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Password, …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sợ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621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09970F-2F14-4A4E-8B50-A68E922A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EEPROM IN AVR – ATMEGA32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1CA6CD5-CA7D-4C39-8177-75C78BF7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1024 Bytes EEPROM</a:t>
            </a:r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: 100.000 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/</a:t>
            </a:r>
            <a:r>
              <a:rPr lang="en-US" dirty="0" err="1"/>
              <a:t>xóa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/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eeprom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2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98F31A-02CA-4A61-8183-342F7E36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F81411-4372-4840-938C-7878A5CC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16 – bit </a:t>
            </a:r>
            <a:r>
              <a:rPr lang="en-US" b="1" dirty="0"/>
              <a:t>EEAR (EEPROM Address Register)</a:t>
            </a:r>
          </a:p>
          <a:p>
            <a:r>
              <a:rPr lang="en-US" dirty="0" err="1"/>
              <a:t>Dùng</a:t>
            </a:r>
            <a:r>
              <a:rPr lang="en-US" dirty="0"/>
              <a:t> 9bit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EEPROM</a:t>
            </a:r>
          </a:p>
        </p:txBody>
      </p:sp>
      <p:pic>
        <p:nvPicPr>
          <p:cNvPr id="1026" name="Picture 2" descr="ATmega16 EEAR Register">
            <a:extLst>
              <a:ext uri="{FF2B5EF4-FFF2-40B4-BE49-F238E27FC236}">
                <a16:creationId xmlns:a16="http://schemas.microsoft.com/office/drawing/2014/main" id="{622A7883-AAE3-4FC6-8CC3-A2FF3DC1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746" y="3429000"/>
            <a:ext cx="944450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08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EB2EFC-09D5-4129-ACD8-406B855B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E54709E-4D12-4F77-BFAE-590AEDE53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b="1" dirty="0"/>
              <a:t>EEDR (EEPROM Data Register)  </a:t>
            </a:r>
          </a:p>
          <a:p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đọc</a:t>
            </a:r>
            <a:r>
              <a:rPr lang="en-US" b="1" dirty="0"/>
              <a:t>/</a:t>
            </a:r>
            <a:r>
              <a:rPr lang="en-US" b="1" dirty="0" err="1"/>
              <a:t>ghi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trí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bởi</a:t>
            </a:r>
            <a:r>
              <a:rPr lang="en-US" b="1" dirty="0"/>
              <a:t> EEAR</a:t>
            </a:r>
          </a:p>
        </p:txBody>
      </p:sp>
      <p:pic>
        <p:nvPicPr>
          <p:cNvPr id="2050" name="Picture 2" descr="ATmega16 EEDR Register">
            <a:extLst>
              <a:ext uri="{FF2B5EF4-FFF2-40B4-BE49-F238E27FC236}">
                <a16:creationId xmlns:a16="http://schemas.microsoft.com/office/drawing/2014/main" id="{F9748222-DDEE-4813-B4CD-07F2BCFD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81" y="3635412"/>
            <a:ext cx="9147038" cy="73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6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741F81-3E59-418C-B3E4-A3CF9CB0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57A92F-8EEC-43F6-9EE5-859A827F9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b="1" dirty="0"/>
              <a:t>EECR (EEPROM Control Register)</a:t>
            </a:r>
          </a:p>
          <a:p>
            <a:endParaRPr lang="en-US" b="1" dirty="0"/>
          </a:p>
        </p:txBody>
      </p:sp>
      <p:pic>
        <p:nvPicPr>
          <p:cNvPr id="3074" name="Picture 2" descr="ATmega16 EECR Register">
            <a:extLst>
              <a:ext uri="{FF2B5EF4-FFF2-40B4-BE49-F238E27FC236}">
                <a16:creationId xmlns:a16="http://schemas.microsoft.com/office/drawing/2014/main" id="{9D310F3D-F05F-4623-A42B-99044D848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34" y="4001294"/>
            <a:ext cx="9496935" cy="7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768AA40-9855-4BFD-BE66-6D69E9B3913E}"/>
              </a:ext>
            </a:extLst>
          </p:cNvPr>
          <p:cNvSpPr txBox="1"/>
          <p:nvPr/>
        </p:nvSpPr>
        <p:spPr>
          <a:xfrm>
            <a:off x="2988196" y="5324354"/>
            <a:ext cx="7187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0" dirty="0">
                <a:solidFill>
                  <a:srgbClr val="000000"/>
                </a:solidFill>
                <a:effectLst/>
                <a:latin typeface="SVN-Gotham Book" panose="02000604040000020004" pitchFamily="50" charset="0"/>
              </a:rPr>
              <a:t>EERIE: 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SVN-Gotham Book" panose="02000604040000020004" pitchFamily="50" charset="0"/>
              </a:rPr>
              <a:t>EEPROM Ready Interrupt Enable</a:t>
            </a:r>
          </a:p>
          <a:p>
            <a:r>
              <a:rPr lang="en-US" sz="2600" dirty="0" err="1">
                <a:solidFill>
                  <a:srgbClr val="000000"/>
                </a:solidFill>
                <a:latin typeface="SVN-Gotham Book" panose="02000604040000020004" pitchFamily="50" charset="0"/>
              </a:rPr>
              <a:t>Tạo</a:t>
            </a:r>
            <a:r>
              <a:rPr lang="en-US" sz="2600" dirty="0">
                <a:solidFill>
                  <a:srgbClr val="000000"/>
                </a:solidFill>
                <a:latin typeface="SVN-Gotham Book" panose="02000604040000020004" pitchFamily="50" charset="0"/>
              </a:rPr>
              <a:t> ra 1 </a:t>
            </a:r>
            <a:r>
              <a:rPr lang="en-US" sz="2600" dirty="0" err="1">
                <a:solidFill>
                  <a:srgbClr val="000000"/>
                </a:solidFill>
                <a:latin typeface="SVN-Gotham Book" panose="02000604040000020004" pitchFamily="50" charset="0"/>
              </a:rPr>
              <a:t>ngắt</a:t>
            </a:r>
            <a:r>
              <a:rPr lang="en-US" sz="2600" dirty="0">
                <a:solidFill>
                  <a:srgbClr val="000000"/>
                </a:solidFill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SVN-Gotham Book" panose="02000604040000020004" pitchFamily="50" charset="0"/>
              </a:rPr>
              <a:t>khi</a:t>
            </a:r>
            <a:r>
              <a:rPr lang="en-US" sz="2600" dirty="0">
                <a:solidFill>
                  <a:srgbClr val="000000"/>
                </a:solidFill>
                <a:latin typeface="SVN-Gotham Book" panose="02000604040000020004" pitchFamily="50" charset="0"/>
              </a:rPr>
              <a:t> bit EEWE = 0</a:t>
            </a:r>
            <a:endParaRPr lang="en-US" sz="2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US" sz="2600" dirty="0">
              <a:latin typeface="SVN-Gotham Book" panose="02000604040000020004" pitchFamily="50" charset="0"/>
            </a:endParaRPr>
          </a:p>
        </p:txBody>
      </p:sp>
      <p:sp>
        <p:nvSpPr>
          <p:cNvPr id="5" name="Mũi tên: Xuống 4">
            <a:extLst>
              <a:ext uri="{FF2B5EF4-FFF2-40B4-BE49-F238E27FC236}">
                <a16:creationId xmlns:a16="http://schemas.microsoft.com/office/drawing/2014/main" id="{F49F4487-7344-4682-BA5E-3E2BFE5C98F7}"/>
              </a:ext>
            </a:extLst>
          </p:cNvPr>
          <p:cNvSpPr/>
          <p:nvPr/>
        </p:nvSpPr>
        <p:spPr>
          <a:xfrm>
            <a:off x="6308201" y="4762935"/>
            <a:ext cx="547869" cy="56141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̃i tên: Xuống 6">
            <a:extLst>
              <a:ext uri="{FF2B5EF4-FFF2-40B4-BE49-F238E27FC236}">
                <a16:creationId xmlns:a16="http://schemas.microsoft.com/office/drawing/2014/main" id="{B72F00F3-42DE-447E-8F7C-7FFC39DA9DB8}"/>
              </a:ext>
            </a:extLst>
          </p:cNvPr>
          <p:cNvSpPr/>
          <p:nvPr/>
        </p:nvSpPr>
        <p:spPr>
          <a:xfrm rot="10800000">
            <a:off x="7432875" y="3429000"/>
            <a:ext cx="547869" cy="56141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C315627-6EF8-40BC-9191-9B6D1F23D720}"/>
              </a:ext>
            </a:extLst>
          </p:cNvPr>
          <p:cNvSpPr txBox="1"/>
          <p:nvPr/>
        </p:nvSpPr>
        <p:spPr>
          <a:xfrm>
            <a:off x="2893696" y="2420341"/>
            <a:ext cx="860867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i="0" dirty="0">
                <a:solidFill>
                  <a:srgbClr val="000000"/>
                </a:solidFill>
                <a:effectLst/>
                <a:latin typeface="SVN-Gotham Book" panose="02000604040000020004" pitchFamily="50" charset="0"/>
              </a:rPr>
              <a:t>EEMWE: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SVN-Gotham Book" panose="02000604040000020004" pitchFamily="50" charset="0"/>
              </a:rPr>
              <a:t> EEPROM Master Write Enable</a:t>
            </a:r>
          </a:p>
          <a:p>
            <a:pPr algn="l"/>
            <a:r>
              <a:rPr lang="en-US" sz="2600" dirty="0">
                <a:solidFill>
                  <a:srgbClr val="000000"/>
                </a:solidFill>
                <a:latin typeface="SVN-Gotham Book" panose="02000604040000020004" pitchFamily="50" charset="0"/>
              </a:rPr>
              <a:t>Cho </a:t>
            </a:r>
            <a:r>
              <a:rPr lang="en-US" sz="2600" dirty="0" err="1">
                <a:solidFill>
                  <a:srgbClr val="000000"/>
                </a:solidFill>
                <a:latin typeface="SVN-Gotham Book" panose="02000604040000020004" pitchFamily="50" charset="0"/>
              </a:rPr>
              <a:t>phép</a:t>
            </a:r>
            <a:r>
              <a:rPr lang="en-US" sz="2600" dirty="0">
                <a:solidFill>
                  <a:srgbClr val="000000"/>
                </a:solidFill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SVN-Gotham Book" panose="02000604040000020004" pitchFamily="50" charset="0"/>
              </a:rPr>
              <a:t>việc</a:t>
            </a:r>
            <a:r>
              <a:rPr lang="en-US" sz="2600" dirty="0">
                <a:solidFill>
                  <a:srgbClr val="000000"/>
                </a:solidFill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SVN-Gotham Book" panose="02000604040000020004" pitchFamily="50" charset="0"/>
              </a:rPr>
              <a:t>ghi</a:t>
            </a:r>
            <a:r>
              <a:rPr lang="en-US" sz="2600" dirty="0">
                <a:solidFill>
                  <a:srgbClr val="000000"/>
                </a:solidFill>
                <a:latin typeface="SVN-Gotham Book" panose="02000604040000020004" pitchFamily="50" charset="0"/>
              </a:rPr>
              <a:t> (=1), </a:t>
            </a:r>
            <a:r>
              <a:rPr lang="en-US" sz="2600" dirty="0" err="1">
                <a:solidFill>
                  <a:srgbClr val="000000"/>
                </a:solidFill>
                <a:latin typeface="SVN-Gotham Book" panose="02000604040000020004" pitchFamily="50" charset="0"/>
              </a:rPr>
              <a:t>Đặt</a:t>
            </a:r>
            <a:r>
              <a:rPr lang="en-US" sz="2600" dirty="0">
                <a:solidFill>
                  <a:srgbClr val="000000"/>
                </a:solidFill>
                <a:latin typeface="SVN-Gotham Book" panose="02000604040000020004" pitchFamily="50" charset="0"/>
              </a:rPr>
              <a:t> EEWE </a:t>
            </a:r>
            <a:r>
              <a:rPr lang="en-US" sz="2600" dirty="0" err="1">
                <a:solidFill>
                  <a:srgbClr val="000000"/>
                </a:solidFill>
                <a:latin typeface="SVN-Gotham Book" panose="02000604040000020004" pitchFamily="50" charset="0"/>
              </a:rPr>
              <a:t>trong</a:t>
            </a:r>
            <a:r>
              <a:rPr lang="en-US" sz="2600" dirty="0">
                <a:solidFill>
                  <a:srgbClr val="000000"/>
                </a:solidFill>
                <a:latin typeface="SVN-Gotham Book" panose="02000604040000020004" pitchFamily="50" charset="0"/>
              </a:rPr>
              <a:t> 4 chu </a:t>
            </a:r>
            <a:r>
              <a:rPr lang="en-US" sz="2600" dirty="0" err="1">
                <a:solidFill>
                  <a:srgbClr val="000000"/>
                </a:solidFill>
                <a:latin typeface="SVN-Gotham Book" panose="02000604040000020004" pitchFamily="50" charset="0"/>
              </a:rPr>
              <a:t>kỳ</a:t>
            </a:r>
            <a:r>
              <a:rPr lang="en-US" sz="2600" dirty="0">
                <a:solidFill>
                  <a:srgbClr val="000000"/>
                </a:solidFill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SVN-Gotham Book" panose="02000604040000020004" pitchFamily="50" charset="0"/>
              </a:rPr>
              <a:t>để</a:t>
            </a:r>
            <a:r>
              <a:rPr lang="en-US" sz="2600" dirty="0">
                <a:solidFill>
                  <a:srgbClr val="000000"/>
                </a:solidFill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SVN-Gotham Book" panose="02000604040000020004" pitchFamily="50" charset="0"/>
              </a:rPr>
              <a:t>ghi</a:t>
            </a:r>
            <a:r>
              <a:rPr lang="en-US" sz="2600" dirty="0">
                <a:solidFill>
                  <a:srgbClr val="000000"/>
                </a:solidFill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SVN-Gotham Book" panose="02000604040000020004" pitchFamily="50" charset="0"/>
              </a:rPr>
              <a:t>dữ</a:t>
            </a:r>
            <a:r>
              <a:rPr lang="en-US" sz="2600" dirty="0">
                <a:solidFill>
                  <a:srgbClr val="000000"/>
                </a:solidFill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SVN-Gotham Book" panose="02000604040000020004" pitchFamily="50" charset="0"/>
              </a:rPr>
              <a:t>liệu</a:t>
            </a:r>
            <a:r>
              <a:rPr lang="en-US" sz="2600" dirty="0">
                <a:solidFill>
                  <a:srgbClr val="000000"/>
                </a:solidFill>
                <a:latin typeface="SVN-Gotham Book" panose="02000604040000020004" pitchFamily="50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SVN-Gotham Book" panose="02000604040000020004" pitchFamily="50" charset="0"/>
              </a:rPr>
              <a:t>vào</a:t>
            </a:r>
            <a:r>
              <a:rPr lang="en-US" sz="2600" dirty="0">
                <a:solidFill>
                  <a:srgbClr val="000000"/>
                </a:solidFill>
                <a:latin typeface="SVN-Gotham Book" panose="02000604040000020004" pitchFamily="50" charset="0"/>
              </a:rPr>
              <a:t> EEPROM</a:t>
            </a:r>
            <a:endParaRPr lang="en-US" sz="2600" b="0" i="0" dirty="0">
              <a:solidFill>
                <a:srgbClr val="000000"/>
              </a:solidFill>
              <a:effectLst/>
              <a:latin typeface="SVN-Gotham Book" panose="02000604040000020004" pitchFamily="50" charset="0"/>
            </a:endParaRPr>
          </a:p>
          <a:p>
            <a:br>
              <a:rPr lang="en-US" sz="2600" dirty="0">
                <a:latin typeface="SVN-Gotham Book" panose="02000604040000020004" pitchFamily="50" charset="0"/>
              </a:rPr>
            </a:br>
            <a:endParaRPr lang="en-US" sz="2600" dirty="0">
              <a:latin typeface="SVN-Gotham Book" panose="02000604040000020004" pitchFamily="50" charset="0"/>
            </a:endParaRPr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DA7622AE-D355-4BCC-96D8-102491735E8C}"/>
              </a:ext>
            </a:extLst>
          </p:cNvPr>
          <p:cNvCxnSpPr/>
          <p:nvPr/>
        </p:nvCxnSpPr>
        <p:spPr>
          <a:xfrm>
            <a:off x="1250066" y="2303362"/>
            <a:ext cx="96185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00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741F81-3E59-418C-B3E4-A3CF9CB0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57A92F-8EEC-43F6-9EE5-859A827F9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Thanh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b="1" dirty="0"/>
              <a:t>EECR (EEPROM Control Register)</a:t>
            </a:r>
          </a:p>
          <a:p>
            <a:endParaRPr lang="en-US" b="1" dirty="0"/>
          </a:p>
        </p:txBody>
      </p:sp>
      <p:pic>
        <p:nvPicPr>
          <p:cNvPr id="3074" name="Picture 2" descr="ATmega16 EECR Register">
            <a:extLst>
              <a:ext uri="{FF2B5EF4-FFF2-40B4-BE49-F238E27FC236}">
                <a16:creationId xmlns:a16="http://schemas.microsoft.com/office/drawing/2014/main" id="{9D310F3D-F05F-4623-A42B-99044D848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34" y="4001294"/>
            <a:ext cx="9496935" cy="7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768AA40-9855-4BFD-BE66-6D69E9B3913E}"/>
              </a:ext>
            </a:extLst>
          </p:cNvPr>
          <p:cNvSpPr txBox="1"/>
          <p:nvPr/>
        </p:nvSpPr>
        <p:spPr>
          <a:xfrm>
            <a:off x="5222110" y="5562625"/>
            <a:ext cx="71878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0" dirty="0">
                <a:solidFill>
                  <a:srgbClr val="000000"/>
                </a:solidFill>
                <a:effectLst/>
                <a:latin typeface="SVN-Gotham Book" panose="02000604040000020004" pitchFamily="50" charset="0"/>
              </a:rPr>
              <a:t>EEWE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SVN-Gotham Book" panose="02000604040000020004" pitchFamily="50" charset="0"/>
              </a:rPr>
              <a:t>: EEPROM Write Enable</a:t>
            </a:r>
          </a:p>
          <a:p>
            <a:r>
              <a:rPr lang="en-US" sz="2600" dirty="0">
                <a:solidFill>
                  <a:srgbClr val="000000"/>
                </a:solidFill>
                <a:latin typeface="SVN-Gotham Book" panose="02000604040000020004" pitchFamily="50" charset="0"/>
              </a:rPr>
              <a:t> 1 = Write enable		0 = Write disable</a:t>
            </a:r>
            <a:endParaRPr lang="en-US" sz="2600" dirty="0">
              <a:latin typeface="SVN-Gotham Book" panose="02000604040000020004" pitchFamily="50" charset="0"/>
            </a:endParaRPr>
          </a:p>
        </p:txBody>
      </p:sp>
      <p:sp>
        <p:nvSpPr>
          <p:cNvPr id="5" name="Mũi tên: Xuống 4">
            <a:extLst>
              <a:ext uri="{FF2B5EF4-FFF2-40B4-BE49-F238E27FC236}">
                <a16:creationId xmlns:a16="http://schemas.microsoft.com/office/drawing/2014/main" id="{F49F4487-7344-4682-BA5E-3E2BFE5C98F7}"/>
              </a:ext>
            </a:extLst>
          </p:cNvPr>
          <p:cNvSpPr/>
          <p:nvPr/>
        </p:nvSpPr>
        <p:spPr>
          <a:xfrm>
            <a:off x="8542115" y="4767928"/>
            <a:ext cx="547869" cy="56141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̃i tên: Xuống 6">
            <a:extLst>
              <a:ext uri="{FF2B5EF4-FFF2-40B4-BE49-F238E27FC236}">
                <a16:creationId xmlns:a16="http://schemas.microsoft.com/office/drawing/2014/main" id="{B72F00F3-42DE-447E-8F7C-7FFC39DA9DB8}"/>
              </a:ext>
            </a:extLst>
          </p:cNvPr>
          <p:cNvSpPr/>
          <p:nvPr/>
        </p:nvSpPr>
        <p:spPr>
          <a:xfrm rot="10800000">
            <a:off x="9643639" y="3429000"/>
            <a:ext cx="547869" cy="56141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C315627-6EF8-40BC-9191-9B6D1F23D720}"/>
              </a:ext>
            </a:extLst>
          </p:cNvPr>
          <p:cNvSpPr txBox="1"/>
          <p:nvPr/>
        </p:nvSpPr>
        <p:spPr>
          <a:xfrm>
            <a:off x="5339304" y="2500288"/>
            <a:ext cx="860867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i="0" dirty="0">
                <a:solidFill>
                  <a:srgbClr val="000000"/>
                </a:solidFill>
                <a:effectLst/>
                <a:latin typeface="SVN-Gotham Book" panose="02000604040000020004" pitchFamily="50" charset="0"/>
              </a:rPr>
              <a:t>EERE: </a:t>
            </a:r>
            <a:r>
              <a:rPr lang="en-US" sz="2600" i="0" dirty="0">
                <a:solidFill>
                  <a:srgbClr val="000000"/>
                </a:solidFill>
                <a:effectLst/>
                <a:latin typeface="SVN-Gotham Book" panose="02000604040000020004" pitchFamily="50" charset="0"/>
              </a:rPr>
              <a:t>EEPROM Read Enable</a:t>
            </a:r>
          </a:p>
          <a:p>
            <a:pPr algn="l"/>
            <a:r>
              <a:rPr lang="en-US" sz="2600" dirty="0">
                <a:latin typeface="SVN-Gotham Book" panose="02000604040000020004" pitchFamily="50" charset="0"/>
              </a:rPr>
              <a:t>1 = Read enable		0 = Read disable</a:t>
            </a:r>
            <a:br>
              <a:rPr lang="en-US" sz="2600" dirty="0">
                <a:latin typeface="SVN-Gotham Book" panose="02000604040000020004" pitchFamily="50" charset="0"/>
              </a:rPr>
            </a:br>
            <a:endParaRPr lang="en-US" sz="2600" dirty="0">
              <a:latin typeface="SVN-Gotham Book" panose="02000604040000020004" pitchFamily="50" charset="0"/>
            </a:endParaRPr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DA7622AE-D355-4BCC-96D8-102491735E8C}"/>
              </a:ext>
            </a:extLst>
          </p:cNvPr>
          <p:cNvCxnSpPr/>
          <p:nvPr/>
        </p:nvCxnSpPr>
        <p:spPr>
          <a:xfrm>
            <a:off x="1250066" y="2303362"/>
            <a:ext cx="96185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7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112DA5-4B97-46D6-BB73-A7C99493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EEPROM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857AF86-5185-46A7-A10F-8B8661A4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1 . </a:t>
            </a:r>
            <a:r>
              <a:rPr lang="en-US" dirty="0" err="1"/>
              <a:t>Đợi</a:t>
            </a:r>
            <a:r>
              <a:rPr lang="en-US" dirty="0"/>
              <a:t> EEWE = 0.</a:t>
            </a:r>
          </a:p>
          <a:p>
            <a:r>
              <a:rPr lang="en-US" dirty="0"/>
              <a:t>2. </a:t>
            </a:r>
            <a:r>
              <a:rPr lang="en-US" dirty="0" err="1"/>
              <a:t>Đợi</a:t>
            </a:r>
            <a:r>
              <a:rPr lang="en-US" dirty="0"/>
              <a:t> SPMEN (Store Program Memory Enable)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SPMCR = 0.</a:t>
            </a:r>
          </a:p>
          <a:p>
            <a:r>
              <a:rPr lang="en-US" dirty="0"/>
              <a:t>3.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EEPROM </a:t>
            </a:r>
            <a:r>
              <a:rPr lang="en-US" dirty="0" err="1"/>
              <a:t>vào</a:t>
            </a:r>
            <a:r>
              <a:rPr lang="en-US" dirty="0"/>
              <a:t> EEAR. </a:t>
            </a:r>
          </a:p>
          <a:p>
            <a:r>
              <a:rPr lang="en-US" dirty="0"/>
              <a:t>4.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EEPROM </a:t>
            </a:r>
            <a:r>
              <a:rPr lang="en-US" dirty="0" err="1"/>
              <a:t>vào</a:t>
            </a:r>
            <a:r>
              <a:rPr lang="en-US" dirty="0"/>
              <a:t> EEDR. </a:t>
            </a:r>
          </a:p>
          <a:p>
            <a:r>
              <a:rPr lang="en-US" dirty="0"/>
              <a:t>5. </a:t>
            </a:r>
            <a:r>
              <a:rPr lang="en-US" dirty="0" err="1"/>
              <a:t>Ghi</a:t>
            </a:r>
            <a:r>
              <a:rPr lang="en-US" dirty="0"/>
              <a:t> EEMWE = 1, EEWE = 0. </a:t>
            </a:r>
          </a:p>
          <a:p>
            <a:r>
              <a:rPr lang="en-US" dirty="0"/>
              <a:t>6. Sau 4 chu </a:t>
            </a:r>
            <a:r>
              <a:rPr lang="en-US" dirty="0" err="1"/>
              <a:t>kỳ</a:t>
            </a:r>
            <a:r>
              <a:rPr lang="en-US" dirty="0"/>
              <a:t> clock, </a:t>
            </a:r>
            <a:r>
              <a:rPr lang="en-US" dirty="0" err="1"/>
              <a:t>ghi</a:t>
            </a:r>
            <a:r>
              <a:rPr lang="en-US" dirty="0"/>
              <a:t> EEWE = 1. </a:t>
            </a:r>
          </a:p>
        </p:txBody>
      </p:sp>
    </p:spTree>
    <p:extLst>
      <p:ext uri="{BB962C8B-B14F-4D97-AF65-F5344CB8AC3E}">
        <p14:creationId xmlns:p14="http://schemas.microsoft.com/office/powerpoint/2010/main" val="163913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EAF3E7-0339-4EEF-A8FB-09D6D0D3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EEPROM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270510-9168-41A7-BD7E-63262AFE7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Đợi</a:t>
            </a:r>
            <a:r>
              <a:rPr lang="en-US" dirty="0"/>
              <a:t> EEWE = 0.</a:t>
            </a:r>
          </a:p>
          <a:p>
            <a:r>
              <a:rPr lang="en-US" dirty="0"/>
              <a:t>2.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EEPROM </a:t>
            </a:r>
            <a:r>
              <a:rPr lang="en-US" dirty="0" err="1"/>
              <a:t>vào</a:t>
            </a:r>
            <a:r>
              <a:rPr lang="en-US" dirty="0"/>
              <a:t> EEAR. </a:t>
            </a:r>
          </a:p>
          <a:p>
            <a:r>
              <a:rPr lang="en-US" dirty="0"/>
              <a:t>3. </a:t>
            </a:r>
            <a:r>
              <a:rPr lang="en-US" dirty="0" err="1"/>
              <a:t>Ghi</a:t>
            </a:r>
            <a:r>
              <a:rPr lang="en-US" dirty="0"/>
              <a:t> EERE = 1,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. </a:t>
            </a:r>
          </a:p>
          <a:p>
            <a:r>
              <a:rPr lang="en-US" dirty="0"/>
              <a:t>4.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EEDR. </a:t>
            </a:r>
          </a:p>
        </p:txBody>
      </p:sp>
    </p:spTree>
    <p:extLst>
      <p:ext uri="{BB962C8B-B14F-4D97-AF65-F5344CB8AC3E}">
        <p14:creationId xmlns:p14="http://schemas.microsoft.com/office/powerpoint/2010/main" val="280133140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733</Words>
  <Application>Microsoft Office PowerPoint</Application>
  <PresentationFormat>Màn hình rộng</PresentationFormat>
  <Paragraphs>68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Roboto</vt:lpstr>
      <vt:lpstr>SVN-Gotham</vt:lpstr>
      <vt:lpstr>SVN-Gotham Book</vt:lpstr>
      <vt:lpstr>Times New Roman</vt:lpstr>
      <vt:lpstr>Chủ đề Office</vt:lpstr>
      <vt:lpstr>EEPROM – Electrically Erasable Programable Read – Only Memory</vt:lpstr>
      <vt:lpstr>EEPROM?</vt:lpstr>
      <vt:lpstr>EEPROM IN AVR – ATMEGA32</vt:lpstr>
      <vt:lpstr>REGISTERS</vt:lpstr>
      <vt:lpstr>REGISTERS</vt:lpstr>
      <vt:lpstr>REGISTERS</vt:lpstr>
      <vt:lpstr>REGISTERS</vt:lpstr>
      <vt:lpstr>Write EEPROM</vt:lpstr>
      <vt:lpstr>Read EEPROM</vt:lpstr>
      <vt:lpstr>EEPROM Function in AVR GCC</vt:lpstr>
      <vt:lpstr>Một số hàm đọc EEPROM</vt:lpstr>
      <vt:lpstr>Một số hàm ghi vào EEPROM</vt:lpstr>
      <vt:lpstr>Một số hàm cập nhật EEPROM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nghia111325@cvp.vn</dc:creator>
  <cp:lastModifiedBy>nghia111325@cvp.vn</cp:lastModifiedBy>
  <cp:revision>16</cp:revision>
  <dcterms:created xsi:type="dcterms:W3CDTF">2021-03-07T08:52:58Z</dcterms:created>
  <dcterms:modified xsi:type="dcterms:W3CDTF">2021-03-07T13:56:43Z</dcterms:modified>
</cp:coreProperties>
</file>