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lear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EFEFE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BEA1ED0-F310-41BD-8494-537AA6E3C9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3" b="13361"/>
          <a:stretch/>
        </p:blipFill>
        <p:spPr>
          <a:xfrm>
            <a:off x="3524250" y="675243"/>
            <a:ext cx="11239500" cy="21629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7953909-640A-42D6-9B49-964DB6811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3" r="64842"/>
          <a:stretch/>
        </p:blipFill>
        <p:spPr>
          <a:xfrm>
            <a:off x="1123950" y="3950249"/>
            <a:ext cx="4800600" cy="54086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FB7230-DDE1-45E6-B42B-32D116FF33CA}"/>
              </a:ext>
            </a:extLst>
          </p:cNvPr>
          <p:cNvSpPr txBox="1"/>
          <p:nvPr/>
        </p:nvSpPr>
        <p:spPr>
          <a:xfrm>
            <a:off x="838200" y="3019009"/>
            <a:ext cx="8864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Micro-Controller Programming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EF1EFB-C913-4605-9ED0-EA4BF2A0705E}"/>
              </a:ext>
            </a:extLst>
          </p:cNvPr>
          <p:cNvSpPr txBox="1"/>
          <p:nvPr/>
        </p:nvSpPr>
        <p:spPr>
          <a:xfrm>
            <a:off x="7705177" y="4174004"/>
            <a:ext cx="8287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Hardware and Software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Micro-Controller vs Micro-Processor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Clock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EFEFE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08350-4591-46C1-85DC-17B5B776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143500"/>
            <a:ext cx="7505700" cy="3525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B7BB61-7785-4C28-AE33-055F2A7E8299}"/>
              </a:ext>
            </a:extLst>
          </p:cNvPr>
          <p:cNvSpPr txBox="1"/>
          <p:nvPr/>
        </p:nvSpPr>
        <p:spPr>
          <a:xfrm>
            <a:off x="4999882" y="2717802"/>
            <a:ext cx="828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processor can execute the C program?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4CA531-69FF-42EB-80A9-FF2C06AEE894}"/>
              </a:ext>
            </a:extLst>
          </p:cNvPr>
          <p:cNvSpPr txBox="1"/>
          <p:nvPr/>
        </p:nvSpPr>
        <p:spPr>
          <a:xfrm>
            <a:off x="1028700" y="4234085"/>
            <a:ext cx="14975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C Code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48451F0-31C5-4573-81EC-BEEFA694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026" y="5396489"/>
            <a:ext cx="825817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9AAFC2-0ECD-4615-97B4-1D50AE10E640}"/>
              </a:ext>
            </a:extLst>
          </p:cNvPr>
          <p:cNvSpPr txBox="1"/>
          <p:nvPr/>
        </p:nvSpPr>
        <p:spPr>
          <a:xfrm>
            <a:off x="9143998" y="4234085"/>
            <a:ext cx="212429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ASM Code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0FC0151-E788-44A1-AAFC-18B8FED20B84}"/>
              </a:ext>
            </a:extLst>
          </p:cNvPr>
          <p:cNvSpPr/>
          <p:nvPr/>
        </p:nvSpPr>
        <p:spPr>
          <a:xfrm>
            <a:off x="8534400" y="6667500"/>
            <a:ext cx="609598" cy="6463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9EB06-F9B1-46A3-B792-517B39D4EEF3}"/>
              </a:ext>
            </a:extLst>
          </p:cNvPr>
          <p:cNvSpPr/>
          <p:nvPr/>
        </p:nvSpPr>
        <p:spPr>
          <a:xfrm>
            <a:off x="949746" y="781946"/>
            <a:ext cx="16388501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5861E3-EBB2-4AC7-A7D8-90A5015CD04F}"/>
              </a:ext>
            </a:extLst>
          </p:cNvPr>
          <p:cNvSpPr/>
          <p:nvPr/>
        </p:nvSpPr>
        <p:spPr>
          <a:xfrm>
            <a:off x="949746" y="1721755"/>
            <a:ext cx="16388501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1028700"/>
            <a:ext cx="1069803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>
                <a:solidFill>
                  <a:srgbClr val="2B4B82"/>
                </a:solidFill>
                <a:latin typeface="Clear Sans Bold"/>
              </a:rPr>
              <a:t>Micro-Processor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A3CE3-B506-420A-91D7-4756D7E5D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89" y="571500"/>
            <a:ext cx="154696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5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EFEFE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7603" y="6664330"/>
            <a:ext cx="5614197" cy="1618833"/>
            <a:chOff x="0" y="0"/>
            <a:chExt cx="1404832" cy="426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4832" cy="426359"/>
            </a:xfrm>
            <a:custGeom>
              <a:avLst/>
              <a:gdLst/>
              <a:ahLst/>
              <a:cxnLst/>
              <a:rect l="l" t="t" r="r" b="b"/>
              <a:pathLst>
                <a:path w="1404832" h="426359">
                  <a:moveTo>
                    <a:pt x="0" y="0"/>
                  </a:moveTo>
                  <a:lnTo>
                    <a:pt x="1404832" y="0"/>
                  </a:lnTo>
                  <a:lnTo>
                    <a:pt x="1404832" y="426359"/>
                  </a:lnTo>
                  <a:lnTo>
                    <a:pt x="0" y="426359"/>
                  </a:lnTo>
                  <a:close/>
                </a:path>
              </a:pathLst>
            </a:custGeom>
            <a:solidFill>
              <a:srgbClr val="C1FF7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404832" cy="483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Clear Sans Bold"/>
                </a:rPr>
                <a:t>Control Unit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7603" y="3210073"/>
            <a:ext cx="2122522" cy="3345784"/>
            <a:chOff x="0" y="-47625"/>
            <a:chExt cx="559018" cy="8811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9018" cy="833569"/>
            </a:xfrm>
            <a:custGeom>
              <a:avLst/>
              <a:gdLst/>
              <a:ahLst/>
              <a:cxnLst/>
              <a:rect l="l" t="t" r="r" b="b"/>
              <a:pathLst>
                <a:path w="559018" h="833569">
                  <a:moveTo>
                    <a:pt x="0" y="0"/>
                  </a:moveTo>
                  <a:lnTo>
                    <a:pt x="559018" y="0"/>
                  </a:lnTo>
                  <a:lnTo>
                    <a:pt x="559018" y="833569"/>
                  </a:lnTo>
                  <a:lnTo>
                    <a:pt x="0" y="833569"/>
                  </a:lnTo>
                  <a:close/>
                </a:path>
              </a:pathLst>
            </a:custGeom>
            <a:solidFill>
              <a:srgbClr val="C1FF7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59018" cy="881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Clear Sans Bold"/>
                </a:rPr>
                <a:t>ALU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33222"/>
              </p:ext>
            </p:extLst>
          </p:nvPr>
        </p:nvGraphicFramePr>
        <p:xfrm>
          <a:off x="3352800" y="3390900"/>
          <a:ext cx="3429000" cy="3164957"/>
        </p:xfrm>
        <a:graphic>
          <a:graphicData uri="http://schemas.openxmlformats.org/drawingml/2006/table">
            <a:tbl>
              <a:tblPr/>
              <a:tblGrid>
                <a:gridCol w="1078759">
                  <a:extLst>
                    <a:ext uri="{9D8B030D-6E8A-4147-A177-3AD203B41FA5}">
                      <a16:colId xmlns:a16="http://schemas.microsoft.com/office/drawing/2014/main" val="2161398641"/>
                    </a:ext>
                  </a:extLst>
                </a:gridCol>
                <a:gridCol w="235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50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R0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800" dirty="0"/>
                        <a:t>0x20000000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530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R1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920">
                <a:tc gridSpan="2"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latin typeface="Clear Sans Bold"/>
                        </a:rPr>
                        <a:t>Register</a:t>
                      </a: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Group 12"/>
          <p:cNvGrpSpPr/>
          <p:nvPr/>
        </p:nvGrpSpPr>
        <p:grpSpPr>
          <a:xfrm>
            <a:off x="1167603" y="1903094"/>
            <a:ext cx="15571789" cy="1517609"/>
            <a:chOff x="0" y="-190796"/>
            <a:chExt cx="4101212" cy="3996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04832" cy="208903"/>
            </a:xfrm>
            <a:custGeom>
              <a:avLst/>
              <a:gdLst/>
              <a:ahLst/>
              <a:cxnLst/>
              <a:rect l="l" t="t" r="r" b="b"/>
              <a:pathLst>
                <a:path w="1404832" h="208903">
                  <a:moveTo>
                    <a:pt x="0" y="0"/>
                  </a:moveTo>
                  <a:lnTo>
                    <a:pt x="1404832" y="0"/>
                  </a:lnTo>
                  <a:lnTo>
                    <a:pt x="1404832" y="208903"/>
                  </a:lnTo>
                  <a:lnTo>
                    <a:pt x="0" y="2089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ysDot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478636" cy="256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2B4B82"/>
                  </a:solidFill>
                  <a:latin typeface="Clear Sans Bold"/>
                </a:rPr>
                <a:t>Micro-Processor</a:t>
              </a:r>
            </a:p>
          </p:txBody>
        </p:sp>
        <p:sp>
          <p:nvSpPr>
            <p:cNvPr id="62" name="TextBox 14">
              <a:extLst>
                <a:ext uri="{FF2B5EF4-FFF2-40B4-BE49-F238E27FC236}">
                  <a16:creationId xmlns:a16="http://schemas.microsoft.com/office/drawing/2014/main" id="{0511FACD-58E3-46F0-8CFF-345B79053D57}"/>
                </a:ext>
              </a:extLst>
            </p:cNvPr>
            <p:cNvSpPr txBox="1"/>
            <p:nvPr/>
          </p:nvSpPr>
          <p:spPr>
            <a:xfrm>
              <a:off x="2829958" y="-190796"/>
              <a:ext cx="1271254" cy="224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2B4B82"/>
                  </a:solidFill>
                  <a:latin typeface="Clear Sans Bold"/>
                </a:rPr>
                <a:t>Memory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28700"/>
            <a:ext cx="1069803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>
                <a:solidFill>
                  <a:srgbClr val="2B4B82"/>
                </a:solidFill>
                <a:latin typeface="Clear Sans Bold"/>
              </a:rPr>
              <a:t>Micro-Processor Overview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ECDCFE7E-C65E-45FD-898E-8107BBB0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90690"/>
              </p:ext>
            </p:extLst>
          </p:nvPr>
        </p:nvGraphicFramePr>
        <p:xfrm>
          <a:off x="11887200" y="2757164"/>
          <a:ext cx="4876800" cy="53468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72136264"/>
                    </a:ext>
                  </a:extLst>
                </a:gridCol>
              </a:tblGrid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Value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Address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4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3600" dirty="0"/>
                        <a:t>0x20000000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00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983017"/>
                  </a:ext>
                </a:extLst>
              </a:tr>
              <a:tr h="851300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860296"/>
                  </a:ext>
                </a:extLst>
              </a:tr>
              <a:tr h="851300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95212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314F76-8444-4F68-BA24-3FEC6BBCB323}"/>
              </a:ext>
            </a:extLst>
          </p:cNvPr>
          <p:cNvSpPr txBox="1"/>
          <p:nvPr/>
        </p:nvSpPr>
        <p:spPr>
          <a:xfrm>
            <a:off x="9804365" y="2239696"/>
            <a:ext cx="180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 a = 1;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B67B428-D557-4A23-953D-8E83DD686D6A}"/>
              </a:ext>
            </a:extLst>
          </p:cNvPr>
          <p:cNvCxnSpPr>
            <a:cxnSpLocks/>
            <a:stCxn id="16" idx="2"/>
            <a:endCxn id="64" idx="1"/>
          </p:cNvCxnSpPr>
          <p:nvPr/>
        </p:nvCxnSpPr>
        <p:spPr>
          <a:xfrm rot="16200000" flipH="1">
            <a:off x="10308182" y="3283515"/>
            <a:ext cx="2027306" cy="1232330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8550DB2-D598-4AED-BE99-58F8441A097F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rot="10800000">
            <a:off x="6781800" y="4973378"/>
            <a:ext cx="5105400" cy="4572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883244-86AE-4693-A79B-99D236A63604}"/>
              </a:ext>
            </a:extLst>
          </p:cNvPr>
          <p:cNvSpPr txBox="1"/>
          <p:nvPr/>
        </p:nvSpPr>
        <p:spPr>
          <a:xfrm>
            <a:off x="8277469" y="4364348"/>
            <a:ext cx="183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Bus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70F3A0-5147-4D1D-AFAC-393506CA1F3E}"/>
              </a:ext>
            </a:extLst>
          </p:cNvPr>
          <p:cNvSpPr/>
          <p:nvPr/>
        </p:nvSpPr>
        <p:spPr>
          <a:xfrm>
            <a:off x="4495800" y="4364348"/>
            <a:ext cx="2223325" cy="974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5B7ADF-E573-4302-810E-5BD52250F37F}"/>
              </a:ext>
            </a:extLst>
          </p:cNvPr>
          <p:cNvSpPr/>
          <p:nvPr/>
        </p:nvSpPr>
        <p:spPr>
          <a:xfrm>
            <a:off x="7542434" y="5913699"/>
            <a:ext cx="3303906" cy="575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LDR R1,[R0]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7E2F50-A46D-43BE-95CA-D20587489682}"/>
              </a:ext>
            </a:extLst>
          </p:cNvPr>
          <p:cNvSpPr/>
          <p:nvPr/>
        </p:nvSpPr>
        <p:spPr>
          <a:xfrm>
            <a:off x="7542433" y="7233234"/>
            <a:ext cx="3303906" cy="58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STR R1,[R0]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D8426B-9680-426A-ADD1-1097A71A246A}"/>
              </a:ext>
            </a:extLst>
          </p:cNvPr>
          <p:cNvSpPr/>
          <p:nvPr/>
        </p:nvSpPr>
        <p:spPr>
          <a:xfrm>
            <a:off x="7498974" y="6568557"/>
            <a:ext cx="3303906" cy="587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ADD R1,#1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928EB-7972-41B3-901D-7FEF91FD6779}"/>
              </a:ext>
            </a:extLst>
          </p:cNvPr>
          <p:cNvSpPr/>
          <p:nvPr/>
        </p:nvSpPr>
        <p:spPr>
          <a:xfrm>
            <a:off x="4480907" y="4364348"/>
            <a:ext cx="2223325" cy="97400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1BE222-ED69-401E-ADFD-65DD2F510284}"/>
              </a:ext>
            </a:extLst>
          </p:cNvPr>
          <p:cNvSpPr/>
          <p:nvPr/>
        </p:nvSpPr>
        <p:spPr>
          <a:xfrm>
            <a:off x="11938000" y="4486298"/>
            <a:ext cx="1406770" cy="85407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D6BE9D8-4D55-4718-9CD1-1E2C64773FC3}"/>
              </a:ext>
            </a:extLst>
          </p:cNvPr>
          <p:cNvCxnSpPr>
            <a:cxnSpLocks/>
          </p:cNvCxnSpPr>
          <p:nvPr/>
        </p:nvCxnSpPr>
        <p:spPr>
          <a:xfrm rot="10800000">
            <a:off x="6781800" y="7175787"/>
            <a:ext cx="5105400" cy="127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68CAA5F-2CB8-4F82-B38B-462E3E6B3C99}"/>
              </a:ext>
            </a:extLst>
          </p:cNvPr>
          <p:cNvSpPr/>
          <p:nvPr/>
        </p:nvSpPr>
        <p:spPr>
          <a:xfrm>
            <a:off x="949746" y="781946"/>
            <a:ext cx="16388501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3526E2-4BFB-4BFF-AABA-62DAE8605B3E}"/>
              </a:ext>
            </a:extLst>
          </p:cNvPr>
          <p:cNvSpPr/>
          <p:nvPr/>
        </p:nvSpPr>
        <p:spPr>
          <a:xfrm>
            <a:off x="949746" y="1721755"/>
            <a:ext cx="16388501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88126A2-DBF9-433F-912F-6006AED8A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89" y="571500"/>
            <a:ext cx="154696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5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00D52DA-814B-4CD4-AE91-E87584714FA6}"/>
              </a:ext>
            </a:extLst>
          </p:cNvPr>
          <p:cNvSpPr/>
          <p:nvPr/>
        </p:nvSpPr>
        <p:spPr>
          <a:xfrm>
            <a:off x="7913493" y="7354859"/>
            <a:ext cx="620907" cy="53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EFEFE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7603" y="6664330"/>
            <a:ext cx="5614197" cy="1618833"/>
            <a:chOff x="0" y="0"/>
            <a:chExt cx="1404832" cy="426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4832" cy="426359"/>
            </a:xfrm>
            <a:custGeom>
              <a:avLst/>
              <a:gdLst/>
              <a:ahLst/>
              <a:cxnLst/>
              <a:rect l="l" t="t" r="r" b="b"/>
              <a:pathLst>
                <a:path w="1404832" h="426359">
                  <a:moveTo>
                    <a:pt x="0" y="0"/>
                  </a:moveTo>
                  <a:lnTo>
                    <a:pt x="1404832" y="0"/>
                  </a:lnTo>
                  <a:lnTo>
                    <a:pt x="1404832" y="426359"/>
                  </a:lnTo>
                  <a:lnTo>
                    <a:pt x="0" y="426359"/>
                  </a:lnTo>
                  <a:close/>
                </a:path>
              </a:pathLst>
            </a:custGeom>
            <a:solidFill>
              <a:srgbClr val="C1FF7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404832" cy="483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Clear Sans Bold"/>
                </a:rPr>
                <a:t>Control Unit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7603" y="3210073"/>
            <a:ext cx="2122522" cy="3345784"/>
            <a:chOff x="0" y="-47625"/>
            <a:chExt cx="559018" cy="8811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9018" cy="833569"/>
            </a:xfrm>
            <a:custGeom>
              <a:avLst/>
              <a:gdLst/>
              <a:ahLst/>
              <a:cxnLst/>
              <a:rect l="l" t="t" r="r" b="b"/>
              <a:pathLst>
                <a:path w="559018" h="833569">
                  <a:moveTo>
                    <a:pt x="0" y="0"/>
                  </a:moveTo>
                  <a:lnTo>
                    <a:pt x="559018" y="0"/>
                  </a:lnTo>
                  <a:lnTo>
                    <a:pt x="559018" y="833569"/>
                  </a:lnTo>
                  <a:lnTo>
                    <a:pt x="0" y="833569"/>
                  </a:lnTo>
                  <a:close/>
                </a:path>
              </a:pathLst>
            </a:custGeom>
            <a:solidFill>
              <a:srgbClr val="C1FF7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59018" cy="881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Clear Sans Bold"/>
                </a:rPr>
                <a:t>ALU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50457"/>
              </p:ext>
            </p:extLst>
          </p:nvPr>
        </p:nvGraphicFramePr>
        <p:xfrm>
          <a:off x="3352800" y="3390900"/>
          <a:ext cx="3429000" cy="3164957"/>
        </p:xfrm>
        <a:graphic>
          <a:graphicData uri="http://schemas.openxmlformats.org/drawingml/2006/table">
            <a:tbl>
              <a:tblPr/>
              <a:tblGrid>
                <a:gridCol w="1078759">
                  <a:extLst>
                    <a:ext uri="{9D8B030D-6E8A-4147-A177-3AD203B41FA5}">
                      <a16:colId xmlns:a16="http://schemas.microsoft.com/office/drawing/2014/main" val="2161398641"/>
                    </a:ext>
                  </a:extLst>
                </a:gridCol>
                <a:gridCol w="235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50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R0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28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530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R1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920">
                <a:tc gridSpan="2"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latin typeface="Clear Sans Bold"/>
                        </a:rPr>
                        <a:t>Register</a:t>
                      </a: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Group 12"/>
          <p:cNvGrpSpPr/>
          <p:nvPr/>
        </p:nvGrpSpPr>
        <p:grpSpPr>
          <a:xfrm>
            <a:off x="1167603" y="1903094"/>
            <a:ext cx="15571789" cy="1517609"/>
            <a:chOff x="0" y="-190796"/>
            <a:chExt cx="4101212" cy="3996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04832" cy="208903"/>
            </a:xfrm>
            <a:custGeom>
              <a:avLst/>
              <a:gdLst/>
              <a:ahLst/>
              <a:cxnLst/>
              <a:rect l="l" t="t" r="r" b="b"/>
              <a:pathLst>
                <a:path w="1404832" h="208903">
                  <a:moveTo>
                    <a:pt x="0" y="0"/>
                  </a:moveTo>
                  <a:lnTo>
                    <a:pt x="1404832" y="0"/>
                  </a:lnTo>
                  <a:lnTo>
                    <a:pt x="1404832" y="208903"/>
                  </a:lnTo>
                  <a:lnTo>
                    <a:pt x="0" y="2089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ysDot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478636" cy="256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2B4B82"/>
                  </a:solidFill>
                  <a:latin typeface="Clear Sans Bold"/>
                </a:rPr>
                <a:t>Micro-Processor</a:t>
              </a:r>
            </a:p>
          </p:txBody>
        </p:sp>
        <p:sp>
          <p:nvSpPr>
            <p:cNvPr id="62" name="TextBox 14">
              <a:extLst>
                <a:ext uri="{FF2B5EF4-FFF2-40B4-BE49-F238E27FC236}">
                  <a16:creationId xmlns:a16="http://schemas.microsoft.com/office/drawing/2014/main" id="{0511FACD-58E3-46F0-8CFF-345B79053D57}"/>
                </a:ext>
              </a:extLst>
            </p:cNvPr>
            <p:cNvSpPr txBox="1"/>
            <p:nvPr/>
          </p:nvSpPr>
          <p:spPr>
            <a:xfrm>
              <a:off x="2829958" y="-190796"/>
              <a:ext cx="1271254" cy="224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2B4B82"/>
                  </a:solidFill>
                  <a:latin typeface="Clear Sans Bold"/>
                </a:rPr>
                <a:t>Memory</a:t>
              </a:r>
            </a:p>
          </p:txBody>
        </p:sp>
      </p:grp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ECDCFE7E-C65E-45FD-898E-8107BBB0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91038"/>
              </p:ext>
            </p:extLst>
          </p:nvPr>
        </p:nvGraphicFramePr>
        <p:xfrm>
          <a:off x="11887200" y="2757164"/>
          <a:ext cx="4876800" cy="26036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72136264"/>
                    </a:ext>
                  </a:extLst>
                </a:gridCol>
              </a:tblGrid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Value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Address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4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8550DB2-D598-4AED-BE99-58F8441A097F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rot="10800000" flipV="1">
            <a:off x="6781800" y="4058978"/>
            <a:ext cx="5105400" cy="9144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883244-86AE-4693-A79B-99D236A63604}"/>
              </a:ext>
            </a:extLst>
          </p:cNvPr>
          <p:cNvSpPr txBox="1"/>
          <p:nvPr/>
        </p:nvSpPr>
        <p:spPr>
          <a:xfrm>
            <a:off x="8277469" y="4364348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E57417-1FB6-4C41-A851-BBBFA7687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27875" r="17834" b="27994"/>
          <a:stretch/>
        </p:blipFill>
        <p:spPr>
          <a:xfrm>
            <a:off x="14121533" y="7354859"/>
            <a:ext cx="1588770" cy="4687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9660A6C-C3CC-43FE-8F1C-9EAE72EF0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68" y="7886146"/>
            <a:ext cx="762000" cy="571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0847F4-4A62-43D0-8C12-0EDFDD810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42250" r="237" b="38603"/>
          <a:stretch/>
        </p:blipFill>
        <p:spPr>
          <a:xfrm>
            <a:off x="12673099" y="7456819"/>
            <a:ext cx="1448434" cy="28011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925BCA-2A1E-4DF1-B7E5-A168B3580D58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>
            <a:off x="15710303" y="7589257"/>
            <a:ext cx="67165" cy="296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798C93A-786C-4522-AF0B-ED49DFE4FB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1721" b="3317"/>
          <a:stretch/>
        </p:blipFill>
        <p:spPr>
          <a:xfrm>
            <a:off x="7913493" y="5641456"/>
            <a:ext cx="3592709" cy="3616843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C38321-F194-498C-978A-C14FFF6CA359}"/>
              </a:ext>
            </a:extLst>
          </p:cNvPr>
          <p:cNvCxnSpPr>
            <a:stCxn id="39" idx="3"/>
            <a:endCxn id="34" idx="1"/>
          </p:cNvCxnSpPr>
          <p:nvPr/>
        </p:nvCxnSpPr>
        <p:spPr>
          <a:xfrm>
            <a:off x="11506202" y="7449878"/>
            <a:ext cx="1166897" cy="146998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580E4C2-2735-4A07-9880-D40D80711D17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781800" y="4973378"/>
            <a:ext cx="1131693" cy="264712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83CB5A4-2E39-4374-9A88-B60986F575D0}"/>
              </a:ext>
            </a:extLst>
          </p:cNvPr>
          <p:cNvSpPr/>
          <p:nvPr/>
        </p:nvSpPr>
        <p:spPr>
          <a:xfrm>
            <a:off x="949746" y="781946"/>
            <a:ext cx="16388501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EDFB3-D92F-41B7-8AE9-9825D8413B7D}"/>
              </a:ext>
            </a:extLst>
          </p:cNvPr>
          <p:cNvSpPr/>
          <p:nvPr/>
        </p:nvSpPr>
        <p:spPr>
          <a:xfrm>
            <a:off x="949746" y="1721755"/>
            <a:ext cx="16388501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932F03-747E-47E8-98E7-1CBD7FF39D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89" y="571500"/>
            <a:ext cx="1546961" cy="1524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1028700"/>
            <a:ext cx="13500100" cy="794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>
                <a:solidFill>
                  <a:srgbClr val="2B4B82"/>
                </a:solidFill>
                <a:latin typeface="Clear Sans Bold"/>
              </a:rPr>
              <a:t>How Micro-Processor to control a LED?</a:t>
            </a:r>
          </a:p>
        </p:txBody>
      </p:sp>
    </p:spTree>
    <p:extLst>
      <p:ext uri="{BB962C8B-B14F-4D97-AF65-F5344CB8AC3E}">
        <p14:creationId xmlns:p14="http://schemas.microsoft.com/office/powerpoint/2010/main" val="9492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190940-AB90-489E-899D-9CBCB389844B}"/>
              </a:ext>
            </a:extLst>
          </p:cNvPr>
          <p:cNvSpPr/>
          <p:nvPr/>
        </p:nvSpPr>
        <p:spPr>
          <a:xfrm>
            <a:off x="11887200" y="4457700"/>
            <a:ext cx="1448434" cy="90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E73FB-9D64-4166-96A2-6E552B4CE531}"/>
              </a:ext>
            </a:extLst>
          </p:cNvPr>
          <p:cNvSpPr/>
          <p:nvPr/>
        </p:nvSpPr>
        <p:spPr>
          <a:xfrm>
            <a:off x="7936504" y="7147078"/>
            <a:ext cx="681930" cy="102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3CD7E0-CD86-4AAD-B33D-BAAA70A96C2A}"/>
              </a:ext>
            </a:extLst>
          </p:cNvPr>
          <p:cNvSpPr/>
          <p:nvPr/>
        </p:nvSpPr>
        <p:spPr>
          <a:xfrm>
            <a:off x="5322299" y="3390899"/>
            <a:ext cx="1448434" cy="90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EFEFE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7603" y="6664330"/>
            <a:ext cx="5614197" cy="1618833"/>
            <a:chOff x="0" y="0"/>
            <a:chExt cx="1404832" cy="426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4832" cy="426359"/>
            </a:xfrm>
            <a:custGeom>
              <a:avLst/>
              <a:gdLst/>
              <a:ahLst/>
              <a:cxnLst/>
              <a:rect l="l" t="t" r="r" b="b"/>
              <a:pathLst>
                <a:path w="1404832" h="426359">
                  <a:moveTo>
                    <a:pt x="0" y="0"/>
                  </a:moveTo>
                  <a:lnTo>
                    <a:pt x="1404832" y="0"/>
                  </a:lnTo>
                  <a:lnTo>
                    <a:pt x="1404832" y="426359"/>
                  </a:lnTo>
                  <a:lnTo>
                    <a:pt x="0" y="426359"/>
                  </a:lnTo>
                  <a:close/>
                </a:path>
              </a:pathLst>
            </a:custGeom>
            <a:solidFill>
              <a:srgbClr val="C1FF7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404832" cy="483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Clear Sans Bold"/>
                </a:rPr>
                <a:t>Control Unit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7603" y="3210073"/>
            <a:ext cx="2122522" cy="3345784"/>
            <a:chOff x="0" y="-47625"/>
            <a:chExt cx="559018" cy="8811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9018" cy="833569"/>
            </a:xfrm>
            <a:custGeom>
              <a:avLst/>
              <a:gdLst/>
              <a:ahLst/>
              <a:cxnLst/>
              <a:rect l="l" t="t" r="r" b="b"/>
              <a:pathLst>
                <a:path w="559018" h="833569">
                  <a:moveTo>
                    <a:pt x="0" y="0"/>
                  </a:moveTo>
                  <a:lnTo>
                    <a:pt x="559018" y="0"/>
                  </a:lnTo>
                  <a:lnTo>
                    <a:pt x="559018" y="833569"/>
                  </a:lnTo>
                  <a:lnTo>
                    <a:pt x="0" y="833569"/>
                  </a:lnTo>
                  <a:close/>
                </a:path>
              </a:pathLst>
            </a:custGeom>
            <a:solidFill>
              <a:srgbClr val="C1FF7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59018" cy="881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Clear Sans Bold"/>
                </a:rPr>
                <a:t>ALU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3352800" y="3390900"/>
          <a:ext cx="3429000" cy="3164957"/>
        </p:xfrm>
        <a:graphic>
          <a:graphicData uri="http://schemas.openxmlformats.org/drawingml/2006/table">
            <a:tbl>
              <a:tblPr/>
              <a:tblGrid>
                <a:gridCol w="1078759">
                  <a:extLst>
                    <a:ext uri="{9D8B030D-6E8A-4147-A177-3AD203B41FA5}">
                      <a16:colId xmlns:a16="http://schemas.microsoft.com/office/drawing/2014/main" val="2161398641"/>
                    </a:ext>
                  </a:extLst>
                </a:gridCol>
                <a:gridCol w="235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50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R0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28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530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R1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920">
                <a:tc gridSpan="2"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latin typeface="Clear Sans Bold"/>
                        </a:rPr>
                        <a:t>Register</a:t>
                      </a: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Group 12"/>
          <p:cNvGrpSpPr/>
          <p:nvPr/>
        </p:nvGrpSpPr>
        <p:grpSpPr>
          <a:xfrm>
            <a:off x="1167603" y="1903094"/>
            <a:ext cx="15571789" cy="1517609"/>
            <a:chOff x="0" y="-190796"/>
            <a:chExt cx="4101212" cy="3996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04832" cy="208903"/>
            </a:xfrm>
            <a:custGeom>
              <a:avLst/>
              <a:gdLst/>
              <a:ahLst/>
              <a:cxnLst/>
              <a:rect l="l" t="t" r="r" b="b"/>
              <a:pathLst>
                <a:path w="1404832" h="208903">
                  <a:moveTo>
                    <a:pt x="0" y="0"/>
                  </a:moveTo>
                  <a:lnTo>
                    <a:pt x="1404832" y="0"/>
                  </a:lnTo>
                  <a:lnTo>
                    <a:pt x="1404832" y="208903"/>
                  </a:lnTo>
                  <a:lnTo>
                    <a:pt x="0" y="2089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ysDot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478636" cy="256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2B4B82"/>
                  </a:solidFill>
                  <a:latin typeface="Clear Sans Bold"/>
                </a:rPr>
                <a:t>Micro-Processor</a:t>
              </a:r>
            </a:p>
          </p:txBody>
        </p:sp>
        <p:sp>
          <p:nvSpPr>
            <p:cNvPr id="62" name="TextBox 14">
              <a:extLst>
                <a:ext uri="{FF2B5EF4-FFF2-40B4-BE49-F238E27FC236}">
                  <a16:creationId xmlns:a16="http://schemas.microsoft.com/office/drawing/2014/main" id="{0511FACD-58E3-46F0-8CFF-345B79053D57}"/>
                </a:ext>
              </a:extLst>
            </p:cNvPr>
            <p:cNvSpPr txBox="1"/>
            <p:nvPr/>
          </p:nvSpPr>
          <p:spPr>
            <a:xfrm>
              <a:off x="2829958" y="-190796"/>
              <a:ext cx="1271254" cy="224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2B4B82"/>
                  </a:solidFill>
                  <a:latin typeface="Clear Sans Bold"/>
                </a:rPr>
                <a:t>Memory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28700"/>
            <a:ext cx="13500100" cy="794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>
                <a:solidFill>
                  <a:srgbClr val="2B4B82"/>
                </a:solidFill>
                <a:latin typeface="Clear Sans Bold"/>
              </a:rPr>
              <a:t>How Micro-Processor to control a LED?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ECDCFE7E-C65E-45FD-898E-8107BBB0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87776"/>
              </p:ext>
            </p:extLst>
          </p:nvPr>
        </p:nvGraphicFramePr>
        <p:xfrm>
          <a:off x="11887200" y="2757164"/>
          <a:ext cx="4876800" cy="26036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72136264"/>
                    </a:ext>
                  </a:extLst>
                </a:gridCol>
              </a:tblGrid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Value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Address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4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0/1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3600" dirty="0"/>
                        <a:t>GPIO Register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8550DB2-D598-4AED-BE99-58F8441A097F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rot="10800000">
            <a:off x="6770734" y="3842446"/>
            <a:ext cx="5116467" cy="21653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883244-86AE-4693-A79B-99D236A63604}"/>
              </a:ext>
            </a:extLst>
          </p:cNvPr>
          <p:cNvSpPr txBox="1"/>
          <p:nvPr/>
        </p:nvSpPr>
        <p:spPr>
          <a:xfrm>
            <a:off x="8277469" y="4364348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E57417-1FB6-4C41-A851-BBBFA7687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27875" r="17834" b="27994"/>
          <a:stretch/>
        </p:blipFill>
        <p:spPr>
          <a:xfrm>
            <a:off x="14121533" y="7354859"/>
            <a:ext cx="1588770" cy="4687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9660A6C-C3CC-43FE-8F1C-9EAE72EF0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68" y="7886146"/>
            <a:ext cx="762000" cy="571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0847F4-4A62-43D0-8C12-0EDFDD810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42250" r="237" b="38603"/>
          <a:stretch/>
        </p:blipFill>
        <p:spPr>
          <a:xfrm>
            <a:off x="12673099" y="7456819"/>
            <a:ext cx="1448434" cy="28011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925BCA-2A1E-4DF1-B7E5-A168B3580D58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>
            <a:off x="15710303" y="7589257"/>
            <a:ext cx="67165" cy="296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798C93A-786C-4522-AF0B-ED49DFE4FB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1721" b="3317"/>
          <a:stretch/>
        </p:blipFill>
        <p:spPr>
          <a:xfrm>
            <a:off x="7913493" y="5641456"/>
            <a:ext cx="3592709" cy="3616843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C38321-F194-498C-978A-C14FFF6CA359}"/>
              </a:ext>
            </a:extLst>
          </p:cNvPr>
          <p:cNvCxnSpPr>
            <a:stCxn id="39" idx="3"/>
            <a:endCxn id="34" idx="1"/>
          </p:cNvCxnSpPr>
          <p:nvPr/>
        </p:nvCxnSpPr>
        <p:spPr>
          <a:xfrm>
            <a:off x="11506202" y="7449878"/>
            <a:ext cx="1166897" cy="146998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6B9BCA-F265-491D-881C-C231C7B549B7}"/>
              </a:ext>
            </a:extLst>
          </p:cNvPr>
          <p:cNvCxnSpPr>
            <a:cxnSpLocks/>
            <a:stCxn id="16" idx="1"/>
            <a:endCxn id="24" idx="1"/>
          </p:cNvCxnSpPr>
          <p:nvPr/>
        </p:nvCxnSpPr>
        <p:spPr>
          <a:xfrm rot="10800000" flipV="1">
            <a:off x="7936504" y="4909245"/>
            <a:ext cx="3950696" cy="2750241"/>
          </a:xfrm>
          <a:prstGeom prst="bentConnector3">
            <a:avLst>
              <a:gd name="adj1" fmla="val 105786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2B44F3B-8ECE-438D-A9DA-7B3B604E2A2D}"/>
              </a:ext>
            </a:extLst>
          </p:cNvPr>
          <p:cNvSpPr/>
          <p:nvPr/>
        </p:nvSpPr>
        <p:spPr>
          <a:xfrm>
            <a:off x="949746" y="781946"/>
            <a:ext cx="16388501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69CF47-BAF3-476E-B088-5AE656EB1FCB}"/>
              </a:ext>
            </a:extLst>
          </p:cNvPr>
          <p:cNvSpPr/>
          <p:nvPr/>
        </p:nvSpPr>
        <p:spPr>
          <a:xfrm>
            <a:off x="949746" y="1721755"/>
            <a:ext cx="16388501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CD17A2B-3126-4C0A-AB1E-083675BB4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89" y="571500"/>
            <a:ext cx="154696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190940-AB90-489E-899D-9CBCB389844B}"/>
              </a:ext>
            </a:extLst>
          </p:cNvPr>
          <p:cNvSpPr/>
          <p:nvPr/>
        </p:nvSpPr>
        <p:spPr>
          <a:xfrm>
            <a:off x="1270596" y="4920359"/>
            <a:ext cx="1448434" cy="90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E73FB-9D64-4166-96A2-6E552B4CE531}"/>
              </a:ext>
            </a:extLst>
          </p:cNvPr>
          <p:cNvSpPr/>
          <p:nvPr/>
        </p:nvSpPr>
        <p:spPr>
          <a:xfrm>
            <a:off x="9321212" y="5353722"/>
            <a:ext cx="681930" cy="102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EFEFE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2" name="TextBox 14">
            <a:extLst>
              <a:ext uri="{FF2B5EF4-FFF2-40B4-BE49-F238E27FC236}">
                <a16:creationId xmlns:a16="http://schemas.microsoft.com/office/drawing/2014/main" id="{0511FACD-58E3-46F0-8CFF-345B79053D57}"/>
              </a:ext>
            </a:extLst>
          </p:cNvPr>
          <p:cNvSpPr txBox="1"/>
          <p:nvPr/>
        </p:nvSpPr>
        <p:spPr>
          <a:xfrm>
            <a:off x="1028700" y="2356289"/>
            <a:ext cx="3358817" cy="85407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199"/>
              </a:lnSpc>
            </a:pPr>
            <a:r>
              <a:rPr lang="en-US" sz="2999" dirty="0">
                <a:solidFill>
                  <a:srgbClr val="2B4B82"/>
                </a:solidFill>
                <a:latin typeface="Clear Sans Bold"/>
              </a:rPr>
              <a:t>Memory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ECDCFE7E-C65E-45FD-898E-8107BBB0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89362"/>
              </p:ext>
            </p:extLst>
          </p:nvPr>
        </p:nvGraphicFramePr>
        <p:xfrm>
          <a:off x="1270596" y="3219823"/>
          <a:ext cx="4876800" cy="26036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72136264"/>
                    </a:ext>
                  </a:extLst>
                </a:gridCol>
              </a:tblGrid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Value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3600" dirty="0"/>
                        <a:t>Address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3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36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4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0/1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3600" dirty="0"/>
                        <a:t>GPIO Register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90E57417-1FB6-4C41-A851-BBBFA7687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27875" r="17834" b="27994"/>
          <a:stretch/>
        </p:blipFill>
        <p:spPr>
          <a:xfrm>
            <a:off x="15506241" y="5561503"/>
            <a:ext cx="1588770" cy="4687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9660A6C-C3CC-43FE-8F1C-9EAE72EF0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176" y="6092790"/>
            <a:ext cx="762000" cy="571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0847F4-4A62-43D0-8C12-0EDFDD810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42250" r="237" b="38603"/>
          <a:stretch/>
        </p:blipFill>
        <p:spPr>
          <a:xfrm>
            <a:off x="14057807" y="5663463"/>
            <a:ext cx="1448434" cy="28011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925BCA-2A1E-4DF1-B7E5-A168B3580D58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>
            <a:off x="17095011" y="5795901"/>
            <a:ext cx="67165" cy="296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798C93A-786C-4522-AF0B-ED49DFE4FB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1721" b="3317"/>
          <a:stretch/>
        </p:blipFill>
        <p:spPr>
          <a:xfrm>
            <a:off x="9298201" y="3848100"/>
            <a:ext cx="3592709" cy="3616843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C38321-F194-498C-978A-C14FFF6CA359}"/>
              </a:ext>
            </a:extLst>
          </p:cNvPr>
          <p:cNvCxnSpPr>
            <a:stCxn id="39" idx="3"/>
            <a:endCxn id="34" idx="1"/>
          </p:cNvCxnSpPr>
          <p:nvPr/>
        </p:nvCxnSpPr>
        <p:spPr>
          <a:xfrm>
            <a:off x="12890910" y="5656522"/>
            <a:ext cx="1166897" cy="146998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6B9BCA-F265-491D-881C-C231C7B549B7}"/>
              </a:ext>
            </a:extLst>
          </p:cNvPr>
          <p:cNvCxnSpPr>
            <a:cxnSpLocks/>
            <a:stCxn id="16" idx="1"/>
            <a:endCxn id="24" idx="1"/>
          </p:cNvCxnSpPr>
          <p:nvPr/>
        </p:nvCxnSpPr>
        <p:spPr>
          <a:xfrm rot="10800000" flipH="1" flipV="1">
            <a:off x="1270596" y="5371905"/>
            <a:ext cx="8050616" cy="494226"/>
          </a:xfrm>
          <a:prstGeom prst="bentConnector3">
            <a:avLst>
              <a:gd name="adj1" fmla="val -284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B32A307-E15D-4A60-949F-B09ACED1D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145" y="3219450"/>
            <a:ext cx="7562850" cy="6038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3644290-468B-4819-9CAD-B24A26C2C744}"/>
              </a:ext>
            </a:extLst>
          </p:cNvPr>
          <p:cNvSpPr/>
          <p:nvPr/>
        </p:nvSpPr>
        <p:spPr>
          <a:xfrm>
            <a:off x="1524000" y="3848100"/>
            <a:ext cx="4646408" cy="17134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2CBE83-F45E-4E06-82CC-88657BC88EE4}"/>
              </a:ext>
            </a:extLst>
          </p:cNvPr>
          <p:cNvSpPr/>
          <p:nvPr/>
        </p:nvSpPr>
        <p:spPr>
          <a:xfrm>
            <a:off x="9055589" y="3210358"/>
            <a:ext cx="4088724" cy="46763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05043B-11EE-44B8-844A-055AC5544B16}"/>
              </a:ext>
            </a:extLst>
          </p:cNvPr>
          <p:cNvSpPr txBox="1"/>
          <p:nvPr/>
        </p:nvSpPr>
        <p:spPr>
          <a:xfrm>
            <a:off x="13258800" y="321945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highlight>
                  <a:srgbClr val="FFFF00"/>
                </a:highlight>
              </a:rPr>
              <a:t>Fixed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97CFC-41C7-43C6-A139-B6C0E460D9A8}"/>
              </a:ext>
            </a:extLst>
          </p:cNvPr>
          <p:cNvSpPr txBox="1"/>
          <p:nvPr/>
        </p:nvSpPr>
        <p:spPr>
          <a:xfrm>
            <a:off x="4901868" y="2287280"/>
            <a:ext cx="3695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Programable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F3FB1B02-1DD4-4D2E-8C37-A23131A61563}"/>
              </a:ext>
            </a:extLst>
          </p:cNvPr>
          <p:cNvSpPr txBox="1"/>
          <p:nvPr/>
        </p:nvSpPr>
        <p:spPr>
          <a:xfrm>
            <a:off x="9415146" y="7968020"/>
            <a:ext cx="3358817" cy="85407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199"/>
              </a:lnSpc>
            </a:pPr>
            <a:r>
              <a:rPr lang="en-US" sz="2999" dirty="0">
                <a:solidFill>
                  <a:srgbClr val="2B4B82"/>
                </a:solidFill>
                <a:latin typeface="Clear Sans Bold"/>
              </a:rPr>
              <a:t>Circuit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192D28-DA73-42BF-BDA7-39E8EE87946A}"/>
              </a:ext>
            </a:extLst>
          </p:cNvPr>
          <p:cNvSpPr/>
          <p:nvPr/>
        </p:nvSpPr>
        <p:spPr>
          <a:xfrm>
            <a:off x="949746" y="781946"/>
            <a:ext cx="16388501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2F80E7-42A9-4014-B896-3CA90768F543}"/>
              </a:ext>
            </a:extLst>
          </p:cNvPr>
          <p:cNvSpPr/>
          <p:nvPr/>
        </p:nvSpPr>
        <p:spPr>
          <a:xfrm>
            <a:off x="949746" y="1721755"/>
            <a:ext cx="16388501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EC78CF7-42B7-485B-BF4B-947FB8D894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89" y="571500"/>
            <a:ext cx="1546961" cy="1524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1028700"/>
            <a:ext cx="13500100" cy="794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>
                <a:solidFill>
                  <a:srgbClr val="2B4B82"/>
                </a:solidFill>
                <a:latin typeface="Clear Sans Bold"/>
              </a:rPr>
              <a:t>Peripheral = </a:t>
            </a:r>
            <a:r>
              <a:rPr lang="en-US" sz="5400" dirty="0">
                <a:solidFill>
                  <a:srgbClr val="FF0000"/>
                </a:solidFill>
                <a:latin typeface="Clear Sans Bold"/>
              </a:rPr>
              <a:t>Memory (Register)</a:t>
            </a:r>
            <a:r>
              <a:rPr lang="en-US" sz="5400" dirty="0">
                <a:solidFill>
                  <a:srgbClr val="2B4B82"/>
                </a:solidFill>
                <a:latin typeface="Clear Sans Bold"/>
              </a:rPr>
              <a:t> + </a:t>
            </a:r>
            <a:r>
              <a:rPr lang="en-US" sz="5400" dirty="0">
                <a:solidFill>
                  <a:srgbClr val="00B050"/>
                </a:solidFill>
                <a:latin typeface="Clear Sans Bold"/>
              </a:rPr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16221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ội thảo Quốc tế về Vật liệu Tiên tiến và Công nghệ Nano lần thứ II  (ICAMN2014)">
            <a:extLst>
              <a:ext uri="{FF2B5EF4-FFF2-40B4-BE49-F238E27FC236}">
                <a16:creationId xmlns:a16="http://schemas.microsoft.com/office/drawing/2014/main" id="{F2B21636-B2CD-4CA0-B4C0-BB02F9D84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4" r="27682"/>
          <a:stretch/>
        </p:blipFill>
        <p:spPr bwMode="auto">
          <a:xfrm>
            <a:off x="1600200" y="1028700"/>
            <a:ext cx="1676400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730EB-2C72-4598-BF58-62242D4B4AF3}"/>
              </a:ext>
            </a:extLst>
          </p:cNvPr>
          <p:cNvSpPr txBox="1"/>
          <p:nvPr/>
        </p:nvSpPr>
        <p:spPr>
          <a:xfrm>
            <a:off x="1066800" y="723900"/>
            <a:ext cx="341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AUTOMAION Engineer </a:t>
            </a:r>
            <a:r>
              <a:rPr lang="en-US"/>
              <a:t>and control</a:t>
            </a:r>
          </a:p>
        </p:txBody>
      </p:sp>
    </p:spTree>
    <p:extLst>
      <p:ext uri="{BB962C8B-B14F-4D97-AF65-F5344CB8AC3E}">
        <p14:creationId xmlns:p14="http://schemas.microsoft.com/office/powerpoint/2010/main" val="297267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124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Clear Sans Bold</vt:lpstr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Overview</dc:title>
  <cp:lastModifiedBy>Nghia Nguyen Van</cp:lastModifiedBy>
  <cp:revision>37</cp:revision>
  <dcterms:created xsi:type="dcterms:W3CDTF">2006-08-16T00:00:00Z</dcterms:created>
  <dcterms:modified xsi:type="dcterms:W3CDTF">2024-05-23T16:17:50Z</dcterms:modified>
  <dc:identifier>DAF3NGBlcI4</dc:identifier>
</cp:coreProperties>
</file>