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1" r:id="rId7"/>
    <p:sldId id="262" r:id="rId8"/>
    <p:sldId id="263" r:id="rId9"/>
    <p:sldId id="264" r:id="rId10"/>
    <p:sldId id="26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21/07/2020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21/07/2020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6093" y="643391"/>
            <a:ext cx="9479553" cy="802231"/>
          </a:xfrm>
        </p:spPr>
        <p:txBody>
          <a:bodyPr>
            <a:normAutofit fontScale="90000"/>
          </a:bodyPr>
          <a:lstStyle/>
          <a:p>
            <a:r>
              <a:rPr lang="en-US" b="1" dirty="0" err="1" smtClean="0">
                <a:solidFill>
                  <a:srgbClr val="FFFF00"/>
                </a:solidFill>
                <a:latin typeface="Arial" panose="020B0604020202020204" pitchFamily="34" charset="0"/>
                <a:cs typeface="Arial" panose="020B0604020202020204" pitchFamily="34" charset="0"/>
              </a:rPr>
              <a:t>Truyền</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thông</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nối</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tiếp</a:t>
            </a:r>
            <a:r>
              <a:rPr lang="en-US" b="1" dirty="0" smtClean="0">
                <a:solidFill>
                  <a:srgbClr val="FFFF00"/>
                </a:solidFill>
                <a:latin typeface="Arial" panose="020B0604020202020204" pitchFamily="34" charset="0"/>
                <a:cs typeface="Arial" panose="020B0604020202020204" pitchFamily="34" charset="0"/>
              </a:rPr>
              <a:t> USART</a:t>
            </a:r>
            <a:endParaRPr lang="en-US" b="1" dirty="0">
              <a:solidFill>
                <a:srgbClr val="FFFF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946093" y="2664500"/>
            <a:ext cx="8791575" cy="3536582"/>
          </a:xfrm>
        </p:spPr>
        <p:txBody>
          <a:bodyPr>
            <a:noAutofit/>
          </a:bodyPr>
          <a:lstStyle/>
          <a:p>
            <a:pPr marL="457200" indent="-457200">
              <a:buFont typeface="Arial" panose="020B0604020202020204" pitchFamily="34" charset="0"/>
              <a:buChar char="•"/>
            </a:pPr>
            <a:r>
              <a:rPr lang="en-US" sz="2800" dirty="0" err="1" smtClean="0">
                <a:solidFill>
                  <a:schemeClr val="tx1"/>
                </a:solidFill>
                <a:latin typeface="Arial" panose="020B0604020202020204" pitchFamily="34" charset="0"/>
                <a:cs typeface="Arial" panose="020B0604020202020204" pitchFamily="34" charset="0"/>
              </a:rPr>
              <a:t>Trao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đổi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thông</a:t>
            </a:r>
            <a:r>
              <a:rPr lang="en-US" sz="2800" dirty="0" smtClean="0">
                <a:solidFill>
                  <a:schemeClr val="tx1"/>
                </a:solidFill>
                <a:latin typeface="Arial" panose="020B0604020202020204" pitchFamily="34" charset="0"/>
                <a:cs typeface="Arial" panose="020B0604020202020204" pitchFamily="34" charset="0"/>
              </a:rPr>
              <a:t> tin </a:t>
            </a:r>
            <a:r>
              <a:rPr lang="en-US" sz="2800" dirty="0" err="1" smtClean="0">
                <a:solidFill>
                  <a:schemeClr val="tx1"/>
                </a:solidFill>
                <a:latin typeface="Arial" panose="020B0604020202020204" pitchFamily="34" charset="0"/>
                <a:cs typeface="Arial" panose="020B0604020202020204" pitchFamily="34" charset="0"/>
              </a:rPr>
              <a:t>giữa</a:t>
            </a:r>
            <a:r>
              <a:rPr lang="en-US" sz="2800" dirty="0" smtClean="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Vi </a:t>
            </a:r>
            <a:r>
              <a:rPr lang="en-US" sz="2800" dirty="0" err="1" smtClean="0">
                <a:solidFill>
                  <a:schemeClr val="tx1"/>
                </a:solidFill>
                <a:latin typeface="Arial" panose="020B0604020202020204" pitchFamily="34" charset="0"/>
                <a:cs typeface="Arial" panose="020B0604020202020204" pitchFamily="34" charset="0"/>
              </a:rPr>
              <a:t>điều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khiển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với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thiết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bị</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như</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Máy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tính</a:t>
            </a:r>
            <a:r>
              <a:rPr lang="en-US" sz="2800" dirty="0" smtClean="0">
                <a:solidFill>
                  <a:schemeClr val="tx1"/>
                </a:solidFill>
                <a:latin typeface="Arial" panose="020B0604020202020204" pitchFamily="34" charset="0"/>
                <a:cs typeface="Arial" panose="020B0604020202020204" pitchFamily="34" charset="0"/>
              </a:rPr>
              <a:t>, GSM, GPS, </a:t>
            </a:r>
            <a:r>
              <a:rPr lang="en-US" sz="2800" dirty="0" err="1" smtClean="0">
                <a:solidFill>
                  <a:schemeClr val="tx1"/>
                </a:solidFill>
                <a:latin typeface="Arial" panose="020B0604020202020204" pitchFamily="34" charset="0"/>
                <a:cs typeface="Arial" panose="020B0604020202020204" pitchFamily="34" charset="0"/>
              </a:rPr>
              <a:t>Zigbee</a:t>
            </a:r>
            <a:r>
              <a:rPr lang="en-US" sz="2800" dirty="0" smtClean="0">
                <a:solidFill>
                  <a:schemeClr val="tx1"/>
                </a:solidFill>
                <a:latin typeface="Arial" panose="020B0604020202020204" pitchFamily="34" charset="0"/>
                <a:cs typeface="Arial" panose="020B0604020202020204" pitchFamily="34" charset="0"/>
              </a:rPr>
              <a:t>, Bluetooth, </a:t>
            </a:r>
            <a:r>
              <a:rPr lang="en-US" sz="2800" dirty="0" err="1" smtClean="0">
                <a:solidFill>
                  <a:schemeClr val="tx1"/>
                </a:solidFill>
                <a:latin typeface="Arial" panose="020B0604020202020204" pitchFamily="34" charset="0"/>
                <a:cs typeface="Arial" panose="020B0604020202020204" pitchFamily="34" charset="0"/>
              </a:rPr>
              <a:t>wifi</a:t>
            </a:r>
            <a:r>
              <a:rPr lang="en-US" sz="2800" dirty="0" smtClean="0">
                <a:solidFill>
                  <a:schemeClr val="tx1"/>
                </a:solidFill>
                <a:latin typeface="Arial" panose="020B0604020202020204" pitchFamily="34" charset="0"/>
                <a:cs typeface="Arial" panose="020B0604020202020204" pitchFamily="34" charset="0"/>
              </a:rPr>
              <a:t>… </a:t>
            </a:r>
            <a:endParaRPr lang="en-US" sz="2800" dirty="0" smtClean="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err="1" smtClean="0">
                <a:solidFill>
                  <a:schemeClr val="tx1"/>
                </a:solidFill>
                <a:latin typeface="Arial" panose="020B0604020202020204" pitchFamily="34" charset="0"/>
                <a:cs typeface="Arial" panose="020B0604020202020204" pitchFamily="34" charset="0"/>
              </a:rPr>
              <a:t>Truyền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thông</a:t>
            </a:r>
            <a:r>
              <a:rPr lang="en-US" sz="2800" dirty="0" smtClean="0">
                <a:solidFill>
                  <a:schemeClr val="tx1"/>
                </a:solidFill>
                <a:latin typeface="Arial" panose="020B0604020202020204" pitchFamily="34" charset="0"/>
                <a:cs typeface="Arial" panose="020B0604020202020204" pitchFamily="34" charset="0"/>
              </a:rPr>
              <a:t> song </a:t>
            </a:r>
            <a:r>
              <a:rPr lang="en-US" sz="2800" dirty="0" err="1" smtClean="0">
                <a:solidFill>
                  <a:schemeClr val="tx1"/>
                </a:solidFill>
                <a:latin typeface="Arial" panose="020B0604020202020204" pitchFamily="34" charset="0"/>
                <a:cs typeface="Arial" panose="020B0604020202020204" pitchFamily="34" charset="0"/>
              </a:rPr>
              <a:t>song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dù</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có</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tốc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độ</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nhưng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tiêu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tốn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tài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Nguyên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VĐk</a:t>
            </a:r>
            <a:endParaRPr lang="en-US" sz="2800" dirty="0">
              <a:solidFill>
                <a:schemeClr val="tx1"/>
              </a:solidFill>
              <a:latin typeface="Arial" panose="020B0604020202020204" pitchFamily="34" charset="0"/>
              <a:cs typeface="Arial" panose="020B0604020202020204" pitchFamily="34" charset="0"/>
            </a:endParaRPr>
          </a:p>
        </p:txBody>
      </p:sp>
      <p:sp>
        <p:nvSpPr>
          <p:cNvPr id="4" name="Rectangle 3"/>
          <p:cNvSpPr/>
          <p:nvPr/>
        </p:nvSpPr>
        <p:spPr>
          <a:xfrm>
            <a:off x="1946093" y="1445622"/>
            <a:ext cx="6962776" cy="954107"/>
          </a:xfrm>
          <a:prstGeom prst="rect">
            <a:avLst/>
          </a:prstGeom>
        </p:spPr>
        <p:txBody>
          <a:bodyPr wrap="square">
            <a:spAutoFit/>
          </a:bodyPr>
          <a:lstStyle/>
          <a:p>
            <a:r>
              <a:rPr lang="en-US" sz="2800" dirty="0">
                <a:solidFill>
                  <a:srgbClr val="FFFF00"/>
                </a:solidFill>
                <a:latin typeface="Arial" panose="020B0604020202020204" pitchFamily="34" charset="0"/>
                <a:cs typeface="Arial" panose="020B0604020202020204" pitchFamily="34" charset="0"/>
              </a:rPr>
              <a:t>Universal </a:t>
            </a:r>
            <a:r>
              <a:rPr lang="en-US" sz="2800" dirty="0" smtClean="0">
                <a:solidFill>
                  <a:srgbClr val="FFFF00"/>
                </a:solidFill>
                <a:latin typeface="Arial" panose="020B0604020202020204" pitchFamily="34" charset="0"/>
                <a:cs typeface="Arial" panose="020B0604020202020204" pitchFamily="34" charset="0"/>
              </a:rPr>
              <a:t>Synchronous/Asynchronous Receiver/Transmitter</a:t>
            </a:r>
            <a:endParaRPr lang="en-US" sz="28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1014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3226306" cy="860086"/>
          </a:xfrm>
        </p:spPr>
        <p:txBody>
          <a:bodyPr/>
          <a:lstStyle/>
          <a:p>
            <a:r>
              <a:rPr lang="en-US" b="1" dirty="0" err="1" smtClean="0">
                <a:solidFill>
                  <a:srgbClr val="FFFF00"/>
                </a:solidFill>
                <a:latin typeface="Arial" panose="020B0604020202020204" pitchFamily="34" charset="0"/>
                <a:cs typeface="Arial" panose="020B0604020202020204" pitchFamily="34" charset="0"/>
              </a:rPr>
              <a:t>Bài</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toán</a:t>
            </a:r>
            <a:r>
              <a:rPr lang="en-US" dirty="0" smtClean="0"/>
              <a:t>	</a:t>
            </a:r>
            <a:endParaRPr lang="en-US" dirty="0"/>
          </a:p>
        </p:txBody>
      </p:sp>
      <p:sp>
        <p:nvSpPr>
          <p:cNvPr id="3" name="Content Placeholder 2"/>
          <p:cNvSpPr>
            <a:spLocks noGrp="1"/>
          </p:cNvSpPr>
          <p:nvPr>
            <p:ph idx="1"/>
          </p:nvPr>
        </p:nvSpPr>
        <p:spPr>
          <a:xfrm>
            <a:off x="1141412" y="1403181"/>
            <a:ext cx="6942273" cy="552079"/>
          </a:xfrm>
        </p:spPr>
        <p:txBody>
          <a:bodyPr>
            <a:noAutofit/>
          </a:bodyPr>
          <a:lstStyle/>
          <a:p>
            <a:r>
              <a:rPr lang="en-US" sz="2600" dirty="0" err="1" smtClean="0">
                <a:latin typeface="Arial" panose="020B0604020202020204" pitchFamily="34" charset="0"/>
                <a:cs typeface="Arial" panose="020B0604020202020204" pitchFamily="34" charset="0"/>
              </a:rPr>
              <a:t>Ghép</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nối</a:t>
            </a:r>
            <a:r>
              <a:rPr lang="en-US" sz="2600" dirty="0" smtClean="0">
                <a:latin typeface="Arial" panose="020B0604020202020204" pitchFamily="34" charset="0"/>
                <a:cs typeface="Arial" panose="020B0604020202020204" pitchFamily="34" charset="0"/>
              </a:rPr>
              <a:t> 2 vi </a:t>
            </a:r>
            <a:r>
              <a:rPr lang="en-US" sz="2600" dirty="0" err="1" smtClean="0">
                <a:latin typeface="Arial" panose="020B0604020202020204" pitchFamily="34" charset="0"/>
                <a:cs typeface="Arial" panose="020B0604020202020204" pitchFamily="34" charset="0"/>
              </a:rPr>
              <a:t>điều</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khiển</a:t>
            </a:r>
            <a:r>
              <a:rPr lang="en-US" sz="2600" dirty="0" smtClean="0">
                <a:latin typeface="Arial" panose="020B0604020202020204" pitchFamily="34" charset="0"/>
                <a:cs typeface="Arial" panose="020B0604020202020204" pitchFamily="34" charset="0"/>
              </a:rPr>
              <a:t> (ATMega32)</a:t>
            </a:r>
            <a:endParaRPr lang="en-US" sz="2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09114" y="2085872"/>
            <a:ext cx="11232507" cy="4246833"/>
          </a:xfrm>
          <a:prstGeom prst="rect">
            <a:avLst/>
          </a:prstGeom>
        </p:spPr>
      </p:pic>
    </p:spTree>
    <p:extLst>
      <p:ext uri="{BB962C8B-B14F-4D97-AF65-F5344CB8AC3E}">
        <p14:creationId xmlns:p14="http://schemas.microsoft.com/office/powerpoint/2010/main" val="2809220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001" y="1585170"/>
            <a:ext cx="9905998" cy="1478570"/>
          </a:xfrm>
        </p:spPr>
        <p:txBody>
          <a:bodyPr/>
          <a:lstStyle/>
          <a:p>
            <a:r>
              <a:rPr lang="en-US" b="1" dirty="0" smtClean="0">
                <a:solidFill>
                  <a:srgbClr val="FFFF00"/>
                </a:solidFill>
                <a:latin typeface="Arial" panose="020B0604020202020204" pitchFamily="34" charset="0"/>
                <a:cs typeface="Arial" panose="020B0604020202020204" pitchFamily="34" charset="0"/>
              </a:rPr>
              <a:t>Code + MÔ PHỎNG</a:t>
            </a:r>
            <a:endParaRPr lang="en-US" b="1" dirty="0">
              <a:solidFill>
                <a:srgbClr val="FFFF00"/>
              </a:solidFill>
              <a:latin typeface="Arial" panose="020B0604020202020204" pitchFamily="34" charset="0"/>
              <a:cs typeface="Arial" panose="020B0604020202020204" pitchFamily="34" charset="0"/>
            </a:endParaRPr>
          </a:p>
        </p:txBody>
      </p:sp>
      <p:sp>
        <p:nvSpPr>
          <p:cNvPr id="4" name="TextBox 3"/>
          <p:cNvSpPr txBox="1"/>
          <p:nvPr/>
        </p:nvSpPr>
        <p:spPr>
          <a:xfrm>
            <a:off x="1454332" y="3063740"/>
            <a:ext cx="4916731" cy="646331"/>
          </a:xfrm>
          <a:prstGeom prst="rect">
            <a:avLst/>
          </a:prstGeom>
          <a:noFill/>
        </p:spPr>
        <p:txBody>
          <a:bodyPr wrap="none" rtlCol="0">
            <a:spAutoFit/>
          </a:bodyPr>
          <a:lstStyle/>
          <a:p>
            <a:r>
              <a:rPr lang="en-US" sz="3600" smtClean="0">
                <a:latin typeface="Arial" panose="020B0604020202020204" pitchFamily="34" charset="0"/>
                <a:cs typeface="Arial" panose="020B0604020202020204" pitchFamily="34" charset="0"/>
              </a:rPr>
              <a:t>Atmel Studio + Proteus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5291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587" y="472602"/>
            <a:ext cx="5940323" cy="762810"/>
          </a:xfrm>
        </p:spPr>
        <p:txBody>
          <a:bodyPr>
            <a:normAutofit fontScale="90000"/>
          </a:bodyPr>
          <a:lstStyle/>
          <a:p>
            <a:r>
              <a:rPr lang="en-US" b="1" dirty="0" err="1" smtClean="0">
                <a:solidFill>
                  <a:srgbClr val="FFFF00"/>
                </a:solidFill>
                <a:latin typeface="Arial" panose="020B0604020202020204" pitchFamily="34" charset="0"/>
                <a:cs typeface="Arial" panose="020B0604020202020204" pitchFamily="34" charset="0"/>
              </a:rPr>
              <a:t>Một</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số</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khái</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niệm</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cơ</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bản</a:t>
            </a:r>
            <a:endParaRPr lang="en-US"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034373" y="1235412"/>
            <a:ext cx="9734145" cy="1692771"/>
          </a:xfrm>
          <a:prstGeom prst="rect">
            <a:avLst/>
          </a:prstGeom>
        </p:spPr>
        <p:txBody>
          <a:bodyPr wrap="square">
            <a:spAutoFit/>
          </a:bodyPr>
          <a:lstStyle/>
          <a:p>
            <a:r>
              <a:rPr lang="vi-VN" sz="2600" b="1" dirty="0">
                <a:latin typeface="Arial" panose="020B0604020202020204" pitchFamily="34" charset="0"/>
                <a:cs typeface="Arial" panose="020B0604020202020204" pitchFamily="34" charset="0"/>
              </a:rPr>
              <a:t>Baudrate:</a:t>
            </a:r>
            <a:r>
              <a:rPr lang="vi-VN" sz="2600" dirty="0">
                <a:latin typeface="Arial" panose="020B0604020202020204" pitchFamily="34" charset="0"/>
                <a:cs typeface="Arial" panose="020B0604020202020204" pitchFamily="34" charset="0"/>
              </a:rPr>
              <a:t> Số bit truyền được trong 1s, ở truyền nhận không đồng bộ thì ở các bên truyền và nhận phải thống nhất Baudrate. Các thông số tốc độ Baudrate thường hay sử dụng </a:t>
            </a:r>
            <a:r>
              <a:rPr lang="vi-VN" sz="2600" dirty="0" smtClean="0">
                <a:latin typeface="Arial" panose="020B0604020202020204" pitchFamily="34" charset="0"/>
                <a:cs typeface="Arial" panose="020B0604020202020204" pitchFamily="34" charset="0"/>
              </a:rPr>
              <a:t>1200,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2400,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4800,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9600,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14400,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19200,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38400,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56000,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57600,</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115200</a:t>
            </a:r>
            <a:r>
              <a:rPr lang="vi-VN" sz="2600" dirty="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p:txBody>
      </p:sp>
      <p:sp>
        <p:nvSpPr>
          <p:cNvPr id="6" name="Rectangle 5"/>
          <p:cNvSpPr/>
          <p:nvPr/>
        </p:nvSpPr>
        <p:spPr>
          <a:xfrm>
            <a:off x="1034374" y="3193381"/>
            <a:ext cx="9734144" cy="2092881"/>
          </a:xfrm>
          <a:prstGeom prst="rect">
            <a:avLst/>
          </a:prstGeom>
        </p:spPr>
        <p:txBody>
          <a:bodyPr wrap="square">
            <a:spAutoFit/>
          </a:bodyPr>
          <a:lstStyle/>
          <a:p>
            <a:r>
              <a:rPr lang="vi-VN" sz="2600" b="1" dirty="0">
                <a:latin typeface="Arial" panose="020B0604020202020204" pitchFamily="34" charset="0"/>
                <a:cs typeface="Arial" panose="020B0604020202020204" pitchFamily="34" charset="0"/>
              </a:rPr>
              <a:t>Frame: </a:t>
            </a:r>
            <a:r>
              <a:rPr lang="en-US" sz="2600" dirty="0">
                <a:latin typeface="Arial" panose="020B0604020202020204" pitchFamily="34" charset="0"/>
                <a:cs typeface="Arial" panose="020B0604020202020204" pitchFamily="34" charset="0"/>
              </a:rPr>
              <a:t>K</a:t>
            </a:r>
            <a:r>
              <a:rPr lang="vi-VN" sz="2600" dirty="0" smtClean="0">
                <a:latin typeface="Arial" panose="020B0604020202020204" pitchFamily="34" charset="0"/>
                <a:cs typeface="Arial" panose="020B0604020202020204" pitchFamily="34" charset="0"/>
              </a:rPr>
              <a:t>hung </a:t>
            </a:r>
            <a:r>
              <a:rPr lang="vi-VN" sz="2600" dirty="0">
                <a:latin typeface="Arial" panose="020B0604020202020204" pitchFamily="34" charset="0"/>
                <a:cs typeface="Arial" panose="020B0604020202020204" pitchFamily="34" charset="0"/>
              </a:rPr>
              <a:t>truyền của </a:t>
            </a:r>
            <a:r>
              <a:rPr lang="en-US" sz="2600" dirty="0" smtClean="0">
                <a:latin typeface="Arial" panose="020B0604020202020204" pitchFamily="34" charset="0"/>
                <a:cs typeface="Arial" panose="020B0604020202020204" pitchFamily="34" charset="0"/>
              </a:rPr>
              <a:t>2 </a:t>
            </a:r>
            <a:r>
              <a:rPr lang="vi-VN" sz="2600" dirty="0" smtClean="0">
                <a:latin typeface="Arial" panose="020B0604020202020204" pitchFamily="34" charset="0"/>
                <a:cs typeface="Arial" panose="020B0604020202020204" pitchFamily="34" charset="0"/>
              </a:rPr>
              <a:t>bên c</a:t>
            </a:r>
            <a:r>
              <a:rPr lang="en-US" sz="2600" dirty="0" err="1" smtClean="0">
                <a:latin typeface="Arial" panose="020B0604020202020204" pitchFamily="34" charset="0"/>
                <a:cs typeface="Arial" panose="020B0604020202020204" pitchFamily="34" charset="0"/>
              </a:rPr>
              <a:t>ần</a:t>
            </a:r>
            <a:r>
              <a:rPr lang="vi-VN" sz="2600" dirty="0" smtClean="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được cấu hình giống nhau. Khung truyền quy định số bit trong mỗi lần truyền, bit bắt đầu “Start bit”, các bit kết thúc (Stop bit), bit kiểm tra tính chẵn lẻ (Parity), ngoài ra số bit quy định trong một gói dữ liệu cũng được quy định bởi khung truyền.</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08054" y="1185455"/>
            <a:ext cx="9610725" cy="4191000"/>
          </a:xfrm>
          <a:prstGeom prst="rect">
            <a:avLst/>
          </a:prstGeom>
        </p:spPr>
      </p:pic>
      <p:sp>
        <p:nvSpPr>
          <p:cNvPr id="6" name="TextBox 5"/>
          <p:cNvSpPr txBox="1"/>
          <p:nvPr/>
        </p:nvSpPr>
        <p:spPr>
          <a:xfrm>
            <a:off x="1308054" y="631457"/>
            <a:ext cx="2747868" cy="553998"/>
          </a:xfrm>
          <a:prstGeom prst="rect">
            <a:avLst/>
          </a:prstGeom>
          <a:noFill/>
        </p:spPr>
        <p:txBody>
          <a:bodyPr wrap="none" rtlCol="0">
            <a:spAutoFit/>
          </a:bodyPr>
          <a:lstStyle/>
          <a:p>
            <a:r>
              <a:rPr lang="en-US" sz="3000" b="1" dirty="0" smtClean="0">
                <a:solidFill>
                  <a:srgbClr val="FFFF00"/>
                </a:solidFill>
                <a:latin typeface="Arial" panose="020B0604020202020204" pitchFamily="34" charset="0"/>
                <a:cs typeface="Arial" panose="020B0604020202020204" pitchFamily="34" charset="0"/>
              </a:rPr>
              <a:t>Frame Format</a:t>
            </a:r>
            <a:endParaRPr lang="en-US" sz="3000"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6878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9" y="2098974"/>
            <a:ext cx="3709262" cy="1758923"/>
          </a:xfrm>
        </p:spPr>
        <p:txBody>
          <a:bodyPr>
            <a:normAutofit fontScale="90000"/>
          </a:bodyPr>
          <a:lstStyle/>
          <a:p>
            <a:r>
              <a:rPr lang="en-US" b="1" dirty="0" err="1" smtClean="0">
                <a:solidFill>
                  <a:srgbClr val="FFFF00"/>
                </a:solidFill>
                <a:latin typeface="Arial" panose="020B0604020202020204" pitchFamily="34" charset="0"/>
                <a:cs typeface="Arial" panose="020B0604020202020204" pitchFamily="34" charset="0"/>
              </a:rPr>
              <a:t>Cấu</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trúc</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phần</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cứng</a:t>
            </a:r>
            <a:r>
              <a:rPr lang="en-US" b="1" dirty="0" smtClean="0">
                <a:solidFill>
                  <a:srgbClr val="FFFF00"/>
                </a:solidFill>
                <a:latin typeface="Arial" panose="020B0604020202020204" pitchFamily="34" charset="0"/>
                <a:cs typeface="Arial" panose="020B0604020202020204" pitchFamily="34" charset="0"/>
              </a:rPr>
              <a:t> USART</a:t>
            </a:r>
            <a:br>
              <a:rPr lang="en-US" b="1" dirty="0" smtClean="0">
                <a:solidFill>
                  <a:srgbClr val="FFFF00"/>
                </a:solidFill>
                <a:latin typeface="Arial" panose="020B0604020202020204" pitchFamily="34" charset="0"/>
                <a:cs typeface="Arial" panose="020B0604020202020204" pitchFamily="34" charset="0"/>
              </a:rPr>
            </a:br>
            <a:r>
              <a:rPr lang="en-US" b="1" dirty="0" smtClean="0">
                <a:solidFill>
                  <a:srgbClr val="FFFF00"/>
                </a:solidFill>
                <a:latin typeface="Arial" panose="020B0604020202020204" pitchFamily="34" charset="0"/>
                <a:cs typeface="Arial" panose="020B0604020202020204" pitchFamily="34" charset="0"/>
              </a:rPr>
              <a:t>(AVR/ATMega32) </a:t>
            </a:r>
            <a:endParaRPr lang="en-US" b="1" dirty="0">
              <a:solidFill>
                <a:srgbClr val="FFFF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815839" y="260149"/>
            <a:ext cx="6393453" cy="6311222"/>
          </a:xfrm>
          <a:prstGeom prst="rect">
            <a:avLst/>
          </a:prstGeom>
        </p:spPr>
      </p:pic>
    </p:spTree>
    <p:extLst>
      <p:ext uri="{BB962C8B-B14F-4D97-AF65-F5344CB8AC3E}">
        <p14:creationId xmlns:p14="http://schemas.microsoft.com/office/powerpoint/2010/main" val="2382913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75327"/>
            <a:ext cx="5638766" cy="1006001"/>
          </a:xfrm>
        </p:spPr>
        <p:txBody>
          <a:bodyPr/>
          <a:lstStyle/>
          <a:p>
            <a:r>
              <a:rPr lang="en-US" b="1" dirty="0" err="1" smtClean="0">
                <a:solidFill>
                  <a:srgbClr val="FFFF00"/>
                </a:solidFill>
                <a:latin typeface="Arial" panose="020B0604020202020204" pitchFamily="34" charset="0"/>
                <a:cs typeface="Arial" panose="020B0604020202020204" pitchFamily="34" charset="0"/>
              </a:rPr>
              <a:t>Giao</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diện</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ghép</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nối</a:t>
            </a:r>
            <a:endParaRPr lang="en-US" b="1" dirty="0">
              <a:solidFill>
                <a:srgbClr val="FFFF00"/>
              </a:solidFill>
              <a:latin typeface="Arial" panose="020B0604020202020204" pitchFamily="34" charset="0"/>
              <a:cs typeface="Arial" panose="020B0604020202020204" pitchFamily="34" charset="0"/>
            </a:endParaRPr>
          </a:p>
        </p:txBody>
      </p:sp>
      <p:pic>
        <p:nvPicPr>
          <p:cNvPr id="1026" name="Picture 2" descr="https://advancecad.edu.vn/wp-content/uploads/2018/12/U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906" y="1381328"/>
            <a:ext cx="8229668" cy="4203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13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7127098" cy="655805"/>
          </a:xfrm>
        </p:spPr>
        <p:txBody>
          <a:bodyPr/>
          <a:lstStyle/>
          <a:p>
            <a:r>
              <a:rPr lang="en-US" b="1" dirty="0" err="1" smtClean="0">
                <a:solidFill>
                  <a:srgbClr val="FFFF00"/>
                </a:solidFill>
                <a:latin typeface="Arial" panose="020B0604020202020204" pitchFamily="34" charset="0"/>
                <a:cs typeface="Arial" panose="020B0604020202020204" pitchFamily="34" charset="0"/>
              </a:rPr>
              <a:t>Các</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thanh</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ghi</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sử</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dụng</a:t>
            </a:r>
            <a:endParaRPr lang="en-US" b="1" dirty="0">
              <a:solidFill>
                <a:srgbClr val="FFFF00"/>
              </a:solidFill>
              <a:latin typeface="Arial" panose="020B0604020202020204" pitchFamily="34" charset="0"/>
              <a:cs typeface="Arial" panose="020B0604020202020204" pitchFamily="34" charset="0"/>
            </a:endParaRPr>
          </a:p>
        </p:txBody>
      </p:sp>
      <p:sp>
        <p:nvSpPr>
          <p:cNvPr id="4" name="TextBox 3"/>
          <p:cNvSpPr txBox="1"/>
          <p:nvPr/>
        </p:nvSpPr>
        <p:spPr>
          <a:xfrm>
            <a:off x="1141413" y="1439694"/>
            <a:ext cx="9315821" cy="4093428"/>
          </a:xfrm>
          <a:prstGeom prst="rect">
            <a:avLst/>
          </a:prstGeom>
          <a:noFill/>
        </p:spPr>
        <p:txBody>
          <a:bodyPr wrap="square" rtlCol="0">
            <a:spAutoFit/>
          </a:bodyPr>
          <a:lstStyle/>
          <a:p>
            <a:pPr marL="285750" indent="-285750">
              <a:buFont typeface="Wingdings" panose="05000000000000000000" pitchFamily="2" charset="2"/>
              <a:buChar char="Ø"/>
            </a:pPr>
            <a:r>
              <a:rPr lang="en-US" sz="2600" i="1" dirty="0" err="1" smtClean="0">
                <a:solidFill>
                  <a:srgbClr val="FFFF00"/>
                </a:solidFill>
                <a:latin typeface="Arial" panose="020B0604020202020204" pitchFamily="34" charset="0"/>
                <a:cs typeface="Arial" panose="020B0604020202020204" pitchFamily="34" charset="0"/>
              </a:rPr>
              <a:t>Thanh</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ghi</a:t>
            </a:r>
            <a:r>
              <a:rPr lang="en-US" sz="2600" i="1" dirty="0" smtClean="0">
                <a:solidFill>
                  <a:srgbClr val="FFFF00"/>
                </a:solidFill>
                <a:latin typeface="Arial" panose="020B0604020202020204" pitchFamily="34" charset="0"/>
                <a:cs typeface="Arial" panose="020B0604020202020204" pitchFamily="34" charset="0"/>
              </a:rPr>
              <a:t> mode/</a:t>
            </a:r>
            <a:r>
              <a:rPr lang="en-US" sz="2600" i="1" dirty="0" err="1" smtClean="0">
                <a:solidFill>
                  <a:srgbClr val="FFFF00"/>
                </a:solidFill>
                <a:latin typeface="Arial" panose="020B0604020202020204" pitchFamily="34" charset="0"/>
                <a:cs typeface="Arial" panose="020B0604020202020204" pitchFamily="34" charset="0"/>
              </a:rPr>
              <a:t>cấu</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hình</a:t>
            </a:r>
            <a:r>
              <a:rPr lang="en-US" sz="2600" i="1" dirty="0" smtClean="0">
                <a:solidFill>
                  <a:srgbClr val="FFFF00"/>
                </a:solidFill>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UBRR</a:t>
            </a:r>
            <a:r>
              <a:rPr lang="en-US" sz="2600" dirty="0" smtClean="0">
                <a:latin typeface="Arial" panose="020B0604020202020204" pitchFamily="34" charset="0"/>
                <a:cs typeface="Arial" panose="020B0604020202020204" pitchFamily="34" charset="0"/>
              </a:rPr>
              <a:t> (UBRRL + UBRRH)_</a:t>
            </a:r>
            <a:r>
              <a:rPr lang="en-US" sz="2600" dirty="0" err="1" smtClean="0">
                <a:latin typeface="Arial" panose="020B0604020202020204" pitchFamily="34" charset="0"/>
                <a:cs typeface="Arial" panose="020B0604020202020204" pitchFamily="34" charset="0"/>
              </a:rPr>
              <a:t>chọn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tốc</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độ</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r>
              <a:rPr lang="en-US" sz="2600" dirty="0" smtClean="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UCSRC </a:t>
            </a:r>
            <a:r>
              <a:rPr lang="en-US" sz="2600" dirty="0" smtClean="0">
                <a:latin typeface="Arial" panose="020B0604020202020204" pitchFamily="34" charset="0"/>
                <a:cs typeface="Arial" panose="020B0604020202020204" pitchFamily="34" charset="0"/>
              </a:rPr>
              <a:t>(URSEL = 1, UMSEL = 0_không </a:t>
            </a:r>
            <a:r>
              <a:rPr lang="en-US" sz="2600" dirty="0" err="1" smtClean="0">
                <a:latin typeface="Arial" panose="020B0604020202020204" pitchFamily="34" charset="0"/>
                <a:cs typeface="Arial" panose="020B0604020202020204" pitchFamily="34" charset="0"/>
              </a:rPr>
              <a:t>đồng</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bộ</a:t>
            </a:r>
            <a:r>
              <a:rPr lang="en-US" sz="2600" dirty="0" smtClean="0">
                <a:latin typeface="Arial" panose="020B0604020202020204" pitchFamily="34" charset="0"/>
                <a:cs typeface="Arial" panose="020B0604020202020204" pitchFamily="34" charset="0"/>
              </a:rPr>
              <a:t>, = 1_đồng </a:t>
            </a:r>
            <a:r>
              <a:rPr lang="en-US" sz="2600" dirty="0" err="1" smtClean="0">
                <a:latin typeface="Arial" panose="020B0604020202020204" pitchFamily="34" charset="0"/>
                <a:cs typeface="Arial" panose="020B0604020202020204" pitchFamily="34" charset="0"/>
              </a:rPr>
              <a:t>bộ</a:t>
            </a:r>
            <a:r>
              <a:rPr lang="en-US" sz="2600" dirty="0" smtClean="0">
                <a:latin typeface="Arial" panose="020B0604020202020204" pitchFamily="34" charset="0"/>
                <a:cs typeface="Arial" panose="020B0604020202020204" pitchFamily="34" charset="0"/>
              </a:rPr>
              <a:t>, UPM1:0_Parity mode, USBS_1/2 stop bit, </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UCSZ1:0_Kích </a:t>
            </a:r>
            <a:r>
              <a:rPr lang="en-US" sz="2600" dirty="0" err="1" smtClean="0">
                <a:latin typeface="Arial" panose="020B0604020202020204" pitchFamily="34" charset="0"/>
                <a:cs typeface="Arial" panose="020B0604020202020204" pitchFamily="34" charset="0"/>
              </a:rPr>
              <a:t>thước</a:t>
            </a:r>
            <a:r>
              <a:rPr lang="en-US" sz="2600" dirty="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dữ</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liệu</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nhận</a:t>
            </a:r>
            <a:r>
              <a:rPr lang="en-US" sz="2600" dirty="0" smtClean="0">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UCSRA </a:t>
            </a:r>
            <a:r>
              <a:rPr lang="en-US" sz="2600" dirty="0" smtClean="0">
                <a:latin typeface="Arial" panose="020B0604020202020204" pitchFamily="34" charset="0"/>
                <a:cs typeface="Arial" panose="020B0604020202020204" pitchFamily="34" charset="0"/>
              </a:rPr>
              <a:t>(U2X_nhân </a:t>
            </a:r>
            <a:r>
              <a:rPr lang="en-US" sz="2600" dirty="0" err="1" smtClean="0">
                <a:latin typeface="Arial" panose="020B0604020202020204" pitchFamily="34" charset="0"/>
                <a:cs typeface="Arial" panose="020B0604020202020204" pitchFamily="34" charset="0"/>
              </a:rPr>
              <a:t>đôi</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Baudrate</a:t>
            </a:r>
            <a:r>
              <a:rPr lang="en-US" sz="2600" dirty="0" smtClean="0">
                <a:latin typeface="Arial" panose="020B0604020202020204" pitchFamily="34" charset="0"/>
                <a:cs typeface="Arial" panose="020B0604020202020204" pitchFamily="34" charset="0"/>
              </a:rPr>
              <a:t>). </a:t>
            </a:r>
            <a:endParaRPr lang="en-US" sz="2600"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600" i="1" dirty="0" err="1" smtClean="0">
                <a:solidFill>
                  <a:srgbClr val="FFFF00"/>
                </a:solidFill>
                <a:latin typeface="Arial" panose="020B0604020202020204" pitchFamily="34" charset="0"/>
                <a:cs typeface="Arial" panose="020B0604020202020204" pitchFamily="34" charset="0"/>
              </a:rPr>
              <a:t>Thanh</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ghi</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điều</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khiển</a:t>
            </a:r>
            <a:r>
              <a:rPr lang="en-US" sz="2600" i="1" dirty="0" smtClean="0">
                <a:solidFill>
                  <a:srgbClr val="FFFF00"/>
                </a:solidFill>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UCSRB </a:t>
            </a:r>
            <a:r>
              <a:rPr lang="en-US" sz="2600" dirty="0" smtClean="0">
                <a:latin typeface="Arial" panose="020B0604020202020204" pitchFamily="34" charset="0"/>
                <a:cs typeface="Arial" panose="020B0604020202020204" pitchFamily="34" charset="0"/>
              </a:rPr>
              <a:t>(RXEN/</a:t>
            </a:r>
            <a:r>
              <a:rPr lang="en-US" sz="2600" dirty="0" err="1" smtClean="0">
                <a:latin typeface="Arial" panose="020B0604020202020204" pitchFamily="34" charset="0"/>
                <a:cs typeface="Arial" panose="020B0604020202020204" pitchFamily="34" charset="0"/>
              </a:rPr>
              <a:t>TXEN_cho</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phép</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nhận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dữ</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liệu</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RXCIE_cho</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phép</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ngắt</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khi</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nhận</a:t>
            </a:r>
            <a:r>
              <a:rPr lang="en-US" sz="2600" dirty="0" smtClean="0">
                <a:latin typeface="Arial" panose="020B0604020202020204" pitchFamily="34" charset="0"/>
                <a:cs typeface="Arial" panose="020B0604020202020204" pitchFamily="34" charset="0"/>
              </a:rPr>
              <a:t>).</a:t>
            </a:r>
            <a:endParaRPr lang="en-US" sz="2600"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600" i="1" dirty="0" err="1" smtClean="0">
                <a:solidFill>
                  <a:srgbClr val="FFFF00"/>
                </a:solidFill>
                <a:latin typeface="Arial" panose="020B0604020202020204" pitchFamily="34" charset="0"/>
                <a:cs typeface="Arial" panose="020B0604020202020204" pitchFamily="34" charset="0"/>
              </a:rPr>
              <a:t>Thanh</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ghi</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trạng</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thái</a:t>
            </a:r>
            <a:r>
              <a:rPr lang="en-US" sz="2600" i="1" dirty="0" smtClean="0">
                <a:solidFill>
                  <a:srgbClr val="FFFF00"/>
                </a:solidFill>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UCSRA </a:t>
            </a:r>
            <a:r>
              <a:rPr lang="en-US" sz="2600" dirty="0" smtClean="0">
                <a:latin typeface="Arial" panose="020B0604020202020204" pitchFamily="34" charset="0"/>
                <a:cs typeface="Arial" panose="020B0604020202020204" pitchFamily="34" charset="0"/>
              </a:rPr>
              <a:t>(</a:t>
            </a:r>
            <a:r>
              <a:rPr lang="en-US" sz="2600" dirty="0" err="1" smtClean="0">
                <a:latin typeface="Arial" panose="020B0604020202020204" pitchFamily="34" charset="0"/>
                <a:cs typeface="Arial" panose="020B0604020202020204" pitchFamily="34" charset="0"/>
              </a:rPr>
              <a:t>Cờ</a:t>
            </a:r>
            <a:r>
              <a:rPr lang="en-US" sz="2600" dirty="0" smtClean="0">
                <a:latin typeface="Arial" panose="020B0604020202020204" pitchFamily="34" charset="0"/>
                <a:cs typeface="Arial" panose="020B0604020202020204" pitchFamily="34" charset="0"/>
              </a:rPr>
              <a:t> RXC/TXC, bit UDRE = 1 </a:t>
            </a:r>
            <a:r>
              <a:rPr lang="en-US" sz="2600" dirty="0" err="1" smtClean="0">
                <a:latin typeface="Arial" panose="020B0604020202020204" pitchFamily="34" charset="0"/>
                <a:cs typeface="Arial" panose="020B0604020202020204" pitchFamily="34" charset="0"/>
              </a:rPr>
              <a:t>cho</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phép</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dữ</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liệu</a:t>
            </a:r>
            <a:endParaRPr lang="en-US" sz="26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600" i="1" dirty="0" err="1" smtClean="0">
                <a:solidFill>
                  <a:srgbClr val="FFFF00"/>
                </a:solidFill>
                <a:latin typeface="Arial" panose="020B0604020202020204" pitchFamily="34" charset="0"/>
                <a:cs typeface="Arial" panose="020B0604020202020204" pitchFamily="34" charset="0"/>
              </a:rPr>
              <a:t>Thanh</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ghi</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dữ</a:t>
            </a:r>
            <a:r>
              <a:rPr lang="en-US" sz="2600" i="1" dirty="0" smtClean="0">
                <a:solidFill>
                  <a:srgbClr val="FFFF00"/>
                </a:solidFill>
                <a:latin typeface="Arial" panose="020B0604020202020204" pitchFamily="34" charset="0"/>
                <a:cs typeface="Arial" panose="020B0604020202020204" pitchFamily="34" charset="0"/>
              </a:rPr>
              <a:t> </a:t>
            </a:r>
            <a:r>
              <a:rPr lang="en-US" sz="2600" i="1" dirty="0" err="1" smtClean="0">
                <a:solidFill>
                  <a:srgbClr val="FFFF00"/>
                </a:solidFill>
                <a:latin typeface="Arial" panose="020B0604020202020204" pitchFamily="34" charset="0"/>
                <a:cs typeface="Arial" panose="020B0604020202020204" pitchFamily="34" charset="0"/>
              </a:rPr>
              <a:t>liệu</a:t>
            </a:r>
            <a:r>
              <a:rPr lang="en-US" sz="2600" i="1" dirty="0" smtClean="0">
                <a:solidFill>
                  <a:srgbClr val="FFFF00"/>
                </a:solidFill>
                <a:latin typeface="Arial" panose="020B0604020202020204" pitchFamily="34" charset="0"/>
                <a:cs typeface="Arial" panose="020B0604020202020204" pitchFamily="34" charset="0"/>
              </a:rPr>
              <a:t>: </a:t>
            </a:r>
            <a:r>
              <a:rPr lang="en-US" sz="2600" b="1" dirty="0" smtClean="0">
                <a:latin typeface="Arial" panose="020B0604020202020204" pitchFamily="34" charset="0"/>
                <a:cs typeface="Arial" panose="020B0604020202020204" pitchFamily="34" charset="0"/>
              </a:rPr>
              <a:t>UDR</a:t>
            </a:r>
            <a:r>
              <a:rPr lang="en-US" sz="2600" dirty="0">
                <a:latin typeface="Arial" panose="020B0604020202020204" pitchFamily="34" charset="0"/>
                <a:cs typeface="Arial" panose="020B0604020202020204" pitchFamily="34" charset="0"/>
              </a:rPr>
              <a:t>_</a:t>
            </a:r>
            <a:r>
              <a:rPr lang="en-US" sz="2600" dirty="0" smtClean="0">
                <a:latin typeface="Arial" panose="020B0604020202020204" pitchFamily="34" charset="0"/>
                <a:cs typeface="Arial" panose="020B0604020202020204" pitchFamily="34" charset="0"/>
              </a:rPr>
              <a:t>USART </a:t>
            </a:r>
            <a:r>
              <a:rPr lang="en-US" sz="2600" dirty="0">
                <a:latin typeface="Arial" panose="020B0604020202020204" pitchFamily="34" charset="0"/>
                <a:cs typeface="Arial" panose="020B0604020202020204" pitchFamily="34" charset="0"/>
              </a:rPr>
              <a:t>Data Register</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3705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0681" y="4329981"/>
            <a:ext cx="7943850" cy="781050"/>
          </a:xfrm>
          <a:prstGeom prst="rect">
            <a:avLst/>
          </a:prstGeom>
        </p:spPr>
      </p:pic>
      <p:pic>
        <p:nvPicPr>
          <p:cNvPr id="5" name="Picture 4"/>
          <p:cNvPicPr>
            <a:picLocks noChangeAspect="1"/>
          </p:cNvPicPr>
          <p:nvPr/>
        </p:nvPicPr>
        <p:blipFill>
          <a:blip r:embed="rId3"/>
          <a:stretch>
            <a:fillRect/>
          </a:stretch>
        </p:blipFill>
        <p:spPr>
          <a:xfrm>
            <a:off x="1820681" y="1207634"/>
            <a:ext cx="7953375" cy="2352675"/>
          </a:xfrm>
          <a:prstGeom prst="rect">
            <a:avLst/>
          </a:prstGeom>
        </p:spPr>
      </p:pic>
      <p:sp>
        <p:nvSpPr>
          <p:cNvPr id="6" name="TextBox 5"/>
          <p:cNvSpPr txBox="1"/>
          <p:nvPr/>
        </p:nvSpPr>
        <p:spPr>
          <a:xfrm>
            <a:off x="1820681" y="715191"/>
            <a:ext cx="5971507" cy="492443"/>
          </a:xfrm>
          <a:prstGeom prst="rect">
            <a:avLst/>
          </a:prstGeom>
          <a:noFill/>
        </p:spPr>
        <p:txBody>
          <a:bodyPr wrap="none" rtlCol="0">
            <a:spAutoFit/>
          </a:bodyPr>
          <a:lstStyle/>
          <a:p>
            <a:r>
              <a:rPr lang="en-US" sz="2600" dirty="0" err="1" smtClean="0">
                <a:latin typeface="Arial" panose="020B0604020202020204" pitchFamily="34" charset="0"/>
                <a:cs typeface="Arial" panose="020B0604020202020204" pitchFamily="34" charset="0"/>
              </a:rPr>
              <a:t>Chọn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kích</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thước</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dữ</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liệu</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mỗi</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lần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endParaRPr lang="en-US" sz="2600" dirty="0">
              <a:latin typeface="Arial" panose="020B0604020202020204" pitchFamily="34" charset="0"/>
              <a:cs typeface="Arial" panose="020B0604020202020204" pitchFamily="34" charset="0"/>
            </a:endParaRPr>
          </a:p>
        </p:txBody>
      </p:sp>
      <p:sp>
        <p:nvSpPr>
          <p:cNvPr id="7" name="TextBox 6"/>
          <p:cNvSpPr txBox="1"/>
          <p:nvPr/>
        </p:nvSpPr>
        <p:spPr>
          <a:xfrm flipH="1">
            <a:off x="1820681" y="3837538"/>
            <a:ext cx="3073536" cy="492443"/>
          </a:xfrm>
          <a:prstGeom prst="rect">
            <a:avLst/>
          </a:prstGeom>
          <a:noFill/>
        </p:spPr>
        <p:txBody>
          <a:bodyPr wrap="square" rtlCol="0">
            <a:spAutoFit/>
          </a:bodyPr>
          <a:lstStyle/>
          <a:p>
            <a:r>
              <a:rPr lang="en-US" sz="2600" dirty="0" err="1" smtClean="0">
                <a:latin typeface="Arial" panose="020B0604020202020204" pitchFamily="34" charset="0"/>
                <a:cs typeface="Arial" panose="020B0604020202020204" pitchFamily="34" charset="0"/>
              </a:rPr>
              <a:t>Chọn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tốc</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độ</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865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3770221" cy="800979"/>
          </a:xfrm>
        </p:spPr>
        <p:txBody>
          <a:bodyPr>
            <a:normAutofit fontScale="90000"/>
          </a:bodyPr>
          <a:lstStyle/>
          <a:p>
            <a:r>
              <a:rPr lang="en-US" b="1" dirty="0" err="1" smtClean="0">
                <a:solidFill>
                  <a:srgbClr val="FFFF00"/>
                </a:solidFill>
                <a:latin typeface="Arial" panose="020B0604020202020204" pitchFamily="34" charset="0"/>
                <a:cs typeface="Arial" panose="020B0604020202020204" pitchFamily="34" charset="0"/>
              </a:rPr>
              <a:t>Cấu</a:t>
            </a:r>
            <a:r>
              <a:rPr lang="en-US" b="1" dirty="0" smtClean="0">
                <a:solidFill>
                  <a:srgbClr val="FFFF00"/>
                </a:solidFill>
                <a:latin typeface="Arial" panose="020B0604020202020204" pitchFamily="34" charset="0"/>
                <a:cs typeface="Arial" panose="020B0604020202020204" pitchFamily="34" charset="0"/>
              </a:rPr>
              <a:t> </a:t>
            </a:r>
            <a:r>
              <a:rPr lang="en-US" b="1" dirty="0" err="1" smtClean="0">
                <a:solidFill>
                  <a:srgbClr val="FFFF00"/>
                </a:solidFill>
                <a:latin typeface="Arial" panose="020B0604020202020204" pitchFamily="34" charset="0"/>
                <a:cs typeface="Arial" panose="020B0604020202020204" pitchFamily="34" charset="0"/>
              </a:rPr>
              <a:t>hình</a:t>
            </a:r>
            <a:r>
              <a:rPr lang="en-US" b="1" dirty="0" smtClean="0">
                <a:solidFill>
                  <a:srgbClr val="FFFF00"/>
                </a:solidFill>
                <a:latin typeface="Arial" panose="020B0604020202020204" pitchFamily="34" charset="0"/>
                <a:cs typeface="Arial" panose="020B0604020202020204" pitchFamily="34" charset="0"/>
              </a:rPr>
              <a:t> USART</a:t>
            </a:r>
            <a:endParaRPr lang="en-US" b="1" dirty="0">
              <a:solidFill>
                <a:srgbClr val="FFFF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3" y="1637211"/>
            <a:ext cx="9905999" cy="3541714"/>
          </a:xfrm>
        </p:spPr>
        <p:txBody>
          <a:bodyPr>
            <a:normAutofit/>
          </a:bodyPr>
          <a:lstStyle/>
          <a:p>
            <a:pPr marL="457200" indent="-457200">
              <a:buAutoNum type="arabicPeriod"/>
            </a:pPr>
            <a:r>
              <a:rPr lang="en-US" sz="2600" dirty="0" smtClean="0">
                <a:latin typeface="Arial" panose="020B0604020202020204" pitchFamily="34" charset="0"/>
                <a:cs typeface="Arial" panose="020B0604020202020204" pitchFamily="34" charset="0"/>
              </a:rPr>
              <a:t>Cho </a:t>
            </a:r>
            <a:r>
              <a:rPr lang="en-US" sz="2600" dirty="0" err="1" smtClean="0">
                <a:latin typeface="Arial" panose="020B0604020202020204" pitchFamily="34" charset="0"/>
                <a:cs typeface="Arial" panose="020B0604020202020204" pitchFamily="34" charset="0"/>
              </a:rPr>
              <a:t>phép</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nhận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dữ</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liệu</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thanh</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ghi</a:t>
            </a:r>
            <a:r>
              <a:rPr lang="en-US" sz="2600" dirty="0" smtClean="0">
                <a:latin typeface="Arial" panose="020B0604020202020204" pitchFamily="34" charset="0"/>
                <a:cs typeface="Arial" panose="020B0604020202020204" pitchFamily="34" charset="0"/>
              </a:rPr>
              <a:t> UCSRB)</a:t>
            </a:r>
          </a:p>
          <a:p>
            <a:pPr marL="457200" indent="-457200">
              <a:buAutoNum type="arabicPeriod"/>
            </a:pPr>
            <a:r>
              <a:rPr lang="en-US" sz="2600" dirty="0" err="1" smtClean="0">
                <a:latin typeface="Arial" panose="020B0604020202020204" pitchFamily="34" charset="0"/>
                <a:cs typeface="Arial" panose="020B0604020202020204" pitchFamily="34" charset="0"/>
              </a:rPr>
              <a:t>Định</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nghĩa</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khung</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r>
              <a:rPr lang="en-US" sz="2600" dirty="0" smtClean="0">
                <a:latin typeface="Arial" panose="020B0604020202020204" pitchFamily="34" charset="0"/>
                <a:cs typeface="Arial" panose="020B0604020202020204" pitchFamily="34" charset="0"/>
              </a:rPr>
              <a:t>/</a:t>
            </a:r>
            <a:r>
              <a:rPr lang="en-US" sz="2600" dirty="0" err="1" smtClean="0">
                <a:latin typeface="Arial" panose="020B0604020202020204" pitchFamily="34" charset="0"/>
                <a:cs typeface="Arial" panose="020B0604020202020204" pitchFamily="34" charset="0"/>
              </a:rPr>
              <a:t>chọn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kích</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thước</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dữ</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liệu</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mỗi</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lần</a:t>
            </a:r>
            <a:r>
              <a:rPr lang="en-US" sz="2600" dirty="0" smtClean="0">
                <a:latin typeface="Arial" panose="020B0604020202020204" pitchFamily="34" charset="0"/>
                <a:cs typeface="Arial" panose="020B0604020202020204" pitchFamily="34" charset="0"/>
              </a:rPr>
              <a:t> </a:t>
            </a:r>
            <a:r>
              <a:rPr lang="en-US" sz="2600" dirty="0" err="1" smtClean="0">
                <a:latin typeface="Arial" panose="020B0604020202020204" pitchFamily="34" charset="0"/>
                <a:cs typeface="Arial" panose="020B0604020202020204" pitchFamily="34" charset="0"/>
              </a:rPr>
              <a:t>truyền</a:t>
            </a:r>
            <a:r>
              <a:rPr lang="en-US" sz="2600" dirty="0" smtClean="0">
                <a:latin typeface="Arial" panose="020B0604020202020204" pitchFamily="34" charset="0"/>
                <a:cs typeface="Arial" panose="020B0604020202020204" pitchFamily="34" charset="0"/>
              </a:rPr>
              <a:t> (</a:t>
            </a:r>
            <a:r>
              <a:rPr lang="vi-VN" sz="2600" dirty="0" smtClean="0">
                <a:latin typeface="Arial" panose="020B0604020202020204" pitchFamily="34" charset="0"/>
                <a:cs typeface="Arial" panose="020B0604020202020204" pitchFamily="34" charset="0"/>
              </a:rPr>
              <a:t>thanh ghi UCSRC)</a:t>
            </a:r>
          </a:p>
          <a:p>
            <a:pPr marL="457200" indent="-457200">
              <a:buAutoNum type="arabicPeriod"/>
            </a:pPr>
            <a:r>
              <a:rPr lang="vi-VN" sz="2600" dirty="0" smtClean="0">
                <a:latin typeface="Arial" panose="020B0604020202020204" pitchFamily="34" charset="0"/>
                <a:cs typeface="Arial" panose="020B0604020202020204" pitchFamily="34" charset="0"/>
              </a:rPr>
              <a:t>Cài đặt tốc độ truyền (thanh ghi UBRR)</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99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578" y="1045237"/>
            <a:ext cx="5808029" cy="1070945"/>
          </a:xfrm>
        </p:spPr>
        <p:txBody>
          <a:bodyPr>
            <a:normAutofit/>
          </a:bodyPr>
          <a:lstStyle/>
          <a:p>
            <a:r>
              <a:rPr lang="vi-VN" sz="3000" b="1" dirty="0" smtClean="0">
                <a:solidFill>
                  <a:srgbClr val="FFFF00"/>
                </a:solidFill>
                <a:latin typeface="+mn-lt"/>
              </a:rPr>
              <a:t>Truyền / Nhận một ký tự (một khung truyền)</a:t>
            </a:r>
            <a:endParaRPr lang="en-US" sz="3000" b="1" dirty="0">
              <a:solidFill>
                <a:srgbClr val="FFFF00"/>
              </a:solidFill>
              <a:latin typeface="+mn-lt"/>
            </a:endParaRPr>
          </a:p>
        </p:txBody>
      </p:sp>
      <p:sp>
        <p:nvSpPr>
          <p:cNvPr id="3" name="Content Placeholder 2"/>
          <p:cNvSpPr>
            <a:spLocks noGrp="1"/>
          </p:cNvSpPr>
          <p:nvPr>
            <p:ph idx="1"/>
          </p:nvPr>
        </p:nvSpPr>
        <p:spPr>
          <a:xfrm>
            <a:off x="1106578" y="2116182"/>
            <a:ext cx="9905999" cy="3541714"/>
          </a:xfrm>
        </p:spPr>
        <p:txBody>
          <a:bodyPr>
            <a:normAutofit/>
          </a:bodyPr>
          <a:lstStyle/>
          <a:p>
            <a:r>
              <a:rPr lang="vi-VN" sz="2600" dirty="0" smtClean="0"/>
              <a:t>Quá trình truyền: Đợi bộ đệm truyền dữ liệu trống bằng cách giám sát bit UDRE = 1. Sau đó đặt dữ liệu cần truyền vào thanh ghi dữ liệu (UDR).</a:t>
            </a:r>
          </a:p>
          <a:p>
            <a:r>
              <a:rPr lang="vi-VN" sz="2600" dirty="0" smtClean="0"/>
              <a:t>Quá trình nhận: Đợi quá trình nhận dữ liệu hoàn tất (</a:t>
            </a:r>
            <a:r>
              <a:rPr lang="en-US" sz="2600" dirty="0" smtClean="0"/>
              <a:t>RXC  = 1). </a:t>
            </a:r>
            <a:r>
              <a:rPr lang="en-US" sz="2600" dirty="0" err="1" smtClean="0"/>
              <a:t>Sau</a:t>
            </a:r>
            <a:r>
              <a:rPr lang="en-US" sz="2600" dirty="0" smtClean="0"/>
              <a:t> </a:t>
            </a:r>
            <a:r>
              <a:rPr lang="en-US" sz="2600" dirty="0" err="1" smtClean="0"/>
              <a:t>đó</a:t>
            </a:r>
            <a:r>
              <a:rPr lang="en-US" sz="2600" dirty="0" smtClean="0"/>
              <a:t> </a:t>
            </a:r>
            <a:r>
              <a:rPr lang="en-US" sz="2600" dirty="0" err="1" smtClean="0"/>
              <a:t>đọc</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từ</a:t>
            </a:r>
            <a:r>
              <a:rPr lang="en-US" sz="2600" dirty="0" smtClean="0"/>
              <a:t> </a:t>
            </a:r>
            <a:r>
              <a:rPr lang="en-US" sz="2600" dirty="0" err="1" smtClean="0"/>
              <a:t>thanh</a:t>
            </a:r>
            <a:r>
              <a:rPr lang="en-US" sz="2600" dirty="0" smtClean="0"/>
              <a:t> </a:t>
            </a:r>
            <a:r>
              <a:rPr lang="en-US" sz="2600" dirty="0" err="1" smtClean="0"/>
              <a:t>ghi</a:t>
            </a:r>
            <a:r>
              <a:rPr lang="en-US" sz="2600" dirty="0" smtClean="0"/>
              <a:t> </a:t>
            </a:r>
            <a:r>
              <a:rPr lang="en-US" sz="2600" dirty="0" err="1" smtClean="0"/>
              <a:t>dữ</a:t>
            </a:r>
            <a:r>
              <a:rPr lang="en-US" sz="2600" dirty="0" smtClean="0"/>
              <a:t> </a:t>
            </a:r>
            <a:r>
              <a:rPr lang="en-US" sz="2600" dirty="0" err="1" smtClean="0"/>
              <a:t>liệu</a:t>
            </a:r>
            <a:r>
              <a:rPr lang="en-US" sz="2600" dirty="0"/>
              <a:t> </a:t>
            </a:r>
            <a:r>
              <a:rPr lang="en-US" sz="2600" dirty="0" smtClean="0"/>
              <a:t>(UDR).</a:t>
            </a:r>
            <a:endParaRPr lang="vi-VN" sz="2600" dirty="0" smtClean="0"/>
          </a:p>
        </p:txBody>
      </p:sp>
    </p:spTree>
    <p:extLst>
      <p:ext uri="{BB962C8B-B14F-4D97-AF65-F5344CB8AC3E}">
        <p14:creationId xmlns:p14="http://schemas.microsoft.com/office/powerpoint/2010/main" val="1375946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201</TotalTime>
  <Words>262</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Tw Cen MT</vt:lpstr>
      <vt:lpstr>Wingdings</vt:lpstr>
      <vt:lpstr>Circuit</vt:lpstr>
      <vt:lpstr>Truyền thông nối tiếp USART</vt:lpstr>
      <vt:lpstr>Một số khái niệm cơ bản</vt:lpstr>
      <vt:lpstr>PowerPoint Presentation</vt:lpstr>
      <vt:lpstr>Cấu trúc phần cứng USART (AVR/ATMega32) </vt:lpstr>
      <vt:lpstr>Giao diện ghép nối</vt:lpstr>
      <vt:lpstr>Các thanh ghi sử dụng</vt:lpstr>
      <vt:lpstr>PowerPoint Presentation</vt:lpstr>
      <vt:lpstr>Cấu hình USART</vt:lpstr>
      <vt:lpstr>Truyền / Nhận một ký tự (một khung truyền)</vt:lpstr>
      <vt:lpstr>Bài toán </vt:lpstr>
      <vt:lpstr>Code + MÔ PHỎNG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Truyền thông nối tiếp USART</dc:title>
  <dc:creator>Nguyen Van Nghia 20162914</dc:creator>
  <cp:lastModifiedBy>Nguyen Van Nghia 20162914</cp:lastModifiedBy>
  <cp:revision>16</cp:revision>
  <dcterms:created xsi:type="dcterms:W3CDTF">2020-07-21T13:45:18Z</dcterms:created>
  <dcterms:modified xsi:type="dcterms:W3CDTF">2020-07-21T17:07:09Z</dcterms:modified>
</cp:coreProperties>
</file>