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4" d="100"/>
          <a:sy n="64" d="100"/>
        </p:scale>
        <p:origin x="15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D0F44-DB62-4388-8BB9-4C85497F84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8DBEE4-1813-4910-BE73-07FF98CAE84D}">
      <dgm:prSet/>
      <dgm:spPr/>
      <dgm:t>
        <a:bodyPr/>
        <a:lstStyle/>
        <a:p>
          <a:r>
            <a:rPr lang="en-US"/>
            <a:t>Taipei is the capital of Taiwan ROC</a:t>
          </a:r>
        </a:p>
      </dgm:t>
    </dgm:pt>
    <dgm:pt modelId="{3F13DE75-B106-4DBF-B2BD-3C99BB92E62E}" type="parTrans" cxnId="{5705D53E-48CD-424E-9D61-7000FD8A2CBE}">
      <dgm:prSet/>
      <dgm:spPr/>
      <dgm:t>
        <a:bodyPr/>
        <a:lstStyle/>
        <a:p>
          <a:endParaRPr lang="en-US"/>
        </a:p>
      </dgm:t>
    </dgm:pt>
    <dgm:pt modelId="{65C9AD81-1A28-4EC5-9D16-F649A41366A0}" type="sibTrans" cxnId="{5705D53E-48CD-424E-9D61-7000FD8A2CBE}">
      <dgm:prSet/>
      <dgm:spPr/>
      <dgm:t>
        <a:bodyPr/>
        <a:lstStyle/>
        <a:p>
          <a:endParaRPr lang="en-US"/>
        </a:p>
      </dgm:t>
    </dgm:pt>
    <dgm:pt modelId="{5C68BA96-A105-4236-8EDA-4F54147E72AC}">
      <dgm:prSet/>
      <dgm:spPr/>
      <dgm:t>
        <a:bodyPr/>
        <a:lstStyle/>
        <a:p>
          <a:r>
            <a:rPr lang="en-US"/>
            <a:t>Area: 271.8 km2</a:t>
          </a:r>
        </a:p>
      </dgm:t>
    </dgm:pt>
    <dgm:pt modelId="{EA5D2AB5-380C-4B9C-B9D3-53488248E387}" type="parTrans" cxnId="{22A14EED-902E-49D3-814D-B2C54A788859}">
      <dgm:prSet/>
      <dgm:spPr/>
      <dgm:t>
        <a:bodyPr/>
        <a:lstStyle/>
        <a:p>
          <a:endParaRPr lang="en-US"/>
        </a:p>
      </dgm:t>
    </dgm:pt>
    <dgm:pt modelId="{C0D15E75-0857-43EF-B9EC-C36C92D7A4B8}" type="sibTrans" cxnId="{22A14EED-902E-49D3-814D-B2C54A788859}">
      <dgm:prSet/>
      <dgm:spPr/>
      <dgm:t>
        <a:bodyPr/>
        <a:lstStyle/>
        <a:p>
          <a:endParaRPr lang="en-US"/>
        </a:p>
      </dgm:t>
    </dgm:pt>
    <dgm:pt modelId="{0F2D5C7F-E9A6-49EF-B904-0E6BFE36F44C}">
      <dgm:prSet/>
      <dgm:spPr/>
      <dgm:t>
        <a:bodyPr/>
        <a:lstStyle/>
        <a:p>
          <a:r>
            <a:rPr lang="en-US"/>
            <a:t>Population 2.674 million</a:t>
          </a:r>
        </a:p>
      </dgm:t>
    </dgm:pt>
    <dgm:pt modelId="{2219067A-4396-4674-8C2D-967D4A484706}" type="parTrans" cxnId="{50EEFFBA-C46D-4A48-A0D4-65F903E10177}">
      <dgm:prSet/>
      <dgm:spPr/>
      <dgm:t>
        <a:bodyPr/>
        <a:lstStyle/>
        <a:p>
          <a:endParaRPr lang="en-US"/>
        </a:p>
      </dgm:t>
    </dgm:pt>
    <dgm:pt modelId="{6C9E2169-9147-4EC6-B99C-F88EBF73C5C8}" type="sibTrans" cxnId="{50EEFFBA-C46D-4A48-A0D4-65F903E10177}">
      <dgm:prSet/>
      <dgm:spPr/>
      <dgm:t>
        <a:bodyPr/>
        <a:lstStyle/>
        <a:p>
          <a:endParaRPr lang="en-US"/>
        </a:p>
      </dgm:t>
    </dgm:pt>
    <dgm:pt modelId="{AB8D0D56-8E04-458E-993C-E84460F187CF}">
      <dgm:prSet/>
      <dgm:spPr/>
      <dgm:t>
        <a:bodyPr/>
        <a:lstStyle/>
        <a:p>
          <a:r>
            <a:rPr lang="en-US"/>
            <a:t>Main language: Mandarin</a:t>
          </a:r>
        </a:p>
      </dgm:t>
    </dgm:pt>
    <dgm:pt modelId="{026DB47D-4AAA-40FC-986E-29530CA5FD9E}" type="parTrans" cxnId="{8F507C23-7829-4724-8B92-591955E09452}">
      <dgm:prSet/>
      <dgm:spPr/>
      <dgm:t>
        <a:bodyPr/>
        <a:lstStyle/>
        <a:p>
          <a:endParaRPr lang="en-US"/>
        </a:p>
      </dgm:t>
    </dgm:pt>
    <dgm:pt modelId="{9ED6E4F9-1DC5-4F4B-95E8-A46FA0DE424D}" type="sibTrans" cxnId="{8F507C23-7829-4724-8B92-591955E09452}">
      <dgm:prSet/>
      <dgm:spPr/>
      <dgm:t>
        <a:bodyPr/>
        <a:lstStyle/>
        <a:p>
          <a:endParaRPr lang="en-US"/>
        </a:p>
      </dgm:t>
    </dgm:pt>
    <dgm:pt modelId="{D740B36B-DDD4-482E-A83C-1A4C5414F8A2}">
      <dgm:prSet/>
      <dgm:spPr/>
      <dgm:t>
        <a:bodyPr/>
        <a:lstStyle/>
        <a:p>
          <a:r>
            <a:rPr lang="en-US"/>
            <a:t>Divided into 12 administrative districts</a:t>
          </a:r>
        </a:p>
      </dgm:t>
    </dgm:pt>
    <dgm:pt modelId="{C19AD71B-326A-4D34-8FF9-B2D5AA30E62B}" type="parTrans" cxnId="{A6A9348D-A150-4799-98FD-FB5101EF8E24}">
      <dgm:prSet/>
      <dgm:spPr/>
      <dgm:t>
        <a:bodyPr/>
        <a:lstStyle/>
        <a:p>
          <a:endParaRPr lang="en-US"/>
        </a:p>
      </dgm:t>
    </dgm:pt>
    <dgm:pt modelId="{F51548A7-94BE-4E98-80D1-BB3CDD086FD8}" type="sibTrans" cxnId="{A6A9348D-A150-4799-98FD-FB5101EF8E24}">
      <dgm:prSet/>
      <dgm:spPr/>
      <dgm:t>
        <a:bodyPr/>
        <a:lstStyle/>
        <a:p>
          <a:endParaRPr lang="en-US"/>
        </a:p>
      </dgm:t>
    </dgm:pt>
    <dgm:pt modelId="{F6F18CA9-2303-45A5-B62C-5A691C4D415D}" type="pres">
      <dgm:prSet presAssocID="{965D0F44-DB62-4388-8BB9-4C85497F847D}" presName="linear" presStyleCnt="0">
        <dgm:presLayoutVars>
          <dgm:animLvl val="lvl"/>
          <dgm:resizeHandles val="exact"/>
        </dgm:presLayoutVars>
      </dgm:prSet>
      <dgm:spPr/>
    </dgm:pt>
    <dgm:pt modelId="{92AF485E-EAD3-4582-9FB1-2B760D6D883C}" type="pres">
      <dgm:prSet presAssocID="{308DBEE4-1813-4910-BE73-07FF98CAE8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3E8986-4AAC-4CB4-A56E-3C6FF10239D1}" type="pres">
      <dgm:prSet presAssocID="{65C9AD81-1A28-4EC5-9D16-F649A41366A0}" presName="spacer" presStyleCnt="0"/>
      <dgm:spPr/>
    </dgm:pt>
    <dgm:pt modelId="{D3067D0E-853F-4316-9796-78ADE51B5F44}" type="pres">
      <dgm:prSet presAssocID="{5C68BA96-A105-4236-8EDA-4F54147E72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240854-160D-4176-A3DA-712E63E4D9A3}" type="pres">
      <dgm:prSet presAssocID="{C0D15E75-0857-43EF-B9EC-C36C92D7A4B8}" presName="spacer" presStyleCnt="0"/>
      <dgm:spPr/>
    </dgm:pt>
    <dgm:pt modelId="{0363003B-D83F-4333-8543-2534B302E3C0}" type="pres">
      <dgm:prSet presAssocID="{0F2D5C7F-E9A6-49EF-B904-0E6BFE36F44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4602EC-1434-4220-A608-B9DF5DD33A32}" type="pres">
      <dgm:prSet presAssocID="{6C9E2169-9147-4EC6-B99C-F88EBF73C5C8}" presName="spacer" presStyleCnt="0"/>
      <dgm:spPr/>
    </dgm:pt>
    <dgm:pt modelId="{49D66402-C3B9-4F67-9A23-ACC273EC854E}" type="pres">
      <dgm:prSet presAssocID="{AB8D0D56-8E04-458E-993C-E84460F18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7F99E2-BE5E-4216-B2B1-C828819A3A33}" type="pres">
      <dgm:prSet presAssocID="{9ED6E4F9-1DC5-4F4B-95E8-A46FA0DE424D}" presName="spacer" presStyleCnt="0"/>
      <dgm:spPr/>
    </dgm:pt>
    <dgm:pt modelId="{1B59DEFE-7625-4EBC-9CC9-FE2B52F659E0}" type="pres">
      <dgm:prSet presAssocID="{D740B36B-DDD4-482E-A83C-1A4C5414F8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507C23-7829-4724-8B92-591955E09452}" srcId="{965D0F44-DB62-4388-8BB9-4C85497F847D}" destId="{AB8D0D56-8E04-458E-993C-E84460F187CF}" srcOrd="3" destOrd="0" parTransId="{026DB47D-4AAA-40FC-986E-29530CA5FD9E}" sibTransId="{9ED6E4F9-1DC5-4F4B-95E8-A46FA0DE424D}"/>
    <dgm:cxn modelId="{5705D53E-48CD-424E-9D61-7000FD8A2CBE}" srcId="{965D0F44-DB62-4388-8BB9-4C85497F847D}" destId="{308DBEE4-1813-4910-BE73-07FF98CAE84D}" srcOrd="0" destOrd="0" parTransId="{3F13DE75-B106-4DBF-B2BD-3C99BB92E62E}" sibTransId="{65C9AD81-1A28-4EC5-9D16-F649A41366A0}"/>
    <dgm:cxn modelId="{1CB6DC60-81BA-45F7-BFF6-DB6C3102CA6A}" type="presOf" srcId="{308DBEE4-1813-4910-BE73-07FF98CAE84D}" destId="{92AF485E-EAD3-4582-9FB1-2B760D6D883C}" srcOrd="0" destOrd="0" presId="urn:microsoft.com/office/officeart/2005/8/layout/vList2"/>
    <dgm:cxn modelId="{BE743666-1C28-426C-8988-6306C39BABB8}" type="presOf" srcId="{0F2D5C7F-E9A6-49EF-B904-0E6BFE36F44C}" destId="{0363003B-D83F-4333-8543-2534B302E3C0}" srcOrd="0" destOrd="0" presId="urn:microsoft.com/office/officeart/2005/8/layout/vList2"/>
    <dgm:cxn modelId="{E644464E-8434-4B39-8B82-076470BF725B}" type="presOf" srcId="{5C68BA96-A105-4236-8EDA-4F54147E72AC}" destId="{D3067D0E-853F-4316-9796-78ADE51B5F44}" srcOrd="0" destOrd="0" presId="urn:microsoft.com/office/officeart/2005/8/layout/vList2"/>
    <dgm:cxn modelId="{A6A9348D-A150-4799-98FD-FB5101EF8E24}" srcId="{965D0F44-DB62-4388-8BB9-4C85497F847D}" destId="{D740B36B-DDD4-482E-A83C-1A4C5414F8A2}" srcOrd="4" destOrd="0" parTransId="{C19AD71B-326A-4D34-8FF9-B2D5AA30E62B}" sibTransId="{F51548A7-94BE-4E98-80D1-BB3CDD086FD8}"/>
    <dgm:cxn modelId="{AA67BB94-85C1-42EC-A3CC-23D46133848A}" type="presOf" srcId="{965D0F44-DB62-4388-8BB9-4C85497F847D}" destId="{F6F18CA9-2303-45A5-B62C-5A691C4D415D}" srcOrd="0" destOrd="0" presId="urn:microsoft.com/office/officeart/2005/8/layout/vList2"/>
    <dgm:cxn modelId="{5DF937B9-D199-4E8F-ADEB-C74A95AA02E5}" type="presOf" srcId="{D740B36B-DDD4-482E-A83C-1A4C5414F8A2}" destId="{1B59DEFE-7625-4EBC-9CC9-FE2B52F659E0}" srcOrd="0" destOrd="0" presId="urn:microsoft.com/office/officeart/2005/8/layout/vList2"/>
    <dgm:cxn modelId="{50EEFFBA-C46D-4A48-A0D4-65F903E10177}" srcId="{965D0F44-DB62-4388-8BB9-4C85497F847D}" destId="{0F2D5C7F-E9A6-49EF-B904-0E6BFE36F44C}" srcOrd="2" destOrd="0" parTransId="{2219067A-4396-4674-8C2D-967D4A484706}" sibTransId="{6C9E2169-9147-4EC6-B99C-F88EBF73C5C8}"/>
    <dgm:cxn modelId="{22A14EED-902E-49D3-814D-B2C54A788859}" srcId="{965D0F44-DB62-4388-8BB9-4C85497F847D}" destId="{5C68BA96-A105-4236-8EDA-4F54147E72AC}" srcOrd="1" destOrd="0" parTransId="{EA5D2AB5-380C-4B9C-B9D3-53488248E387}" sibTransId="{C0D15E75-0857-43EF-B9EC-C36C92D7A4B8}"/>
    <dgm:cxn modelId="{476FFFF0-C6CF-4C94-9A09-0573F3357686}" type="presOf" srcId="{AB8D0D56-8E04-458E-993C-E84460F187CF}" destId="{49D66402-C3B9-4F67-9A23-ACC273EC854E}" srcOrd="0" destOrd="0" presId="urn:microsoft.com/office/officeart/2005/8/layout/vList2"/>
    <dgm:cxn modelId="{BE061A9F-756B-4BD4-BE32-CC1C65C84B8C}" type="presParOf" srcId="{F6F18CA9-2303-45A5-B62C-5A691C4D415D}" destId="{92AF485E-EAD3-4582-9FB1-2B760D6D883C}" srcOrd="0" destOrd="0" presId="urn:microsoft.com/office/officeart/2005/8/layout/vList2"/>
    <dgm:cxn modelId="{5522DBC2-0C31-4570-8593-841B5C72E4B2}" type="presParOf" srcId="{F6F18CA9-2303-45A5-B62C-5A691C4D415D}" destId="{413E8986-4AAC-4CB4-A56E-3C6FF10239D1}" srcOrd="1" destOrd="0" presId="urn:microsoft.com/office/officeart/2005/8/layout/vList2"/>
    <dgm:cxn modelId="{6844E0BF-EC8D-45B4-9891-EA6A77293E46}" type="presParOf" srcId="{F6F18CA9-2303-45A5-B62C-5A691C4D415D}" destId="{D3067D0E-853F-4316-9796-78ADE51B5F44}" srcOrd="2" destOrd="0" presId="urn:microsoft.com/office/officeart/2005/8/layout/vList2"/>
    <dgm:cxn modelId="{A6400B9E-3E81-4086-8798-D84E5D9A7ED0}" type="presParOf" srcId="{F6F18CA9-2303-45A5-B62C-5A691C4D415D}" destId="{BD240854-160D-4176-A3DA-712E63E4D9A3}" srcOrd="3" destOrd="0" presId="urn:microsoft.com/office/officeart/2005/8/layout/vList2"/>
    <dgm:cxn modelId="{E236CAA7-1443-41C8-AEF2-09131F0D4315}" type="presParOf" srcId="{F6F18CA9-2303-45A5-B62C-5A691C4D415D}" destId="{0363003B-D83F-4333-8543-2534B302E3C0}" srcOrd="4" destOrd="0" presId="urn:microsoft.com/office/officeart/2005/8/layout/vList2"/>
    <dgm:cxn modelId="{834028D9-44B0-4A9E-8517-EFD5AAAE88B7}" type="presParOf" srcId="{F6F18CA9-2303-45A5-B62C-5A691C4D415D}" destId="{314602EC-1434-4220-A608-B9DF5DD33A32}" srcOrd="5" destOrd="0" presId="urn:microsoft.com/office/officeart/2005/8/layout/vList2"/>
    <dgm:cxn modelId="{006B3C95-B03E-4498-BF2B-FE8B8327006D}" type="presParOf" srcId="{F6F18CA9-2303-45A5-B62C-5A691C4D415D}" destId="{49D66402-C3B9-4F67-9A23-ACC273EC854E}" srcOrd="6" destOrd="0" presId="urn:microsoft.com/office/officeart/2005/8/layout/vList2"/>
    <dgm:cxn modelId="{1D0BFA48-7220-4485-9A1D-9BC7A3B3D7BF}" type="presParOf" srcId="{F6F18CA9-2303-45A5-B62C-5A691C4D415D}" destId="{807F99E2-BE5E-4216-B2B1-C828819A3A33}" srcOrd="7" destOrd="0" presId="urn:microsoft.com/office/officeart/2005/8/layout/vList2"/>
    <dgm:cxn modelId="{AC0263A1-2524-4B8A-B77D-DF8487716BF4}" type="presParOf" srcId="{F6F18CA9-2303-45A5-B62C-5A691C4D415D}" destId="{1B59DEFE-7625-4EBC-9CC9-FE2B52F659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F485E-EAD3-4582-9FB1-2B760D6D883C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Taipei is the capital of Taiwan ROC</a:t>
          </a:r>
        </a:p>
      </dsp:txBody>
      <dsp:txXfrm>
        <a:off x="36296" y="941611"/>
        <a:ext cx="6441011" cy="670943"/>
      </dsp:txXfrm>
    </dsp:sp>
    <dsp:sp modelId="{D3067D0E-853F-4316-9796-78ADE51B5F44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Area: 271.8 km2</a:t>
          </a:r>
        </a:p>
      </dsp:txBody>
      <dsp:txXfrm>
        <a:off x="36296" y="1774426"/>
        <a:ext cx="6441011" cy="670943"/>
      </dsp:txXfrm>
    </dsp:sp>
    <dsp:sp modelId="{0363003B-D83F-4333-8543-2534B302E3C0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Population 2.674 million</a:t>
          </a:r>
        </a:p>
      </dsp:txBody>
      <dsp:txXfrm>
        <a:off x="36296" y="2607241"/>
        <a:ext cx="6441011" cy="670943"/>
      </dsp:txXfrm>
    </dsp:sp>
    <dsp:sp modelId="{49D66402-C3B9-4F67-9A23-ACC273EC854E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Main language: Mandarin</a:t>
          </a:r>
        </a:p>
      </dsp:txBody>
      <dsp:txXfrm>
        <a:off x="36296" y="3440056"/>
        <a:ext cx="6441011" cy="670943"/>
      </dsp:txXfrm>
    </dsp:sp>
    <dsp:sp modelId="{1B59DEFE-7625-4EBC-9CC9-FE2B52F659E0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Divided into 12 administrative districts</a:t>
          </a:r>
        </a:p>
      </dsp:txBody>
      <dsp:txXfrm>
        <a:off x="36296" y="4272871"/>
        <a:ext cx="6441011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352F-B073-4F95-870F-163130DB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CCE65-A464-4507-BDEA-EA20D3D9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047C-84BE-47D5-85D9-E442E9BC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7DA2-0E92-4CD3-BD32-9F9DC084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7C04-41F7-45D7-914D-B67104A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AD04-3851-4F88-AB29-9974EAFA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C7FBD-5FA2-4F73-B347-88BC6A2C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B490-7F1E-4AF2-9DDF-59FADE96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A6BE-4E45-47EE-9013-29D5184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3E4D-FA79-4DA0-875F-386AF2EF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2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2568D-D670-45E0-9A30-43CDC3B62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F1AB-ADFB-410E-99E0-8113CCE7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A447-3497-4709-9CE9-E0A0488D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A2B8-9E1A-4E5A-AB33-DFE0082A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FD34-44CE-4503-9919-76DD674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07EC-E216-4306-A6DB-D77A8AB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AEE6-88BB-471F-BBE2-3DC98B6C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23D4-A8E6-4D21-ACF3-5F68B0A4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7B5E-CF80-4E77-B2B4-81F9C10B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5FF3-C91D-4023-A44B-FD923E9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D75C-4C87-4DE6-A7BF-1B3A3B48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ECBC7-5A97-4D30-BBAA-65E7AA4E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77BB-B54C-45BC-941F-6DACC406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42AD-C0DE-456E-B858-F8DB7349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369C-2FF1-4D7F-87C4-EAB6753D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8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521-0986-4EF7-B450-6DD0ADE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D8CB-96AF-4C32-B266-2F99E2A3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2F1E-467B-471E-8EA0-3A7826E1D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B4A66-F914-4228-AAA1-0A1C3A89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F2D1-5D0D-4E50-B9BC-053ACDA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9488-C132-4E1C-93BC-16249349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6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D080-4410-4A98-A703-621CA790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886E-908A-491F-9660-5E92C6E9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DAD0-6CBC-471A-BE4F-AFD0AE69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28FE7-E570-448F-A4EA-85C8927B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2FD81-B002-4811-B559-DA01AA3B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246C9-857C-4C7F-93D9-E5078F3A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F457-2A3E-450C-B41C-8E01878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229FC-3D88-4513-98DC-B5B4BB92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2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C27-DFDE-4F7F-B200-75F0C7FD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6627-5697-4CC7-BB66-BD4C10E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D1C6C-F82E-4629-9761-E2FF03B4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7D72-1FB7-469C-ADA4-47C027B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9A96-A017-4E64-8568-BA6F942F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076C8-E325-4451-AA4D-D20A825B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3D7B-A078-44F6-9646-8C8D7D20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514C-0923-4118-9836-85EF079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5177-12FD-481C-BC51-1C6916C5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D174-8853-44EE-88FE-F3BCD4AE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1DAF-03DB-4CFD-9CF9-B37407A3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99C3-6F56-4C8D-916F-348D5F80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601C6-9005-45E1-8FE1-48656F7D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1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1ABD-8292-4977-8DD6-2E513348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DF6E9-8D50-436A-97DD-31235E49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C336-90A3-4170-B0A2-47F8BAE3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B718-65B2-49E8-BD19-A73D61A6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8619B-5B68-4CC0-894E-42BD081A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0EDE-A198-4649-AD30-117A7992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E1BD8-83F4-4F52-81C3-A0280529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E08F7-DA6B-45DA-883D-9166DC42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363A-0C3F-4D83-ABBE-AB97119E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AED4-BDA0-4B35-A7A7-F420CEBCEDD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CE43-1CD3-400E-93B3-0C35DCD81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B56B-515E-478A-A79E-E809F8DC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7C1F-2DE8-481B-9C5F-0A7A40EC3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taipei">
            <a:extLst>
              <a:ext uri="{FF2B5EF4-FFF2-40B4-BE49-F238E27FC236}">
                <a16:creationId xmlns:a16="http://schemas.microsoft.com/office/drawing/2014/main" id="{581D1AE9-C52B-47CF-A3D2-CEEF6B6A8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154F2-EF59-488E-8E0A-FF1A8A3BB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zh-TW" sz="4000"/>
              <a:t>Explore the neighborhood of Taipei - Taiwan</a:t>
            </a:r>
            <a:endParaRPr lang="zh-TW" alt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A8D9-A0DC-4208-A5AA-FE3B3DD57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Data Science Capstone Final Project</a:t>
            </a:r>
            <a:endParaRPr lang="zh-TW" alt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4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F1548-5C55-44B8-B994-16E72C42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TW" sz="3100" dirty="0">
                <a:solidFill>
                  <a:srgbClr val="000000"/>
                </a:solidFill>
              </a:rPr>
              <a:t>Solution – KNN clustering of the neighborhood (Restaurant)</a:t>
            </a:r>
            <a:endParaRPr lang="zh-TW" altLang="en-US" sz="31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98ADCF6-9AA7-4F64-A016-9F0D7FF10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20459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7D11-7221-4DDB-8E42-B2E282A9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zh-TW" sz="2000">
                <a:solidFill>
                  <a:srgbClr val="000000"/>
                </a:solidFill>
              </a:rPr>
              <a:t>I make a new Data Frame that only contains features including the word “Restaurant”</a:t>
            </a:r>
          </a:p>
          <a:p>
            <a:pPr marL="0" indent="0">
              <a:buNone/>
            </a:pPr>
            <a:r>
              <a:rPr lang="fr-FR" altLang="zh-TW" sz="2000">
                <a:solidFill>
                  <a:srgbClr val="000000"/>
                </a:solidFill>
              </a:rPr>
              <a:t>res = taipei_venues[taipei_venues["Venue Category"].str.contains("Restaurant")].reset_index(drop=True)</a:t>
            </a:r>
          </a:p>
          <a:p>
            <a:r>
              <a:rPr lang="en-US" altLang="zh-TW" sz="2000">
                <a:solidFill>
                  <a:srgbClr val="000000"/>
                </a:solidFill>
              </a:rPr>
              <a:t>The new clustering is more interesting!</a:t>
            </a:r>
          </a:p>
          <a:p>
            <a:pPr marL="0" indent="0">
              <a:buNone/>
            </a:pPr>
            <a:endParaRPr lang="fr-FR" altLang="zh-TW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DD1BC-9504-4D81-9E1B-822196F7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200">
                <a:solidFill>
                  <a:srgbClr val="FFFFFF"/>
                </a:solidFill>
              </a:rPr>
              <a:t>Solution – KNN clustering of the neighborhood (Restaurant)</a:t>
            </a:r>
            <a:endParaRPr lang="zh-TW" altLang="en-US" sz="22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4CCAE-7ADB-4818-A1C3-E2D23B10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85947"/>
            <a:ext cx="7188199" cy="15458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44F9-E7BA-4115-9398-33C3E244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Group 1, 2 are mostly inner cities areas filled with Chinese Restaurant or Taiwanese restaurant</a:t>
            </a:r>
          </a:p>
          <a:p>
            <a:r>
              <a:rPr lang="en-US" altLang="zh-TW" sz="1800" dirty="0"/>
              <a:t>Group 3,4,5 contain more exotic restaurant like Hotpot, Yunnan or Greek Restaurant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978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141C-BD22-4587-8FDB-A83A5C6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and have fun with Data Science!</a:t>
            </a:r>
          </a:p>
        </p:txBody>
      </p:sp>
      <p:pic>
        <p:nvPicPr>
          <p:cNvPr id="6" name="Graphic 5" descr="RobotOutline">
            <a:extLst>
              <a:ext uri="{FF2B5EF4-FFF2-40B4-BE49-F238E27FC236}">
                <a16:creationId xmlns:a16="http://schemas.microsoft.com/office/drawing/2014/main" id="{9841FD51-CE2F-447F-9A93-69C735CC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8773275-D24F-4733-9E25-70A309B72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B479E-81F8-4BC0-B4A9-48BBF110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Introduction - Overview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F084A-44B5-4192-811F-9F403BD0A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133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10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5C194-857B-4657-85F5-FED253E8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Introduction – Problem &amp; Solutions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6410-4771-430F-BFE9-B1A26FEC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An attractive but not-easy for non-speaking Mandarin people</a:t>
            </a:r>
          </a:p>
          <a:p>
            <a:r>
              <a:rPr lang="en-US" altLang="zh-TW" sz="2400">
                <a:solidFill>
                  <a:srgbClr val="000000"/>
                </a:solidFill>
              </a:rPr>
              <a:t>We will explore Taipei’s inner cities using web scraping, Foursquare API and plotting</a:t>
            </a:r>
          </a:p>
          <a:p>
            <a:r>
              <a:rPr lang="en-US" altLang="zh-TW" sz="2400">
                <a:solidFill>
                  <a:srgbClr val="000000"/>
                </a:solidFill>
              </a:rPr>
              <a:t>Goal: explore distinguish characteristics of each areas</a:t>
            </a:r>
          </a:p>
          <a:p>
            <a:r>
              <a:rPr lang="en-US" altLang="zh-TW" sz="2400">
                <a:solidFill>
                  <a:srgbClr val="000000"/>
                </a:solidFill>
              </a:rPr>
              <a:t>Include two attempts:</a:t>
            </a: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For all features</a:t>
            </a: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Restaurant-only feature</a:t>
            </a:r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3FC2-8373-40CE-A007-49316A05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zh-TW" sz="4000"/>
              <a:t>Data</a:t>
            </a:r>
            <a:endParaRPr lang="zh-TW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0699-93A8-4CB0-89B6-25393DEC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48 Taipei post office locations with latitude and longitudes </a:t>
            </a:r>
            <a:r>
              <a:rPr lang="en-US" altLang="zh-TW" sz="2400"/>
              <a:t>that reprensents </a:t>
            </a:r>
            <a:r>
              <a:rPr lang="en-US" altLang="zh-TW" sz="2400" dirty="0"/>
              <a:t>the neighborhood of different areas in the city.</a:t>
            </a:r>
          </a:p>
          <a:p>
            <a:r>
              <a:rPr lang="en-US" altLang="zh-TW" sz="2400" dirty="0"/>
              <a:t>Foursquare explore method for each neighborhood</a:t>
            </a:r>
            <a:endParaRPr lang="zh-TW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E6F69-51C7-4DBC-BE68-39C1E846E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" r="1" b="6949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25B29-A986-41AE-B01F-948E5814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3" r="25520" b="-1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890E8-CD09-4835-9197-39BE736B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400">
                <a:solidFill>
                  <a:srgbClr val="FFFFFF"/>
                </a:solidFill>
              </a:rPr>
              <a:t>Process – Test with one sample neighborhood</a:t>
            </a:r>
            <a:endParaRPr lang="zh-TW" altLang="en-US" sz="24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09CA27-5E01-4326-B403-23DFA35F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9870"/>
            <a:ext cx="7188199" cy="2598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D9D4-8A0F-40DE-9F63-C162EF98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TW" sz="1800"/>
              <a:t>We test the Foursquare API with the first neighborhood in our Data Frame.</a:t>
            </a:r>
          </a:p>
          <a:p>
            <a:r>
              <a:rPr lang="en-US" altLang="zh-TW" sz="1800"/>
              <a:t>The response seems very promising with 61 venues within a radius of 500 m from the location.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3410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0892B-43CD-4EC9-A934-C43F3C33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200">
                <a:solidFill>
                  <a:srgbClr val="FFFFFF"/>
                </a:solidFill>
              </a:rPr>
              <a:t>Solution – Explore all available neighborhoods</a:t>
            </a:r>
            <a:endParaRPr lang="zh-TW" altLang="en-US" sz="22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618832-A09E-4D10-B935-EA08553C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75993"/>
            <a:ext cx="7188199" cy="13657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CC0F-FAEF-43C5-B253-77E35C89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TW" sz="1800"/>
              <a:t>We apply the same method for all available neighborhoods and save it as a Data Frame consists of the most common venues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33824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EC16A-F41A-48D2-9146-590608A2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Solution – KNN clustering of the neighborhood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F8B9-6160-4BDE-9139-976C3067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We use KNN clustering to classify the neighborhood based on the common venues in each areas and make a report from the results.</a:t>
            </a:r>
          </a:p>
          <a:p>
            <a:endParaRPr lang="zh-TW" alt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5B7CB-09D3-4948-B77B-3B7DB361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24880"/>
            <a:ext cx="6250769" cy="40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04D2D-E24A-41C6-99F1-D2CC67A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TW" sz="2400" dirty="0">
                <a:solidFill>
                  <a:schemeClr val="bg1"/>
                </a:solidFill>
              </a:rPr>
              <a:t>Solution – KNN clustering of the neighborhood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149725-E45A-4782-9C90-DF2CF80D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1195875"/>
            <a:ext cx="10595911" cy="21974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6684-0D4D-4B1A-98BF-B14B62AF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5176072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It seems like Taipei people love drinking and eating so much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Group 1, 2 are inner cities filled with Cafe and restaurant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Group 3,4,5 are outside areas with intersection, convenience store, parks and so on</a:t>
            </a: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6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6A1E3-AE34-4CD2-BAB4-6DC57DA4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seems like the clustering is not very distinguish as Taipei is filled with Café and restaurant.</a:t>
            </a:r>
            <a:br>
              <a:rPr lang="en-US" altLang="zh-TW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TW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about a clustering based only on Restaurant features? </a:t>
            </a:r>
          </a:p>
        </p:txBody>
      </p:sp>
    </p:spTree>
    <p:extLst>
      <p:ext uri="{BB962C8B-B14F-4D97-AF65-F5344CB8AC3E}">
        <p14:creationId xmlns:p14="http://schemas.microsoft.com/office/powerpoint/2010/main" val="821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Tw Cen MT</vt:lpstr>
      <vt:lpstr>Office Theme</vt:lpstr>
      <vt:lpstr>Explore the neighborhood of Taipei - Taiwan</vt:lpstr>
      <vt:lpstr>Introduction - Overview</vt:lpstr>
      <vt:lpstr>Introduction – Problem &amp; Solutions</vt:lpstr>
      <vt:lpstr>Data</vt:lpstr>
      <vt:lpstr>Process – Test with one sample neighborhood</vt:lpstr>
      <vt:lpstr>Solution – Explore all available neighborhoods</vt:lpstr>
      <vt:lpstr>Solution – KNN clustering of the neighborhood </vt:lpstr>
      <vt:lpstr>Solution – KNN clustering of the neighborhood </vt:lpstr>
      <vt:lpstr>It seems like the clustering is not very distinguish as Taipei is filled with Café and restaurant.  How about a clustering based only on Restaurant features? </vt:lpstr>
      <vt:lpstr>Solution – KNN clustering of the neighborhood (Restaurant)</vt:lpstr>
      <vt:lpstr>Solution – KNN clustering of the neighborhood (Restaurant)</vt:lpstr>
      <vt:lpstr>Thank you and have fun with Data Science!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neighborhood of Taipei - Taiwan</dc:title>
  <dc:creator>Cong Nghia Nguyen</dc:creator>
  <cp:lastModifiedBy>Cong Nghia Nguyen</cp:lastModifiedBy>
  <cp:revision>1</cp:revision>
  <dcterms:created xsi:type="dcterms:W3CDTF">2019-07-23T07:26:50Z</dcterms:created>
  <dcterms:modified xsi:type="dcterms:W3CDTF">2019-07-23T07:27:33Z</dcterms:modified>
</cp:coreProperties>
</file>