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422" r:id="rId2"/>
    <p:sldId id="258" r:id="rId3"/>
    <p:sldId id="259" r:id="rId4"/>
    <p:sldId id="271" r:id="rId5"/>
    <p:sldId id="260" r:id="rId6"/>
    <p:sldId id="261" r:id="rId7"/>
    <p:sldId id="272" r:id="rId8"/>
    <p:sldId id="262" r:id="rId9"/>
    <p:sldId id="263" r:id="rId10"/>
    <p:sldId id="270" r:id="rId11"/>
    <p:sldId id="265" r:id="rId12"/>
    <p:sldId id="264" r:id="rId13"/>
    <p:sldId id="25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Light"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455A06-6C13-476F-B11B-B92B9E835401}">
  <a:tblStyle styleId="{DE455A06-6C13-476F-B11B-B92B9E83540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0"/>
  </p:normalViewPr>
  <p:slideViewPr>
    <p:cSldViewPr snapToGrid="0" snapToObjects="1">
      <p:cViewPr varScale="1">
        <p:scale>
          <a:sx n="101" d="100"/>
          <a:sy n="101" d="100"/>
        </p:scale>
        <p:origin x="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cap="none" dirty="0">
                <a:solidFill>
                  <a:schemeClr val="dk1"/>
                </a:solidFill>
                <a:effectLst/>
                <a:latin typeface="Calibri"/>
                <a:ea typeface="Calibri"/>
                <a:cs typeface="Calibri"/>
                <a:sym typeface="Calibri"/>
              </a:rPr>
              <a:t>XCode xây dụng thanh công cụ này giúp chúng ta quản lý project một cách hiệu quả hơn. </a:t>
            </a:r>
            <a:r>
              <a:rPr lang="vi-VN" sz="1200" b="0" i="0" u="none" strike="noStrike" cap="none">
                <a:solidFill>
                  <a:schemeClr val="dk1"/>
                </a:solidFill>
                <a:effectLst/>
                <a:latin typeface="Calibri"/>
                <a:ea typeface="Calibri"/>
                <a:cs typeface="Calibri"/>
                <a:sym typeface="Calibri"/>
              </a:rPr>
              <a:t>Tất cả các thành phần như: tập tin, lớp đối tượng, thông báo, lỗi,… đều sẽ được thể hiện qua thanh công cụ này</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868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none" strike="noStrike" cap="none" dirty="0">
                <a:solidFill>
                  <a:schemeClr val="dk1"/>
                </a:solidFill>
                <a:effectLst/>
                <a:latin typeface="Calibri"/>
                <a:ea typeface="Calibri"/>
                <a:cs typeface="Calibri"/>
                <a:sym typeface="Calibri"/>
              </a:rPr>
              <a:t>Lưu ý:</a:t>
            </a:r>
            <a:r>
              <a:rPr lang="vi-VN" sz="1200" b="0" i="0" u="none" strike="noStrike" cap="none" dirty="0">
                <a:solidFill>
                  <a:schemeClr val="dk1"/>
                </a:solidFill>
                <a:effectLst/>
                <a:latin typeface="Calibri"/>
                <a:ea typeface="Calibri"/>
                <a:cs typeface="Calibri"/>
                <a:sym typeface="Calibri"/>
              </a:rPr>
              <a:t> View Controller Scene nằm trong cửa sổ Outline. Nếu bạn không thấy màn hình này thì có thể đã bị ẩn, bạn click vào icon để mở ra nhé.</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112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0" y="2"/>
            <a:ext cx="12192000" cy="996461"/>
          </a:xfrm>
          <a:prstGeom prst="rect">
            <a:avLst/>
          </a:prstGeom>
          <a:solidFill>
            <a:srgbClr val="0070C0"/>
          </a:solidFill>
          <a:ln>
            <a:noFill/>
          </a:ln>
        </p:spPr>
        <p:txBody>
          <a:bodyPr spcFirstLastPara="1" wrap="square" lIns="457200"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bg1"/>
                </a:solidFill>
                <a:latin typeface="Roboto Light" pitchFamily="2" charset="0"/>
                <a:ea typeface="Roboto Light" pitchFamily="2" charset="0"/>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32" name="Google Shape;32;p5"/>
          <p:cNvSpPr txBox="1">
            <a:spLocks noGrp="1"/>
          </p:cNvSpPr>
          <p:nvPr>
            <p:ph type="body" idx="1"/>
          </p:nvPr>
        </p:nvSpPr>
        <p:spPr>
          <a:xfrm>
            <a:off x="0" y="996462"/>
            <a:ext cx="12192000" cy="5861535"/>
          </a:xfrm>
          <a:prstGeom prst="rect">
            <a:avLst/>
          </a:prstGeom>
          <a:noFill/>
          <a:ln>
            <a:noFill/>
          </a:ln>
        </p:spPr>
        <p:txBody>
          <a:bodyPr spcFirstLastPara="1" wrap="square" lIns="731520" tIns="274320" rIns="274320"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400" b="0" i="0" u="none" strike="noStrike" cap="none">
                <a:solidFill>
                  <a:schemeClr val="dk1"/>
                </a:solidFill>
                <a:latin typeface="Roboto Light" pitchFamily="2" charset="0"/>
                <a:ea typeface="Roboto Light" pitchFamily="2" charset="0"/>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200" b="0" i="0" u="none" strike="noStrike" cap="none">
                <a:solidFill>
                  <a:schemeClr val="dk1"/>
                </a:solidFill>
                <a:latin typeface="Roboto Light" pitchFamily="2" charset="0"/>
                <a:ea typeface="Roboto Light" pitchFamily="2" charset="0"/>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36" name="Google Shape;36;p5"/>
          <p:cNvSpPr txBox="1">
            <a:spLocks noGrp="1"/>
          </p:cNvSpPr>
          <p:nvPr>
            <p:ph type="sldNum" idx="12"/>
          </p:nvPr>
        </p:nvSpPr>
        <p:spPr>
          <a:xfrm>
            <a:off x="9147629" y="649196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6598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0" y="2540288"/>
            <a:ext cx="12192000" cy="1325563"/>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dk1"/>
              </a:buClr>
              <a:buSzPts val="4400"/>
              <a:buFont typeface="Calibri"/>
              <a:buNone/>
              <a:defRPr sz="6000" b="1" i="0" u="none" strike="noStrike" cap="none">
                <a:solidFill>
                  <a:srgbClr val="0070C0"/>
                </a:solidFill>
                <a:latin typeface="Roboto Light" pitchFamily="2" charset="0"/>
                <a:ea typeface="Roboto Light" pitchFamily="2" charset="0"/>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0" name="Google Shape;50;p7"/>
          <p:cNvSpPr txBox="1">
            <a:spLocks noGrp="1"/>
          </p:cNvSpPr>
          <p:nvPr>
            <p:ph type="sldNum" idx="12"/>
          </p:nvPr>
        </p:nvSpPr>
        <p:spPr>
          <a:xfrm>
            <a:off x="9164782" y="647902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155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Google Shape;64;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61" r:id="rId3"/>
    <p:sldLayoutId id="2147483652" r:id="rId4"/>
    <p:sldLayoutId id="2147483660"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AE1301-1BF5-6A45-869D-5F70A925E1E7}"/>
              </a:ext>
            </a:extLst>
          </p:cNvPr>
          <p:cNvSpPr/>
          <p:nvPr/>
        </p:nvSpPr>
        <p:spPr>
          <a:xfrm>
            <a:off x="1" y="0"/>
            <a:ext cx="12136244"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99055FF-9261-B748-8131-FF1D6A275C63}"/>
              </a:ext>
            </a:extLst>
          </p:cNvPr>
          <p:cNvSpPr>
            <a:spLocks noGrp="1"/>
          </p:cNvSpPr>
          <p:nvPr>
            <p:ph type="title"/>
          </p:nvPr>
        </p:nvSpPr>
        <p:spPr>
          <a:xfrm>
            <a:off x="-1" y="4795286"/>
            <a:ext cx="12136244" cy="2062714"/>
          </a:xfrm>
        </p:spPr>
        <p:txBody>
          <a:bodyPr/>
          <a:lstStyle/>
          <a:p>
            <a:r>
              <a:rPr lang="en-US" dirty="0" err="1">
                <a:solidFill>
                  <a:schemeClr val="bg1"/>
                </a:solidFill>
              </a:rPr>
              <a:t>Lập</a:t>
            </a:r>
            <a:r>
              <a:rPr lang="en-US" dirty="0">
                <a:solidFill>
                  <a:schemeClr val="bg1"/>
                </a:solidFill>
              </a:rPr>
              <a:t> </a:t>
            </a:r>
            <a:r>
              <a:rPr lang="en-US" dirty="0" err="1">
                <a:solidFill>
                  <a:schemeClr val="bg1"/>
                </a:solidFill>
              </a:rPr>
              <a:t>trình</a:t>
            </a:r>
            <a:r>
              <a:rPr lang="en-US" dirty="0">
                <a:solidFill>
                  <a:schemeClr val="bg1"/>
                </a:solidFill>
              </a:rPr>
              <a:t> iOS - Swift</a:t>
            </a:r>
          </a:p>
        </p:txBody>
      </p:sp>
      <p:pic>
        <p:nvPicPr>
          <p:cNvPr id="8" name="Picture 7">
            <a:extLst>
              <a:ext uri="{FF2B5EF4-FFF2-40B4-BE49-F238E27FC236}">
                <a16:creationId xmlns:a16="http://schemas.microsoft.com/office/drawing/2014/main" id="{F78AC3BB-FB30-E14A-97E5-876CB7B28486}"/>
              </a:ext>
            </a:extLst>
          </p:cNvPr>
          <p:cNvPicPr>
            <a:picLocks noChangeAspect="1"/>
          </p:cNvPicPr>
          <p:nvPr/>
        </p:nvPicPr>
        <p:blipFill>
          <a:blip r:embed="rId2"/>
          <a:stretch>
            <a:fillRect/>
          </a:stretch>
        </p:blipFill>
        <p:spPr>
          <a:xfrm>
            <a:off x="9604744" y="283976"/>
            <a:ext cx="1625599" cy="1625599"/>
          </a:xfrm>
          <a:prstGeom prst="rect">
            <a:avLst/>
          </a:prstGeom>
        </p:spPr>
      </p:pic>
      <p:pic>
        <p:nvPicPr>
          <p:cNvPr id="10" name="Picture 9">
            <a:extLst>
              <a:ext uri="{FF2B5EF4-FFF2-40B4-BE49-F238E27FC236}">
                <a16:creationId xmlns:a16="http://schemas.microsoft.com/office/drawing/2014/main" id="{4C47EE0E-4C08-774C-B1EB-16B2E8601397}"/>
              </a:ext>
            </a:extLst>
          </p:cNvPr>
          <p:cNvPicPr>
            <a:picLocks noChangeAspect="1"/>
          </p:cNvPicPr>
          <p:nvPr/>
        </p:nvPicPr>
        <p:blipFill>
          <a:blip r:embed="rId3"/>
          <a:stretch>
            <a:fillRect/>
          </a:stretch>
        </p:blipFill>
        <p:spPr>
          <a:xfrm>
            <a:off x="9604742" y="1914297"/>
            <a:ext cx="1625599" cy="1625599"/>
          </a:xfrm>
          <a:prstGeom prst="rect">
            <a:avLst/>
          </a:prstGeom>
        </p:spPr>
      </p:pic>
      <p:pic>
        <p:nvPicPr>
          <p:cNvPr id="14" name="Picture 13">
            <a:extLst>
              <a:ext uri="{FF2B5EF4-FFF2-40B4-BE49-F238E27FC236}">
                <a16:creationId xmlns:a16="http://schemas.microsoft.com/office/drawing/2014/main" id="{2E2C2ECA-27FA-D346-96B7-4646B32C36BB}"/>
              </a:ext>
            </a:extLst>
          </p:cNvPr>
          <p:cNvPicPr>
            <a:picLocks noChangeAspect="1"/>
          </p:cNvPicPr>
          <p:nvPr/>
        </p:nvPicPr>
        <p:blipFill>
          <a:blip r:embed="rId4"/>
          <a:stretch>
            <a:fillRect/>
          </a:stretch>
        </p:blipFill>
        <p:spPr>
          <a:xfrm>
            <a:off x="9797597" y="3823872"/>
            <a:ext cx="1472460" cy="1472460"/>
          </a:xfrm>
          <a:prstGeom prst="rect">
            <a:avLst/>
          </a:prstGeom>
        </p:spPr>
      </p:pic>
      <p:pic>
        <p:nvPicPr>
          <p:cNvPr id="18" name="Picture 17">
            <a:extLst>
              <a:ext uri="{FF2B5EF4-FFF2-40B4-BE49-F238E27FC236}">
                <a16:creationId xmlns:a16="http://schemas.microsoft.com/office/drawing/2014/main" id="{39A633AC-978F-1842-92D5-887C180D3A2E}"/>
              </a:ext>
            </a:extLst>
          </p:cNvPr>
          <p:cNvPicPr>
            <a:picLocks noChangeAspect="1"/>
          </p:cNvPicPr>
          <p:nvPr/>
        </p:nvPicPr>
        <p:blipFill>
          <a:blip r:embed="rId5"/>
          <a:stretch>
            <a:fillRect/>
          </a:stretch>
        </p:blipFill>
        <p:spPr>
          <a:xfrm>
            <a:off x="546680" y="283976"/>
            <a:ext cx="7148919" cy="4936594"/>
          </a:xfrm>
          <a:prstGeom prst="rect">
            <a:avLst/>
          </a:prstGeom>
        </p:spPr>
      </p:pic>
    </p:spTree>
    <p:extLst>
      <p:ext uri="{BB962C8B-B14F-4D97-AF65-F5344CB8AC3E}">
        <p14:creationId xmlns:p14="http://schemas.microsoft.com/office/powerpoint/2010/main" val="72733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C427-BDE9-954A-AAB8-281F1A783CA3}"/>
              </a:ext>
            </a:extLst>
          </p:cNvPr>
          <p:cNvSpPr>
            <a:spLocks noGrp="1"/>
          </p:cNvSpPr>
          <p:nvPr>
            <p:ph type="title"/>
          </p:nvPr>
        </p:nvSpPr>
        <p:spPr/>
        <p:txBody>
          <a:bodyPr/>
          <a:lstStyle/>
          <a:p>
            <a:r>
              <a:rPr lang="en-US" dirty="0" err="1"/>
              <a:t>Assets.xcassets</a:t>
            </a:r>
            <a:endParaRPr lang="en-US" dirty="0"/>
          </a:p>
        </p:txBody>
      </p:sp>
      <p:sp>
        <p:nvSpPr>
          <p:cNvPr id="3" name="Text Placeholder 2">
            <a:extLst>
              <a:ext uri="{FF2B5EF4-FFF2-40B4-BE49-F238E27FC236}">
                <a16:creationId xmlns:a16="http://schemas.microsoft.com/office/drawing/2014/main" id="{5D57C533-2BBA-414F-8A0E-9CD8019DE609}"/>
              </a:ext>
            </a:extLst>
          </p:cNvPr>
          <p:cNvSpPr>
            <a:spLocks noGrp="1"/>
          </p:cNvSpPr>
          <p:nvPr>
            <p:ph type="body" idx="1"/>
          </p:nvPr>
        </p:nvSpPr>
        <p:spPr/>
        <p:txBody>
          <a:bodyPr/>
          <a:lstStyle/>
          <a:p>
            <a:r>
              <a:rPr lang="en-US" dirty="0" err="1"/>
              <a:t>Là</a:t>
            </a:r>
            <a:r>
              <a:rPr lang="en-US" dirty="0"/>
              <a:t> </a:t>
            </a:r>
            <a:r>
              <a:rPr lang="en-US" dirty="0" err="1"/>
              <a:t>nơi</a:t>
            </a:r>
            <a:r>
              <a:rPr lang="en-US" dirty="0"/>
              <a:t> </a:t>
            </a:r>
            <a:r>
              <a:rPr lang="en-US" dirty="0" err="1"/>
              <a:t>chứa</a:t>
            </a:r>
            <a:r>
              <a:rPr lang="en-US" dirty="0"/>
              <a:t> </a:t>
            </a:r>
            <a:r>
              <a:rPr lang="en-US" dirty="0" err="1"/>
              <a:t>hình</a:t>
            </a:r>
            <a:r>
              <a:rPr lang="en-US" dirty="0"/>
              <a:t> </a:t>
            </a:r>
            <a:r>
              <a:rPr lang="en-US" dirty="0" err="1"/>
              <a:t>ảnh</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ứng</a:t>
            </a:r>
            <a:r>
              <a:rPr lang="en-US" dirty="0"/>
              <a:t> </a:t>
            </a:r>
            <a:r>
              <a:rPr lang="en-US" dirty="0" err="1"/>
              <a:t>dụng</a:t>
            </a:r>
            <a:r>
              <a:rPr lang="en-US" dirty="0"/>
              <a:t> </a:t>
            </a:r>
            <a:r>
              <a:rPr lang="en-US" dirty="0" err="1"/>
              <a:t>với</a:t>
            </a:r>
            <a:r>
              <a:rPr lang="en-US" dirty="0"/>
              <a:t> </a:t>
            </a:r>
            <a:r>
              <a:rPr lang="en-US" dirty="0" err="1"/>
              <a:t>độ</a:t>
            </a:r>
            <a:r>
              <a:rPr lang="en-US" dirty="0"/>
              <a:t> </a:t>
            </a:r>
            <a:r>
              <a:rPr lang="en-US" dirty="0" err="1"/>
              <a:t>phân</a:t>
            </a:r>
            <a:r>
              <a:rPr lang="en-US" dirty="0"/>
              <a:t> </a:t>
            </a:r>
            <a:r>
              <a:rPr lang="en-US" dirty="0" err="1"/>
              <a:t>giải</a:t>
            </a:r>
            <a:r>
              <a:rPr lang="en-US" dirty="0"/>
              <a:t> </a:t>
            </a:r>
            <a:r>
              <a:rPr lang="en-US" dirty="0" err="1"/>
              <a:t>khác</a:t>
            </a:r>
            <a:r>
              <a:rPr lang="en-US" dirty="0"/>
              <a:t> </a:t>
            </a:r>
            <a:r>
              <a:rPr lang="en-US" dirty="0" err="1"/>
              <a:t>nhau</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từng</a:t>
            </a:r>
            <a:r>
              <a:rPr lang="en-US" dirty="0"/>
              <a:t> </a:t>
            </a:r>
            <a:r>
              <a:rPr lang="en-US" dirty="0" err="1"/>
              <a:t>loại</a:t>
            </a:r>
            <a:r>
              <a:rPr lang="en-US" dirty="0"/>
              <a:t> </a:t>
            </a:r>
            <a:r>
              <a:rPr lang="en-US" dirty="0" err="1"/>
              <a:t>thiết</a:t>
            </a:r>
            <a:r>
              <a:rPr lang="en-US" dirty="0"/>
              <a:t> </a:t>
            </a:r>
            <a:r>
              <a:rPr lang="en-US" dirty="0" err="1"/>
              <a:t>bị</a:t>
            </a:r>
            <a:endParaRPr lang="en-US" dirty="0"/>
          </a:p>
          <a:p>
            <a:r>
              <a:rPr lang="en-US" dirty="0" err="1"/>
              <a:t>Nó</a:t>
            </a:r>
            <a:r>
              <a:rPr lang="en-US" dirty="0"/>
              <a:t> </a:t>
            </a:r>
            <a:r>
              <a:rPr lang="en-US" dirty="0" err="1"/>
              <a:t>có</a:t>
            </a:r>
            <a:r>
              <a:rPr lang="en-US" dirty="0"/>
              <a:t> </a:t>
            </a:r>
            <a:r>
              <a:rPr lang="en-US" dirty="0" err="1"/>
              <a:t>thể</a:t>
            </a:r>
            <a:r>
              <a:rPr lang="en-US" dirty="0"/>
              <a:t> </a:t>
            </a:r>
            <a:r>
              <a:rPr lang="en-US" dirty="0" err="1"/>
              <a:t>chứa</a:t>
            </a:r>
            <a:r>
              <a:rPr lang="en-US" dirty="0"/>
              <a:t> images, sprites, textures, stickers </a:t>
            </a:r>
            <a:r>
              <a:rPr lang="en-US" dirty="0" err="1"/>
              <a:t>và</a:t>
            </a:r>
            <a:r>
              <a:rPr lang="en-US" dirty="0"/>
              <a:t> data</a:t>
            </a:r>
          </a:p>
          <a:p>
            <a:endParaRPr lang="en-US" dirty="0"/>
          </a:p>
        </p:txBody>
      </p:sp>
      <p:pic>
        <p:nvPicPr>
          <p:cNvPr id="5" name="Picture 4">
            <a:extLst>
              <a:ext uri="{FF2B5EF4-FFF2-40B4-BE49-F238E27FC236}">
                <a16:creationId xmlns:a16="http://schemas.microsoft.com/office/drawing/2014/main" id="{B266CECE-6163-D64E-BDD5-7919CEB1412D}"/>
              </a:ext>
            </a:extLst>
          </p:cNvPr>
          <p:cNvPicPr>
            <a:picLocks noChangeAspect="1"/>
          </p:cNvPicPr>
          <p:nvPr/>
        </p:nvPicPr>
        <p:blipFill>
          <a:blip r:embed="rId2"/>
          <a:stretch>
            <a:fillRect/>
          </a:stretch>
        </p:blipFill>
        <p:spPr>
          <a:xfrm>
            <a:off x="3061855" y="2732196"/>
            <a:ext cx="6459744" cy="4125804"/>
          </a:xfrm>
          <a:prstGeom prst="rect">
            <a:avLst/>
          </a:prstGeom>
        </p:spPr>
      </p:pic>
    </p:spTree>
    <p:extLst>
      <p:ext uri="{BB962C8B-B14F-4D97-AF65-F5344CB8AC3E}">
        <p14:creationId xmlns:p14="http://schemas.microsoft.com/office/powerpoint/2010/main" val="20642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3747-7EF7-B84E-A2CB-9E8A800120CE}"/>
              </a:ext>
            </a:extLst>
          </p:cNvPr>
          <p:cNvSpPr>
            <a:spLocks noGrp="1"/>
          </p:cNvSpPr>
          <p:nvPr>
            <p:ph type="title"/>
          </p:nvPr>
        </p:nvSpPr>
        <p:spPr/>
        <p:txBody>
          <a:bodyPr/>
          <a:lstStyle/>
          <a:p>
            <a:r>
              <a:rPr lang="en-US" dirty="0" err="1"/>
              <a:t>LaunchScreen.storyboard</a:t>
            </a:r>
            <a:endParaRPr lang="en-US" dirty="0"/>
          </a:p>
        </p:txBody>
      </p:sp>
      <p:sp>
        <p:nvSpPr>
          <p:cNvPr id="3" name="Text Placeholder 2">
            <a:extLst>
              <a:ext uri="{FF2B5EF4-FFF2-40B4-BE49-F238E27FC236}">
                <a16:creationId xmlns:a16="http://schemas.microsoft.com/office/drawing/2014/main" id="{7DA219E6-4021-2948-8A8B-2F0ED4F797D8}"/>
              </a:ext>
            </a:extLst>
          </p:cNvPr>
          <p:cNvSpPr>
            <a:spLocks noGrp="1"/>
          </p:cNvSpPr>
          <p:nvPr>
            <p:ph type="body" idx="1"/>
          </p:nvPr>
        </p:nvSpPr>
        <p:spPr>
          <a:xfrm>
            <a:off x="0" y="996462"/>
            <a:ext cx="12192000" cy="5861535"/>
          </a:xfrm>
        </p:spPr>
        <p:txBody>
          <a:bodyPr/>
          <a:lstStyle/>
          <a:p>
            <a:r>
              <a:rPr lang="en-US" dirty="0" err="1"/>
              <a:t>Là</a:t>
            </a:r>
            <a:r>
              <a:rPr lang="en-US" dirty="0"/>
              <a:t> </a:t>
            </a:r>
            <a:r>
              <a:rPr lang="en-US" dirty="0" err="1"/>
              <a:t>nơi</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hình</a:t>
            </a:r>
            <a:r>
              <a:rPr lang="en-US" dirty="0"/>
              <a:t> </a:t>
            </a:r>
            <a:r>
              <a:rPr lang="en-US" dirty="0" err="1"/>
              <a:t>ảnh</a:t>
            </a:r>
            <a:r>
              <a:rPr lang="en-US" dirty="0"/>
              <a:t> “placeholder” </a:t>
            </a:r>
            <a:r>
              <a:rPr lang="en-US" dirty="0" err="1"/>
              <a:t>hiển</a:t>
            </a:r>
            <a:r>
              <a:rPr lang="en-US" dirty="0"/>
              <a:t> </a:t>
            </a:r>
            <a:r>
              <a:rPr lang="en-US" dirty="0" err="1"/>
              <a:t>thị</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trong</a:t>
            </a:r>
            <a:r>
              <a:rPr lang="en-US" dirty="0"/>
              <a:t> </a:t>
            </a:r>
            <a:r>
              <a:rPr lang="en-US" dirty="0" err="1"/>
              <a:t>khi</a:t>
            </a:r>
            <a:r>
              <a:rPr lang="en-US" dirty="0"/>
              <a:t> </a:t>
            </a:r>
            <a:r>
              <a:rPr lang="en-US" dirty="0" err="1"/>
              <a:t>ứng</a:t>
            </a:r>
            <a:r>
              <a:rPr lang="en-US" dirty="0"/>
              <a:t> </a:t>
            </a:r>
            <a:r>
              <a:rPr lang="en-US" dirty="0" err="1"/>
              <a:t>dụng</a:t>
            </a:r>
            <a:r>
              <a:rPr lang="en-US" dirty="0"/>
              <a:t> </a:t>
            </a:r>
            <a:r>
              <a:rPr lang="en-US" dirty="0" err="1"/>
              <a:t>đang</a:t>
            </a:r>
            <a:r>
              <a:rPr lang="en-US" dirty="0"/>
              <a:t> load </a:t>
            </a:r>
          </a:p>
          <a:p>
            <a:r>
              <a:rPr lang="en-US" dirty="0" err="1"/>
              <a:t>Người</a:t>
            </a:r>
            <a:r>
              <a:rPr lang="en-US" dirty="0"/>
              <a:t> </a:t>
            </a:r>
            <a:r>
              <a:rPr lang="en-US" dirty="0" err="1"/>
              <a:t>dụng</a:t>
            </a:r>
            <a:r>
              <a:rPr lang="en-US" dirty="0"/>
              <a:t> </a:t>
            </a:r>
            <a:r>
              <a:rPr lang="en-US" dirty="0" err="1"/>
              <a:t>sẽ</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nhìn</a:t>
            </a:r>
            <a:r>
              <a:rPr lang="en-US" dirty="0"/>
              <a:t> </a:t>
            </a:r>
            <a:r>
              <a:rPr lang="en-US" dirty="0" err="1"/>
              <a:t>thấy</a:t>
            </a:r>
            <a:r>
              <a:rPr lang="en-US" dirty="0"/>
              <a:t> </a:t>
            </a:r>
            <a:r>
              <a:rPr lang="en-US" dirty="0" err="1"/>
              <a:t>được</a:t>
            </a:r>
            <a:r>
              <a:rPr lang="en-US" dirty="0"/>
              <a:t> launch screen </a:t>
            </a:r>
            <a:r>
              <a:rPr lang="en-US" dirty="0" err="1"/>
              <a:t>sau</a:t>
            </a:r>
            <a:r>
              <a:rPr lang="en-US" dirty="0"/>
              <a:t> </a:t>
            </a:r>
            <a:r>
              <a:rPr lang="en-US" dirty="0" err="1"/>
              <a:t>khi</a:t>
            </a:r>
            <a:r>
              <a:rPr lang="en-US" dirty="0"/>
              <a:t> </a:t>
            </a:r>
            <a:r>
              <a:rPr lang="en-US" dirty="0" err="1"/>
              <a:t>mở</a:t>
            </a:r>
            <a:r>
              <a:rPr lang="en-US" dirty="0"/>
              <a:t> </a:t>
            </a:r>
            <a:r>
              <a:rPr lang="en-US" dirty="0" err="1"/>
              <a:t>ứng</a:t>
            </a:r>
            <a:r>
              <a:rPr lang="en-US" dirty="0"/>
              <a:t> </a:t>
            </a:r>
            <a:r>
              <a:rPr lang="en-US" dirty="0" err="1"/>
              <a:t>dụng</a:t>
            </a:r>
            <a:endParaRPr lang="en-US" dirty="0"/>
          </a:p>
          <a:p>
            <a:r>
              <a:rPr lang="en-US" dirty="0" err="1"/>
              <a:t>Giúp</a:t>
            </a:r>
            <a:r>
              <a:rPr lang="en-US" dirty="0"/>
              <a:t> </a:t>
            </a:r>
            <a:r>
              <a:rPr lang="en-US" dirty="0" err="1"/>
              <a:t>cải</a:t>
            </a:r>
            <a:r>
              <a:rPr lang="en-US" dirty="0"/>
              <a:t> </a:t>
            </a:r>
            <a:r>
              <a:rPr lang="en-US" dirty="0" err="1"/>
              <a:t>thiện</a:t>
            </a:r>
            <a:r>
              <a:rPr lang="en-US" dirty="0"/>
              <a:t> </a:t>
            </a:r>
            <a:r>
              <a:rPr lang="en-US" dirty="0" err="1"/>
              <a:t>trải</a:t>
            </a:r>
            <a:r>
              <a:rPr lang="en-US" dirty="0"/>
              <a:t> </a:t>
            </a:r>
            <a:r>
              <a:rPr lang="en-US" dirty="0" err="1"/>
              <a:t>nghiệm</a:t>
            </a:r>
            <a:r>
              <a:rPr lang="en-US" dirty="0"/>
              <a:t> </a:t>
            </a:r>
            <a:r>
              <a:rPr lang="en-US" dirty="0" err="1"/>
              <a:t>người</a:t>
            </a:r>
            <a:r>
              <a:rPr lang="en-US" dirty="0"/>
              <a:t> </a:t>
            </a:r>
            <a:r>
              <a:rPr lang="en-US" dirty="0" err="1"/>
              <a:t>dụng</a:t>
            </a:r>
            <a:r>
              <a:rPr lang="en-US" dirty="0"/>
              <a:t>, </a:t>
            </a:r>
            <a:r>
              <a:rPr lang="en-US" dirty="0" err="1"/>
              <a:t>tạo</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một</a:t>
            </a:r>
            <a:r>
              <a:rPr lang="en-US" dirty="0"/>
              <a:t> </a:t>
            </a:r>
            <a:r>
              <a:rPr lang="en-US" dirty="0" err="1"/>
              <a:t>cảm</a:t>
            </a:r>
            <a:r>
              <a:rPr lang="en-US" dirty="0"/>
              <a:t> </a:t>
            </a:r>
            <a:r>
              <a:rPr lang="en-US" dirty="0" err="1"/>
              <a:t>giác</a:t>
            </a:r>
            <a:r>
              <a:rPr lang="en-US" dirty="0"/>
              <a:t> </a:t>
            </a:r>
            <a:r>
              <a:rPr lang="en-US" dirty="0" err="1"/>
              <a:t>được</a:t>
            </a:r>
            <a:r>
              <a:rPr lang="en-US" dirty="0"/>
              <a:t> </a:t>
            </a:r>
            <a:r>
              <a:rPr lang="en-US" dirty="0" err="1"/>
              <a:t>trải</a:t>
            </a:r>
            <a:r>
              <a:rPr lang="en-US" dirty="0"/>
              <a:t> </a:t>
            </a:r>
            <a:r>
              <a:rPr lang="en-US" dirty="0" err="1"/>
              <a:t>nghiệm</a:t>
            </a:r>
            <a:r>
              <a:rPr lang="en-US" dirty="0"/>
              <a:t> </a:t>
            </a:r>
            <a:r>
              <a:rPr lang="en-US" dirty="0" err="1"/>
              <a:t>liên</a:t>
            </a:r>
            <a:r>
              <a:rPr lang="en-US" dirty="0"/>
              <a:t> </a:t>
            </a:r>
            <a:r>
              <a:rPr lang="en-US" dirty="0" err="1"/>
              <a:t>tục</a:t>
            </a:r>
            <a:r>
              <a:rPr lang="en-US" dirty="0"/>
              <a:t> </a:t>
            </a:r>
            <a:r>
              <a:rPr lang="en-US" dirty="0" err="1"/>
              <a:t>từ</a:t>
            </a:r>
            <a:r>
              <a:rPr lang="en-US" dirty="0"/>
              <a:t> </a:t>
            </a:r>
            <a:r>
              <a:rPr lang="en-US" dirty="0" err="1"/>
              <a:t>khi</a:t>
            </a:r>
            <a:r>
              <a:rPr lang="en-US" dirty="0"/>
              <a:t> </a:t>
            </a:r>
            <a:r>
              <a:rPr lang="en-US" dirty="0" err="1"/>
              <a:t>họ</a:t>
            </a:r>
            <a:r>
              <a:rPr lang="en-US" dirty="0"/>
              <a:t> </a:t>
            </a:r>
            <a:r>
              <a:rPr lang="en-US" dirty="0" err="1"/>
              <a:t>mở</a:t>
            </a:r>
            <a:r>
              <a:rPr lang="en-US" dirty="0"/>
              <a:t> </a:t>
            </a:r>
            <a:r>
              <a:rPr lang="en-US" dirty="0" err="1"/>
              <a:t>ứng</a:t>
            </a:r>
            <a:r>
              <a:rPr lang="en-US" dirty="0"/>
              <a:t> </a:t>
            </a:r>
            <a:r>
              <a:rPr lang="en-US" dirty="0" err="1"/>
              <a:t>dụng</a:t>
            </a:r>
            <a:endParaRPr lang="en-US" dirty="0"/>
          </a:p>
          <a:p>
            <a:endParaRPr lang="en-US" dirty="0"/>
          </a:p>
        </p:txBody>
      </p:sp>
      <p:pic>
        <p:nvPicPr>
          <p:cNvPr id="5" name="Picture 4">
            <a:extLst>
              <a:ext uri="{FF2B5EF4-FFF2-40B4-BE49-F238E27FC236}">
                <a16:creationId xmlns:a16="http://schemas.microsoft.com/office/drawing/2014/main" id="{AEDE58A5-B85C-0A44-A152-D098300BF897}"/>
              </a:ext>
            </a:extLst>
          </p:cNvPr>
          <p:cNvPicPr>
            <a:picLocks noChangeAspect="1"/>
          </p:cNvPicPr>
          <p:nvPr/>
        </p:nvPicPr>
        <p:blipFill>
          <a:blip r:embed="rId2"/>
          <a:stretch>
            <a:fillRect/>
          </a:stretch>
        </p:blipFill>
        <p:spPr>
          <a:xfrm>
            <a:off x="2733934" y="3339035"/>
            <a:ext cx="6724131" cy="3518962"/>
          </a:xfrm>
          <a:prstGeom prst="rect">
            <a:avLst/>
          </a:prstGeom>
        </p:spPr>
      </p:pic>
    </p:spTree>
    <p:extLst>
      <p:ext uri="{BB962C8B-B14F-4D97-AF65-F5344CB8AC3E}">
        <p14:creationId xmlns:p14="http://schemas.microsoft.com/office/powerpoint/2010/main" val="92930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05C0-DBE6-1445-BE37-8905A1AC5FF8}"/>
              </a:ext>
            </a:extLst>
          </p:cNvPr>
          <p:cNvSpPr>
            <a:spLocks noGrp="1"/>
          </p:cNvSpPr>
          <p:nvPr>
            <p:ph type="title"/>
          </p:nvPr>
        </p:nvSpPr>
        <p:spPr/>
        <p:txBody>
          <a:bodyPr/>
          <a:lstStyle/>
          <a:p>
            <a:r>
              <a:rPr lang="en-US" dirty="0" err="1"/>
              <a:t>Info.plist</a:t>
            </a:r>
            <a:endParaRPr lang="en-US" dirty="0"/>
          </a:p>
        </p:txBody>
      </p:sp>
      <p:sp>
        <p:nvSpPr>
          <p:cNvPr id="3" name="Text Placeholder 2">
            <a:extLst>
              <a:ext uri="{FF2B5EF4-FFF2-40B4-BE49-F238E27FC236}">
                <a16:creationId xmlns:a16="http://schemas.microsoft.com/office/drawing/2014/main" id="{2446C513-FCAF-0147-A6D9-6655556DE01E}"/>
              </a:ext>
            </a:extLst>
          </p:cNvPr>
          <p:cNvSpPr>
            <a:spLocks noGrp="1"/>
          </p:cNvSpPr>
          <p:nvPr>
            <p:ph type="body" idx="1"/>
          </p:nvPr>
        </p:nvSpPr>
        <p:spPr/>
        <p:txBody>
          <a:bodyPr/>
          <a:lstStyle/>
          <a:p>
            <a:pPr>
              <a:lnSpc>
                <a:spcPct val="100000"/>
              </a:lnSpc>
            </a:pPr>
            <a:r>
              <a:rPr lang="vi-VN" dirty="0"/>
              <a:t>Đây là tập tin chứa các thông tin cấu hình cho ứng dụng, ví dụ như:</a:t>
            </a:r>
          </a:p>
          <a:p>
            <a:pPr lvl="1">
              <a:lnSpc>
                <a:spcPct val="100000"/>
              </a:lnSpc>
            </a:pPr>
            <a:r>
              <a:rPr lang="vi-VN" dirty="0"/>
              <a:t>Cấu hình Storyboard chính được thực thi khi chạy ứng dụng thông qua “Main storyboard file base name”</a:t>
            </a:r>
          </a:p>
          <a:p>
            <a:pPr lvl="1">
              <a:lnSpc>
                <a:spcPct val="100000"/>
              </a:lnSpc>
            </a:pPr>
            <a:r>
              <a:rPr lang="vi-VN" dirty="0"/>
              <a:t>Cấu hình tên ứng dụng, phiên bản</a:t>
            </a:r>
          </a:p>
          <a:p>
            <a:pPr lvl="1">
              <a:lnSpc>
                <a:spcPct val="100000"/>
              </a:lnSpc>
            </a:pPr>
            <a:r>
              <a:rPr lang="vi-VN" dirty="0"/>
              <a:t>Cấu hình chiều sử dụng giao diện ứng dụng (ngang, dọc)</a:t>
            </a:r>
          </a:p>
          <a:p>
            <a:pPr lvl="1">
              <a:lnSpc>
                <a:spcPct val="100000"/>
              </a:lnSpc>
            </a:pPr>
            <a:r>
              <a:rPr lang="vi-VN" dirty="0"/>
              <a:t>…</a:t>
            </a:r>
            <a:endParaRPr lang="en-US" dirty="0"/>
          </a:p>
        </p:txBody>
      </p:sp>
    </p:spTree>
    <p:extLst>
      <p:ext uri="{BB962C8B-B14F-4D97-AF65-F5344CB8AC3E}">
        <p14:creationId xmlns:p14="http://schemas.microsoft.com/office/powerpoint/2010/main" val="28081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C0B-1C4C-0E4E-8DC8-3473B2762A75}"/>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387089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D55E-A1F9-644C-A44B-2B5C8005CA2A}"/>
              </a:ext>
            </a:extLst>
          </p:cNvPr>
          <p:cNvSpPr>
            <a:spLocks noGrp="1"/>
          </p:cNvSpPr>
          <p:nvPr>
            <p:ph type="title"/>
          </p:nvPr>
        </p:nvSpPr>
        <p:spPr/>
        <p:txBody>
          <a:bodyPr/>
          <a:lstStyle/>
          <a:p>
            <a:r>
              <a:rPr lang="en-US" dirty="0"/>
              <a:t>Navigator Area</a:t>
            </a:r>
          </a:p>
        </p:txBody>
      </p:sp>
      <p:pic>
        <p:nvPicPr>
          <p:cNvPr id="5" name="Picture 4">
            <a:extLst>
              <a:ext uri="{FF2B5EF4-FFF2-40B4-BE49-F238E27FC236}">
                <a16:creationId xmlns:a16="http://schemas.microsoft.com/office/drawing/2014/main" id="{A963037A-A5A6-1948-9F6C-5A93990E93FD}"/>
              </a:ext>
            </a:extLst>
          </p:cNvPr>
          <p:cNvPicPr>
            <a:picLocks noChangeAspect="1"/>
          </p:cNvPicPr>
          <p:nvPr/>
        </p:nvPicPr>
        <p:blipFill>
          <a:blip r:embed="rId3"/>
          <a:stretch>
            <a:fillRect/>
          </a:stretch>
        </p:blipFill>
        <p:spPr>
          <a:xfrm>
            <a:off x="1447800" y="1428750"/>
            <a:ext cx="9296400" cy="4000500"/>
          </a:xfrm>
          <a:prstGeom prst="rect">
            <a:avLst/>
          </a:prstGeom>
        </p:spPr>
      </p:pic>
    </p:spTree>
    <p:extLst>
      <p:ext uri="{BB962C8B-B14F-4D97-AF65-F5344CB8AC3E}">
        <p14:creationId xmlns:p14="http://schemas.microsoft.com/office/powerpoint/2010/main" val="125906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92B2-2308-B542-8039-97B4DCF1C592}"/>
              </a:ext>
            </a:extLst>
          </p:cNvPr>
          <p:cNvSpPr>
            <a:spLocks noGrp="1"/>
          </p:cNvSpPr>
          <p:nvPr>
            <p:ph type="title"/>
          </p:nvPr>
        </p:nvSpPr>
        <p:spPr/>
        <p:txBody>
          <a:bodyPr/>
          <a:lstStyle/>
          <a:p>
            <a:r>
              <a:rPr lang="en-US" dirty="0" err="1"/>
              <a:t>AppDelegate.swift</a:t>
            </a:r>
            <a:endParaRPr lang="en-US" dirty="0"/>
          </a:p>
        </p:txBody>
      </p:sp>
      <p:sp>
        <p:nvSpPr>
          <p:cNvPr id="3" name="Text Placeholder 2">
            <a:extLst>
              <a:ext uri="{FF2B5EF4-FFF2-40B4-BE49-F238E27FC236}">
                <a16:creationId xmlns:a16="http://schemas.microsoft.com/office/drawing/2014/main" id="{03642C8E-C2A8-D648-91F6-0A8E34107001}"/>
              </a:ext>
            </a:extLst>
          </p:cNvPr>
          <p:cNvSpPr>
            <a:spLocks noGrp="1"/>
          </p:cNvSpPr>
          <p:nvPr>
            <p:ph type="body" idx="1"/>
          </p:nvPr>
        </p:nvSpPr>
        <p:spPr/>
        <p:txBody>
          <a:bodyPr/>
          <a:lstStyle/>
          <a:p>
            <a:pPr>
              <a:lnSpc>
                <a:spcPct val="100000"/>
              </a:lnSpc>
            </a:pPr>
            <a:r>
              <a:rPr lang="en-US" dirty="0" err="1"/>
              <a:t>Là</a:t>
            </a:r>
            <a:r>
              <a:rPr lang="en-US" dirty="0"/>
              <a:t> file </a:t>
            </a:r>
            <a:r>
              <a:rPr lang="en-US" dirty="0" err="1"/>
              <a:t>đóng</a:t>
            </a:r>
            <a:r>
              <a:rPr lang="en-US" dirty="0"/>
              <a:t> </a:t>
            </a:r>
            <a:r>
              <a:rPr lang="en-US" dirty="0" err="1"/>
              <a:t>vai</a:t>
            </a:r>
            <a:r>
              <a:rPr lang="en-US" dirty="0"/>
              <a:t> </a:t>
            </a:r>
            <a:r>
              <a:rPr lang="en-US" dirty="0" err="1"/>
              <a:t>trò</a:t>
            </a:r>
            <a:r>
              <a:rPr lang="en-US" dirty="0"/>
              <a:t> “</a:t>
            </a:r>
            <a:r>
              <a:rPr lang="en-US" dirty="0" err="1"/>
              <a:t>cửa</a:t>
            </a:r>
            <a:r>
              <a:rPr lang="en-US" dirty="0"/>
              <a:t> </a:t>
            </a:r>
            <a:r>
              <a:rPr lang="en-US" dirty="0" err="1"/>
              <a:t>ngỏ</a:t>
            </a:r>
            <a:r>
              <a:rPr lang="en-US" dirty="0"/>
              <a:t>” </a:t>
            </a:r>
            <a:r>
              <a:rPr lang="en-US" dirty="0" err="1"/>
              <a:t>để</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số</a:t>
            </a:r>
            <a:r>
              <a:rPr lang="en-US" dirty="0"/>
              <a:t> </a:t>
            </a:r>
            <a:r>
              <a:rPr lang="en-US" dirty="0" err="1"/>
              <a:t>phương</a:t>
            </a:r>
            <a:r>
              <a:rPr lang="en-US" dirty="0"/>
              <a:t> </a:t>
            </a:r>
            <a:r>
              <a:rPr lang="en-US" dirty="0" err="1"/>
              <a:t>thức</a:t>
            </a:r>
            <a:r>
              <a:rPr lang="en-US" dirty="0"/>
              <a:t> </a:t>
            </a:r>
            <a:r>
              <a:rPr lang="en-US" dirty="0" err="1"/>
              <a:t>trước</a:t>
            </a:r>
            <a:r>
              <a:rPr lang="en-US" dirty="0"/>
              <a:t> </a:t>
            </a:r>
            <a:r>
              <a:rPr lang="en-US" dirty="0" err="1"/>
              <a:t>khi</a:t>
            </a:r>
            <a:r>
              <a:rPr lang="en-US" dirty="0"/>
              <a:t> </a:t>
            </a:r>
            <a:r>
              <a:rPr lang="en-US" dirty="0" err="1"/>
              <a:t>chạy</a:t>
            </a:r>
            <a:r>
              <a:rPr lang="en-US" dirty="0"/>
              <a:t> </a:t>
            </a:r>
            <a:r>
              <a:rPr lang="en-US" dirty="0" err="1"/>
              <a:t>ứng</a:t>
            </a:r>
            <a:r>
              <a:rPr lang="en-US" dirty="0"/>
              <a:t> </a:t>
            </a:r>
            <a:r>
              <a:rPr lang="en-US" dirty="0" err="1"/>
              <a:t>dụng</a:t>
            </a:r>
            <a:endParaRPr lang="en-US" dirty="0"/>
          </a:p>
          <a:p>
            <a:pPr>
              <a:lnSpc>
                <a:spcPct val="100000"/>
              </a:lnSpc>
            </a:pPr>
            <a:r>
              <a:rPr lang="en-US" dirty="0" err="1"/>
              <a:t>Đây</a:t>
            </a:r>
            <a:r>
              <a:rPr lang="en-US" dirty="0"/>
              <a:t> </a:t>
            </a:r>
            <a:r>
              <a:rPr lang="en-US" dirty="0" err="1"/>
              <a:t>là</a:t>
            </a:r>
            <a:r>
              <a:rPr lang="en-US" dirty="0"/>
              <a:t> file </a:t>
            </a:r>
            <a:r>
              <a:rPr lang="en-US" dirty="0" err="1"/>
              <a:t>quan</a:t>
            </a:r>
            <a:r>
              <a:rPr lang="en-US" dirty="0"/>
              <a:t> </a:t>
            </a:r>
            <a:r>
              <a:rPr lang="en-US" dirty="0" err="1"/>
              <a:t>trọng</a:t>
            </a:r>
            <a:r>
              <a:rPr lang="en-US" dirty="0"/>
              <a:t> </a:t>
            </a:r>
            <a:r>
              <a:rPr lang="en-US" dirty="0" err="1"/>
              <a:t>trong</a:t>
            </a:r>
            <a:r>
              <a:rPr lang="en-US" dirty="0"/>
              <a:t> </a:t>
            </a:r>
            <a:r>
              <a:rPr lang="en-US" dirty="0" err="1"/>
              <a:t>cấu</a:t>
            </a:r>
            <a:r>
              <a:rPr lang="en-US" dirty="0"/>
              <a:t> </a:t>
            </a:r>
            <a:r>
              <a:rPr lang="en-US" dirty="0" err="1"/>
              <a:t>trúc</a:t>
            </a:r>
            <a:r>
              <a:rPr lang="en-US" dirty="0"/>
              <a:t> project iOS</a:t>
            </a:r>
          </a:p>
          <a:p>
            <a:pPr>
              <a:lnSpc>
                <a:spcPct val="100000"/>
              </a:lnSpc>
            </a:pPr>
            <a:r>
              <a:rPr lang="en-US" dirty="0" err="1"/>
              <a:t>Trong</a:t>
            </a:r>
            <a:r>
              <a:rPr lang="en-US" dirty="0"/>
              <a:t> </a:t>
            </a:r>
            <a:r>
              <a:rPr lang="en-US" dirty="0" err="1"/>
              <a:t>AppDelegate.swift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b="1" dirty="0" err="1"/>
              <a:t>AppDelegate</a:t>
            </a:r>
            <a:r>
              <a:rPr lang="en-US" dirty="0"/>
              <a:t> </a:t>
            </a:r>
            <a:r>
              <a:rPr lang="en-US" dirty="0" err="1"/>
              <a:t>với</a:t>
            </a:r>
            <a:r>
              <a:rPr lang="en-US" dirty="0"/>
              <a:t> </a:t>
            </a:r>
            <a:r>
              <a:rPr lang="en-US" dirty="0" err="1"/>
              <a:t>thuộc</a:t>
            </a:r>
            <a:r>
              <a:rPr lang="en-US" dirty="0"/>
              <a:t> </a:t>
            </a:r>
            <a:r>
              <a:rPr lang="en-US" dirty="0" err="1"/>
              <a:t>tính</a:t>
            </a:r>
            <a:r>
              <a:rPr lang="en-US" dirty="0"/>
              <a:t> </a:t>
            </a:r>
            <a:r>
              <a:rPr lang="en-US" b="1" dirty="0"/>
              <a:t>window</a:t>
            </a:r>
            <a:endParaRPr lang="vi-VN" dirty="0"/>
          </a:p>
          <a:p>
            <a:pPr marL="50800" indent="0">
              <a:buNone/>
            </a:pPr>
            <a:r>
              <a:rPr lang="en-US" dirty="0">
                <a:solidFill>
                  <a:srgbClr val="0000FF"/>
                </a:solidFill>
                <a:latin typeface="Menlo" panose="020B0609030804020204" pitchFamily="49" charset="0"/>
              </a:rPr>
              <a:t>			</a:t>
            </a:r>
            <a:r>
              <a:rPr lang="en-US" sz="2000" dirty="0" err="1">
                <a:solidFill>
                  <a:srgbClr val="0000FF"/>
                </a:solidFill>
                <a:latin typeface="Menlo" panose="020B0609030804020204" pitchFamily="49" charset="0"/>
              </a:rPr>
              <a:t>var</a:t>
            </a:r>
            <a:r>
              <a:rPr lang="en-US" sz="2000" dirty="0">
                <a:solidFill>
                  <a:srgbClr val="000000"/>
                </a:solidFill>
                <a:latin typeface="Menlo" panose="020B0609030804020204" pitchFamily="49" charset="0"/>
              </a:rPr>
              <a:t> window: </a:t>
            </a:r>
            <a:r>
              <a:rPr lang="en-US" sz="2000" dirty="0" err="1">
                <a:solidFill>
                  <a:srgbClr val="2B839F"/>
                </a:solidFill>
                <a:latin typeface="Menlo" panose="020B0609030804020204" pitchFamily="49" charset="0"/>
              </a:rPr>
              <a:t>UIWindow</a:t>
            </a:r>
            <a:r>
              <a:rPr lang="en-US" sz="2000" dirty="0">
                <a:solidFill>
                  <a:srgbClr val="000000"/>
                </a:solidFill>
                <a:latin typeface="Menlo" panose="020B0609030804020204" pitchFamily="49" charset="0"/>
              </a:rPr>
              <a:t>?</a:t>
            </a:r>
            <a:endParaRPr lang="vi-VN" sz="2000" dirty="0"/>
          </a:p>
          <a:p>
            <a:pPr lvl="1">
              <a:lnSpc>
                <a:spcPct val="100000"/>
              </a:lnSpc>
            </a:pPr>
            <a:r>
              <a:rPr lang="vi-VN" dirty="0"/>
              <a:t>Thuộc tính này có vai trò theo dõi trạng thái của cửa sổ ứng dụng. Đây cũng là nơi thể hiện (vẽ) tất cả các thành phần của ứng dụng</a:t>
            </a:r>
          </a:p>
          <a:p>
            <a:pPr lvl="1">
              <a:lnSpc>
                <a:spcPct val="100000"/>
              </a:lnSpc>
            </a:pPr>
            <a:r>
              <a:rPr lang="vi-VN" b="1" dirty="0"/>
              <a:t>Lưu ý: </a:t>
            </a:r>
            <a:r>
              <a:rPr lang="vi-VN" dirty="0"/>
              <a:t>thuộc tính window là thuộc tính optional. Do đó thuộc tính này cũng có khả năng mang giá trị nil trong một số trường hợp.</a:t>
            </a:r>
            <a:endParaRPr lang="en-US" dirty="0"/>
          </a:p>
        </p:txBody>
      </p:sp>
    </p:spTree>
    <p:extLst>
      <p:ext uri="{BB962C8B-B14F-4D97-AF65-F5344CB8AC3E}">
        <p14:creationId xmlns:p14="http://schemas.microsoft.com/office/powerpoint/2010/main" val="161399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505F-1567-6945-985E-C01993B8E39F}"/>
              </a:ext>
            </a:extLst>
          </p:cNvPr>
          <p:cNvSpPr>
            <a:spLocks noGrp="1"/>
          </p:cNvSpPr>
          <p:nvPr>
            <p:ph type="title"/>
          </p:nvPr>
        </p:nvSpPr>
        <p:spPr/>
        <p:txBody>
          <a:bodyPr/>
          <a:lstStyle/>
          <a:p>
            <a:r>
              <a:rPr lang="en-US" dirty="0" err="1"/>
              <a:t>AppDelegate.swift</a:t>
            </a:r>
            <a:endParaRPr lang="en-US" dirty="0"/>
          </a:p>
        </p:txBody>
      </p:sp>
      <p:sp>
        <p:nvSpPr>
          <p:cNvPr id="3" name="Text Placeholder 2">
            <a:extLst>
              <a:ext uri="{FF2B5EF4-FFF2-40B4-BE49-F238E27FC236}">
                <a16:creationId xmlns:a16="http://schemas.microsoft.com/office/drawing/2014/main" id="{0518D652-15F2-CC4A-8D8A-4A0590BA7E93}"/>
              </a:ext>
            </a:extLst>
          </p:cNvPr>
          <p:cNvSpPr>
            <a:spLocks noGrp="1"/>
          </p:cNvSpPr>
          <p:nvPr>
            <p:ph type="body" idx="1"/>
          </p:nvPr>
        </p:nvSpPr>
        <p:spPr/>
        <p:txBody>
          <a:bodyPr/>
          <a:lstStyle/>
          <a:p>
            <a:pPr>
              <a:lnSpc>
                <a:spcPct val="100000"/>
              </a:lnSpc>
            </a:pPr>
            <a:r>
              <a:rPr lang="en-US" dirty="0" err="1"/>
              <a:t>Ngoài</a:t>
            </a:r>
            <a:r>
              <a:rPr lang="en-US" dirty="0"/>
              <a:t> </a:t>
            </a:r>
            <a:r>
              <a:rPr lang="en-US" dirty="0" err="1"/>
              <a:t>ra</a:t>
            </a:r>
            <a:r>
              <a:rPr lang="en-US" dirty="0"/>
              <a:t>, </a:t>
            </a:r>
            <a:r>
              <a:rPr lang="en-US" dirty="0" err="1"/>
              <a:t>lớp</a:t>
            </a:r>
            <a:r>
              <a:rPr lang="en-US" dirty="0"/>
              <a:t> </a:t>
            </a:r>
            <a:r>
              <a:rPr lang="en-US" dirty="0" err="1"/>
              <a:t>AppDelegate</a:t>
            </a:r>
            <a:r>
              <a:rPr lang="en-US" dirty="0"/>
              <a:t> </a:t>
            </a:r>
            <a:r>
              <a:rPr lang="en-US" dirty="0" err="1"/>
              <a:t>còn</a:t>
            </a:r>
            <a:r>
              <a:rPr lang="en-US" dirty="0"/>
              <a:t> </a:t>
            </a:r>
            <a:r>
              <a:rPr lang="en-US" dirty="0" err="1"/>
              <a:t>là</a:t>
            </a:r>
            <a:r>
              <a:rPr lang="en-US" dirty="0"/>
              <a:t> </a:t>
            </a:r>
            <a:r>
              <a:rPr lang="en-US" dirty="0" err="1"/>
              <a:t>nơi</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số</a:t>
            </a:r>
            <a:r>
              <a:rPr lang="en-US" dirty="0"/>
              <a:t> </a:t>
            </a:r>
            <a:r>
              <a:rPr lang="en-US" dirty="0" err="1"/>
              <a:t>phương</a:t>
            </a:r>
            <a:r>
              <a:rPr lang="en-US" dirty="0"/>
              <a:t> </a:t>
            </a:r>
            <a:r>
              <a:rPr lang="en-US" dirty="0" err="1"/>
              <a:t>thức</a:t>
            </a:r>
            <a:r>
              <a:rPr lang="en-US" dirty="0"/>
              <a:t> delegate </a:t>
            </a:r>
            <a:r>
              <a:rPr lang="en-US" dirty="0" err="1"/>
              <a:t>như</a:t>
            </a:r>
            <a:r>
              <a:rPr lang="en-US" dirty="0"/>
              <a:t>:</a:t>
            </a:r>
          </a:p>
          <a:p>
            <a:pPr lvl="1">
              <a:lnSpc>
                <a:spcPct val="100000"/>
              </a:lnSpc>
            </a:pPr>
            <a:r>
              <a:rPr lang="en-US" sz="2000" dirty="0" err="1">
                <a:solidFill>
                  <a:srgbClr val="0000FF"/>
                </a:solidFill>
                <a:latin typeface="Menlo" panose="020B0609030804020204" pitchFamily="49" charset="0"/>
              </a:rPr>
              <a:t>func</a:t>
            </a:r>
            <a:r>
              <a:rPr lang="en-US" sz="2000" dirty="0">
                <a:solidFill>
                  <a:srgbClr val="000000"/>
                </a:solidFill>
                <a:latin typeface="Menlo" panose="020B0609030804020204" pitchFamily="49" charset="0"/>
              </a:rPr>
              <a:t> application(</a:t>
            </a:r>
            <a:r>
              <a:rPr lang="en-US" sz="2000" dirty="0">
                <a:solidFill>
                  <a:srgbClr val="0000FF"/>
                </a:solidFill>
                <a:latin typeface="Menlo" panose="020B0609030804020204" pitchFamily="49" charset="0"/>
              </a:rPr>
              <a:t>_</a:t>
            </a:r>
            <a:r>
              <a:rPr lang="en-US" sz="2000" dirty="0">
                <a:solidFill>
                  <a:srgbClr val="000000"/>
                </a:solidFill>
                <a:latin typeface="Menlo" panose="020B0609030804020204" pitchFamily="49" charset="0"/>
              </a:rPr>
              <a:t> application: </a:t>
            </a:r>
            <a:r>
              <a:rPr lang="en-US" sz="2000" dirty="0" err="1">
                <a:solidFill>
                  <a:srgbClr val="2B839F"/>
                </a:solidFill>
                <a:latin typeface="Menlo" panose="020B0609030804020204" pitchFamily="49" charset="0"/>
              </a:rPr>
              <a:t>UIApplication</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didFinishLaunchingWithOptions</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launchOptions</a:t>
            </a:r>
            <a:r>
              <a:rPr lang="en-US" sz="2000" dirty="0">
                <a:solidFill>
                  <a:srgbClr val="000000"/>
                </a:solidFill>
                <a:latin typeface="Menlo" panose="020B0609030804020204" pitchFamily="49" charset="0"/>
              </a:rPr>
              <a:t>: [</a:t>
            </a:r>
            <a:r>
              <a:rPr lang="en-US" sz="2000" dirty="0" err="1">
                <a:solidFill>
                  <a:srgbClr val="2B839F"/>
                </a:solidFill>
                <a:latin typeface="Menlo" panose="020B0609030804020204" pitchFamily="49" charset="0"/>
              </a:rPr>
              <a:t>UIApplication</a:t>
            </a:r>
            <a:r>
              <a:rPr lang="en-US" sz="2000" dirty="0" err="1">
                <a:solidFill>
                  <a:srgbClr val="000000"/>
                </a:solidFill>
                <a:latin typeface="Menlo" panose="020B0609030804020204" pitchFamily="49" charset="0"/>
              </a:rPr>
              <a:t>.</a:t>
            </a:r>
            <a:r>
              <a:rPr lang="en-US" sz="2000" dirty="0" err="1">
                <a:solidFill>
                  <a:srgbClr val="2B839F"/>
                </a:solidFill>
                <a:latin typeface="Menlo" panose="020B0609030804020204" pitchFamily="49" charset="0"/>
              </a:rPr>
              <a:t>LaunchOptionsKey</a:t>
            </a:r>
            <a:r>
              <a:rPr lang="en-US" sz="2000" dirty="0">
                <a:solidFill>
                  <a:srgbClr val="000000"/>
                </a:solidFill>
                <a:latin typeface="Menlo" panose="020B0609030804020204" pitchFamily="49" charset="0"/>
              </a:rPr>
              <a:t>: </a:t>
            </a:r>
            <a:r>
              <a:rPr lang="en-US" sz="2000" dirty="0">
                <a:solidFill>
                  <a:srgbClr val="0000FF"/>
                </a:solidFill>
                <a:latin typeface="Menlo" panose="020B0609030804020204" pitchFamily="49" charset="0"/>
              </a:rPr>
              <a:t>Any</a:t>
            </a:r>
            <a:r>
              <a:rPr lang="en-US" sz="2000" dirty="0">
                <a:solidFill>
                  <a:srgbClr val="000000"/>
                </a:solidFill>
                <a:latin typeface="Menlo" panose="020B0609030804020204" pitchFamily="49" charset="0"/>
              </a:rPr>
              <a:t>]?) -&gt; </a:t>
            </a:r>
            <a:r>
              <a:rPr lang="en-US" sz="2000" dirty="0">
                <a:solidFill>
                  <a:srgbClr val="2B839F"/>
                </a:solidFill>
                <a:latin typeface="Menlo" panose="020B0609030804020204" pitchFamily="49" charset="0"/>
              </a:rPr>
              <a:t>Bool</a:t>
            </a:r>
            <a:endParaRPr lang="en-US" sz="2000" dirty="0">
              <a:solidFill>
                <a:srgbClr val="000000"/>
              </a:solidFill>
              <a:latin typeface="Menlo" panose="020B0609030804020204" pitchFamily="49" charset="0"/>
            </a:endParaRPr>
          </a:p>
          <a:p>
            <a:pPr lvl="1">
              <a:lnSpc>
                <a:spcPct val="100000"/>
              </a:lnSpc>
            </a:pPr>
            <a:r>
              <a:rPr lang="en-US" sz="2000" dirty="0" err="1">
                <a:solidFill>
                  <a:srgbClr val="0000FF"/>
                </a:solidFill>
                <a:latin typeface="Menlo" panose="020B0609030804020204" pitchFamily="49" charset="0"/>
              </a:rPr>
              <a:t>func</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applicationWillResignActive</a:t>
            </a:r>
            <a:r>
              <a:rPr lang="en-US" sz="2000" dirty="0">
                <a:solidFill>
                  <a:srgbClr val="000000"/>
                </a:solidFill>
                <a:latin typeface="Menlo" panose="020B0609030804020204" pitchFamily="49" charset="0"/>
              </a:rPr>
              <a:t>(</a:t>
            </a:r>
            <a:r>
              <a:rPr lang="en-US" sz="2000" dirty="0">
                <a:solidFill>
                  <a:srgbClr val="0000FF"/>
                </a:solidFill>
                <a:latin typeface="Menlo" panose="020B0609030804020204" pitchFamily="49" charset="0"/>
              </a:rPr>
              <a:t>_</a:t>
            </a:r>
            <a:r>
              <a:rPr lang="en-US" sz="2000" dirty="0">
                <a:solidFill>
                  <a:srgbClr val="000000"/>
                </a:solidFill>
                <a:latin typeface="Menlo" panose="020B0609030804020204" pitchFamily="49" charset="0"/>
              </a:rPr>
              <a:t> application: </a:t>
            </a:r>
            <a:r>
              <a:rPr lang="en-US" sz="2000" dirty="0" err="1">
                <a:solidFill>
                  <a:srgbClr val="2B839F"/>
                </a:solidFill>
                <a:latin typeface="Menlo" panose="020B0609030804020204" pitchFamily="49" charset="0"/>
              </a:rPr>
              <a:t>UIApplication</a:t>
            </a:r>
            <a:r>
              <a:rPr lang="en-US" sz="2000" dirty="0">
                <a:solidFill>
                  <a:srgbClr val="000000"/>
                </a:solidFill>
                <a:latin typeface="Menlo" panose="020B0609030804020204" pitchFamily="49" charset="0"/>
              </a:rPr>
              <a:t>)</a:t>
            </a:r>
          </a:p>
          <a:p>
            <a:pPr lvl="1">
              <a:lnSpc>
                <a:spcPct val="100000"/>
              </a:lnSpc>
            </a:pPr>
            <a:r>
              <a:rPr lang="en-US" sz="2000" dirty="0" err="1">
                <a:solidFill>
                  <a:srgbClr val="0000FF"/>
                </a:solidFill>
                <a:latin typeface="Menlo" panose="020B0609030804020204" pitchFamily="49" charset="0"/>
              </a:rPr>
              <a:t>func</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applicationDidEnterBackground</a:t>
            </a:r>
            <a:r>
              <a:rPr lang="en-US" sz="2000" dirty="0">
                <a:solidFill>
                  <a:srgbClr val="000000"/>
                </a:solidFill>
                <a:latin typeface="Menlo" panose="020B0609030804020204" pitchFamily="49" charset="0"/>
              </a:rPr>
              <a:t>(</a:t>
            </a:r>
            <a:r>
              <a:rPr lang="en-US" sz="2000" dirty="0">
                <a:solidFill>
                  <a:srgbClr val="0000FF"/>
                </a:solidFill>
                <a:latin typeface="Menlo" panose="020B0609030804020204" pitchFamily="49" charset="0"/>
              </a:rPr>
              <a:t>_</a:t>
            </a:r>
            <a:r>
              <a:rPr lang="en-US" sz="2000" dirty="0">
                <a:solidFill>
                  <a:srgbClr val="000000"/>
                </a:solidFill>
                <a:latin typeface="Menlo" panose="020B0609030804020204" pitchFamily="49" charset="0"/>
              </a:rPr>
              <a:t> application: </a:t>
            </a:r>
            <a:r>
              <a:rPr lang="en-US" sz="2000" dirty="0" err="1">
                <a:solidFill>
                  <a:srgbClr val="2B839F"/>
                </a:solidFill>
                <a:latin typeface="Menlo" panose="020B0609030804020204" pitchFamily="49" charset="0"/>
              </a:rPr>
              <a:t>UIApplication</a:t>
            </a:r>
            <a:r>
              <a:rPr lang="en-US" sz="2000" dirty="0">
                <a:solidFill>
                  <a:srgbClr val="000000"/>
                </a:solidFill>
                <a:latin typeface="Menlo" panose="020B0609030804020204" pitchFamily="49" charset="0"/>
              </a:rPr>
              <a:t>)</a:t>
            </a:r>
          </a:p>
          <a:p>
            <a:pPr lvl="1">
              <a:lnSpc>
                <a:spcPct val="100000"/>
              </a:lnSpc>
            </a:pPr>
            <a:r>
              <a:rPr lang="en-US" sz="2000" dirty="0" err="1">
                <a:solidFill>
                  <a:srgbClr val="0000FF"/>
                </a:solidFill>
                <a:latin typeface="Menlo" panose="020B0609030804020204" pitchFamily="49" charset="0"/>
              </a:rPr>
              <a:t>func</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applicationWillEnterForeground</a:t>
            </a:r>
            <a:r>
              <a:rPr lang="en-US" sz="2000" dirty="0">
                <a:solidFill>
                  <a:srgbClr val="000000"/>
                </a:solidFill>
                <a:latin typeface="Menlo" panose="020B0609030804020204" pitchFamily="49" charset="0"/>
              </a:rPr>
              <a:t>(</a:t>
            </a:r>
            <a:r>
              <a:rPr lang="en-US" sz="2000" dirty="0">
                <a:solidFill>
                  <a:srgbClr val="0000FF"/>
                </a:solidFill>
                <a:latin typeface="Menlo" panose="020B0609030804020204" pitchFamily="49" charset="0"/>
              </a:rPr>
              <a:t>_</a:t>
            </a:r>
            <a:r>
              <a:rPr lang="en-US" sz="2000" dirty="0">
                <a:solidFill>
                  <a:srgbClr val="000000"/>
                </a:solidFill>
                <a:latin typeface="Menlo" panose="020B0609030804020204" pitchFamily="49" charset="0"/>
              </a:rPr>
              <a:t> application: </a:t>
            </a:r>
            <a:r>
              <a:rPr lang="en-US" sz="2000" dirty="0" err="1">
                <a:solidFill>
                  <a:srgbClr val="2B839F"/>
                </a:solidFill>
                <a:latin typeface="Menlo" panose="020B0609030804020204" pitchFamily="49" charset="0"/>
              </a:rPr>
              <a:t>UIApplication</a:t>
            </a:r>
            <a:r>
              <a:rPr lang="en-US" sz="2000" dirty="0">
                <a:solidFill>
                  <a:srgbClr val="000000"/>
                </a:solidFill>
                <a:latin typeface="Menlo" panose="020B0609030804020204" pitchFamily="49" charset="0"/>
              </a:rPr>
              <a:t>)</a:t>
            </a:r>
          </a:p>
          <a:p>
            <a:pPr lvl="1">
              <a:lnSpc>
                <a:spcPct val="100000"/>
              </a:lnSpc>
            </a:pPr>
            <a:r>
              <a:rPr lang="en-US" sz="2000" dirty="0" err="1">
                <a:solidFill>
                  <a:srgbClr val="0000FF"/>
                </a:solidFill>
                <a:latin typeface="Menlo" panose="020B0609030804020204" pitchFamily="49" charset="0"/>
              </a:rPr>
              <a:t>func</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applicationDidBecomeActive</a:t>
            </a:r>
            <a:r>
              <a:rPr lang="en-US" sz="2000" dirty="0">
                <a:solidFill>
                  <a:srgbClr val="000000"/>
                </a:solidFill>
                <a:latin typeface="Menlo" panose="020B0609030804020204" pitchFamily="49" charset="0"/>
              </a:rPr>
              <a:t>(</a:t>
            </a:r>
            <a:r>
              <a:rPr lang="en-US" sz="2000" dirty="0">
                <a:solidFill>
                  <a:srgbClr val="0000FF"/>
                </a:solidFill>
                <a:latin typeface="Menlo" panose="020B0609030804020204" pitchFamily="49" charset="0"/>
              </a:rPr>
              <a:t>_</a:t>
            </a:r>
            <a:r>
              <a:rPr lang="en-US" sz="2000" dirty="0">
                <a:solidFill>
                  <a:srgbClr val="000000"/>
                </a:solidFill>
                <a:latin typeface="Menlo" panose="020B0609030804020204" pitchFamily="49" charset="0"/>
              </a:rPr>
              <a:t> application: </a:t>
            </a:r>
            <a:r>
              <a:rPr lang="en-US" sz="2000" dirty="0" err="1">
                <a:solidFill>
                  <a:srgbClr val="2B839F"/>
                </a:solidFill>
                <a:latin typeface="Menlo" panose="020B0609030804020204" pitchFamily="49" charset="0"/>
              </a:rPr>
              <a:t>UIApplication</a:t>
            </a:r>
            <a:r>
              <a:rPr lang="en-US" sz="2000" dirty="0">
                <a:solidFill>
                  <a:srgbClr val="000000"/>
                </a:solidFill>
                <a:latin typeface="Menlo" panose="020B0609030804020204" pitchFamily="49" charset="0"/>
              </a:rPr>
              <a:t>)</a:t>
            </a:r>
          </a:p>
          <a:p>
            <a:pPr lvl="1">
              <a:lnSpc>
                <a:spcPct val="100000"/>
              </a:lnSpc>
            </a:pPr>
            <a:r>
              <a:rPr lang="en-US" sz="2000" dirty="0" err="1">
                <a:solidFill>
                  <a:srgbClr val="0000FF"/>
                </a:solidFill>
                <a:latin typeface="Menlo" panose="020B0609030804020204" pitchFamily="49" charset="0"/>
              </a:rPr>
              <a:t>func</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applicationWillTerminate</a:t>
            </a:r>
            <a:r>
              <a:rPr lang="en-US" sz="2000" dirty="0">
                <a:solidFill>
                  <a:srgbClr val="000000"/>
                </a:solidFill>
                <a:latin typeface="Menlo" panose="020B0609030804020204" pitchFamily="49" charset="0"/>
              </a:rPr>
              <a:t>(</a:t>
            </a:r>
            <a:r>
              <a:rPr lang="en-US" sz="2000" dirty="0">
                <a:solidFill>
                  <a:srgbClr val="0000FF"/>
                </a:solidFill>
                <a:latin typeface="Menlo" panose="020B0609030804020204" pitchFamily="49" charset="0"/>
              </a:rPr>
              <a:t>_</a:t>
            </a:r>
            <a:r>
              <a:rPr lang="en-US" sz="2000" dirty="0">
                <a:solidFill>
                  <a:srgbClr val="000000"/>
                </a:solidFill>
                <a:latin typeface="Menlo" panose="020B0609030804020204" pitchFamily="49" charset="0"/>
              </a:rPr>
              <a:t> application: </a:t>
            </a:r>
            <a:r>
              <a:rPr lang="en-US" sz="2000" dirty="0" err="1">
                <a:solidFill>
                  <a:srgbClr val="2B839F"/>
                </a:solidFill>
                <a:latin typeface="Menlo" panose="020B0609030804020204" pitchFamily="49" charset="0"/>
              </a:rPr>
              <a:t>UIApplication</a:t>
            </a:r>
            <a:r>
              <a:rPr lang="en-US" sz="2000" dirty="0">
                <a:solidFill>
                  <a:srgbClr val="000000"/>
                </a:solidFill>
                <a:latin typeface="Menlo" panose="020B0609030804020204" pitchFamily="49" charset="0"/>
              </a:rPr>
              <a:t>)</a:t>
            </a:r>
            <a:endParaRPr lang="en-US" dirty="0"/>
          </a:p>
          <a:p>
            <a:pPr>
              <a:lnSpc>
                <a:spcPct val="100000"/>
              </a:lnSpc>
            </a:pPr>
            <a:r>
              <a:rPr lang="en-US" dirty="0" err="1"/>
              <a:t>Các</a:t>
            </a:r>
            <a:r>
              <a:rPr lang="en-US" dirty="0"/>
              <a:t> </a:t>
            </a:r>
            <a:r>
              <a:rPr lang="vi-VN" dirty="0"/>
              <a:t>phương thức trên được dùng để theo dõi và quản lý trạng thái của ứng dụng. Ví dụ: chạy ứng dụng, kết thúc ứng dụng, đưa ứng dụng vào trạng thái chạy ngầm</a:t>
            </a:r>
            <a:endParaRPr lang="en-US" dirty="0"/>
          </a:p>
          <a:p>
            <a:pPr>
              <a:lnSpc>
                <a:spcPct val="100000"/>
              </a:lnSpc>
            </a:pPr>
            <a:endParaRPr lang="en-US" dirty="0">
              <a:solidFill>
                <a:srgbClr val="000000"/>
              </a:solidFill>
              <a:latin typeface="Menlo" panose="020B0609030804020204" pitchFamily="49" charset="0"/>
            </a:endParaRPr>
          </a:p>
          <a:p>
            <a:pPr lvl="1">
              <a:lnSpc>
                <a:spcPct val="100000"/>
              </a:lnSpc>
            </a:pPr>
            <a:endParaRPr lang="en-US" dirty="0"/>
          </a:p>
        </p:txBody>
      </p:sp>
    </p:spTree>
    <p:extLst>
      <p:ext uri="{BB962C8B-B14F-4D97-AF65-F5344CB8AC3E}">
        <p14:creationId xmlns:p14="http://schemas.microsoft.com/office/powerpoint/2010/main" val="254264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B0C0-5640-F841-8D00-565556B7AD0C}"/>
              </a:ext>
            </a:extLst>
          </p:cNvPr>
          <p:cNvSpPr>
            <a:spLocks noGrp="1"/>
          </p:cNvSpPr>
          <p:nvPr>
            <p:ph type="title"/>
          </p:nvPr>
        </p:nvSpPr>
        <p:spPr/>
        <p:txBody>
          <a:bodyPr/>
          <a:lstStyle/>
          <a:p>
            <a:r>
              <a:rPr lang="en-US" dirty="0" err="1"/>
              <a:t>ViewController.swift</a:t>
            </a:r>
            <a:endParaRPr lang="en-US" dirty="0"/>
          </a:p>
        </p:txBody>
      </p:sp>
      <p:sp>
        <p:nvSpPr>
          <p:cNvPr id="3" name="Text Placeholder 2">
            <a:extLst>
              <a:ext uri="{FF2B5EF4-FFF2-40B4-BE49-F238E27FC236}">
                <a16:creationId xmlns:a16="http://schemas.microsoft.com/office/drawing/2014/main" id="{DAA20745-334A-1D41-9D0E-1F421EE04735}"/>
              </a:ext>
            </a:extLst>
          </p:cNvPr>
          <p:cNvSpPr>
            <a:spLocks noGrp="1"/>
          </p:cNvSpPr>
          <p:nvPr>
            <p:ph type="body" idx="1"/>
          </p:nvPr>
        </p:nvSpPr>
        <p:spPr/>
        <p:txBody>
          <a:bodyPr/>
          <a:lstStyle/>
          <a:p>
            <a:pPr>
              <a:lnSpc>
                <a:spcPct val="100000"/>
              </a:lnSpc>
            </a:pPr>
            <a:r>
              <a:rPr lang="en-US" dirty="0"/>
              <a:t>File </a:t>
            </a:r>
            <a:r>
              <a:rPr lang="en-US" dirty="0" err="1"/>
              <a:t>này</a:t>
            </a:r>
            <a:r>
              <a:rPr lang="en-US" dirty="0"/>
              <a:t> </a:t>
            </a:r>
            <a:r>
              <a:rPr lang="en-US" dirty="0" err="1"/>
              <a:t>là</a:t>
            </a:r>
            <a:r>
              <a:rPr lang="en-US" dirty="0"/>
              <a:t> </a:t>
            </a:r>
            <a:r>
              <a:rPr lang="en-US" dirty="0" err="1"/>
              <a:t>nơi</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ViewController</a:t>
            </a:r>
            <a:endParaRPr lang="en-US" dirty="0"/>
          </a:p>
          <a:p>
            <a:pPr>
              <a:lnSpc>
                <a:spcPct val="100000"/>
              </a:lnSpc>
            </a:pPr>
            <a:r>
              <a:rPr lang="en-US" dirty="0" err="1"/>
              <a:t>ViewController</a:t>
            </a:r>
            <a:r>
              <a:rPr lang="en-US" dirty="0"/>
              <a:t> </a:t>
            </a:r>
            <a:r>
              <a:rPr lang="en-US" dirty="0" err="1"/>
              <a:t>là</a:t>
            </a:r>
            <a:r>
              <a:rPr lang="en-US" dirty="0"/>
              <a:t> </a:t>
            </a:r>
            <a:r>
              <a:rPr lang="en-US" dirty="0" err="1"/>
              <a:t>lớp</a:t>
            </a:r>
            <a:r>
              <a:rPr lang="en-US" dirty="0"/>
              <a:t> con </a:t>
            </a:r>
            <a:r>
              <a:rPr lang="en-US" dirty="0" err="1"/>
              <a:t>kế</a:t>
            </a:r>
            <a:r>
              <a:rPr lang="en-US" dirty="0"/>
              <a:t> </a:t>
            </a:r>
            <a:r>
              <a:rPr lang="en-US" dirty="0" err="1"/>
              <a:t>thừa</a:t>
            </a:r>
            <a:r>
              <a:rPr lang="en-US" dirty="0"/>
              <a:t> </a:t>
            </a:r>
            <a:r>
              <a:rPr lang="en-US" dirty="0" err="1"/>
              <a:t>từ</a:t>
            </a:r>
            <a:r>
              <a:rPr lang="en-US" dirty="0"/>
              <a:t> </a:t>
            </a:r>
            <a:r>
              <a:rPr lang="en-US" dirty="0" err="1"/>
              <a:t>lớp</a:t>
            </a:r>
            <a:r>
              <a:rPr lang="en-US" dirty="0"/>
              <a:t> </a:t>
            </a:r>
            <a:r>
              <a:rPr lang="en-US" dirty="0" err="1"/>
              <a:t>UIViewController</a:t>
            </a:r>
            <a:r>
              <a:rPr lang="en-US" dirty="0"/>
              <a:t> </a:t>
            </a:r>
            <a:r>
              <a:rPr lang="en-US" dirty="0" err="1"/>
              <a:t>với</a:t>
            </a:r>
            <a:r>
              <a:rPr lang="en-US" dirty="0"/>
              <a:t> 2 </a:t>
            </a:r>
            <a:r>
              <a:rPr lang="en-US" dirty="0" err="1"/>
              <a:t>phương</a:t>
            </a:r>
            <a:r>
              <a:rPr lang="en-US" dirty="0"/>
              <a:t> </a:t>
            </a:r>
            <a:r>
              <a:rPr lang="en-US" dirty="0" err="1"/>
              <a:t>thức</a:t>
            </a:r>
            <a:r>
              <a:rPr lang="en-US" dirty="0"/>
              <a:t> </a:t>
            </a:r>
            <a:r>
              <a:rPr lang="en-US" dirty="0" err="1"/>
              <a:t>viewDidLoad</a:t>
            </a:r>
            <a:r>
              <a:rPr lang="en-US" dirty="0"/>
              <a:t>() </a:t>
            </a:r>
            <a:r>
              <a:rPr lang="en-US" dirty="0" err="1"/>
              <a:t>và</a:t>
            </a:r>
            <a:r>
              <a:rPr lang="en-US" dirty="0"/>
              <a:t> </a:t>
            </a:r>
            <a:r>
              <a:rPr lang="en-US" dirty="0" err="1"/>
              <a:t>didReceiveMemoryWarning</a:t>
            </a:r>
            <a:r>
              <a:rPr lang="en-US" dirty="0"/>
              <a:t>()</a:t>
            </a:r>
          </a:p>
          <a:p>
            <a:pPr>
              <a:lnSpc>
                <a:spcPct val="100000"/>
              </a:lnSpc>
            </a:pPr>
            <a:r>
              <a:rPr lang="en-US" dirty="0" err="1"/>
              <a:t>Lớp</a:t>
            </a:r>
            <a:r>
              <a:rPr lang="en-US" dirty="0"/>
              <a:t> </a:t>
            </a:r>
            <a:r>
              <a:rPr lang="en-US" dirty="0" err="1"/>
              <a:t>này</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kiểm</a:t>
            </a:r>
            <a:r>
              <a:rPr lang="en-US" dirty="0"/>
              <a:t> </a:t>
            </a:r>
            <a:r>
              <a:rPr lang="en-US" dirty="0" err="1"/>
              <a:t>soát</a:t>
            </a:r>
            <a:r>
              <a:rPr lang="en-US" dirty="0"/>
              <a:t> </a:t>
            </a:r>
            <a:r>
              <a:rPr lang="en-US" dirty="0" err="1"/>
              <a:t>thành</a:t>
            </a:r>
            <a:r>
              <a:rPr lang="en-US" dirty="0"/>
              <a:t> </a:t>
            </a:r>
            <a:r>
              <a:rPr lang="en-US" dirty="0" err="1"/>
              <a:t>phần</a:t>
            </a:r>
            <a:r>
              <a:rPr lang="en-US" dirty="0"/>
              <a:t> </a:t>
            </a:r>
            <a:r>
              <a:rPr lang="en-US" dirty="0" err="1"/>
              <a:t>giao</a:t>
            </a:r>
            <a:r>
              <a:rPr lang="en-US" dirty="0"/>
              <a:t> </a:t>
            </a:r>
            <a:r>
              <a:rPr lang="en-US" dirty="0" err="1"/>
              <a:t>diện</a:t>
            </a:r>
            <a:r>
              <a:rPr lang="en-US" dirty="0"/>
              <a:t> (</a:t>
            </a:r>
            <a:r>
              <a:rPr lang="en-US" dirty="0" err="1"/>
              <a:t>vùng</a:t>
            </a:r>
            <a:r>
              <a:rPr lang="en-US" dirty="0"/>
              <a:t> </a:t>
            </a:r>
            <a:r>
              <a:rPr lang="en-US" dirty="0" err="1"/>
              <a:t>làm</a:t>
            </a:r>
            <a:r>
              <a:rPr lang="en-US" dirty="0"/>
              <a:t> </a:t>
            </a:r>
            <a:r>
              <a:rPr lang="en-US" dirty="0" err="1"/>
              <a:t>việc</a:t>
            </a:r>
            <a:r>
              <a:rPr lang="en-US" dirty="0"/>
              <a:t> – view) </a:t>
            </a:r>
            <a:r>
              <a:rPr lang="en-US" dirty="0" err="1"/>
              <a:t>trong</a:t>
            </a:r>
            <a:r>
              <a:rPr lang="en-US" dirty="0"/>
              <a:t> </a:t>
            </a:r>
            <a:r>
              <a:rPr lang="en-US" dirty="0" err="1"/>
              <a:t>ứng</a:t>
            </a:r>
            <a:r>
              <a:rPr lang="en-US" dirty="0"/>
              <a:t> dung</a:t>
            </a:r>
          </a:p>
          <a:p>
            <a:pPr lvl="1">
              <a:lnSpc>
                <a:spcPct val="100000"/>
              </a:lnSpc>
            </a:pPr>
            <a:r>
              <a:rPr lang="en-US" dirty="0" err="1"/>
              <a:t>Một</a:t>
            </a:r>
            <a:r>
              <a:rPr lang="en-US" dirty="0"/>
              <a:t> view </a:t>
            </a:r>
            <a:r>
              <a:rPr lang="en-US" dirty="0" err="1"/>
              <a:t>được</a:t>
            </a:r>
            <a:r>
              <a:rPr lang="en-US" dirty="0"/>
              <a:t> </a:t>
            </a:r>
            <a:r>
              <a:rPr lang="en-US" dirty="0" err="1"/>
              <a:t>sử</a:t>
            </a:r>
            <a:r>
              <a:rPr lang="en-US" dirty="0"/>
              <a:t> </a:t>
            </a:r>
            <a:r>
              <a:rPr lang="vi-VN" dirty="0"/>
              <a:t>dụng để thiết kế giao diện và xử lý sự kiện của người dùng, một view cũng có thể chứa một view khác bên trong (được gọi là subview) tạo thành một cây phân cấp, và ViewController sẽ quản lý tất cả các thành phần này</a:t>
            </a:r>
          </a:p>
          <a:p>
            <a:pPr lvl="1">
              <a:lnSpc>
                <a:spcPct val="100000"/>
              </a:lnSpc>
            </a:pPr>
            <a:r>
              <a:rPr lang="vi-VN" dirty="0"/>
              <a:t>Đây cũng là nơi chúng ta sẽ thêm các sự kiện, phương thức và thuộc tính cho ứng dụng</a:t>
            </a:r>
            <a:endParaRPr lang="en-US" dirty="0"/>
          </a:p>
        </p:txBody>
      </p:sp>
    </p:spTree>
    <p:extLst>
      <p:ext uri="{BB962C8B-B14F-4D97-AF65-F5344CB8AC3E}">
        <p14:creationId xmlns:p14="http://schemas.microsoft.com/office/powerpoint/2010/main" val="7514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B626-550D-8649-8356-6ADF003271C6}"/>
              </a:ext>
            </a:extLst>
          </p:cNvPr>
          <p:cNvSpPr>
            <a:spLocks noGrp="1"/>
          </p:cNvSpPr>
          <p:nvPr>
            <p:ph type="title"/>
          </p:nvPr>
        </p:nvSpPr>
        <p:spPr/>
        <p:txBody>
          <a:bodyPr/>
          <a:lstStyle/>
          <a:p>
            <a:r>
              <a:rPr lang="en-US" dirty="0"/>
              <a:t>Storyboard</a:t>
            </a:r>
          </a:p>
        </p:txBody>
      </p:sp>
      <p:sp>
        <p:nvSpPr>
          <p:cNvPr id="3" name="Text Placeholder 2">
            <a:extLst>
              <a:ext uri="{FF2B5EF4-FFF2-40B4-BE49-F238E27FC236}">
                <a16:creationId xmlns:a16="http://schemas.microsoft.com/office/drawing/2014/main" id="{CC91BCC6-6A3D-0345-9897-3DF5D8EBF448}"/>
              </a:ext>
            </a:extLst>
          </p:cNvPr>
          <p:cNvSpPr>
            <a:spLocks noGrp="1"/>
          </p:cNvSpPr>
          <p:nvPr>
            <p:ph type="body" idx="1"/>
          </p:nvPr>
        </p:nvSpPr>
        <p:spPr/>
        <p:txBody>
          <a:bodyPr/>
          <a:lstStyle/>
          <a:p>
            <a:pPr>
              <a:lnSpc>
                <a:spcPct val="100000"/>
              </a:lnSpc>
            </a:pPr>
            <a:r>
              <a:rPr lang="en-US" dirty="0" err="1"/>
              <a:t>Là</a:t>
            </a:r>
            <a:r>
              <a:rPr lang="en-US" dirty="0"/>
              <a:t> </a:t>
            </a:r>
            <a:r>
              <a:rPr lang="en-US" dirty="0" err="1"/>
              <a:t>các</a:t>
            </a:r>
            <a:r>
              <a:rPr lang="en-US" dirty="0"/>
              <a:t> file </a:t>
            </a:r>
            <a:r>
              <a:rPr lang="en-US" dirty="0" err="1"/>
              <a:t>có</a:t>
            </a:r>
            <a:r>
              <a:rPr lang="en-US" dirty="0"/>
              <a:t> </a:t>
            </a:r>
            <a:r>
              <a:rPr lang="en-US" dirty="0" err="1"/>
              <a:t>đuôi</a:t>
            </a:r>
            <a:r>
              <a:rPr lang="en-US" dirty="0"/>
              <a:t> </a:t>
            </a:r>
            <a:r>
              <a:rPr lang="en-US" b="1" dirty="0"/>
              <a:t>.</a:t>
            </a:r>
            <a:r>
              <a:rPr lang="en-US" b="1" dirty="0" err="1"/>
              <a:t>storyboad</a:t>
            </a:r>
            <a:r>
              <a:rPr lang="en-US" dirty="0"/>
              <a:t> </a:t>
            </a:r>
            <a:r>
              <a:rPr lang="en-US" dirty="0" err="1"/>
              <a:t>được</a:t>
            </a:r>
            <a:r>
              <a:rPr lang="en-US" dirty="0"/>
              <a:t> </a:t>
            </a:r>
            <a:r>
              <a:rPr lang="en-US" dirty="0" err="1"/>
              <a:t>sử</a:t>
            </a:r>
            <a:r>
              <a:rPr lang="en-US" dirty="0"/>
              <a:t> dung </a:t>
            </a:r>
            <a:r>
              <a:rPr lang="en-US" dirty="0" err="1"/>
              <a:t>để</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người</a:t>
            </a:r>
            <a:r>
              <a:rPr lang="en-US" dirty="0"/>
              <a:t> dung</a:t>
            </a:r>
          </a:p>
          <a:p>
            <a:pPr>
              <a:lnSpc>
                <a:spcPct val="100000"/>
              </a:lnSpc>
            </a:pPr>
            <a:r>
              <a:rPr lang="vi-VN" dirty="0"/>
              <a:t>Xcode sử dụng Interface Builder, là công cụ cung cấp một môi trường để có thể dễ dàng thêm, chỉnh sửa và xoá các thành phần UI bằng cách kéo thả vào giao diện ứng dụng</a:t>
            </a:r>
          </a:p>
          <a:p>
            <a:pPr>
              <a:lnSpc>
                <a:spcPct val="100000"/>
              </a:lnSpc>
            </a:pPr>
            <a:r>
              <a:rPr lang="vi-VN" dirty="0"/>
              <a:t>Mỗi một màn hình trong ứng dụng sẽ tương ứng với một scene trong storyboard. Mũi tên bên trái scene gọi là điểm bắt đầu (entry point) của storyboard. Scene ứng với entry point sẽ được tải lên đầu tiên khi ứng dụng bắt đầu chạy.</a:t>
            </a:r>
          </a:p>
          <a:p>
            <a:pPr>
              <a:lnSpc>
                <a:spcPct val="100000"/>
              </a:lnSpc>
            </a:pPr>
            <a:r>
              <a:rPr lang="vi-VN" b="1" dirty="0"/>
              <a:t>Lưu ý</a:t>
            </a:r>
            <a:r>
              <a:rPr lang="vi-VN" dirty="0"/>
              <a:t>: Khi ứng dụng được thực thi, storyboard sẽ load và khởi tạo đối tượng view controller.</a:t>
            </a:r>
            <a:endParaRPr lang="en-US" dirty="0"/>
          </a:p>
        </p:txBody>
      </p:sp>
    </p:spTree>
    <p:extLst>
      <p:ext uri="{BB962C8B-B14F-4D97-AF65-F5344CB8AC3E}">
        <p14:creationId xmlns:p14="http://schemas.microsoft.com/office/powerpoint/2010/main" val="255643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F3A9-C2DB-CD4B-9420-D2FBBA9C82D3}"/>
              </a:ext>
            </a:extLst>
          </p:cNvPr>
          <p:cNvSpPr>
            <a:spLocks noGrp="1"/>
          </p:cNvSpPr>
          <p:nvPr>
            <p:ph type="title"/>
          </p:nvPr>
        </p:nvSpPr>
        <p:spPr/>
        <p:txBody>
          <a:bodyPr/>
          <a:lstStyle/>
          <a:p>
            <a:r>
              <a:rPr lang="en-US" dirty="0"/>
              <a:t>Storyboard</a:t>
            </a:r>
          </a:p>
        </p:txBody>
      </p:sp>
      <p:pic>
        <p:nvPicPr>
          <p:cNvPr id="5" name="Picture 4">
            <a:extLst>
              <a:ext uri="{FF2B5EF4-FFF2-40B4-BE49-F238E27FC236}">
                <a16:creationId xmlns:a16="http://schemas.microsoft.com/office/drawing/2014/main" id="{A7F98FDE-9018-024F-A843-DBE768D33EC4}"/>
              </a:ext>
            </a:extLst>
          </p:cNvPr>
          <p:cNvPicPr>
            <a:picLocks noChangeAspect="1"/>
          </p:cNvPicPr>
          <p:nvPr/>
        </p:nvPicPr>
        <p:blipFill>
          <a:blip r:embed="rId2"/>
          <a:stretch>
            <a:fillRect/>
          </a:stretch>
        </p:blipFill>
        <p:spPr>
          <a:xfrm>
            <a:off x="1903955" y="996463"/>
            <a:ext cx="8653919" cy="6184667"/>
          </a:xfrm>
          <a:prstGeom prst="rect">
            <a:avLst/>
          </a:prstGeom>
        </p:spPr>
      </p:pic>
    </p:spTree>
    <p:extLst>
      <p:ext uri="{BB962C8B-B14F-4D97-AF65-F5344CB8AC3E}">
        <p14:creationId xmlns:p14="http://schemas.microsoft.com/office/powerpoint/2010/main" val="297622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7FB0-125B-6D40-9E3D-0D8EED979B9F}"/>
              </a:ext>
            </a:extLst>
          </p:cNvPr>
          <p:cNvSpPr>
            <a:spLocks noGrp="1"/>
          </p:cNvSpPr>
          <p:nvPr>
            <p:ph type="title"/>
          </p:nvPr>
        </p:nvSpPr>
        <p:spPr/>
        <p:txBody>
          <a:bodyPr/>
          <a:lstStyle/>
          <a:p>
            <a:r>
              <a:rPr lang="en-US" dirty="0"/>
              <a:t>View Controller </a:t>
            </a:r>
            <a:r>
              <a:rPr lang="en-US" dirty="0" err="1"/>
              <a:t>Scence</a:t>
            </a:r>
            <a:endParaRPr lang="en-US" dirty="0"/>
          </a:p>
        </p:txBody>
      </p:sp>
      <p:sp>
        <p:nvSpPr>
          <p:cNvPr id="3" name="Text Placeholder 2">
            <a:extLst>
              <a:ext uri="{FF2B5EF4-FFF2-40B4-BE49-F238E27FC236}">
                <a16:creationId xmlns:a16="http://schemas.microsoft.com/office/drawing/2014/main" id="{0C6FA76F-B06F-ED45-BACC-4DB6809895FC}"/>
              </a:ext>
            </a:extLst>
          </p:cNvPr>
          <p:cNvSpPr>
            <a:spLocks noGrp="1"/>
          </p:cNvSpPr>
          <p:nvPr>
            <p:ph type="body" idx="1"/>
          </p:nvPr>
        </p:nvSpPr>
        <p:spPr/>
        <p:txBody>
          <a:bodyPr/>
          <a:lstStyle/>
          <a:p>
            <a:pPr>
              <a:lnSpc>
                <a:spcPct val="100000"/>
              </a:lnSpc>
            </a:pPr>
            <a:r>
              <a:rPr lang="en-US" dirty="0"/>
              <a:t>View Controller Scene bao </a:t>
            </a:r>
            <a:r>
              <a:rPr lang="en-US" dirty="0" err="1"/>
              <a:t>gồm</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sau</a:t>
            </a:r>
            <a:r>
              <a:rPr lang="en-US" dirty="0"/>
              <a:t>:</a:t>
            </a:r>
          </a:p>
          <a:p>
            <a:pPr lvl="1">
              <a:lnSpc>
                <a:spcPct val="100000"/>
              </a:lnSpc>
            </a:pPr>
            <a:r>
              <a:rPr lang="vi-VN" b="1" dirty="0"/>
              <a:t>First Responder</a:t>
            </a:r>
            <a:r>
              <a:rPr lang="vi-VN" dirty="0"/>
              <a:t>: đại diện cho đối tượng tiếp nhận các sự kiện của ứng dụng khi thực thi</a:t>
            </a:r>
          </a:p>
          <a:p>
            <a:pPr lvl="1">
              <a:lnSpc>
                <a:spcPct val="100000"/>
              </a:lnSpc>
            </a:pPr>
            <a:r>
              <a:rPr lang="vi-VN" b="1" dirty="0"/>
              <a:t>Exit</a:t>
            </a:r>
            <a:r>
              <a:rPr lang="vi-VN" dirty="0"/>
              <a:t>: khi người dùng huỷ một scene con thì view controller sẽ thoát ra (hoặc return) về scene cha. Tuy nhiên đối tượng Exit cũng cho phép view controller thoát ra một scene bất kỳ</a:t>
            </a:r>
          </a:p>
          <a:p>
            <a:pPr lvl="1">
              <a:lnSpc>
                <a:spcPct val="100000"/>
              </a:lnSpc>
            </a:pPr>
            <a:r>
              <a:rPr lang="vi-VN" b="1" dirty="0"/>
              <a:t>View Controller</a:t>
            </a:r>
            <a:r>
              <a:rPr lang="vi-VN" dirty="0"/>
              <a:t>: khi storyboard khởi tạo scene, nó sẽ tạo một thể hiện lớp ViewController và quản lý scene</a:t>
            </a:r>
          </a:p>
          <a:p>
            <a:pPr lvl="1">
              <a:lnSpc>
                <a:spcPct val="100000"/>
              </a:lnSpc>
            </a:pPr>
            <a:r>
              <a:rPr lang="vi-VN" b="1" dirty="0"/>
              <a:t>View</a:t>
            </a:r>
            <a:r>
              <a:rPr lang="vi-VN" dirty="0"/>
              <a:t>: đây là thành phần con thuộc view controller, dùng để thể hiện giao diện khi ứng dụng được chạy</a:t>
            </a:r>
            <a:endParaRPr lang="en-US" dirty="0"/>
          </a:p>
        </p:txBody>
      </p:sp>
      <p:pic>
        <p:nvPicPr>
          <p:cNvPr id="5" name="Picture 4">
            <a:extLst>
              <a:ext uri="{FF2B5EF4-FFF2-40B4-BE49-F238E27FC236}">
                <a16:creationId xmlns:a16="http://schemas.microsoft.com/office/drawing/2014/main" id="{FE233EAB-5A4B-304F-BDBA-0DB424838D5C}"/>
              </a:ext>
            </a:extLst>
          </p:cNvPr>
          <p:cNvPicPr>
            <a:picLocks noChangeAspect="1"/>
          </p:cNvPicPr>
          <p:nvPr/>
        </p:nvPicPr>
        <p:blipFill>
          <a:blip r:embed="rId3"/>
          <a:stretch>
            <a:fillRect/>
          </a:stretch>
        </p:blipFill>
        <p:spPr>
          <a:xfrm>
            <a:off x="7358345" y="4528038"/>
            <a:ext cx="4064000" cy="2667000"/>
          </a:xfrm>
          <a:prstGeom prst="rect">
            <a:avLst/>
          </a:prstGeom>
        </p:spPr>
      </p:pic>
    </p:spTree>
    <p:extLst>
      <p:ext uri="{BB962C8B-B14F-4D97-AF65-F5344CB8AC3E}">
        <p14:creationId xmlns:p14="http://schemas.microsoft.com/office/powerpoint/2010/main" val="132106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A862-D962-B048-B5C8-420C3DC2101D}"/>
              </a:ext>
            </a:extLst>
          </p:cNvPr>
          <p:cNvSpPr>
            <a:spLocks noGrp="1"/>
          </p:cNvSpPr>
          <p:nvPr>
            <p:ph type="title"/>
          </p:nvPr>
        </p:nvSpPr>
        <p:spPr/>
        <p:txBody>
          <a:bodyPr/>
          <a:lstStyle/>
          <a:p>
            <a:r>
              <a:rPr lang="en-US" dirty="0" err="1"/>
              <a:t>Thiết</a:t>
            </a:r>
            <a:r>
              <a:rPr lang="en-US" dirty="0"/>
              <a:t> </a:t>
            </a:r>
            <a:r>
              <a:rPr lang="en-US" dirty="0" err="1"/>
              <a:t>lập</a:t>
            </a:r>
            <a:r>
              <a:rPr lang="en-US" dirty="0"/>
              <a:t> Entry Point </a:t>
            </a:r>
            <a:r>
              <a:rPr lang="en-US" dirty="0" err="1"/>
              <a:t>cho</a:t>
            </a:r>
            <a:r>
              <a:rPr lang="en-US" dirty="0"/>
              <a:t> View Controller</a:t>
            </a:r>
          </a:p>
        </p:txBody>
      </p:sp>
      <p:sp>
        <p:nvSpPr>
          <p:cNvPr id="3" name="Text Placeholder 2">
            <a:extLst>
              <a:ext uri="{FF2B5EF4-FFF2-40B4-BE49-F238E27FC236}">
                <a16:creationId xmlns:a16="http://schemas.microsoft.com/office/drawing/2014/main" id="{396057B9-5757-0A47-825D-658CD03A9013}"/>
              </a:ext>
            </a:extLst>
          </p:cNvPr>
          <p:cNvSpPr>
            <a:spLocks noGrp="1"/>
          </p:cNvSpPr>
          <p:nvPr>
            <p:ph type="body" idx="1"/>
          </p:nvPr>
        </p:nvSpPr>
        <p:spPr>
          <a:xfrm>
            <a:off x="0" y="996462"/>
            <a:ext cx="6234545" cy="5861535"/>
          </a:xfrm>
        </p:spPr>
        <p:txBody>
          <a:bodyPr/>
          <a:lstStyle/>
          <a:p>
            <a:pPr>
              <a:lnSpc>
                <a:spcPct val="100000"/>
              </a:lnSpc>
            </a:pPr>
            <a:r>
              <a:rPr lang="en-US" dirty="0" err="1"/>
              <a:t>Để</a:t>
            </a:r>
            <a:r>
              <a:rPr lang="en-US" dirty="0"/>
              <a:t> </a:t>
            </a:r>
            <a:r>
              <a:rPr lang="en-US" dirty="0" err="1"/>
              <a:t>thiết</a:t>
            </a:r>
            <a:r>
              <a:rPr lang="en-US" dirty="0"/>
              <a:t> </a:t>
            </a:r>
            <a:r>
              <a:rPr lang="en-US" dirty="0" err="1"/>
              <a:t>lập</a:t>
            </a:r>
            <a:r>
              <a:rPr lang="en-US" dirty="0"/>
              <a:t> Entry Point </a:t>
            </a:r>
            <a:r>
              <a:rPr lang="en-US" dirty="0" err="1"/>
              <a:t>cho</a:t>
            </a:r>
            <a:r>
              <a:rPr lang="en-US" dirty="0"/>
              <a:t> View Controller </a:t>
            </a:r>
            <a:r>
              <a:rPr lang="en-US" dirty="0" err="1"/>
              <a:t>cần</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bước</a:t>
            </a:r>
            <a:r>
              <a:rPr lang="en-US" dirty="0"/>
              <a:t> </a:t>
            </a:r>
            <a:r>
              <a:rPr lang="en-US" dirty="0" err="1"/>
              <a:t>sau</a:t>
            </a:r>
            <a:r>
              <a:rPr lang="en-US" dirty="0"/>
              <a:t>:</a:t>
            </a:r>
          </a:p>
          <a:p>
            <a:pPr lvl="1">
              <a:lnSpc>
                <a:spcPct val="100000"/>
              </a:lnSpc>
            </a:pPr>
            <a:r>
              <a:rPr lang="vi-VN" dirty="0"/>
              <a:t>Chọn “</a:t>
            </a:r>
            <a:r>
              <a:rPr lang="vi-VN" b="1" dirty="0"/>
              <a:t>View Controller</a:t>
            </a:r>
            <a:r>
              <a:rPr lang="vi-VN" dirty="0"/>
              <a:t>” trong cửa sổ Outline</a:t>
            </a:r>
          </a:p>
          <a:p>
            <a:pPr lvl="1">
              <a:lnSpc>
                <a:spcPct val="100000"/>
              </a:lnSpc>
            </a:pPr>
            <a:r>
              <a:rPr lang="vi-VN" dirty="0"/>
              <a:t>Mở cửa sổ </a:t>
            </a:r>
            <a:r>
              <a:rPr lang="vi-VN" b="1" dirty="0"/>
              <a:t>Utilities</a:t>
            </a:r>
            <a:r>
              <a:rPr lang="vi-VN" dirty="0"/>
              <a:t> phía bên phải giao diện chính, hoặc (chọn menu </a:t>
            </a:r>
            <a:r>
              <a:rPr lang="vi-VN" b="1" dirty="0"/>
              <a:t>View -&gt; Utilities -&gt; Show Utilities</a:t>
            </a:r>
            <a:r>
              <a:rPr lang="vi-VN" dirty="0"/>
              <a:t>).</a:t>
            </a:r>
          </a:p>
          <a:p>
            <a:pPr lvl="1">
              <a:lnSpc>
                <a:spcPct val="100000"/>
              </a:lnSpc>
            </a:pPr>
            <a:r>
              <a:rPr lang="vi-VN" dirty="0"/>
              <a:t>Click chọn button </a:t>
            </a:r>
            <a:r>
              <a:rPr lang="vi-VN" b="1" dirty="0"/>
              <a:t>Attributes inspector</a:t>
            </a:r>
            <a:r>
              <a:rPr lang="vi-VN" dirty="0"/>
              <a:t> mở cửa sổ Attributes. Trong phần View Controller, chúng ta có thể thấy phần khởi tạo Scene đã được chọn</a:t>
            </a:r>
          </a:p>
          <a:p>
            <a:pPr lvl="1"/>
            <a:endParaRPr lang="en-US" dirty="0"/>
          </a:p>
        </p:txBody>
      </p:sp>
      <p:pic>
        <p:nvPicPr>
          <p:cNvPr id="5" name="Picture 4">
            <a:extLst>
              <a:ext uri="{FF2B5EF4-FFF2-40B4-BE49-F238E27FC236}">
                <a16:creationId xmlns:a16="http://schemas.microsoft.com/office/drawing/2014/main" id="{0C86920D-959C-E744-9709-3DB6B74BEECC}"/>
              </a:ext>
            </a:extLst>
          </p:cNvPr>
          <p:cNvPicPr>
            <a:picLocks noChangeAspect="1"/>
          </p:cNvPicPr>
          <p:nvPr/>
        </p:nvPicPr>
        <p:blipFill>
          <a:blip r:embed="rId2"/>
          <a:stretch>
            <a:fillRect/>
          </a:stretch>
        </p:blipFill>
        <p:spPr>
          <a:xfrm>
            <a:off x="4673600" y="1503795"/>
            <a:ext cx="7518400" cy="4127500"/>
          </a:xfrm>
          <a:prstGeom prst="rect">
            <a:avLst/>
          </a:prstGeom>
        </p:spPr>
      </p:pic>
    </p:spTree>
    <p:extLst>
      <p:ext uri="{BB962C8B-B14F-4D97-AF65-F5344CB8AC3E}">
        <p14:creationId xmlns:p14="http://schemas.microsoft.com/office/powerpoint/2010/main" val="22404606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764</Words>
  <Application>Microsoft Macintosh PowerPoint</Application>
  <PresentationFormat>Widescreen</PresentationFormat>
  <Paragraphs>59</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Light</vt:lpstr>
      <vt:lpstr>Calibri</vt:lpstr>
      <vt:lpstr>Arial</vt:lpstr>
      <vt:lpstr>Menlo</vt:lpstr>
      <vt:lpstr>Office Theme</vt:lpstr>
      <vt:lpstr>Lập trình iOS - Swift</vt:lpstr>
      <vt:lpstr>Navigator Area</vt:lpstr>
      <vt:lpstr>AppDelegate.swift</vt:lpstr>
      <vt:lpstr>AppDelegate.swift</vt:lpstr>
      <vt:lpstr>ViewController.swift</vt:lpstr>
      <vt:lpstr>Storyboard</vt:lpstr>
      <vt:lpstr>Storyboard</vt:lpstr>
      <vt:lpstr>View Controller Scence</vt:lpstr>
      <vt:lpstr>Thiết lập Entry Point cho View Controller</vt:lpstr>
      <vt:lpstr>Assets.xcassets</vt:lpstr>
      <vt:lpstr>LaunchScreen.storyboard</vt:lpstr>
      <vt:lpstr>Info.plist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Lê Quang Thái</cp:lastModifiedBy>
  <cp:revision>18</cp:revision>
  <dcterms:modified xsi:type="dcterms:W3CDTF">2019-05-17T03:57:11Z</dcterms:modified>
</cp:coreProperties>
</file>