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422" r:id="rId2"/>
    <p:sldId id="258" r:id="rId3"/>
    <p:sldId id="260" r:id="rId4"/>
    <p:sldId id="259" r:id="rId5"/>
    <p:sldId id="261" r:id="rId6"/>
    <p:sldId id="264" r:id="rId7"/>
    <p:sldId id="265" r:id="rId8"/>
    <p:sldId id="266" r:id="rId9"/>
    <p:sldId id="262" r:id="rId10"/>
    <p:sldId id="263" r:id="rId11"/>
    <p:sldId id="268" r:id="rId12"/>
    <p:sldId id="267" r:id="rId13"/>
    <p:sldId id="269" r:id="rId14"/>
    <p:sldId id="270" r:id="rId15"/>
    <p:sldId id="271" r:id="rId16"/>
    <p:sldId id="272" r:id="rId17"/>
    <p:sldId id="257"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Roboto Light"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55A06-6C13-476F-B11B-B92B9E835401}">
  <a:tblStyle styleId="{DE455A06-6C13-476F-B11B-B92B9E83540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0"/>
  </p:normalViewPr>
  <p:slideViewPr>
    <p:cSldViewPr snapToGrid="0" snapToObjects="1">
      <p:cViewPr varScale="1">
        <p:scale>
          <a:sx n="101" d="100"/>
          <a:sy n="101" d="100"/>
        </p:scale>
        <p:origin x="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0" y="2"/>
            <a:ext cx="12192000" cy="996461"/>
          </a:xfrm>
          <a:prstGeom prst="rect">
            <a:avLst/>
          </a:prstGeom>
          <a:solidFill>
            <a:srgbClr val="0070C0"/>
          </a:solidFill>
          <a:ln>
            <a:noFill/>
          </a:ln>
        </p:spPr>
        <p:txBody>
          <a:bodyPr spcFirstLastPara="1" wrap="square" lIns="457200"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bg1"/>
                </a:solidFill>
                <a:latin typeface="Roboto Light" pitchFamily="2" charset="0"/>
                <a:ea typeface="Roboto Light" pitchFamily="2" charset="0"/>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32" name="Google Shape;32;p5"/>
          <p:cNvSpPr txBox="1">
            <a:spLocks noGrp="1"/>
          </p:cNvSpPr>
          <p:nvPr>
            <p:ph type="body" idx="1"/>
          </p:nvPr>
        </p:nvSpPr>
        <p:spPr>
          <a:xfrm>
            <a:off x="0" y="996462"/>
            <a:ext cx="12192000" cy="5861535"/>
          </a:xfrm>
          <a:prstGeom prst="rect">
            <a:avLst/>
          </a:prstGeom>
          <a:noFill/>
          <a:ln>
            <a:noFill/>
          </a:ln>
        </p:spPr>
        <p:txBody>
          <a:bodyPr spcFirstLastPara="1" wrap="square" lIns="731520" tIns="274320" rIns="274320"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400" b="0" i="0" u="none" strike="noStrike" cap="none">
                <a:solidFill>
                  <a:schemeClr val="dk1"/>
                </a:solidFill>
                <a:latin typeface="Roboto Light" pitchFamily="2" charset="0"/>
                <a:ea typeface="Roboto Light" pitchFamily="2" charset="0"/>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200" b="0" i="0" u="none" strike="noStrike" cap="none">
                <a:solidFill>
                  <a:schemeClr val="dk1"/>
                </a:solidFill>
                <a:latin typeface="Roboto Light" pitchFamily="2" charset="0"/>
                <a:ea typeface="Roboto Light" pitchFamily="2" charset="0"/>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36" name="Google Shape;36;p5"/>
          <p:cNvSpPr txBox="1">
            <a:spLocks noGrp="1"/>
          </p:cNvSpPr>
          <p:nvPr>
            <p:ph type="sldNum" idx="12"/>
          </p:nvPr>
        </p:nvSpPr>
        <p:spPr>
          <a:xfrm>
            <a:off x="9147629" y="649196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598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0" y="2540288"/>
            <a:ext cx="12192000" cy="1325563"/>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4400"/>
              <a:buFont typeface="Calibri"/>
              <a:buNone/>
              <a:defRPr sz="6000" b="1" i="0" u="none" strike="noStrike" cap="none">
                <a:solidFill>
                  <a:srgbClr val="0070C0"/>
                </a:solidFill>
                <a:latin typeface="Roboto Light" pitchFamily="2" charset="0"/>
                <a:ea typeface="Roboto Light" pitchFamily="2" charset="0"/>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0" name="Google Shape;50;p7"/>
          <p:cNvSpPr txBox="1">
            <a:spLocks noGrp="1"/>
          </p:cNvSpPr>
          <p:nvPr>
            <p:ph type="sldNum" idx="12"/>
          </p:nvPr>
        </p:nvSpPr>
        <p:spPr>
          <a:xfrm>
            <a:off x="9164782" y="647902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155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61" r:id="rId3"/>
    <p:sldLayoutId id="2147483652" r:id="rId4"/>
    <p:sldLayoutId id="2147483660"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AE1301-1BF5-6A45-869D-5F70A925E1E7}"/>
              </a:ext>
            </a:extLst>
          </p:cNvPr>
          <p:cNvSpPr/>
          <p:nvPr/>
        </p:nvSpPr>
        <p:spPr>
          <a:xfrm>
            <a:off x="1" y="0"/>
            <a:ext cx="12136244"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99055FF-9261-B748-8131-FF1D6A275C63}"/>
              </a:ext>
            </a:extLst>
          </p:cNvPr>
          <p:cNvSpPr>
            <a:spLocks noGrp="1"/>
          </p:cNvSpPr>
          <p:nvPr>
            <p:ph type="title"/>
          </p:nvPr>
        </p:nvSpPr>
        <p:spPr>
          <a:xfrm>
            <a:off x="-1" y="4795286"/>
            <a:ext cx="12136244" cy="2062714"/>
          </a:xfrm>
        </p:spPr>
        <p:txBody>
          <a:bodyPr/>
          <a:lstStyle/>
          <a:p>
            <a:r>
              <a:rPr lang="en-US" dirty="0" err="1">
                <a:solidFill>
                  <a:schemeClr val="bg1"/>
                </a:solidFill>
              </a:rPr>
              <a:t>Lập</a:t>
            </a:r>
            <a:r>
              <a:rPr lang="en-US" dirty="0">
                <a:solidFill>
                  <a:schemeClr val="bg1"/>
                </a:solidFill>
              </a:rPr>
              <a:t> </a:t>
            </a:r>
            <a:r>
              <a:rPr lang="en-US" dirty="0" err="1">
                <a:solidFill>
                  <a:schemeClr val="bg1"/>
                </a:solidFill>
              </a:rPr>
              <a:t>trình</a:t>
            </a:r>
            <a:r>
              <a:rPr lang="en-US" dirty="0">
                <a:solidFill>
                  <a:schemeClr val="bg1"/>
                </a:solidFill>
              </a:rPr>
              <a:t> iOS - Swift</a:t>
            </a:r>
          </a:p>
        </p:txBody>
      </p:sp>
      <p:pic>
        <p:nvPicPr>
          <p:cNvPr id="8" name="Picture 7">
            <a:extLst>
              <a:ext uri="{FF2B5EF4-FFF2-40B4-BE49-F238E27FC236}">
                <a16:creationId xmlns:a16="http://schemas.microsoft.com/office/drawing/2014/main" id="{F78AC3BB-FB30-E14A-97E5-876CB7B28486}"/>
              </a:ext>
            </a:extLst>
          </p:cNvPr>
          <p:cNvPicPr>
            <a:picLocks noChangeAspect="1"/>
          </p:cNvPicPr>
          <p:nvPr/>
        </p:nvPicPr>
        <p:blipFill>
          <a:blip r:embed="rId2"/>
          <a:stretch>
            <a:fillRect/>
          </a:stretch>
        </p:blipFill>
        <p:spPr>
          <a:xfrm>
            <a:off x="9604744" y="283976"/>
            <a:ext cx="1625599" cy="1625599"/>
          </a:xfrm>
          <a:prstGeom prst="rect">
            <a:avLst/>
          </a:prstGeom>
        </p:spPr>
      </p:pic>
      <p:pic>
        <p:nvPicPr>
          <p:cNvPr id="10" name="Picture 9">
            <a:extLst>
              <a:ext uri="{FF2B5EF4-FFF2-40B4-BE49-F238E27FC236}">
                <a16:creationId xmlns:a16="http://schemas.microsoft.com/office/drawing/2014/main" id="{4C47EE0E-4C08-774C-B1EB-16B2E8601397}"/>
              </a:ext>
            </a:extLst>
          </p:cNvPr>
          <p:cNvPicPr>
            <a:picLocks noChangeAspect="1"/>
          </p:cNvPicPr>
          <p:nvPr/>
        </p:nvPicPr>
        <p:blipFill>
          <a:blip r:embed="rId3"/>
          <a:stretch>
            <a:fillRect/>
          </a:stretch>
        </p:blipFill>
        <p:spPr>
          <a:xfrm>
            <a:off x="9604742" y="1914297"/>
            <a:ext cx="1625599" cy="1625599"/>
          </a:xfrm>
          <a:prstGeom prst="rect">
            <a:avLst/>
          </a:prstGeom>
        </p:spPr>
      </p:pic>
      <p:pic>
        <p:nvPicPr>
          <p:cNvPr id="14" name="Picture 13">
            <a:extLst>
              <a:ext uri="{FF2B5EF4-FFF2-40B4-BE49-F238E27FC236}">
                <a16:creationId xmlns:a16="http://schemas.microsoft.com/office/drawing/2014/main" id="{2E2C2ECA-27FA-D346-96B7-4646B32C36BB}"/>
              </a:ext>
            </a:extLst>
          </p:cNvPr>
          <p:cNvPicPr>
            <a:picLocks noChangeAspect="1"/>
          </p:cNvPicPr>
          <p:nvPr/>
        </p:nvPicPr>
        <p:blipFill>
          <a:blip r:embed="rId4"/>
          <a:stretch>
            <a:fillRect/>
          </a:stretch>
        </p:blipFill>
        <p:spPr>
          <a:xfrm>
            <a:off x="9797597" y="3823872"/>
            <a:ext cx="1472460" cy="1472460"/>
          </a:xfrm>
          <a:prstGeom prst="rect">
            <a:avLst/>
          </a:prstGeom>
        </p:spPr>
      </p:pic>
      <p:pic>
        <p:nvPicPr>
          <p:cNvPr id="18" name="Picture 17">
            <a:extLst>
              <a:ext uri="{FF2B5EF4-FFF2-40B4-BE49-F238E27FC236}">
                <a16:creationId xmlns:a16="http://schemas.microsoft.com/office/drawing/2014/main" id="{39A633AC-978F-1842-92D5-887C180D3A2E}"/>
              </a:ext>
            </a:extLst>
          </p:cNvPr>
          <p:cNvPicPr>
            <a:picLocks noChangeAspect="1"/>
          </p:cNvPicPr>
          <p:nvPr/>
        </p:nvPicPr>
        <p:blipFill>
          <a:blip r:embed="rId5"/>
          <a:stretch>
            <a:fillRect/>
          </a:stretch>
        </p:blipFill>
        <p:spPr>
          <a:xfrm>
            <a:off x="546680" y="283976"/>
            <a:ext cx="7148919" cy="4936594"/>
          </a:xfrm>
          <a:prstGeom prst="rect">
            <a:avLst/>
          </a:prstGeom>
        </p:spPr>
      </p:pic>
    </p:spTree>
    <p:extLst>
      <p:ext uri="{BB962C8B-B14F-4D97-AF65-F5344CB8AC3E}">
        <p14:creationId xmlns:p14="http://schemas.microsoft.com/office/powerpoint/2010/main" val="195059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C761-1D64-0340-86B9-68FD0A82C31E}"/>
              </a:ext>
            </a:extLst>
          </p:cNvPr>
          <p:cNvSpPr>
            <a:spLocks noGrp="1"/>
          </p:cNvSpPr>
          <p:nvPr>
            <p:ph type="title"/>
          </p:nvPr>
        </p:nvSpPr>
        <p:spPr/>
        <p:txBody>
          <a:bodyPr/>
          <a:lstStyle/>
          <a:p>
            <a:r>
              <a:rPr lang="en-US" dirty="0" err="1"/>
              <a:t>Khởi</a:t>
            </a:r>
            <a:r>
              <a:rPr lang="en-US" dirty="0"/>
              <a:t> </a:t>
            </a:r>
            <a:r>
              <a:rPr lang="en-US" dirty="0" err="1"/>
              <a:t>tạo</a:t>
            </a:r>
            <a:r>
              <a:rPr lang="en-US" dirty="0"/>
              <a:t> </a:t>
            </a:r>
            <a:r>
              <a:rPr lang="en-US" dirty="0" err="1"/>
              <a:t>sự</a:t>
            </a:r>
            <a:r>
              <a:rPr lang="en-US" dirty="0"/>
              <a:t> </a:t>
            </a:r>
            <a:r>
              <a:rPr lang="en-US" dirty="0" err="1"/>
              <a:t>kiện</a:t>
            </a:r>
            <a:r>
              <a:rPr lang="en-US" dirty="0"/>
              <a:t> (Action)</a:t>
            </a:r>
          </a:p>
        </p:txBody>
      </p:sp>
      <p:sp>
        <p:nvSpPr>
          <p:cNvPr id="3" name="Text Placeholder 2">
            <a:extLst>
              <a:ext uri="{FF2B5EF4-FFF2-40B4-BE49-F238E27FC236}">
                <a16:creationId xmlns:a16="http://schemas.microsoft.com/office/drawing/2014/main" id="{627F1CB1-9952-7140-A500-71600FBD232E}"/>
              </a:ext>
            </a:extLst>
          </p:cNvPr>
          <p:cNvSpPr>
            <a:spLocks noGrp="1"/>
          </p:cNvSpPr>
          <p:nvPr>
            <p:ph type="body" idx="1"/>
          </p:nvPr>
        </p:nvSpPr>
        <p:spPr/>
        <p:txBody>
          <a:bodyPr/>
          <a:lstStyle/>
          <a:p>
            <a:pPr>
              <a:lnSpc>
                <a:spcPct val="100000"/>
              </a:lnSpc>
            </a:pPr>
            <a:r>
              <a:rPr lang="en-US" dirty="0" err="1"/>
              <a:t>Để</a:t>
            </a:r>
            <a:r>
              <a:rPr lang="en-US" dirty="0"/>
              <a:t> </a:t>
            </a:r>
            <a:r>
              <a:rPr lang="en-US" dirty="0" err="1"/>
              <a:t>khởi</a:t>
            </a:r>
            <a:r>
              <a:rPr lang="en-US" dirty="0"/>
              <a:t> </a:t>
            </a:r>
            <a:r>
              <a:rPr lang="en-US" dirty="0" err="1"/>
              <a:t>tạo</a:t>
            </a:r>
            <a:r>
              <a:rPr lang="en-US" dirty="0"/>
              <a:t> action </a:t>
            </a:r>
            <a:r>
              <a:rPr lang="en-US" dirty="0" err="1"/>
              <a:t>cho</a:t>
            </a:r>
            <a:r>
              <a:rPr lang="en-US" dirty="0"/>
              <a:t> </a:t>
            </a:r>
            <a:r>
              <a:rPr lang="en-US" dirty="0" err="1"/>
              <a:t>một</a:t>
            </a:r>
            <a:r>
              <a:rPr lang="en-US" dirty="0"/>
              <a:t> Button “Button Default”, </a:t>
            </a:r>
            <a:r>
              <a:rPr lang="en-US" dirty="0" err="1"/>
              <a:t>cần</a:t>
            </a:r>
            <a:r>
              <a:rPr lang="en-US" dirty="0"/>
              <a:t> </a:t>
            </a:r>
            <a:r>
              <a:rPr lang="en-US" dirty="0" err="1"/>
              <a:t>thực</a:t>
            </a:r>
            <a:r>
              <a:rPr lang="en-US" dirty="0"/>
              <a:t> </a:t>
            </a:r>
            <a:r>
              <a:rPr lang="en-US" dirty="0" err="1"/>
              <a:t>hiện</a:t>
            </a:r>
            <a:r>
              <a:rPr lang="en-US" dirty="0"/>
              <a:t> 4 </a:t>
            </a:r>
            <a:r>
              <a:rPr lang="en-US" dirty="0" err="1"/>
              <a:t>bước</a:t>
            </a:r>
            <a:r>
              <a:rPr lang="en-US" dirty="0"/>
              <a:t> </a:t>
            </a:r>
            <a:r>
              <a:rPr lang="en-US" dirty="0" err="1"/>
              <a:t>như</a:t>
            </a:r>
            <a:r>
              <a:rPr lang="en-US" dirty="0"/>
              <a:t> </a:t>
            </a:r>
            <a:r>
              <a:rPr lang="en-US" dirty="0" err="1"/>
              <a:t>sau</a:t>
            </a:r>
            <a:r>
              <a:rPr lang="en-US" dirty="0"/>
              <a:t>:</a:t>
            </a:r>
          </a:p>
          <a:p>
            <a:pPr marL="990600" lvl="1" indent="-457200">
              <a:lnSpc>
                <a:spcPct val="100000"/>
              </a:lnSpc>
              <a:buFont typeface="+mj-lt"/>
              <a:buAutoNum type="arabicPeriod"/>
            </a:pPr>
            <a:r>
              <a:rPr lang="en-US" dirty="0" err="1"/>
              <a:t>Trong</a:t>
            </a:r>
            <a:r>
              <a:rPr lang="en-US" dirty="0"/>
              <a:t> </a:t>
            </a:r>
            <a:r>
              <a:rPr lang="en-US" b="1" dirty="0" err="1"/>
              <a:t>ViewController.swift</a:t>
            </a:r>
            <a:r>
              <a:rPr lang="en-US" dirty="0"/>
              <a:t>, </a:t>
            </a:r>
            <a:r>
              <a:rPr lang="en-US" dirty="0" err="1"/>
              <a:t>thêm</a:t>
            </a:r>
            <a:r>
              <a:rPr lang="en-US" dirty="0"/>
              <a:t> </a:t>
            </a:r>
            <a:r>
              <a:rPr lang="en-US" dirty="0" err="1"/>
              <a:t>dòng</a:t>
            </a:r>
            <a:r>
              <a:rPr lang="en-US" dirty="0"/>
              <a:t> </a:t>
            </a:r>
            <a:r>
              <a:rPr lang="en-US" dirty="0" err="1"/>
              <a:t>chú</a:t>
            </a:r>
            <a:r>
              <a:rPr lang="en-US" dirty="0"/>
              <a:t> </a:t>
            </a:r>
            <a:r>
              <a:rPr lang="en-US" dirty="0" err="1"/>
              <a:t>thích</a:t>
            </a:r>
            <a:r>
              <a:rPr lang="en-US" dirty="0"/>
              <a:t> </a:t>
            </a:r>
            <a:r>
              <a:rPr lang="en-US" dirty="0" err="1"/>
              <a:t>sau</a:t>
            </a:r>
            <a:r>
              <a:rPr lang="en-US" dirty="0"/>
              <a:t> </a:t>
            </a:r>
            <a:r>
              <a:rPr lang="en-US" dirty="0" err="1"/>
              <a:t>ở</a:t>
            </a:r>
            <a:r>
              <a:rPr lang="en-US" dirty="0"/>
              <a:t> </a:t>
            </a:r>
            <a:r>
              <a:rPr lang="en-US" dirty="0" err="1"/>
              <a:t>cuối</a:t>
            </a:r>
            <a:r>
              <a:rPr lang="en-US" dirty="0"/>
              <a:t> class </a:t>
            </a:r>
            <a:r>
              <a:rPr lang="en-US" dirty="0" err="1"/>
              <a:t>ViewController</a:t>
            </a:r>
            <a:r>
              <a:rPr lang="en-US" dirty="0"/>
              <a:t>:</a:t>
            </a:r>
          </a:p>
          <a:p>
            <a:pPr marL="990600" lvl="1" indent="-457200">
              <a:lnSpc>
                <a:spcPct val="100000"/>
              </a:lnSpc>
              <a:buFont typeface="+mj-lt"/>
              <a:buAutoNum type="arabicPeriod"/>
            </a:pPr>
            <a:endParaRPr lang="en-US" dirty="0"/>
          </a:p>
          <a:p>
            <a:pPr marL="533400" lvl="1" indent="0">
              <a:lnSpc>
                <a:spcPct val="100000"/>
              </a:lnSpc>
              <a:buNone/>
            </a:pPr>
            <a:endParaRPr lang="en-US" dirty="0"/>
          </a:p>
          <a:p>
            <a:pPr marL="533400" lvl="1" indent="0">
              <a:lnSpc>
                <a:spcPct val="100000"/>
              </a:lnSpc>
              <a:buNone/>
            </a:pPr>
            <a:endParaRPr lang="en-US" dirty="0"/>
          </a:p>
          <a:p>
            <a:pPr marL="533400" lvl="1" indent="0">
              <a:lnSpc>
                <a:spcPct val="100000"/>
              </a:lnSpc>
              <a:buNone/>
            </a:pPr>
            <a:r>
              <a:rPr lang="en-US" dirty="0"/>
              <a:t>	Comment </a:t>
            </a:r>
            <a:r>
              <a:rPr lang="en-US" dirty="0" err="1"/>
              <a:t>này</a:t>
            </a:r>
            <a:r>
              <a:rPr lang="en-US" dirty="0"/>
              <a:t> </a:t>
            </a:r>
            <a:r>
              <a:rPr lang="en-US" dirty="0" err="1"/>
              <a:t>có</a:t>
            </a:r>
            <a:r>
              <a:rPr lang="en-US" dirty="0"/>
              <a:t> </a:t>
            </a:r>
            <a:r>
              <a:rPr lang="en-US" dirty="0" err="1"/>
              <a:t>nghĩa</a:t>
            </a:r>
            <a:r>
              <a:rPr lang="en-US" dirty="0"/>
              <a:t> </a:t>
            </a:r>
            <a:r>
              <a:rPr lang="en-US" dirty="0" err="1"/>
              <a:t>đây</a:t>
            </a:r>
            <a:r>
              <a:rPr lang="en-US" dirty="0"/>
              <a:t> </a:t>
            </a:r>
            <a:r>
              <a:rPr lang="en-US" dirty="0" err="1"/>
              <a:t>là</a:t>
            </a:r>
            <a:r>
              <a:rPr lang="en-US" dirty="0"/>
              <a:t> </a:t>
            </a:r>
            <a:r>
              <a:rPr lang="en-US" dirty="0" err="1"/>
              <a:t>khu</a:t>
            </a:r>
            <a:r>
              <a:rPr lang="en-US" dirty="0"/>
              <a:t> </a:t>
            </a:r>
            <a:r>
              <a:rPr lang="en-US" dirty="0" err="1"/>
              <a:t>vực</a:t>
            </a:r>
            <a:r>
              <a:rPr lang="en-US" dirty="0"/>
              <a:t> </a:t>
            </a:r>
            <a:r>
              <a:rPr lang="en-US" dirty="0" err="1"/>
              <a:t>dành</a:t>
            </a:r>
            <a:r>
              <a:rPr lang="en-US" dirty="0"/>
              <a:t> </a:t>
            </a:r>
            <a:r>
              <a:rPr lang="en-US" dirty="0" err="1"/>
              <a:t>cho</a:t>
            </a:r>
            <a:r>
              <a:rPr lang="en-US" dirty="0"/>
              <a:t> </a:t>
            </a:r>
            <a:r>
              <a:rPr lang="en-US" dirty="0" err="1"/>
              <a:t>các</a:t>
            </a:r>
            <a:r>
              <a:rPr lang="en-US" dirty="0"/>
              <a:t> action </a:t>
            </a:r>
            <a:r>
              <a:rPr lang="en-US" dirty="0" err="1"/>
              <a:t>mà</a:t>
            </a:r>
            <a:r>
              <a:rPr lang="en-US" dirty="0"/>
              <a:t> </a:t>
            </a:r>
            <a:r>
              <a:rPr lang="en-US" dirty="0" err="1"/>
              <a:t>chúng</a:t>
            </a:r>
            <a:r>
              <a:rPr lang="en-US" dirty="0"/>
              <a:t> ta </a:t>
            </a:r>
            <a:r>
              <a:rPr lang="en-US" dirty="0" err="1"/>
              <a:t>thêm</a:t>
            </a:r>
            <a:r>
              <a:rPr lang="en-US" dirty="0"/>
              <a:t> </a:t>
            </a:r>
            <a:r>
              <a:rPr lang="en-US" dirty="0" err="1"/>
              <a:t>vào</a:t>
            </a:r>
            <a:endParaRPr lang="en-US" dirty="0"/>
          </a:p>
          <a:p>
            <a:pPr marL="533400" lvl="1" indent="0">
              <a:lnSpc>
                <a:spcPct val="100000"/>
              </a:lnSpc>
              <a:buNone/>
            </a:pPr>
            <a:endParaRPr lang="en-US" dirty="0"/>
          </a:p>
        </p:txBody>
      </p:sp>
      <p:pic>
        <p:nvPicPr>
          <p:cNvPr id="5" name="Picture 4">
            <a:extLst>
              <a:ext uri="{FF2B5EF4-FFF2-40B4-BE49-F238E27FC236}">
                <a16:creationId xmlns:a16="http://schemas.microsoft.com/office/drawing/2014/main" id="{CB1F652E-6761-AC4B-9483-EA80FF369A33}"/>
              </a:ext>
            </a:extLst>
          </p:cNvPr>
          <p:cNvPicPr>
            <a:picLocks noChangeAspect="1"/>
          </p:cNvPicPr>
          <p:nvPr/>
        </p:nvPicPr>
        <p:blipFill>
          <a:blip r:embed="rId2"/>
          <a:stretch>
            <a:fillRect/>
          </a:stretch>
        </p:blipFill>
        <p:spPr>
          <a:xfrm>
            <a:off x="1644650" y="2806700"/>
            <a:ext cx="8902700" cy="622300"/>
          </a:xfrm>
          <a:prstGeom prst="rect">
            <a:avLst/>
          </a:prstGeom>
        </p:spPr>
      </p:pic>
    </p:spTree>
    <p:extLst>
      <p:ext uri="{BB962C8B-B14F-4D97-AF65-F5344CB8AC3E}">
        <p14:creationId xmlns:p14="http://schemas.microsoft.com/office/powerpoint/2010/main" val="202953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40F7-7CB7-BE4D-A37C-F83C511D5B23}"/>
              </a:ext>
            </a:extLst>
          </p:cNvPr>
          <p:cNvSpPr>
            <a:spLocks noGrp="1"/>
          </p:cNvSpPr>
          <p:nvPr>
            <p:ph type="title"/>
          </p:nvPr>
        </p:nvSpPr>
        <p:spPr/>
        <p:txBody>
          <a:bodyPr/>
          <a:lstStyle/>
          <a:p>
            <a:r>
              <a:rPr lang="en-US" dirty="0" err="1"/>
              <a:t>Khởi</a:t>
            </a:r>
            <a:r>
              <a:rPr lang="en-US" dirty="0"/>
              <a:t> </a:t>
            </a:r>
            <a:r>
              <a:rPr lang="en-US" dirty="0" err="1"/>
              <a:t>tạo</a:t>
            </a:r>
            <a:r>
              <a:rPr lang="en-US" dirty="0"/>
              <a:t> </a:t>
            </a:r>
            <a:r>
              <a:rPr lang="en-US" dirty="0" err="1"/>
              <a:t>sự</a:t>
            </a:r>
            <a:r>
              <a:rPr lang="en-US" dirty="0"/>
              <a:t> </a:t>
            </a:r>
            <a:r>
              <a:rPr lang="en-US" dirty="0" err="1"/>
              <a:t>kiện</a:t>
            </a:r>
            <a:r>
              <a:rPr lang="en-US" dirty="0"/>
              <a:t> (Action)</a:t>
            </a:r>
          </a:p>
        </p:txBody>
      </p:sp>
      <p:sp>
        <p:nvSpPr>
          <p:cNvPr id="3" name="Text Placeholder 2">
            <a:extLst>
              <a:ext uri="{FF2B5EF4-FFF2-40B4-BE49-F238E27FC236}">
                <a16:creationId xmlns:a16="http://schemas.microsoft.com/office/drawing/2014/main" id="{91C14C2A-DDB5-B748-B380-08394AF0E76B}"/>
              </a:ext>
            </a:extLst>
          </p:cNvPr>
          <p:cNvSpPr>
            <a:spLocks noGrp="1"/>
          </p:cNvSpPr>
          <p:nvPr>
            <p:ph type="body" idx="1"/>
          </p:nvPr>
        </p:nvSpPr>
        <p:spPr>
          <a:xfrm>
            <a:off x="0" y="996462"/>
            <a:ext cx="12400767" cy="5861535"/>
          </a:xfrm>
        </p:spPr>
        <p:txBody>
          <a:bodyPr/>
          <a:lstStyle/>
          <a:p>
            <a:pPr marL="990600" lvl="1" indent="-457200">
              <a:lnSpc>
                <a:spcPct val="100000"/>
              </a:lnSpc>
              <a:buFont typeface="+mj-lt"/>
              <a:buAutoNum type="arabicPeriod" startAt="2"/>
            </a:pPr>
            <a:r>
              <a:rPr lang="en-US" dirty="0" err="1"/>
              <a:t>Trở</a:t>
            </a:r>
            <a:r>
              <a:rPr lang="en-US" dirty="0"/>
              <a:t> </a:t>
            </a:r>
            <a:r>
              <a:rPr lang="en-US" dirty="0" err="1"/>
              <a:t>lại</a:t>
            </a:r>
            <a:r>
              <a:rPr lang="en-US" dirty="0"/>
              <a:t> file storyboard, </a:t>
            </a:r>
            <a:r>
              <a:rPr lang="en-US" dirty="0" err="1"/>
              <a:t>chọn</a:t>
            </a:r>
            <a:r>
              <a:rPr lang="en-US" dirty="0"/>
              <a:t> Button “Button Default”. Sau </a:t>
            </a:r>
            <a:r>
              <a:rPr lang="en-US" dirty="0" err="1"/>
              <a:t>đó</a:t>
            </a:r>
            <a:r>
              <a:rPr lang="en-US" dirty="0"/>
              <a:t> </a:t>
            </a:r>
            <a:r>
              <a:rPr lang="en-US" dirty="0" err="1"/>
              <a:t>nhấn</a:t>
            </a:r>
            <a:r>
              <a:rPr lang="en-US" dirty="0"/>
              <a:t> </a:t>
            </a:r>
            <a:r>
              <a:rPr lang="en-US" dirty="0" err="1"/>
              <a:t>và</a:t>
            </a:r>
            <a:r>
              <a:rPr lang="en-US" dirty="0"/>
              <a:t> </a:t>
            </a:r>
            <a:r>
              <a:rPr lang="en-US" dirty="0" err="1"/>
              <a:t>giữ</a:t>
            </a:r>
            <a:r>
              <a:rPr lang="en-US" dirty="0"/>
              <a:t> </a:t>
            </a:r>
            <a:r>
              <a:rPr lang="en-US" dirty="0" err="1"/>
              <a:t>phím</a:t>
            </a:r>
            <a:r>
              <a:rPr lang="en-US" dirty="0"/>
              <a:t> control + </a:t>
            </a:r>
            <a:r>
              <a:rPr lang="en-US" dirty="0" err="1"/>
              <a:t>kéo</a:t>
            </a:r>
            <a:r>
              <a:rPr lang="en-US" dirty="0"/>
              <a:t> </a:t>
            </a:r>
            <a:r>
              <a:rPr lang="en-US" dirty="0" err="1"/>
              <a:t>thả</a:t>
            </a:r>
            <a:r>
              <a:rPr lang="en-US" dirty="0"/>
              <a:t> sang class </a:t>
            </a:r>
            <a:r>
              <a:rPr lang="en-US" dirty="0" err="1"/>
              <a:t>ViewController</a:t>
            </a:r>
            <a:r>
              <a:rPr lang="en-US" dirty="0"/>
              <a:t> </a:t>
            </a:r>
            <a:r>
              <a:rPr lang="en-US" dirty="0" err="1"/>
              <a:t>ngay</a:t>
            </a:r>
            <a:r>
              <a:rPr lang="en-US" dirty="0"/>
              <a:t> </a:t>
            </a:r>
            <a:r>
              <a:rPr lang="en-US" dirty="0" err="1"/>
              <a:t>dưới</a:t>
            </a:r>
            <a:r>
              <a:rPr lang="en-US" dirty="0"/>
              <a:t> </a:t>
            </a:r>
            <a:r>
              <a:rPr lang="en-US" dirty="0" err="1"/>
              <a:t>dòng</a:t>
            </a:r>
            <a:r>
              <a:rPr lang="en-US" dirty="0"/>
              <a:t> comment </a:t>
            </a:r>
            <a:r>
              <a:rPr lang="en-US" dirty="0" err="1"/>
              <a:t>vừa</a:t>
            </a:r>
            <a:r>
              <a:rPr lang="en-US" dirty="0"/>
              <a:t> </a:t>
            </a:r>
            <a:r>
              <a:rPr lang="en-US" dirty="0" err="1"/>
              <a:t>được</a:t>
            </a:r>
            <a:r>
              <a:rPr lang="en-US" dirty="0"/>
              <a:t> </a:t>
            </a:r>
            <a:r>
              <a:rPr lang="en-US" dirty="0" err="1"/>
              <a:t>thêm</a:t>
            </a:r>
            <a:r>
              <a:rPr lang="en-US" dirty="0"/>
              <a:t> </a:t>
            </a:r>
            <a:r>
              <a:rPr lang="en-US" dirty="0" err="1"/>
              <a:t>vào</a:t>
            </a:r>
            <a:endParaRPr lang="en-US" dirty="0"/>
          </a:p>
          <a:p>
            <a:endParaRPr lang="en-US" dirty="0"/>
          </a:p>
        </p:txBody>
      </p:sp>
      <p:pic>
        <p:nvPicPr>
          <p:cNvPr id="7" name="Picture 6">
            <a:extLst>
              <a:ext uri="{FF2B5EF4-FFF2-40B4-BE49-F238E27FC236}">
                <a16:creationId xmlns:a16="http://schemas.microsoft.com/office/drawing/2014/main" id="{F8A9FBE7-465F-5142-992F-92CAB9951BF5}"/>
              </a:ext>
            </a:extLst>
          </p:cNvPr>
          <p:cNvPicPr>
            <a:picLocks noChangeAspect="1"/>
          </p:cNvPicPr>
          <p:nvPr/>
        </p:nvPicPr>
        <p:blipFill>
          <a:blip r:embed="rId2"/>
          <a:stretch>
            <a:fillRect/>
          </a:stretch>
        </p:blipFill>
        <p:spPr>
          <a:xfrm>
            <a:off x="2582232" y="2178156"/>
            <a:ext cx="7027536" cy="4679841"/>
          </a:xfrm>
          <a:prstGeom prst="rect">
            <a:avLst/>
          </a:prstGeom>
        </p:spPr>
      </p:pic>
    </p:spTree>
    <p:extLst>
      <p:ext uri="{BB962C8B-B14F-4D97-AF65-F5344CB8AC3E}">
        <p14:creationId xmlns:p14="http://schemas.microsoft.com/office/powerpoint/2010/main" val="158277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C348-4FC4-424C-A70B-EC470D854847}"/>
              </a:ext>
            </a:extLst>
          </p:cNvPr>
          <p:cNvSpPr>
            <a:spLocks noGrp="1"/>
          </p:cNvSpPr>
          <p:nvPr>
            <p:ph type="title"/>
          </p:nvPr>
        </p:nvSpPr>
        <p:spPr/>
        <p:txBody>
          <a:bodyPr/>
          <a:lstStyle/>
          <a:p>
            <a:r>
              <a:rPr lang="en-US" dirty="0" err="1"/>
              <a:t>Khởi</a:t>
            </a:r>
            <a:r>
              <a:rPr lang="en-US" dirty="0"/>
              <a:t> </a:t>
            </a:r>
            <a:r>
              <a:rPr lang="en-US" dirty="0" err="1"/>
              <a:t>tạo</a:t>
            </a:r>
            <a:r>
              <a:rPr lang="en-US" dirty="0"/>
              <a:t> </a:t>
            </a:r>
            <a:r>
              <a:rPr lang="en-US" dirty="0" err="1"/>
              <a:t>sự</a:t>
            </a:r>
            <a:r>
              <a:rPr lang="en-US" dirty="0"/>
              <a:t> </a:t>
            </a:r>
            <a:r>
              <a:rPr lang="en-US" dirty="0" err="1"/>
              <a:t>kiện</a:t>
            </a:r>
            <a:r>
              <a:rPr lang="en-US" dirty="0"/>
              <a:t> (Action)</a:t>
            </a:r>
          </a:p>
        </p:txBody>
      </p:sp>
      <p:sp>
        <p:nvSpPr>
          <p:cNvPr id="3" name="Text Placeholder 2">
            <a:extLst>
              <a:ext uri="{FF2B5EF4-FFF2-40B4-BE49-F238E27FC236}">
                <a16:creationId xmlns:a16="http://schemas.microsoft.com/office/drawing/2014/main" id="{7D58211E-FF36-EB45-B278-AEA6ABDD2158}"/>
              </a:ext>
            </a:extLst>
          </p:cNvPr>
          <p:cNvSpPr>
            <a:spLocks noGrp="1"/>
          </p:cNvSpPr>
          <p:nvPr>
            <p:ph type="body" idx="1"/>
          </p:nvPr>
        </p:nvSpPr>
        <p:spPr/>
        <p:txBody>
          <a:bodyPr/>
          <a:lstStyle/>
          <a:p>
            <a:pPr marL="965200" lvl="1" indent="-457200">
              <a:lnSpc>
                <a:spcPct val="100000"/>
              </a:lnSpc>
              <a:buFont typeface="+mj-lt"/>
              <a:buAutoNum type="arabicPeriod" startAt="3"/>
            </a:pPr>
            <a:r>
              <a:rPr lang="en-US" dirty="0"/>
              <a:t>Sau </a:t>
            </a:r>
            <a:r>
              <a:rPr lang="en-US" dirty="0" err="1"/>
              <a:t>khi</a:t>
            </a:r>
            <a:r>
              <a:rPr lang="en-US" dirty="0"/>
              <a:t> </a:t>
            </a:r>
            <a:r>
              <a:rPr lang="en-US" dirty="0" err="1"/>
              <a:t>thả</a:t>
            </a:r>
            <a:r>
              <a:rPr lang="en-US" dirty="0"/>
              <a:t> </a:t>
            </a:r>
            <a:r>
              <a:rPr lang="en-US" dirty="0" err="1"/>
              <a:t>kết</a:t>
            </a:r>
            <a:r>
              <a:rPr lang="en-US" dirty="0"/>
              <a:t> </a:t>
            </a:r>
            <a:r>
              <a:rPr lang="en-US" dirty="0" err="1"/>
              <a:t>nối</a:t>
            </a:r>
            <a:r>
              <a:rPr lang="en-US" dirty="0"/>
              <a:t> </a:t>
            </a:r>
            <a:r>
              <a:rPr lang="en-US" dirty="0" err="1"/>
              <a:t>ở</a:t>
            </a:r>
            <a:r>
              <a:rPr lang="en-US" dirty="0"/>
              <a:t> class </a:t>
            </a:r>
            <a:r>
              <a:rPr lang="en-US" dirty="0" err="1"/>
              <a:t>ViewController</a:t>
            </a:r>
            <a:r>
              <a:rPr lang="en-US" dirty="0"/>
              <a:t>, </a:t>
            </a:r>
            <a:r>
              <a:rPr lang="en-US" dirty="0" err="1"/>
              <a:t>một</a:t>
            </a:r>
            <a:r>
              <a:rPr lang="en-US" dirty="0"/>
              <a:t> </a:t>
            </a:r>
            <a:r>
              <a:rPr lang="en-US" dirty="0" err="1"/>
              <a:t>cửa</a:t>
            </a:r>
            <a:r>
              <a:rPr lang="en-US" dirty="0"/>
              <a:t> </a:t>
            </a:r>
            <a:r>
              <a:rPr lang="en-US" dirty="0" err="1"/>
              <a:t>sổ</a:t>
            </a:r>
            <a:r>
              <a:rPr lang="en-US" dirty="0"/>
              <a:t> popover </a:t>
            </a:r>
            <a:r>
              <a:rPr lang="en-US" dirty="0" err="1"/>
              <a:t>sẽ</a:t>
            </a:r>
            <a:r>
              <a:rPr lang="en-US" dirty="0"/>
              <a:t> </a:t>
            </a:r>
            <a:r>
              <a:rPr lang="en-US" dirty="0" err="1"/>
              <a:t>hiển</a:t>
            </a:r>
            <a:r>
              <a:rPr lang="en-US" dirty="0"/>
              <a:t> </a:t>
            </a:r>
            <a:r>
              <a:rPr lang="en-US" dirty="0" err="1"/>
              <a:t>thị</a:t>
            </a:r>
            <a:r>
              <a:rPr lang="en-US" dirty="0"/>
              <a:t> </a:t>
            </a:r>
            <a:r>
              <a:rPr lang="en-US" dirty="0" err="1"/>
              <a:t>cho</a:t>
            </a:r>
            <a:r>
              <a:rPr lang="en-US" dirty="0"/>
              <a:t> </a:t>
            </a:r>
            <a:r>
              <a:rPr lang="en-US" dirty="0" err="1"/>
              <a:t>phép</a:t>
            </a:r>
            <a:r>
              <a:rPr lang="en-US" dirty="0"/>
              <a:t> </a:t>
            </a:r>
            <a:r>
              <a:rPr lang="en-US" dirty="0" err="1"/>
              <a:t>cấu</a:t>
            </a:r>
            <a:r>
              <a:rPr lang="en-US" dirty="0"/>
              <a:t> </a:t>
            </a:r>
            <a:r>
              <a:rPr lang="en-US" dirty="0" err="1"/>
              <a:t>hình</a:t>
            </a:r>
            <a:r>
              <a:rPr lang="en-US" dirty="0"/>
              <a:t> </a:t>
            </a:r>
            <a:r>
              <a:rPr lang="en-US" dirty="0" err="1"/>
              <a:t>cách</a:t>
            </a:r>
            <a:r>
              <a:rPr lang="en-US" dirty="0"/>
              <a:t> </a:t>
            </a:r>
            <a:r>
              <a:rPr lang="en-US" dirty="0" err="1"/>
              <a:t>thức</a:t>
            </a:r>
            <a:r>
              <a:rPr lang="en-US" dirty="0"/>
              <a:t> </a:t>
            </a:r>
            <a:r>
              <a:rPr lang="en-US" dirty="0" err="1"/>
              <a:t>kết</a:t>
            </a:r>
            <a:r>
              <a:rPr lang="en-US" dirty="0"/>
              <a:t> </a:t>
            </a:r>
            <a:r>
              <a:rPr lang="en-US" dirty="0" err="1"/>
              <a:t>nối</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marL="50800" indent="0">
              <a:lnSpc>
                <a:spcPct val="100000"/>
              </a:lnSpc>
              <a:buNone/>
            </a:pPr>
            <a:endParaRPr lang="en-US" dirty="0"/>
          </a:p>
          <a:p>
            <a:pPr marL="990600" lvl="1" indent="-457200">
              <a:lnSpc>
                <a:spcPct val="100000"/>
              </a:lnSpc>
              <a:buFont typeface="+mj-lt"/>
              <a:buAutoNum type="arabicPeriod" startAt="4"/>
            </a:pPr>
            <a:r>
              <a:rPr lang="en-US" dirty="0"/>
              <a:t>Click Connect button. </a:t>
            </a:r>
            <a:r>
              <a:rPr lang="en-US" dirty="0" err="1"/>
              <a:t>Kết</a:t>
            </a:r>
            <a:r>
              <a:rPr lang="en-US" dirty="0"/>
              <a:t> </a:t>
            </a:r>
            <a:r>
              <a:rPr lang="en-US" dirty="0" err="1"/>
              <a:t>quả</a:t>
            </a:r>
            <a:r>
              <a:rPr lang="en-US" dirty="0"/>
              <a:t> </a:t>
            </a:r>
            <a:r>
              <a:rPr lang="en-US" dirty="0" err="1"/>
              <a:t>nhận</a:t>
            </a:r>
            <a:r>
              <a:rPr lang="en-US" dirty="0"/>
              <a:t> </a:t>
            </a:r>
            <a:r>
              <a:rPr lang="en-US" dirty="0" err="1"/>
              <a:t>được</a:t>
            </a:r>
            <a:endParaRPr lang="en-US" dirty="0"/>
          </a:p>
        </p:txBody>
      </p:sp>
      <p:pic>
        <p:nvPicPr>
          <p:cNvPr id="5" name="Picture 4">
            <a:extLst>
              <a:ext uri="{FF2B5EF4-FFF2-40B4-BE49-F238E27FC236}">
                <a16:creationId xmlns:a16="http://schemas.microsoft.com/office/drawing/2014/main" id="{15D093C2-FF4F-6D44-A5B6-5CA2C85E454F}"/>
              </a:ext>
            </a:extLst>
          </p:cNvPr>
          <p:cNvPicPr>
            <a:picLocks noChangeAspect="1"/>
          </p:cNvPicPr>
          <p:nvPr/>
        </p:nvPicPr>
        <p:blipFill>
          <a:blip r:embed="rId2"/>
          <a:stretch>
            <a:fillRect/>
          </a:stretch>
        </p:blipFill>
        <p:spPr>
          <a:xfrm>
            <a:off x="1872343" y="2106498"/>
            <a:ext cx="8447314" cy="2847014"/>
          </a:xfrm>
          <a:prstGeom prst="rect">
            <a:avLst/>
          </a:prstGeom>
        </p:spPr>
      </p:pic>
      <p:pic>
        <p:nvPicPr>
          <p:cNvPr id="7" name="Picture 6">
            <a:extLst>
              <a:ext uri="{FF2B5EF4-FFF2-40B4-BE49-F238E27FC236}">
                <a16:creationId xmlns:a16="http://schemas.microsoft.com/office/drawing/2014/main" id="{C37C8C26-4CFB-CB4C-9799-94046CBCFAD5}"/>
              </a:ext>
            </a:extLst>
          </p:cNvPr>
          <p:cNvPicPr>
            <a:picLocks noChangeAspect="1"/>
          </p:cNvPicPr>
          <p:nvPr/>
        </p:nvPicPr>
        <p:blipFill>
          <a:blip r:embed="rId3"/>
          <a:stretch>
            <a:fillRect/>
          </a:stretch>
        </p:blipFill>
        <p:spPr>
          <a:xfrm>
            <a:off x="2978150" y="5635661"/>
            <a:ext cx="6235700" cy="1206500"/>
          </a:xfrm>
          <a:prstGeom prst="rect">
            <a:avLst/>
          </a:prstGeom>
        </p:spPr>
      </p:pic>
    </p:spTree>
    <p:extLst>
      <p:ext uri="{BB962C8B-B14F-4D97-AF65-F5344CB8AC3E}">
        <p14:creationId xmlns:p14="http://schemas.microsoft.com/office/powerpoint/2010/main" val="319224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224C-9B86-F04F-83D3-85833EFA0559}"/>
              </a:ext>
            </a:extLst>
          </p:cNvPr>
          <p:cNvSpPr>
            <a:spLocks noGrp="1"/>
          </p:cNvSpPr>
          <p:nvPr>
            <p:ph type="title"/>
          </p:nvPr>
        </p:nvSpPr>
        <p:spPr/>
        <p:txBody>
          <a:bodyPr/>
          <a:lstStyle/>
          <a:p>
            <a:r>
              <a:rPr lang="en-US" dirty="0" err="1"/>
              <a:t>Khởi</a:t>
            </a:r>
            <a:r>
              <a:rPr lang="en-US" dirty="0"/>
              <a:t> </a:t>
            </a:r>
            <a:r>
              <a:rPr lang="en-US" dirty="0" err="1"/>
              <a:t>tạo</a:t>
            </a:r>
            <a:r>
              <a:rPr lang="en-US" dirty="0"/>
              <a:t> </a:t>
            </a:r>
            <a:r>
              <a:rPr lang="en-US" dirty="0" err="1"/>
              <a:t>sự</a:t>
            </a:r>
            <a:r>
              <a:rPr lang="en-US" dirty="0"/>
              <a:t> </a:t>
            </a:r>
            <a:r>
              <a:rPr lang="en-US" dirty="0" err="1"/>
              <a:t>kiện</a:t>
            </a:r>
            <a:r>
              <a:rPr lang="en-US" dirty="0"/>
              <a:t> (Action)</a:t>
            </a:r>
          </a:p>
        </p:txBody>
      </p:sp>
      <p:sp>
        <p:nvSpPr>
          <p:cNvPr id="3" name="Text Placeholder 2">
            <a:extLst>
              <a:ext uri="{FF2B5EF4-FFF2-40B4-BE49-F238E27FC236}">
                <a16:creationId xmlns:a16="http://schemas.microsoft.com/office/drawing/2014/main" id="{2E8DE6F7-AFDD-6848-823A-464560BDC073}"/>
              </a:ext>
            </a:extLst>
          </p:cNvPr>
          <p:cNvSpPr>
            <a:spLocks noGrp="1"/>
          </p:cNvSpPr>
          <p:nvPr>
            <p:ph type="body" idx="1"/>
          </p:nvPr>
        </p:nvSpPr>
        <p:spPr/>
        <p:txBody>
          <a:bodyPr/>
          <a:lstStyle/>
          <a:p>
            <a:pPr>
              <a:lnSpc>
                <a:spcPct val="100000"/>
              </a:lnSpc>
            </a:pPr>
            <a:r>
              <a:rPr lang="vi-VN" dirty="0"/>
              <a:t>Cấu hình connection trong cửa sổ popover như sau:</a:t>
            </a:r>
          </a:p>
          <a:p>
            <a:pPr lvl="1">
              <a:lnSpc>
                <a:spcPct val="100000"/>
              </a:lnSpc>
            </a:pPr>
            <a:r>
              <a:rPr lang="vi-VN" b="1" dirty="0"/>
              <a:t>Connection:</a:t>
            </a:r>
            <a:r>
              <a:rPr lang="vi-VN" dirty="0"/>
              <a:t> loại kết nối, ở đây bạn hãy chọn </a:t>
            </a:r>
            <a:r>
              <a:rPr lang="vi-VN" b="1" dirty="0"/>
              <a:t>Action.</a:t>
            </a:r>
            <a:endParaRPr lang="vi-VN" dirty="0"/>
          </a:p>
          <a:p>
            <a:pPr lvl="1">
              <a:lnSpc>
                <a:spcPct val="100000"/>
              </a:lnSpc>
            </a:pPr>
            <a:r>
              <a:rPr lang="vi-VN" b="1" dirty="0"/>
              <a:t>Name:</a:t>
            </a:r>
            <a:r>
              <a:rPr lang="vi-VN" dirty="0"/>
              <a:t> tên phương thức, ví dụ </a:t>
            </a:r>
            <a:r>
              <a:rPr lang="vi-VN" b="1" dirty="0"/>
              <a:t>defaultButton.</a:t>
            </a:r>
            <a:endParaRPr lang="vi-VN" dirty="0"/>
          </a:p>
          <a:p>
            <a:pPr lvl="1">
              <a:lnSpc>
                <a:spcPct val="100000"/>
              </a:lnSpc>
            </a:pPr>
            <a:r>
              <a:rPr lang="vi-VN" b="1" dirty="0"/>
              <a:t>Type:</a:t>
            </a:r>
            <a:r>
              <a:rPr lang="vi-VN" dirty="0"/>
              <a:t> nhập </a:t>
            </a:r>
            <a:r>
              <a:rPr lang="vi-VN" b="1" dirty="0"/>
              <a:t>UIButton,</a:t>
            </a:r>
            <a:r>
              <a:rPr lang="vi-VN" dirty="0"/>
              <a:t> có nghĩa là chỉ những đối tượng Button mới có thể kết nối với action này.</a:t>
            </a:r>
          </a:p>
          <a:p>
            <a:pPr lvl="1">
              <a:lnSpc>
                <a:spcPct val="100000"/>
              </a:lnSpc>
            </a:pPr>
            <a:r>
              <a:rPr lang="vi-VN" b="1" dirty="0"/>
              <a:t>Event:</a:t>
            </a:r>
            <a:r>
              <a:rPr lang="vi-VN" dirty="0"/>
              <a:t> chọn sự kiện muốn phát sinh, do người dùng sẽ nhấn vào Button, nên chúng ta chọn “</a:t>
            </a:r>
            <a:r>
              <a:rPr lang="vi-VN" b="1" dirty="0"/>
              <a:t>Touch Up Inside</a:t>
            </a:r>
            <a:r>
              <a:rPr lang="vi-VN" dirty="0"/>
              <a:t>”.</a:t>
            </a:r>
          </a:p>
          <a:p>
            <a:pPr lvl="1">
              <a:lnSpc>
                <a:spcPct val="100000"/>
              </a:lnSpc>
            </a:pPr>
            <a:r>
              <a:rPr lang="vi-VN" b="1" dirty="0"/>
              <a:t>Arguments:</a:t>
            </a:r>
            <a:r>
              <a:rPr lang="vi-VN" dirty="0"/>
              <a:t> tên tham số đầu vào cho phương thức, thường là </a:t>
            </a:r>
            <a:r>
              <a:rPr lang="vi-VN" b="1" dirty="0"/>
              <a:t>Sender</a:t>
            </a:r>
            <a:r>
              <a:rPr lang="vi-VN" dirty="0"/>
              <a:t> đại diện cho chính Button phát sinh action.</a:t>
            </a:r>
          </a:p>
          <a:p>
            <a:pPr lvl="1"/>
            <a:endParaRPr lang="en-US" dirty="0"/>
          </a:p>
        </p:txBody>
      </p:sp>
    </p:spTree>
    <p:extLst>
      <p:ext uri="{BB962C8B-B14F-4D97-AF65-F5344CB8AC3E}">
        <p14:creationId xmlns:p14="http://schemas.microsoft.com/office/powerpoint/2010/main" val="304162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40A8-7CB1-F74C-A331-7712801C0668}"/>
              </a:ext>
            </a:extLst>
          </p:cNvPr>
          <p:cNvSpPr>
            <a:spLocks noGrp="1"/>
          </p:cNvSpPr>
          <p:nvPr>
            <p:ph type="title"/>
          </p:nvPr>
        </p:nvSpPr>
        <p:spPr/>
        <p:txBody>
          <a:bodyPr/>
          <a:lstStyle/>
          <a:p>
            <a:r>
              <a:rPr lang="en-US" dirty="0" err="1"/>
              <a:t>Một</a:t>
            </a:r>
            <a:r>
              <a:rPr lang="en-US" dirty="0"/>
              <a:t> </a:t>
            </a:r>
            <a:r>
              <a:rPr lang="en-US" dirty="0" err="1"/>
              <a:t>số</a:t>
            </a:r>
            <a:r>
              <a:rPr lang="en-US" dirty="0"/>
              <a:t> Action </a:t>
            </a:r>
            <a:r>
              <a:rPr lang="en-US" dirty="0" err="1"/>
              <a:t>thường</a:t>
            </a:r>
            <a:r>
              <a:rPr lang="en-US" dirty="0"/>
              <a:t> </a:t>
            </a:r>
            <a:r>
              <a:rPr lang="en-US" dirty="0" err="1"/>
              <a:t>dùng</a:t>
            </a:r>
            <a:endParaRPr lang="en-US" dirty="0"/>
          </a:p>
        </p:txBody>
      </p:sp>
      <p:sp>
        <p:nvSpPr>
          <p:cNvPr id="3" name="Text Placeholder 2">
            <a:extLst>
              <a:ext uri="{FF2B5EF4-FFF2-40B4-BE49-F238E27FC236}">
                <a16:creationId xmlns:a16="http://schemas.microsoft.com/office/drawing/2014/main" id="{8BE03330-67A1-2846-AE93-979A5CF88F83}"/>
              </a:ext>
            </a:extLst>
          </p:cNvPr>
          <p:cNvSpPr>
            <a:spLocks noGrp="1"/>
          </p:cNvSpPr>
          <p:nvPr>
            <p:ph type="body" idx="1"/>
          </p:nvPr>
        </p:nvSpPr>
        <p:spPr/>
        <p:txBody>
          <a:bodyPr/>
          <a:lstStyle/>
          <a:p>
            <a:pPr>
              <a:lnSpc>
                <a:spcPct val="100000"/>
              </a:lnSpc>
            </a:pPr>
            <a:r>
              <a:rPr lang="en-US" sz="2000" dirty="0" err="1">
                <a:solidFill>
                  <a:srgbClr val="0000FF"/>
                </a:solidFill>
                <a:latin typeface="Menlo" panose="020B0609030804020204" pitchFamily="49" charset="0"/>
              </a:rPr>
              <a:t>var</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touchDown</a:t>
            </a:r>
            <a:r>
              <a:rPr lang="en-US" sz="2000" dirty="0">
                <a:solidFill>
                  <a:srgbClr val="000000"/>
                </a:solidFill>
                <a:latin typeface="Menlo" panose="020B0609030804020204" pitchFamily="49" charset="0"/>
              </a:rPr>
              <a:t>: </a:t>
            </a:r>
            <a:r>
              <a:rPr lang="en-US" sz="2000" dirty="0" err="1">
                <a:solidFill>
                  <a:srgbClr val="2B839F"/>
                </a:solidFill>
                <a:latin typeface="Menlo" panose="020B0609030804020204" pitchFamily="49" charset="0"/>
              </a:rPr>
              <a:t>UIControl</a:t>
            </a:r>
            <a:r>
              <a:rPr lang="en-US" sz="2000" dirty="0" err="1">
                <a:solidFill>
                  <a:srgbClr val="000000"/>
                </a:solidFill>
                <a:latin typeface="Menlo" panose="020B0609030804020204" pitchFamily="49" charset="0"/>
              </a:rPr>
              <a:t>.</a:t>
            </a:r>
            <a:r>
              <a:rPr lang="en-US" sz="2000" dirty="0" err="1">
                <a:solidFill>
                  <a:srgbClr val="2B839F"/>
                </a:solidFill>
                <a:latin typeface="Menlo" panose="020B0609030804020204" pitchFamily="49" charset="0"/>
              </a:rPr>
              <a:t>Event</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get</a:t>
            </a:r>
            <a:r>
              <a:rPr lang="en-US" sz="2000" dirty="0">
                <a:solidFill>
                  <a:srgbClr val="000000"/>
                </a:solidFill>
                <a:latin typeface="Menlo" panose="020B0609030804020204" pitchFamily="49" charset="0"/>
              </a:rPr>
              <a:t> }</a:t>
            </a:r>
          </a:p>
          <a:p>
            <a:pPr lvl="1">
              <a:lnSpc>
                <a:spcPct val="100000"/>
              </a:lnSpc>
            </a:pPr>
            <a:r>
              <a:rPr lang="en-US" dirty="0" err="1">
                <a:solidFill>
                  <a:srgbClr val="000000"/>
                </a:solidFill>
              </a:rPr>
              <a:t>Ý</a:t>
            </a:r>
            <a:r>
              <a:rPr lang="en-US" dirty="0">
                <a:solidFill>
                  <a:srgbClr val="000000"/>
                </a:solidFill>
              </a:rPr>
              <a:t> </a:t>
            </a:r>
            <a:r>
              <a:rPr lang="en-US" dirty="0" err="1">
                <a:solidFill>
                  <a:srgbClr val="000000"/>
                </a:solidFill>
              </a:rPr>
              <a:t>nghĩa</a:t>
            </a:r>
            <a:r>
              <a:rPr lang="en-US" dirty="0">
                <a:solidFill>
                  <a:srgbClr val="000000"/>
                </a:solidFill>
              </a:rPr>
              <a:t>: </a:t>
            </a:r>
            <a:r>
              <a:rPr lang="en-US" dirty="0" err="1">
                <a:solidFill>
                  <a:srgbClr val="000000"/>
                </a:solidFill>
              </a:rPr>
              <a:t>Sự</a:t>
            </a:r>
            <a:r>
              <a:rPr lang="en-US" dirty="0">
                <a:solidFill>
                  <a:srgbClr val="000000"/>
                </a:solidFill>
              </a:rPr>
              <a:t> </a:t>
            </a:r>
            <a:r>
              <a:rPr lang="en-US" dirty="0" err="1">
                <a:solidFill>
                  <a:srgbClr val="000000"/>
                </a:solidFill>
              </a:rPr>
              <a:t>kiện</a:t>
            </a:r>
            <a:r>
              <a:rPr lang="en-US" dirty="0">
                <a:solidFill>
                  <a:srgbClr val="000000"/>
                </a:solidFill>
              </a:rPr>
              <a:t> control </a:t>
            </a:r>
            <a:r>
              <a:rPr lang="en-US" dirty="0" err="1">
                <a:solidFill>
                  <a:srgbClr val="000000"/>
                </a:solidFill>
              </a:rPr>
              <a:t>được</a:t>
            </a:r>
            <a:r>
              <a:rPr lang="en-US" dirty="0">
                <a:solidFill>
                  <a:srgbClr val="000000"/>
                </a:solidFill>
              </a:rPr>
              <a:t> </a:t>
            </a:r>
            <a:r>
              <a:rPr lang="en-US" dirty="0" err="1">
                <a:solidFill>
                  <a:srgbClr val="000000"/>
                </a:solidFill>
              </a:rPr>
              <a:t>nhấn</a:t>
            </a:r>
            <a:r>
              <a:rPr lang="en-US" dirty="0">
                <a:solidFill>
                  <a:srgbClr val="000000"/>
                </a:solidFill>
              </a:rPr>
              <a:t> </a:t>
            </a:r>
            <a:r>
              <a:rPr lang="en-US" dirty="0" err="1">
                <a:solidFill>
                  <a:srgbClr val="000000"/>
                </a:solidFill>
              </a:rPr>
              <a:t>xuống</a:t>
            </a:r>
            <a:endParaRPr lang="en-US" dirty="0">
              <a:solidFill>
                <a:srgbClr val="000000"/>
              </a:solidFill>
            </a:endParaRPr>
          </a:p>
          <a:p>
            <a:pPr>
              <a:lnSpc>
                <a:spcPct val="100000"/>
              </a:lnSpc>
            </a:pPr>
            <a:r>
              <a:rPr lang="en-US" sz="2000" dirty="0" err="1">
                <a:solidFill>
                  <a:srgbClr val="0000FF"/>
                </a:solidFill>
                <a:latin typeface="Menlo" panose="020B0609030804020204" pitchFamily="49" charset="0"/>
              </a:rPr>
              <a:t>var</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touchUpInside</a:t>
            </a:r>
            <a:r>
              <a:rPr lang="en-US" sz="2000" dirty="0">
                <a:solidFill>
                  <a:srgbClr val="000000"/>
                </a:solidFill>
                <a:latin typeface="Menlo" panose="020B0609030804020204" pitchFamily="49" charset="0"/>
              </a:rPr>
              <a:t>: </a:t>
            </a:r>
            <a:r>
              <a:rPr lang="en-US" sz="2000" dirty="0" err="1">
                <a:solidFill>
                  <a:srgbClr val="2B839F"/>
                </a:solidFill>
                <a:latin typeface="Menlo" panose="020B0609030804020204" pitchFamily="49" charset="0"/>
              </a:rPr>
              <a:t>UIControl</a:t>
            </a:r>
            <a:r>
              <a:rPr lang="en-US" sz="2000" dirty="0" err="1">
                <a:solidFill>
                  <a:srgbClr val="000000"/>
                </a:solidFill>
                <a:latin typeface="Menlo" panose="020B0609030804020204" pitchFamily="49" charset="0"/>
              </a:rPr>
              <a:t>.</a:t>
            </a:r>
            <a:r>
              <a:rPr lang="en-US" sz="2000" dirty="0" err="1">
                <a:solidFill>
                  <a:srgbClr val="2B839F"/>
                </a:solidFill>
                <a:latin typeface="Menlo" panose="020B0609030804020204" pitchFamily="49" charset="0"/>
              </a:rPr>
              <a:t>Event</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get</a:t>
            </a:r>
            <a:r>
              <a:rPr lang="en-US" sz="2000" dirty="0">
                <a:solidFill>
                  <a:srgbClr val="000000"/>
                </a:solidFill>
                <a:latin typeface="Menlo" panose="020B0609030804020204" pitchFamily="49" charset="0"/>
              </a:rPr>
              <a:t> } </a:t>
            </a:r>
          </a:p>
          <a:p>
            <a:pPr lvl="1">
              <a:lnSpc>
                <a:spcPct val="100000"/>
              </a:lnSpc>
            </a:pPr>
            <a:r>
              <a:rPr lang="en-US" dirty="0" err="1">
                <a:solidFill>
                  <a:srgbClr val="000000"/>
                </a:solidFill>
              </a:rPr>
              <a:t>Ý</a:t>
            </a:r>
            <a:r>
              <a:rPr lang="en-US" dirty="0">
                <a:solidFill>
                  <a:srgbClr val="000000"/>
                </a:solidFill>
              </a:rPr>
              <a:t> </a:t>
            </a:r>
            <a:r>
              <a:rPr lang="en-US" dirty="0" err="1">
                <a:solidFill>
                  <a:srgbClr val="000000"/>
                </a:solidFill>
              </a:rPr>
              <a:t>nghĩa</a:t>
            </a:r>
            <a:r>
              <a:rPr lang="en-US" dirty="0">
                <a:solidFill>
                  <a:srgbClr val="000000"/>
                </a:solidFill>
              </a:rPr>
              <a:t>: </a:t>
            </a:r>
            <a:r>
              <a:rPr lang="en-US" dirty="0" err="1">
                <a:solidFill>
                  <a:srgbClr val="000000"/>
                </a:solidFill>
              </a:rPr>
              <a:t>Sự</a:t>
            </a:r>
            <a:r>
              <a:rPr lang="en-US" dirty="0">
                <a:solidFill>
                  <a:srgbClr val="000000"/>
                </a:solidFill>
              </a:rPr>
              <a:t> </a:t>
            </a:r>
            <a:r>
              <a:rPr lang="en-US" dirty="0" err="1">
                <a:solidFill>
                  <a:srgbClr val="000000"/>
                </a:solidFill>
              </a:rPr>
              <a:t>kiện</a:t>
            </a:r>
            <a:r>
              <a:rPr lang="en-US" dirty="0">
                <a:solidFill>
                  <a:srgbClr val="000000"/>
                </a:solidFill>
              </a:rPr>
              <a:t> control </a:t>
            </a:r>
            <a:r>
              <a:rPr lang="en-US" dirty="0" err="1">
                <a:solidFill>
                  <a:srgbClr val="000000"/>
                </a:solidFill>
              </a:rPr>
              <a:t>được</a:t>
            </a:r>
            <a:r>
              <a:rPr lang="en-US" dirty="0">
                <a:solidFill>
                  <a:srgbClr val="000000"/>
                </a:solidFill>
              </a:rPr>
              <a:t> </a:t>
            </a:r>
            <a:r>
              <a:rPr lang="en-US" dirty="0" err="1">
                <a:solidFill>
                  <a:srgbClr val="000000"/>
                </a:solidFill>
              </a:rPr>
              <a:t>nhấn</a:t>
            </a:r>
            <a:r>
              <a:rPr lang="en-US" dirty="0">
                <a:solidFill>
                  <a:srgbClr val="000000"/>
                </a:solidFill>
              </a:rPr>
              <a:t> </a:t>
            </a:r>
            <a:r>
              <a:rPr lang="en-US" dirty="0" err="1">
                <a:solidFill>
                  <a:srgbClr val="000000"/>
                </a:solidFill>
              </a:rPr>
              <a:t>xuống</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thả</a:t>
            </a:r>
            <a:r>
              <a:rPr lang="en-US" dirty="0">
                <a:solidFill>
                  <a:srgbClr val="000000"/>
                </a:solidFill>
              </a:rPr>
              <a:t> </a:t>
            </a:r>
            <a:r>
              <a:rPr lang="en-US" dirty="0" err="1">
                <a:solidFill>
                  <a:srgbClr val="000000"/>
                </a:solidFill>
              </a:rPr>
              <a:t>ra</a:t>
            </a:r>
            <a:r>
              <a:rPr lang="en-US" dirty="0">
                <a:solidFill>
                  <a:srgbClr val="000000"/>
                </a:solidFill>
              </a:rPr>
              <a:t> </a:t>
            </a:r>
            <a:r>
              <a:rPr lang="en-US" dirty="0" err="1">
                <a:solidFill>
                  <a:srgbClr val="000000"/>
                </a:solidFill>
              </a:rPr>
              <a:t>liền</a:t>
            </a:r>
            <a:endParaRPr lang="en-US" dirty="0">
              <a:solidFill>
                <a:srgbClr val="000000"/>
              </a:solidFill>
            </a:endParaRPr>
          </a:p>
          <a:p>
            <a:pPr>
              <a:lnSpc>
                <a:spcPct val="100000"/>
              </a:lnSpc>
            </a:pPr>
            <a:r>
              <a:rPr lang="en-US" sz="2000" dirty="0" err="1">
                <a:solidFill>
                  <a:srgbClr val="0000FF"/>
                </a:solidFill>
                <a:latin typeface="Menlo" panose="020B0609030804020204" pitchFamily="49" charset="0"/>
              </a:rPr>
              <a:t>var</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valueChanged</a:t>
            </a:r>
            <a:r>
              <a:rPr lang="en-US" sz="2000" dirty="0">
                <a:solidFill>
                  <a:srgbClr val="000000"/>
                </a:solidFill>
                <a:latin typeface="Menlo" panose="020B0609030804020204" pitchFamily="49" charset="0"/>
              </a:rPr>
              <a:t>: </a:t>
            </a:r>
            <a:r>
              <a:rPr lang="en-US" sz="2000" dirty="0" err="1">
                <a:solidFill>
                  <a:srgbClr val="2B839F"/>
                </a:solidFill>
                <a:latin typeface="Menlo" panose="020B0609030804020204" pitchFamily="49" charset="0"/>
              </a:rPr>
              <a:t>UIControl</a:t>
            </a:r>
            <a:r>
              <a:rPr lang="en-US" sz="2000" dirty="0" err="1">
                <a:solidFill>
                  <a:srgbClr val="000000"/>
                </a:solidFill>
                <a:latin typeface="Menlo" panose="020B0609030804020204" pitchFamily="49" charset="0"/>
              </a:rPr>
              <a:t>.</a:t>
            </a:r>
            <a:r>
              <a:rPr lang="en-US" sz="2000" dirty="0" err="1">
                <a:solidFill>
                  <a:srgbClr val="2B839F"/>
                </a:solidFill>
                <a:latin typeface="Menlo" panose="020B0609030804020204" pitchFamily="49" charset="0"/>
              </a:rPr>
              <a:t>Event</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get</a:t>
            </a:r>
            <a:r>
              <a:rPr lang="en-US" sz="2000" dirty="0">
                <a:solidFill>
                  <a:srgbClr val="000000"/>
                </a:solidFill>
                <a:latin typeface="Menlo" panose="020B0609030804020204" pitchFamily="49" charset="0"/>
              </a:rPr>
              <a:t> }</a:t>
            </a:r>
          </a:p>
          <a:p>
            <a:pPr lvl="1">
              <a:lnSpc>
                <a:spcPct val="100000"/>
              </a:lnSpc>
            </a:pPr>
            <a:r>
              <a:rPr lang="en-US" dirty="0" err="1">
                <a:solidFill>
                  <a:srgbClr val="000000"/>
                </a:solidFill>
              </a:rPr>
              <a:t>Ý</a:t>
            </a:r>
            <a:r>
              <a:rPr lang="en-US" dirty="0">
                <a:solidFill>
                  <a:srgbClr val="000000"/>
                </a:solidFill>
              </a:rPr>
              <a:t> </a:t>
            </a:r>
            <a:r>
              <a:rPr lang="en-US" dirty="0" err="1">
                <a:solidFill>
                  <a:srgbClr val="000000"/>
                </a:solidFill>
              </a:rPr>
              <a:t>nghĩa</a:t>
            </a:r>
            <a:r>
              <a:rPr lang="en-US" dirty="0">
                <a:solidFill>
                  <a:srgbClr val="000000"/>
                </a:solidFill>
              </a:rPr>
              <a:t>:  </a:t>
            </a:r>
            <a:r>
              <a:rPr lang="en-US" dirty="0" err="1">
                <a:solidFill>
                  <a:srgbClr val="000000"/>
                </a:solidFill>
              </a:rPr>
              <a:t>Sự</a:t>
            </a:r>
            <a:r>
              <a:rPr lang="en-US" dirty="0">
                <a:solidFill>
                  <a:srgbClr val="000000"/>
                </a:solidFill>
              </a:rPr>
              <a:t> </a:t>
            </a:r>
            <a:r>
              <a:rPr lang="en-US" dirty="0" err="1">
                <a:solidFill>
                  <a:srgbClr val="000000"/>
                </a:solidFill>
              </a:rPr>
              <a:t>iện</a:t>
            </a:r>
            <a:r>
              <a:rPr lang="en-US" dirty="0">
                <a:solidFill>
                  <a:srgbClr val="000000"/>
                </a:solidFill>
              </a:rPr>
              <a:t> touch </a:t>
            </a:r>
            <a:r>
              <a:rPr lang="en-US" dirty="0" err="1">
                <a:solidFill>
                  <a:srgbClr val="000000"/>
                </a:solidFill>
              </a:rPr>
              <a:t>hoặc</a:t>
            </a:r>
            <a:r>
              <a:rPr lang="en-US" dirty="0">
                <a:solidFill>
                  <a:srgbClr val="000000"/>
                </a:solidFill>
              </a:rPr>
              <a:t> </a:t>
            </a:r>
            <a:r>
              <a:rPr lang="en-US" dirty="0" err="1">
                <a:solidFill>
                  <a:srgbClr val="000000"/>
                </a:solidFill>
              </a:rPr>
              <a:t>kéo</a:t>
            </a:r>
            <a:r>
              <a:rPr lang="en-US" dirty="0">
                <a:solidFill>
                  <a:srgbClr val="000000"/>
                </a:solidFill>
              </a:rPr>
              <a:t> </a:t>
            </a:r>
            <a:r>
              <a:rPr lang="en-US" dirty="0" err="1">
                <a:solidFill>
                  <a:srgbClr val="000000"/>
                </a:solidFill>
              </a:rPr>
              <a:t>thả</a:t>
            </a:r>
            <a:r>
              <a:rPr lang="en-US" dirty="0">
                <a:solidFill>
                  <a:srgbClr val="000000"/>
                </a:solidFill>
              </a:rPr>
              <a:t> </a:t>
            </a:r>
            <a:r>
              <a:rPr lang="en-US" dirty="0" err="1">
                <a:solidFill>
                  <a:srgbClr val="000000"/>
                </a:solidFill>
              </a:rPr>
              <a:t>hoặc</a:t>
            </a:r>
            <a:r>
              <a:rPr lang="en-US" dirty="0">
                <a:solidFill>
                  <a:srgbClr val="000000"/>
                </a:solidFill>
              </a:rPr>
              <a:t> </a:t>
            </a:r>
            <a:r>
              <a:rPr lang="en-US" dirty="0" err="1">
                <a:solidFill>
                  <a:srgbClr val="000000"/>
                </a:solidFill>
              </a:rPr>
              <a:t>thao</a:t>
            </a:r>
            <a:r>
              <a:rPr lang="en-US" dirty="0">
                <a:solidFill>
                  <a:srgbClr val="000000"/>
                </a:solidFill>
              </a:rPr>
              <a:t> </a:t>
            </a:r>
            <a:r>
              <a:rPr lang="en-US" dirty="0" err="1">
                <a:solidFill>
                  <a:srgbClr val="000000"/>
                </a:solidFill>
              </a:rPr>
              <a:t>tác</a:t>
            </a:r>
            <a:r>
              <a:rPr lang="en-US" dirty="0">
                <a:solidFill>
                  <a:srgbClr val="000000"/>
                </a:solidFill>
              </a:rPr>
              <a:t> </a:t>
            </a:r>
            <a:r>
              <a:rPr lang="en-US" dirty="0" err="1">
                <a:solidFill>
                  <a:srgbClr val="000000"/>
                </a:solidFill>
              </a:rPr>
              <a:t>điều</a:t>
            </a:r>
            <a:r>
              <a:rPr lang="en-US" dirty="0">
                <a:solidFill>
                  <a:srgbClr val="000000"/>
                </a:solidFill>
              </a:rPr>
              <a:t> </a:t>
            </a:r>
            <a:r>
              <a:rPr lang="en-US" dirty="0" err="1">
                <a:solidFill>
                  <a:srgbClr val="000000"/>
                </a:solidFill>
              </a:rPr>
              <a:t>khiển</a:t>
            </a:r>
            <a:r>
              <a:rPr lang="en-US" dirty="0">
                <a:solidFill>
                  <a:srgbClr val="000000"/>
                </a:solidFill>
              </a:rPr>
              <a:t> </a:t>
            </a:r>
            <a:r>
              <a:rPr lang="en-US" dirty="0" err="1">
                <a:solidFill>
                  <a:srgbClr val="000000"/>
                </a:solidFill>
              </a:rPr>
              <a:t>khiến</a:t>
            </a:r>
            <a:r>
              <a:rPr lang="en-US" dirty="0">
                <a:solidFill>
                  <a:srgbClr val="000000"/>
                </a:solidFill>
              </a:rPr>
              <a:t> control </a:t>
            </a:r>
            <a:r>
              <a:rPr lang="en-US" dirty="0" err="1">
                <a:solidFill>
                  <a:srgbClr val="000000"/>
                </a:solidFill>
              </a:rPr>
              <a:t>sinh</a:t>
            </a:r>
            <a:r>
              <a:rPr lang="en-US" dirty="0">
                <a:solidFill>
                  <a:srgbClr val="000000"/>
                </a:solidFill>
              </a:rPr>
              <a:t> </a:t>
            </a:r>
            <a:r>
              <a:rPr lang="en-US" dirty="0" err="1">
                <a:solidFill>
                  <a:srgbClr val="000000"/>
                </a:solidFill>
              </a:rPr>
              <a:t>ra</a:t>
            </a:r>
            <a:r>
              <a:rPr lang="en-US" dirty="0">
                <a:solidFill>
                  <a:srgbClr val="000000"/>
                </a:solidFill>
              </a:rPr>
              <a:t> </a:t>
            </a:r>
            <a:r>
              <a:rPr lang="en-US" dirty="0" err="1">
                <a:solidFill>
                  <a:srgbClr val="000000"/>
                </a:solidFill>
              </a:rPr>
              <a:t>một</a:t>
            </a:r>
            <a:r>
              <a:rPr lang="en-US" dirty="0">
                <a:solidFill>
                  <a:srgbClr val="000000"/>
                </a:solidFill>
              </a:rPr>
              <a:t> </a:t>
            </a:r>
            <a:r>
              <a:rPr lang="en-US" dirty="0" err="1">
                <a:solidFill>
                  <a:srgbClr val="000000"/>
                </a:solidFill>
              </a:rPr>
              <a:t>loạt</a:t>
            </a:r>
            <a:r>
              <a:rPr lang="en-US" dirty="0">
                <a:solidFill>
                  <a:srgbClr val="000000"/>
                </a:solidFill>
              </a:rPr>
              <a:t> </a:t>
            </a: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khác</a:t>
            </a:r>
            <a:r>
              <a:rPr lang="en-US" dirty="0">
                <a:solidFill>
                  <a:srgbClr val="000000"/>
                </a:solidFill>
              </a:rPr>
              <a:t> </a:t>
            </a:r>
            <a:r>
              <a:rPr lang="en-US" dirty="0" err="1">
                <a:solidFill>
                  <a:srgbClr val="000000"/>
                </a:solidFill>
              </a:rPr>
              <a:t>nhau</a:t>
            </a:r>
            <a:endParaRPr lang="en-US" dirty="0">
              <a:solidFill>
                <a:srgbClr val="000000"/>
              </a:solidFill>
            </a:endParaRPr>
          </a:p>
          <a:p>
            <a:pPr>
              <a:lnSpc>
                <a:spcPct val="100000"/>
              </a:lnSpc>
            </a:pPr>
            <a:r>
              <a:rPr lang="en-US" sz="2000" dirty="0" err="1">
                <a:solidFill>
                  <a:srgbClr val="0000FF"/>
                </a:solidFill>
                <a:latin typeface="Menlo" panose="020B0609030804020204" pitchFamily="49" charset="0"/>
              </a:rPr>
              <a:t>var</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editingDidBegin</a:t>
            </a:r>
            <a:r>
              <a:rPr lang="en-US" sz="2000" dirty="0">
                <a:solidFill>
                  <a:srgbClr val="000000"/>
                </a:solidFill>
                <a:latin typeface="Menlo" panose="020B0609030804020204" pitchFamily="49" charset="0"/>
              </a:rPr>
              <a:t>: </a:t>
            </a:r>
            <a:r>
              <a:rPr lang="en-US" sz="2000" dirty="0" err="1">
                <a:solidFill>
                  <a:srgbClr val="2B839F"/>
                </a:solidFill>
                <a:latin typeface="Menlo" panose="020B0609030804020204" pitchFamily="49" charset="0"/>
              </a:rPr>
              <a:t>UIControl</a:t>
            </a:r>
            <a:r>
              <a:rPr lang="en-US" sz="2000" dirty="0" err="1">
                <a:solidFill>
                  <a:srgbClr val="000000"/>
                </a:solidFill>
                <a:latin typeface="Menlo" panose="020B0609030804020204" pitchFamily="49" charset="0"/>
              </a:rPr>
              <a:t>.</a:t>
            </a:r>
            <a:r>
              <a:rPr lang="en-US" sz="2000" dirty="0" err="1">
                <a:solidFill>
                  <a:srgbClr val="2B839F"/>
                </a:solidFill>
                <a:latin typeface="Menlo" panose="020B0609030804020204" pitchFamily="49" charset="0"/>
              </a:rPr>
              <a:t>Event</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get</a:t>
            </a:r>
            <a:r>
              <a:rPr lang="en-US" sz="2000" dirty="0">
                <a:solidFill>
                  <a:srgbClr val="000000"/>
                </a:solidFill>
                <a:latin typeface="Menlo" panose="020B0609030804020204" pitchFamily="49" charset="0"/>
              </a:rPr>
              <a:t> }</a:t>
            </a:r>
          </a:p>
          <a:p>
            <a:pPr lvl="1">
              <a:lnSpc>
                <a:spcPct val="100000"/>
              </a:lnSpc>
            </a:pPr>
            <a:r>
              <a:rPr lang="en-US" dirty="0" err="1">
                <a:solidFill>
                  <a:srgbClr val="000000"/>
                </a:solidFill>
              </a:rPr>
              <a:t>Ý</a:t>
            </a:r>
            <a:r>
              <a:rPr lang="en-US" dirty="0">
                <a:solidFill>
                  <a:srgbClr val="000000"/>
                </a:solidFill>
              </a:rPr>
              <a:t> </a:t>
            </a:r>
            <a:r>
              <a:rPr lang="en-US" dirty="0" err="1">
                <a:solidFill>
                  <a:srgbClr val="000000"/>
                </a:solidFill>
              </a:rPr>
              <a:t>nghĩa</a:t>
            </a:r>
            <a:r>
              <a:rPr lang="en-US" dirty="0">
                <a:solidFill>
                  <a:srgbClr val="000000"/>
                </a:solidFill>
              </a:rPr>
              <a:t>:  </a:t>
            </a:r>
            <a:r>
              <a:rPr lang="en-US" dirty="0" err="1">
                <a:solidFill>
                  <a:srgbClr val="000000"/>
                </a:solidFill>
              </a:rPr>
              <a:t>Sự</a:t>
            </a:r>
            <a:r>
              <a:rPr lang="en-US" dirty="0">
                <a:solidFill>
                  <a:srgbClr val="000000"/>
                </a:solidFill>
              </a:rPr>
              <a:t> </a:t>
            </a:r>
            <a:r>
              <a:rPr lang="en-US" dirty="0" err="1">
                <a:solidFill>
                  <a:srgbClr val="000000"/>
                </a:solidFill>
              </a:rPr>
              <a:t>kiện</a:t>
            </a:r>
            <a:r>
              <a:rPr lang="en-US" dirty="0">
                <a:solidFill>
                  <a:srgbClr val="000000"/>
                </a:solidFill>
              </a:rPr>
              <a:t> </a:t>
            </a:r>
            <a:r>
              <a:rPr lang="en-US" dirty="0" err="1">
                <a:solidFill>
                  <a:srgbClr val="000000"/>
                </a:solidFill>
              </a:rPr>
              <a:t>được</a:t>
            </a:r>
            <a:r>
              <a:rPr lang="en-US" dirty="0">
                <a:solidFill>
                  <a:srgbClr val="000000"/>
                </a:solidFill>
              </a:rPr>
              <a:t> </a:t>
            </a:r>
            <a:r>
              <a:rPr lang="en-US" dirty="0" err="1">
                <a:solidFill>
                  <a:srgbClr val="000000"/>
                </a:solidFill>
              </a:rPr>
              <a:t>gọi</a:t>
            </a:r>
            <a:r>
              <a:rPr lang="en-US" dirty="0">
                <a:solidFill>
                  <a:srgbClr val="000000"/>
                </a:solidFill>
              </a:rPr>
              <a:t> </a:t>
            </a:r>
            <a:r>
              <a:rPr lang="en-US" dirty="0" err="1">
                <a:solidFill>
                  <a:srgbClr val="000000"/>
                </a:solidFill>
              </a:rPr>
              <a:t>khi</a:t>
            </a:r>
            <a:r>
              <a:rPr lang="en-US" dirty="0">
                <a:solidFill>
                  <a:srgbClr val="000000"/>
                </a:solidFill>
              </a:rPr>
              <a:t> </a:t>
            </a:r>
            <a:r>
              <a:rPr lang="en-US" dirty="0" err="1">
                <a:solidFill>
                  <a:srgbClr val="000000"/>
                </a:solidFill>
              </a:rPr>
              <a:t>UITextField</a:t>
            </a:r>
            <a:r>
              <a:rPr lang="en-US" dirty="0">
                <a:solidFill>
                  <a:srgbClr val="000000"/>
                </a:solidFill>
              </a:rPr>
              <a:t> </a:t>
            </a:r>
            <a:r>
              <a:rPr lang="en-US" dirty="0" err="1">
                <a:solidFill>
                  <a:srgbClr val="000000"/>
                </a:solidFill>
              </a:rPr>
              <a:t>bắt</a:t>
            </a:r>
            <a:r>
              <a:rPr lang="en-US" dirty="0">
                <a:solidFill>
                  <a:srgbClr val="000000"/>
                </a:solidFill>
              </a:rPr>
              <a:t> </a:t>
            </a:r>
            <a:r>
              <a:rPr lang="en-US" dirty="0" err="1">
                <a:solidFill>
                  <a:srgbClr val="000000"/>
                </a:solidFill>
              </a:rPr>
              <a:t>đầu</a:t>
            </a:r>
            <a:r>
              <a:rPr lang="en-US" dirty="0">
                <a:solidFill>
                  <a:srgbClr val="000000"/>
                </a:solidFill>
              </a:rPr>
              <a:t> </a:t>
            </a:r>
            <a:r>
              <a:rPr lang="en-US" dirty="0" err="1">
                <a:solidFill>
                  <a:srgbClr val="000000"/>
                </a:solidFill>
              </a:rPr>
              <a:t>được</a:t>
            </a:r>
            <a:r>
              <a:rPr lang="en-US" dirty="0">
                <a:solidFill>
                  <a:srgbClr val="000000"/>
                </a:solidFill>
              </a:rPr>
              <a:t> </a:t>
            </a:r>
            <a:r>
              <a:rPr lang="en-US" dirty="0" err="1">
                <a:solidFill>
                  <a:srgbClr val="000000"/>
                </a:solidFill>
              </a:rPr>
              <a:t>chỉnh</a:t>
            </a:r>
            <a:r>
              <a:rPr lang="en-US" dirty="0">
                <a:solidFill>
                  <a:srgbClr val="000000"/>
                </a:solidFill>
              </a:rPr>
              <a:t> </a:t>
            </a:r>
            <a:r>
              <a:rPr lang="en-US" dirty="0" err="1">
                <a:solidFill>
                  <a:srgbClr val="000000"/>
                </a:solidFill>
              </a:rPr>
              <a:t>sửa</a:t>
            </a:r>
            <a:endParaRPr lang="en-US" dirty="0">
              <a:solidFill>
                <a:srgbClr val="000000"/>
              </a:solidFill>
            </a:endParaRPr>
          </a:p>
          <a:p>
            <a:pPr>
              <a:lnSpc>
                <a:spcPct val="100000"/>
              </a:lnSpc>
            </a:pPr>
            <a:r>
              <a:rPr lang="en-US" sz="2000" dirty="0" err="1">
                <a:solidFill>
                  <a:srgbClr val="0000FF"/>
                </a:solidFill>
                <a:latin typeface="Menlo" panose="020B0609030804020204" pitchFamily="49" charset="0"/>
              </a:rPr>
              <a:t>var</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editingChanged</a:t>
            </a:r>
            <a:r>
              <a:rPr lang="en-US" sz="2000" dirty="0">
                <a:solidFill>
                  <a:srgbClr val="000000"/>
                </a:solidFill>
                <a:latin typeface="Menlo" panose="020B0609030804020204" pitchFamily="49" charset="0"/>
              </a:rPr>
              <a:t>: </a:t>
            </a:r>
            <a:r>
              <a:rPr lang="en-US" sz="2000" dirty="0" err="1">
                <a:solidFill>
                  <a:srgbClr val="2B839F"/>
                </a:solidFill>
                <a:latin typeface="Menlo" panose="020B0609030804020204" pitchFamily="49" charset="0"/>
              </a:rPr>
              <a:t>UIControl</a:t>
            </a:r>
            <a:r>
              <a:rPr lang="en-US" sz="2000" dirty="0" err="1">
                <a:solidFill>
                  <a:srgbClr val="000000"/>
                </a:solidFill>
                <a:latin typeface="Menlo" panose="020B0609030804020204" pitchFamily="49" charset="0"/>
              </a:rPr>
              <a:t>.</a:t>
            </a:r>
            <a:r>
              <a:rPr lang="en-US" sz="2000" dirty="0" err="1">
                <a:solidFill>
                  <a:srgbClr val="2B839F"/>
                </a:solidFill>
                <a:latin typeface="Menlo" panose="020B0609030804020204" pitchFamily="49" charset="0"/>
              </a:rPr>
              <a:t>Event</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get</a:t>
            </a:r>
            <a:r>
              <a:rPr lang="en-US" sz="2000" dirty="0">
                <a:solidFill>
                  <a:srgbClr val="000000"/>
                </a:solidFill>
                <a:latin typeface="Menlo" panose="020B0609030804020204" pitchFamily="49" charset="0"/>
              </a:rPr>
              <a:t> }</a:t>
            </a:r>
          </a:p>
          <a:p>
            <a:pPr lvl="1">
              <a:lnSpc>
                <a:spcPct val="100000"/>
              </a:lnSpc>
            </a:pPr>
            <a:r>
              <a:rPr lang="en-US" dirty="0" err="1">
                <a:solidFill>
                  <a:srgbClr val="000000"/>
                </a:solidFill>
              </a:rPr>
              <a:t>Ý</a:t>
            </a:r>
            <a:r>
              <a:rPr lang="en-US" dirty="0">
                <a:solidFill>
                  <a:srgbClr val="000000"/>
                </a:solidFill>
              </a:rPr>
              <a:t> </a:t>
            </a:r>
            <a:r>
              <a:rPr lang="en-US" dirty="0" err="1">
                <a:solidFill>
                  <a:srgbClr val="000000"/>
                </a:solidFill>
              </a:rPr>
              <a:t>nghĩa</a:t>
            </a:r>
            <a:r>
              <a:rPr lang="en-US" dirty="0">
                <a:solidFill>
                  <a:srgbClr val="000000"/>
                </a:solidFill>
              </a:rPr>
              <a:t>:  </a:t>
            </a:r>
            <a:r>
              <a:rPr lang="en-US" dirty="0" err="1">
                <a:solidFill>
                  <a:srgbClr val="000000"/>
                </a:solidFill>
              </a:rPr>
              <a:t>Sự</a:t>
            </a:r>
            <a:r>
              <a:rPr lang="en-US" dirty="0">
                <a:solidFill>
                  <a:srgbClr val="000000"/>
                </a:solidFill>
              </a:rPr>
              <a:t> </a:t>
            </a:r>
            <a:r>
              <a:rPr lang="en-US" dirty="0" err="1">
                <a:solidFill>
                  <a:srgbClr val="000000"/>
                </a:solidFill>
              </a:rPr>
              <a:t>kiện</a:t>
            </a:r>
            <a:r>
              <a:rPr lang="en-US" dirty="0">
                <a:solidFill>
                  <a:srgbClr val="000000"/>
                </a:solidFill>
              </a:rPr>
              <a:t> </a:t>
            </a:r>
            <a:r>
              <a:rPr lang="en-US" dirty="0" err="1">
                <a:solidFill>
                  <a:srgbClr val="000000"/>
                </a:solidFill>
              </a:rPr>
              <a:t>được</a:t>
            </a:r>
            <a:r>
              <a:rPr lang="en-US" dirty="0">
                <a:solidFill>
                  <a:srgbClr val="000000"/>
                </a:solidFill>
              </a:rPr>
              <a:t> </a:t>
            </a:r>
            <a:r>
              <a:rPr lang="en-US" dirty="0" err="1">
                <a:solidFill>
                  <a:srgbClr val="000000"/>
                </a:solidFill>
              </a:rPr>
              <a:t>gọi</a:t>
            </a:r>
            <a:r>
              <a:rPr lang="en-US" dirty="0">
                <a:solidFill>
                  <a:srgbClr val="000000"/>
                </a:solidFill>
              </a:rPr>
              <a:t> </a:t>
            </a:r>
            <a:r>
              <a:rPr lang="en-US" dirty="0" err="1">
                <a:solidFill>
                  <a:srgbClr val="000000"/>
                </a:solidFill>
              </a:rPr>
              <a:t>khi</a:t>
            </a:r>
            <a:r>
              <a:rPr lang="en-US" dirty="0">
                <a:solidFill>
                  <a:srgbClr val="000000"/>
                </a:solidFill>
              </a:rPr>
              <a:t> </a:t>
            </a:r>
            <a:r>
              <a:rPr lang="en-US" dirty="0" err="1">
                <a:solidFill>
                  <a:srgbClr val="000000"/>
                </a:solidFill>
              </a:rPr>
              <a:t>đang</a:t>
            </a:r>
            <a:r>
              <a:rPr lang="en-US" dirty="0">
                <a:solidFill>
                  <a:srgbClr val="000000"/>
                </a:solidFill>
              </a:rPr>
              <a:t> </a:t>
            </a:r>
            <a:r>
              <a:rPr lang="en-US" dirty="0" err="1">
                <a:solidFill>
                  <a:srgbClr val="000000"/>
                </a:solidFill>
              </a:rPr>
              <a:t>chỉnh</a:t>
            </a:r>
            <a:r>
              <a:rPr lang="en-US" dirty="0">
                <a:solidFill>
                  <a:srgbClr val="000000"/>
                </a:solidFill>
              </a:rPr>
              <a:t> </a:t>
            </a:r>
            <a:r>
              <a:rPr lang="en-US" dirty="0" err="1">
                <a:solidFill>
                  <a:srgbClr val="000000"/>
                </a:solidFill>
              </a:rPr>
              <a:t>sửa</a:t>
            </a:r>
            <a:r>
              <a:rPr lang="en-US" dirty="0">
                <a:solidFill>
                  <a:srgbClr val="000000"/>
                </a:solidFill>
              </a:rPr>
              <a:t> </a:t>
            </a:r>
            <a:r>
              <a:rPr lang="en-US" dirty="0" err="1">
                <a:solidFill>
                  <a:srgbClr val="000000"/>
                </a:solidFill>
              </a:rPr>
              <a:t>UITextField</a:t>
            </a:r>
            <a:endParaRPr lang="en-US" dirty="0">
              <a:solidFill>
                <a:srgbClr val="000000"/>
              </a:solidFill>
            </a:endParaRPr>
          </a:p>
          <a:p>
            <a:pPr>
              <a:lnSpc>
                <a:spcPct val="100000"/>
              </a:lnSpc>
            </a:pPr>
            <a:r>
              <a:rPr lang="en-US" sz="2000" dirty="0" err="1">
                <a:solidFill>
                  <a:srgbClr val="0000FF"/>
                </a:solidFill>
                <a:latin typeface="Menlo" panose="020B0609030804020204" pitchFamily="49" charset="0"/>
              </a:rPr>
              <a:t>var</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editingDidEnd</a:t>
            </a:r>
            <a:r>
              <a:rPr lang="en-US" sz="2000" dirty="0">
                <a:solidFill>
                  <a:srgbClr val="000000"/>
                </a:solidFill>
                <a:latin typeface="Menlo" panose="020B0609030804020204" pitchFamily="49" charset="0"/>
              </a:rPr>
              <a:t>: </a:t>
            </a:r>
            <a:r>
              <a:rPr lang="en-US" sz="2000" dirty="0" err="1">
                <a:solidFill>
                  <a:srgbClr val="2B839F"/>
                </a:solidFill>
                <a:latin typeface="Menlo" panose="020B0609030804020204" pitchFamily="49" charset="0"/>
              </a:rPr>
              <a:t>UIControl</a:t>
            </a:r>
            <a:r>
              <a:rPr lang="en-US" sz="2000" dirty="0" err="1">
                <a:solidFill>
                  <a:srgbClr val="000000"/>
                </a:solidFill>
                <a:latin typeface="Menlo" panose="020B0609030804020204" pitchFamily="49" charset="0"/>
              </a:rPr>
              <a:t>.</a:t>
            </a:r>
            <a:r>
              <a:rPr lang="en-US" sz="2000" dirty="0" err="1">
                <a:solidFill>
                  <a:srgbClr val="2B839F"/>
                </a:solidFill>
                <a:latin typeface="Menlo" panose="020B0609030804020204" pitchFamily="49" charset="0"/>
              </a:rPr>
              <a:t>Event</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get</a:t>
            </a:r>
            <a:r>
              <a:rPr lang="en-US" sz="2000" dirty="0">
                <a:solidFill>
                  <a:srgbClr val="000000"/>
                </a:solidFill>
                <a:latin typeface="Menlo" panose="020B0609030804020204" pitchFamily="49" charset="0"/>
              </a:rPr>
              <a:t> }</a:t>
            </a:r>
          </a:p>
          <a:p>
            <a:pPr lvl="1">
              <a:lnSpc>
                <a:spcPct val="100000"/>
              </a:lnSpc>
            </a:pPr>
            <a:r>
              <a:rPr lang="en-US" dirty="0" err="1">
                <a:solidFill>
                  <a:srgbClr val="000000"/>
                </a:solidFill>
              </a:rPr>
              <a:t>Ý</a:t>
            </a:r>
            <a:r>
              <a:rPr lang="en-US" dirty="0">
                <a:solidFill>
                  <a:srgbClr val="000000"/>
                </a:solidFill>
              </a:rPr>
              <a:t> </a:t>
            </a:r>
            <a:r>
              <a:rPr lang="en-US" dirty="0" err="1">
                <a:solidFill>
                  <a:srgbClr val="000000"/>
                </a:solidFill>
              </a:rPr>
              <a:t>nghĩa</a:t>
            </a:r>
            <a:r>
              <a:rPr lang="en-US" dirty="0">
                <a:solidFill>
                  <a:srgbClr val="000000"/>
                </a:solidFill>
              </a:rPr>
              <a:t>:  </a:t>
            </a:r>
            <a:r>
              <a:rPr lang="en-US" dirty="0" err="1">
                <a:solidFill>
                  <a:srgbClr val="000000"/>
                </a:solidFill>
              </a:rPr>
              <a:t>Sự</a:t>
            </a:r>
            <a:r>
              <a:rPr lang="en-US" dirty="0">
                <a:solidFill>
                  <a:srgbClr val="000000"/>
                </a:solidFill>
              </a:rPr>
              <a:t> </a:t>
            </a:r>
            <a:r>
              <a:rPr lang="en-US" dirty="0" err="1">
                <a:solidFill>
                  <a:srgbClr val="000000"/>
                </a:solidFill>
              </a:rPr>
              <a:t>kiện</a:t>
            </a:r>
            <a:r>
              <a:rPr lang="en-US" dirty="0">
                <a:solidFill>
                  <a:srgbClr val="000000"/>
                </a:solidFill>
              </a:rPr>
              <a:t> </a:t>
            </a:r>
            <a:r>
              <a:rPr lang="en-US" dirty="0" err="1">
                <a:solidFill>
                  <a:srgbClr val="000000"/>
                </a:solidFill>
              </a:rPr>
              <a:t>được</a:t>
            </a:r>
            <a:r>
              <a:rPr lang="en-US" dirty="0">
                <a:solidFill>
                  <a:srgbClr val="000000"/>
                </a:solidFill>
              </a:rPr>
              <a:t> </a:t>
            </a:r>
            <a:r>
              <a:rPr lang="en-US" dirty="0" err="1">
                <a:solidFill>
                  <a:srgbClr val="000000"/>
                </a:solidFill>
              </a:rPr>
              <a:t>gọi</a:t>
            </a:r>
            <a:r>
              <a:rPr lang="en-US" dirty="0">
                <a:solidFill>
                  <a:srgbClr val="000000"/>
                </a:solidFill>
              </a:rPr>
              <a:t> </a:t>
            </a:r>
            <a:r>
              <a:rPr lang="en-US" dirty="0" err="1">
                <a:solidFill>
                  <a:srgbClr val="000000"/>
                </a:solidFill>
              </a:rPr>
              <a:t>khi</a:t>
            </a:r>
            <a:r>
              <a:rPr lang="en-US" dirty="0">
                <a:solidFill>
                  <a:srgbClr val="000000"/>
                </a:solidFill>
              </a:rPr>
              <a:t> </a:t>
            </a:r>
            <a:r>
              <a:rPr lang="en-US" dirty="0" err="1">
                <a:solidFill>
                  <a:srgbClr val="000000"/>
                </a:solidFill>
              </a:rPr>
              <a:t>kết</a:t>
            </a:r>
            <a:r>
              <a:rPr lang="en-US" dirty="0">
                <a:solidFill>
                  <a:srgbClr val="000000"/>
                </a:solidFill>
              </a:rPr>
              <a:t> </a:t>
            </a:r>
            <a:r>
              <a:rPr lang="en-US" dirty="0" err="1">
                <a:solidFill>
                  <a:srgbClr val="000000"/>
                </a:solidFill>
              </a:rPr>
              <a:t>thúc</a:t>
            </a:r>
            <a:r>
              <a:rPr lang="en-US" dirty="0">
                <a:solidFill>
                  <a:srgbClr val="000000"/>
                </a:solidFill>
              </a:rPr>
              <a:t> </a:t>
            </a:r>
            <a:r>
              <a:rPr lang="en-US" dirty="0" err="1">
                <a:solidFill>
                  <a:srgbClr val="000000"/>
                </a:solidFill>
              </a:rPr>
              <a:t>chỉnh</a:t>
            </a:r>
            <a:r>
              <a:rPr lang="en-US" dirty="0">
                <a:solidFill>
                  <a:srgbClr val="000000"/>
                </a:solidFill>
              </a:rPr>
              <a:t> </a:t>
            </a:r>
            <a:r>
              <a:rPr lang="en-US" dirty="0" err="1">
                <a:solidFill>
                  <a:srgbClr val="000000"/>
                </a:solidFill>
              </a:rPr>
              <a:t>sửa</a:t>
            </a:r>
            <a:r>
              <a:rPr lang="en-US" dirty="0">
                <a:solidFill>
                  <a:srgbClr val="000000"/>
                </a:solidFill>
              </a:rPr>
              <a:t> </a:t>
            </a:r>
            <a:r>
              <a:rPr lang="en-US" dirty="0" err="1">
                <a:solidFill>
                  <a:srgbClr val="000000"/>
                </a:solidFill>
              </a:rPr>
              <a:t>UITextField</a:t>
            </a:r>
            <a:endParaRPr lang="en-US" dirty="0">
              <a:solidFill>
                <a:srgbClr val="000000"/>
              </a:solidFill>
            </a:endParaRPr>
          </a:p>
          <a:p>
            <a:endParaRPr lang="en-US" dirty="0"/>
          </a:p>
        </p:txBody>
      </p:sp>
    </p:spTree>
    <p:extLst>
      <p:ext uri="{BB962C8B-B14F-4D97-AF65-F5344CB8AC3E}">
        <p14:creationId xmlns:p14="http://schemas.microsoft.com/office/powerpoint/2010/main" val="108248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7028-21AE-6243-A834-3BF95F084CF8}"/>
              </a:ext>
            </a:extLst>
          </p:cNvPr>
          <p:cNvSpPr>
            <a:spLocks noGrp="1"/>
          </p:cNvSpPr>
          <p:nvPr>
            <p:ph type="title"/>
          </p:nvPr>
        </p:nvSpPr>
        <p:spPr/>
        <p:txBody>
          <a:bodyPr/>
          <a:lstStyle/>
          <a:p>
            <a:r>
              <a:rPr lang="en-US" dirty="0" err="1"/>
              <a:t>Kiểm</a:t>
            </a:r>
            <a:r>
              <a:rPr lang="en-US" dirty="0"/>
              <a:t> </a:t>
            </a:r>
            <a:r>
              <a:rPr lang="en-US" dirty="0" err="1"/>
              <a:t>tra</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đã</a:t>
            </a:r>
            <a:r>
              <a:rPr lang="en-US" dirty="0"/>
              <a:t> </a:t>
            </a:r>
            <a:r>
              <a:rPr lang="en-US" dirty="0" err="1"/>
              <a:t>tạo</a:t>
            </a:r>
            <a:endParaRPr lang="en-US" dirty="0"/>
          </a:p>
        </p:txBody>
      </p:sp>
      <p:sp>
        <p:nvSpPr>
          <p:cNvPr id="3" name="Text Placeholder 2">
            <a:extLst>
              <a:ext uri="{FF2B5EF4-FFF2-40B4-BE49-F238E27FC236}">
                <a16:creationId xmlns:a16="http://schemas.microsoft.com/office/drawing/2014/main" id="{6EB08DD3-4339-994C-BB5B-A53EA4374EA6}"/>
              </a:ext>
            </a:extLst>
          </p:cNvPr>
          <p:cNvSpPr>
            <a:spLocks noGrp="1"/>
          </p:cNvSpPr>
          <p:nvPr>
            <p:ph type="body" idx="1"/>
          </p:nvPr>
        </p:nvSpPr>
        <p:spPr>
          <a:xfrm>
            <a:off x="0" y="996462"/>
            <a:ext cx="5937337" cy="5861535"/>
          </a:xfrm>
        </p:spPr>
        <p:txBody>
          <a:bodyPr/>
          <a:lstStyle/>
          <a:p>
            <a:pPr>
              <a:lnSpc>
                <a:spcPct val="100000"/>
              </a:lnSpc>
            </a:pPr>
            <a:r>
              <a:rPr lang="en-US" dirty="0" err="1"/>
              <a:t>Để</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đã</a:t>
            </a:r>
            <a:r>
              <a:rPr lang="en-US" dirty="0"/>
              <a:t> </a:t>
            </a:r>
            <a:r>
              <a:rPr lang="en-US" dirty="0" err="1"/>
              <a:t>tạo</a:t>
            </a:r>
            <a:r>
              <a:rPr lang="en-US" dirty="0"/>
              <a:t> (outlet </a:t>
            </a:r>
            <a:r>
              <a:rPr lang="en-US" dirty="0" err="1"/>
              <a:t>hoặc</a:t>
            </a:r>
            <a:r>
              <a:rPr lang="en-US" dirty="0"/>
              <a:t> action), </a:t>
            </a:r>
            <a:r>
              <a:rPr lang="en-US" dirty="0" err="1"/>
              <a:t>mở</a:t>
            </a:r>
            <a:r>
              <a:rPr lang="en-US" dirty="0"/>
              <a:t> </a:t>
            </a:r>
            <a:r>
              <a:rPr lang="en-US" dirty="0" err="1"/>
              <a:t>cửa</a:t>
            </a:r>
            <a:r>
              <a:rPr lang="en-US" dirty="0"/>
              <a:t> </a:t>
            </a:r>
            <a:r>
              <a:rPr lang="en-US" dirty="0" err="1"/>
              <a:t>sổ</a:t>
            </a:r>
            <a:r>
              <a:rPr lang="en-US" dirty="0"/>
              <a:t> Connection Inspector</a:t>
            </a:r>
          </a:p>
          <a:p>
            <a:pPr>
              <a:lnSpc>
                <a:spcPct val="100000"/>
              </a:lnSpc>
            </a:pPr>
            <a:r>
              <a:rPr lang="en-US" dirty="0" err="1"/>
              <a:t>Cửa</a:t>
            </a:r>
            <a:r>
              <a:rPr lang="en-US" dirty="0"/>
              <a:t> </a:t>
            </a:r>
            <a:r>
              <a:rPr lang="en-US" dirty="0" err="1"/>
              <a:t>sổ</a:t>
            </a:r>
            <a:r>
              <a:rPr lang="en-US" dirty="0"/>
              <a:t> Connection Inspector </a:t>
            </a:r>
            <a:r>
              <a:rPr lang="en-US" dirty="0" err="1"/>
              <a:t>cho</a:t>
            </a:r>
            <a:r>
              <a:rPr lang="en-US" dirty="0"/>
              <a:t> </a:t>
            </a:r>
            <a:r>
              <a:rPr lang="en-US" dirty="0" err="1"/>
              <a:t>thấy</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các</a:t>
            </a:r>
            <a:r>
              <a:rPr lang="en-US" dirty="0"/>
              <a:t> control </a:t>
            </a:r>
            <a:r>
              <a:rPr lang="en-US" dirty="0" err="1"/>
              <a:t>và</a:t>
            </a:r>
            <a:r>
              <a:rPr lang="en-US" dirty="0"/>
              <a:t> view controller</a:t>
            </a:r>
          </a:p>
        </p:txBody>
      </p:sp>
      <p:pic>
        <p:nvPicPr>
          <p:cNvPr id="7" name="Picture 6">
            <a:extLst>
              <a:ext uri="{FF2B5EF4-FFF2-40B4-BE49-F238E27FC236}">
                <a16:creationId xmlns:a16="http://schemas.microsoft.com/office/drawing/2014/main" id="{F37360FC-A7CA-E945-B05E-330B2B94D2DD}"/>
              </a:ext>
            </a:extLst>
          </p:cNvPr>
          <p:cNvPicPr>
            <a:picLocks noChangeAspect="1"/>
          </p:cNvPicPr>
          <p:nvPr/>
        </p:nvPicPr>
        <p:blipFill>
          <a:blip r:embed="rId2"/>
          <a:stretch>
            <a:fillRect/>
          </a:stretch>
        </p:blipFill>
        <p:spPr>
          <a:xfrm>
            <a:off x="6058051" y="996462"/>
            <a:ext cx="6133949" cy="5861538"/>
          </a:xfrm>
          <a:prstGeom prst="rect">
            <a:avLst/>
          </a:prstGeom>
        </p:spPr>
      </p:pic>
    </p:spTree>
    <p:extLst>
      <p:ext uri="{BB962C8B-B14F-4D97-AF65-F5344CB8AC3E}">
        <p14:creationId xmlns:p14="http://schemas.microsoft.com/office/powerpoint/2010/main" val="120242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B91-64D7-2348-A1A6-4C800DC3272B}"/>
              </a:ext>
            </a:extLst>
          </p:cNvPr>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a:t>
            </a:r>
            <a:r>
              <a:rPr lang="en-US" dirty="0" err="1"/>
              <a:t>cho</a:t>
            </a:r>
            <a:r>
              <a:rPr lang="en-US" dirty="0"/>
              <a:t> Button</a:t>
            </a:r>
          </a:p>
        </p:txBody>
      </p:sp>
      <p:sp>
        <p:nvSpPr>
          <p:cNvPr id="3" name="Text Placeholder 2">
            <a:extLst>
              <a:ext uri="{FF2B5EF4-FFF2-40B4-BE49-F238E27FC236}">
                <a16:creationId xmlns:a16="http://schemas.microsoft.com/office/drawing/2014/main" id="{C85C1119-ED62-944C-BEDA-275C9804A68B}"/>
              </a:ext>
            </a:extLst>
          </p:cNvPr>
          <p:cNvSpPr>
            <a:spLocks noGrp="1"/>
          </p:cNvSpPr>
          <p:nvPr>
            <p:ph type="body" idx="1"/>
          </p:nvPr>
        </p:nvSpPr>
        <p:spPr>
          <a:xfrm>
            <a:off x="0" y="996462"/>
            <a:ext cx="7269581" cy="5861535"/>
          </a:xfrm>
        </p:spPr>
        <p:txBody>
          <a:bodyPr/>
          <a:lstStyle/>
          <a:p>
            <a:pPr>
              <a:lnSpc>
                <a:spcPct val="100000"/>
              </a:lnSpc>
            </a:pPr>
            <a:r>
              <a:rPr lang="en-US" dirty="0"/>
              <a:t>Sau </a:t>
            </a:r>
            <a:r>
              <a:rPr lang="en-US" dirty="0" err="1"/>
              <a:t>khi</a:t>
            </a:r>
            <a:r>
              <a:rPr lang="en-US" dirty="0"/>
              <a:t> </a:t>
            </a:r>
            <a:r>
              <a:rPr lang="en-US" dirty="0" err="1"/>
              <a:t>thiết</a:t>
            </a:r>
            <a:r>
              <a:rPr lang="en-US" dirty="0"/>
              <a:t> </a:t>
            </a:r>
            <a:r>
              <a:rPr lang="en-US" dirty="0" err="1"/>
              <a:t>lập</a:t>
            </a:r>
            <a:r>
              <a:rPr lang="en-US" dirty="0"/>
              <a:t> action </a:t>
            </a:r>
            <a:r>
              <a:rPr lang="en-US" dirty="0" err="1"/>
              <a:t>cho</a:t>
            </a:r>
            <a:r>
              <a:rPr lang="en-US" dirty="0"/>
              <a:t> Button, </a:t>
            </a:r>
            <a:r>
              <a:rPr lang="en-US" dirty="0" err="1"/>
              <a:t>thực</a:t>
            </a:r>
            <a:r>
              <a:rPr lang="en-US" dirty="0"/>
              <a:t> </a:t>
            </a:r>
            <a:r>
              <a:rPr lang="en-US" dirty="0" err="1"/>
              <a:t>hiện</a:t>
            </a:r>
            <a:r>
              <a:rPr lang="en-US" dirty="0"/>
              <a:t> </a:t>
            </a:r>
            <a:r>
              <a:rPr lang="en-US" dirty="0" err="1"/>
              <a:t>thiết</a:t>
            </a:r>
            <a:r>
              <a:rPr lang="en-US" dirty="0"/>
              <a:t> </a:t>
            </a:r>
            <a:r>
              <a:rPr lang="en-US" dirty="0" err="1"/>
              <a:t>lập</a:t>
            </a:r>
            <a:r>
              <a:rPr lang="en-US" dirty="0"/>
              <a:t> </a:t>
            </a:r>
            <a:r>
              <a:rPr lang="en-US" dirty="0" err="1"/>
              <a:t>gái</a:t>
            </a:r>
            <a:r>
              <a:rPr lang="en-US" dirty="0"/>
              <a:t> </a:t>
            </a:r>
            <a:r>
              <a:rPr lang="en-US" dirty="0" err="1"/>
              <a:t>trị</a:t>
            </a:r>
            <a:r>
              <a:rPr lang="en-US" dirty="0"/>
              <a:t> </a:t>
            </a:r>
            <a:r>
              <a:rPr lang="en-US" dirty="0" err="1"/>
              <a:t>cho</a:t>
            </a:r>
            <a:r>
              <a:rPr lang="en-US" dirty="0"/>
              <a:t> </a:t>
            </a:r>
            <a:r>
              <a:rPr lang="en-US" dirty="0" err="1"/>
              <a:t>TextField</a:t>
            </a:r>
            <a:r>
              <a:rPr lang="en-US" dirty="0"/>
              <a:t> </a:t>
            </a:r>
            <a:r>
              <a:rPr lang="en-US" dirty="0" err="1"/>
              <a:t>hãy</a:t>
            </a:r>
            <a:r>
              <a:rPr lang="en-US" dirty="0"/>
              <a:t> </a:t>
            </a:r>
            <a:r>
              <a:rPr lang="en-US" dirty="0" err="1"/>
              <a:t>viết</a:t>
            </a:r>
            <a:r>
              <a:rPr lang="en-US" dirty="0"/>
              <a:t> code </a:t>
            </a:r>
            <a:r>
              <a:rPr lang="en-US" dirty="0" err="1"/>
              <a:t>để</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a:t>
            </a:r>
            <a:r>
              <a:rPr lang="en-US" dirty="0" err="1"/>
              <a:t>khi</a:t>
            </a:r>
            <a:r>
              <a:rPr lang="en-US" dirty="0"/>
              <a:t> </a:t>
            </a:r>
            <a:r>
              <a:rPr lang="en-US" dirty="0" err="1"/>
              <a:t>người</a:t>
            </a:r>
            <a:r>
              <a:rPr lang="en-US" dirty="0"/>
              <a:t> </a:t>
            </a:r>
            <a:r>
              <a:rPr lang="en-US" dirty="0" err="1"/>
              <a:t>dùng</a:t>
            </a:r>
            <a:r>
              <a:rPr lang="en-US" dirty="0"/>
              <a:t> touch </a:t>
            </a:r>
            <a:r>
              <a:rPr lang="en-US" dirty="0" err="1"/>
              <a:t>vào</a:t>
            </a:r>
            <a:r>
              <a:rPr lang="en-US" dirty="0"/>
              <a:t> Button </a:t>
            </a:r>
            <a:r>
              <a:rPr lang="en-US" dirty="0" err="1"/>
              <a:t>như</a:t>
            </a:r>
            <a:r>
              <a:rPr lang="en-US" dirty="0"/>
              <a:t> </a:t>
            </a:r>
            <a:r>
              <a:rPr lang="en-US" dirty="0" err="1"/>
              <a:t>sau</a:t>
            </a:r>
            <a:r>
              <a:rPr lang="en-US" dirty="0"/>
              <a:t>:</a:t>
            </a:r>
          </a:p>
          <a:p>
            <a:endParaRPr lang="en-US" dirty="0"/>
          </a:p>
        </p:txBody>
      </p:sp>
      <p:pic>
        <p:nvPicPr>
          <p:cNvPr id="5" name="Picture 4">
            <a:extLst>
              <a:ext uri="{FF2B5EF4-FFF2-40B4-BE49-F238E27FC236}">
                <a16:creationId xmlns:a16="http://schemas.microsoft.com/office/drawing/2014/main" id="{4F8669E3-6752-114D-88F8-A9B392ABCD0F}"/>
              </a:ext>
            </a:extLst>
          </p:cNvPr>
          <p:cNvPicPr>
            <a:picLocks noChangeAspect="1"/>
          </p:cNvPicPr>
          <p:nvPr/>
        </p:nvPicPr>
        <p:blipFill>
          <a:blip r:embed="rId2"/>
          <a:stretch>
            <a:fillRect/>
          </a:stretch>
        </p:blipFill>
        <p:spPr>
          <a:xfrm>
            <a:off x="418912" y="3428999"/>
            <a:ext cx="6850669" cy="996461"/>
          </a:xfrm>
          <a:prstGeom prst="rect">
            <a:avLst/>
          </a:prstGeom>
        </p:spPr>
      </p:pic>
      <p:pic>
        <p:nvPicPr>
          <p:cNvPr id="9" name="Picture 8">
            <a:extLst>
              <a:ext uri="{FF2B5EF4-FFF2-40B4-BE49-F238E27FC236}">
                <a16:creationId xmlns:a16="http://schemas.microsoft.com/office/drawing/2014/main" id="{9CC4D781-87E2-0E42-8F0A-EC4AFCB813CD}"/>
              </a:ext>
            </a:extLst>
          </p:cNvPr>
          <p:cNvPicPr>
            <a:picLocks noChangeAspect="1"/>
          </p:cNvPicPr>
          <p:nvPr/>
        </p:nvPicPr>
        <p:blipFill>
          <a:blip r:embed="rId3"/>
          <a:stretch>
            <a:fillRect/>
          </a:stretch>
        </p:blipFill>
        <p:spPr>
          <a:xfrm>
            <a:off x="8200323" y="996464"/>
            <a:ext cx="3008380" cy="5861536"/>
          </a:xfrm>
          <a:prstGeom prst="rect">
            <a:avLst/>
          </a:prstGeom>
        </p:spPr>
      </p:pic>
    </p:spTree>
    <p:extLst>
      <p:ext uri="{BB962C8B-B14F-4D97-AF65-F5344CB8AC3E}">
        <p14:creationId xmlns:p14="http://schemas.microsoft.com/office/powerpoint/2010/main" val="380644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C0B-1C4C-0E4E-8DC8-3473B2762A75}"/>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387089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406C-08A3-4943-A402-C4634164192A}"/>
              </a:ext>
            </a:extLst>
          </p:cNvPr>
          <p:cNvSpPr>
            <a:spLocks noGrp="1"/>
          </p:cNvSpPr>
          <p:nvPr>
            <p:ph type="title"/>
          </p:nvPr>
        </p:nvSpPr>
        <p:spPr/>
        <p:txBody>
          <a:bodyPr/>
          <a:lstStyle/>
          <a:p>
            <a:r>
              <a:rPr lang="en-US" dirty="0" err="1"/>
              <a:t>Kết</a:t>
            </a:r>
            <a:r>
              <a:rPr lang="en-US" dirty="0"/>
              <a:t> </a:t>
            </a:r>
            <a:r>
              <a:rPr lang="en-US" dirty="0" err="1"/>
              <a:t>nối</a:t>
            </a:r>
            <a:r>
              <a:rPr lang="en-US" dirty="0"/>
              <a:t> </a:t>
            </a:r>
            <a:r>
              <a:rPr lang="en-US" dirty="0" err="1"/>
              <a:t>giao</a:t>
            </a:r>
            <a:r>
              <a:rPr lang="en-US" dirty="0"/>
              <a:t> </a:t>
            </a:r>
            <a:r>
              <a:rPr lang="en-US" dirty="0" err="1"/>
              <a:t>diện</a:t>
            </a:r>
            <a:r>
              <a:rPr lang="en-US" dirty="0"/>
              <a:t> </a:t>
            </a:r>
            <a:r>
              <a:rPr lang="en-US" dirty="0" err="1"/>
              <a:t>với</a:t>
            </a:r>
            <a:r>
              <a:rPr lang="en-US" dirty="0"/>
              <a:t> source code</a:t>
            </a:r>
          </a:p>
        </p:txBody>
      </p:sp>
      <p:sp>
        <p:nvSpPr>
          <p:cNvPr id="3" name="Text Placeholder 2">
            <a:extLst>
              <a:ext uri="{FF2B5EF4-FFF2-40B4-BE49-F238E27FC236}">
                <a16:creationId xmlns:a16="http://schemas.microsoft.com/office/drawing/2014/main" id="{2D2B185C-52F2-EC49-962A-10BD54932EB7}"/>
              </a:ext>
            </a:extLst>
          </p:cNvPr>
          <p:cNvSpPr>
            <a:spLocks noGrp="1"/>
          </p:cNvSpPr>
          <p:nvPr>
            <p:ph type="body" idx="1"/>
          </p:nvPr>
        </p:nvSpPr>
        <p:spPr/>
        <p:txBody>
          <a:bodyPr/>
          <a:lstStyle/>
          <a:p>
            <a:pPr>
              <a:lnSpc>
                <a:spcPct val="100000"/>
              </a:lnSpc>
            </a:pPr>
            <a:r>
              <a:rPr lang="vi-VN" dirty="0"/>
              <a:t>Một màn hình thông thường sẽ bao gồm một giao diện hiển thị nội dung và một view controller. </a:t>
            </a:r>
          </a:p>
          <a:p>
            <a:pPr lvl="1">
              <a:lnSpc>
                <a:spcPct val="100000"/>
              </a:lnSpc>
            </a:pPr>
            <a:r>
              <a:rPr lang="vi-VN" dirty="0"/>
              <a:t>View controller sẽ làm nhiêm vụ thực hiện các hành vi của giao diện. Hiểu theo cách khác là tại đây sẽ được lập trình để xây dựng các chức năng cho giao diện mà view controller quản lý. </a:t>
            </a:r>
          </a:p>
          <a:p>
            <a:pPr lvl="1">
              <a:lnSpc>
                <a:spcPct val="100000"/>
              </a:lnSpc>
            </a:pPr>
            <a:r>
              <a:rPr lang="vi-VN" dirty="0"/>
              <a:t>Một view controller quản lý một single content view cùng với các subviews của nó</a:t>
            </a:r>
          </a:p>
          <a:p>
            <a:pPr lvl="1">
              <a:lnSpc>
                <a:spcPct val="100000"/>
              </a:lnSpc>
            </a:pPr>
            <a:r>
              <a:rPr lang="vi-VN" dirty="0"/>
              <a:t>Tất cả các view controller objects trong iOS đều là kiểu UIViewController hoặc là lớp con kế thừa của nó</a:t>
            </a:r>
          </a:p>
          <a:p>
            <a:pPr>
              <a:lnSpc>
                <a:spcPct val="100000"/>
              </a:lnSpc>
            </a:pPr>
            <a:r>
              <a:rPr lang="vi-VN" dirty="0"/>
              <a:t>Để kết nối một giao diện với source code, cần kết nối giao diện với một class view controller. </a:t>
            </a:r>
          </a:p>
          <a:p>
            <a:pPr lvl="1">
              <a:lnSpc>
                <a:spcPct val="100000"/>
              </a:lnSpc>
            </a:pPr>
            <a:r>
              <a:rPr lang="vi-VN" dirty="0"/>
              <a:t>Xây dựng các hành vi cho giao diện bên trong class hoặc subclass view controller đó. </a:t>
            </a:r>
          </a:p>
        </p:txBody>
      </p:sp>
    </p:spTree>
    <p:extLst>
      <p:ext uri="{BB962C8B-B14F-4D97-AF65-F5344CB8AC3E}">
        <p14:creationId xmlns:p14="http://schemas.microsoft.com/office/powerpoint/2010/main" val="320633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2793-98C5-D846-A033-BF50580EE852}"/>
              </a:ext>
            </a:extLst>
          </p:cNvPr>
          <p:cNvSpPr>
            <a:spLocks noGrp="1"/>
          </p:cNvSpPr>
          <p:nvPr>
            <p:ph type="title"/>
          </p:nvPr>
        </p:nvSpPr>
        <p:spPr/>
        <p:txBody>
          <a:bodyPr/>
          <a:lstStyle/>
          <a:p>
            <a:r>
              <a:rPr lang="en-US" dirty="0" err="1"/>
              <a:t>Kết</a:t>
            </a:r>
            <a:r>
              <a:rPr lang="en-US" dirty="0"/>
              <a:t> </a:t>
            </a:r>
            <a:r>
              <a:rPr lang="en-US" dirty="0" err="1"/>
              <a:t>nối</a:t>
            </a:r>
            <a:r>
              <a:rPr lang="en-US" dirty="0"/>
              <a:t> </a:t>
            </a:r>
            <a:r>
              <a:rPr lang="en-US" dirty="0" err="1"/>
              <a:t>giao</a:t>
            </a:r>
            <a:r>
              <a:rPr lang="en-US" dirty="0"/>
              <a:t> </a:t>
            </a:r>
            <a:r>
              <a:rPr lang="en-US" dirty="0" err="1"/>
              <a:t>diện</a:t>
            </a:r>
            <a:r>
              <a:rPr lang="en-US" dirty="0"/>
              <a:t> </a:t>
            </a:r>
            <a:r>
              <a:rPr lang="en-US" dirty="0" err="1"/>
              <a:t>với</a:t>
            </a:r>
            <a:r>
              <a:rPr lang="en-US" dirty="0"/>
              <a:t> source code</a:t>
            </a:r>
          </a:p>
        </p:txBody>
      </p:sp>
      <p:pic>
        <p:nvPicPr>
          <p:cNvPr id="5" name="Picture 4">
            <a:extLst>
              <a:ext uri="{FF2B5EF4-FFF2-40B4-BE49-F238E27FC236}">
                <a16:creationId xmlns:a16="http://schemas.microsoft.com/office/drawing/2014/main" id="{70EB89B6-193D-314E-8F8F-3F387C894FF0}"/>
              </a:ext>
            </a:extLst>
          </p:cNvPr>
          <p:cNvPicPr>
            <a:picLocks noChangeAspect="1"/>
          </p:cNvPicPr>
          <p:nvPr/>
        </p:nvPicPr>
        <p:blipFill>
          <a:blip r:embed="rId2"/>
          <a:stretch>
            <a:fillRect/>
          </a:stretch>
        </p:blipFill>
        <p:spPr>
          <a:xfrm>
            <a:off x="3606587" y="1704731"/>
            <a:ext cx="4978825" cy="3448537"/>
          </a:xfrm>
          <a:prstGeom prst="rect">
            <a:avLst/>
          </a:prstGeom>
        </p:spPr>
      </p:pic>
    </p:spTree>
    <p:extLst>
      <p:ext uri="{BB962C8B-B14F-4D97-AF65-F5344CB8AC3E}">
        <p14:creationId xmlns:p14="http://schemas.microsoft.com/office/powerpoint/2010/main" val="14184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8633-7CF5-7841-B4BE-9A5145FD3201}"/>
              </a:ext>
            </a:extLst>
          </p:cNvPr>
          <p:cNvSpPr>
            <a:spLocks noGrp="1"/>
          </p:cNvSpPr>
          <p:nvPr>
            <p:ph type="title"/>
          </p:nvPr>
        </p:nvSpPr>
        <p:spPr/>
        <p:txBody>
          <a:bodyPr/>
          <a:lstStyle/>
          <a:p>
            <a:r>
              <a:rPr lang="en-US" dirty="0" err="1"/>
              <a:t>Thiết</a:t>
            </a:r>
            <a:r>
              <a:rPr lang="en-US" dirty="0"/>
              <a:t> </a:t>
            </a:r>
            <a:r>
              <a:rPr lang="en-US" dirty="0" err="1"/>
              <a:t>lập</a:t>
            </a:r>
            <a:r>
              <a:rPr lang="en-US" dirty="0"/>
              <a:t> Outlet</a:t>
            </a:r>
          </a:p>
        </p:txBody>
      </p:sp>
      <p:sp>
        <p:nvSpPr>
          <p:cNvPr id="3" name="Text Placeholder 2">
            <a:extLst>
              <a:ext uri="{FF2B5EF4-FFF2-40B4-BE49-F238E27FC236}">
                <a16:creationId xmlns:a16="http://schemas.microsoft.com/office/drawing/2014/main" id="{B01B6373-3AAE-0948-8FFC-0DA4D69E175B}"/>
              </a:ext>
            </a:extLst>
          </p:cNvPr>
          <p:cNvSpPr>
            <a:spLocks noGrp="1"/>
          </p:cNvSpPr>
          <p:nvPr>
            <p:ph type="body" idx="1"/>
          </p:nvPr>
        </p:nvSpPr>
        <p:spPr/>
        <p:txBody>
          <a:bodyPr/>
          <a:lstStyle/>
          <a:p>
            <a:pPr>
              <a:lnSpc>
                <a:spcPct val="100000"/>
              </a:lnSpc>
            </a:pPr>
            <a:r>
              <a:rPr lang="vi-VN" dirty="0"/>
              <a:t>Outlet thực chất là một đối tượng đại diện cho một thành phần giao diện nào đó (ví dụ như control). </a:t>
            </a:r>
          </a:p>
          <a:p>
            <a:pPr>
              <a:lnSpc>
                <a:spcPct val="100000"/>
              </a:lnSpc>
            </a:pPr>
            <a:r>
              <a:rPr lang="vi-VN" dirty="0"/>
              <a:t>Outlet mô tả sự kết nối giữa một thành phần giao diện nào đó tới source code. Do đó để tương tác với control trong code thì chúng ta sẽ thao tác thông qua đối tượng outlet.</a:t>
            </a:r>
          </a:p>
          <a:p>
            <a:pPr>
              <a:lnSpc>
                <a:spcPct val="100000"/>
              </a:lnSpc>
            </a:pPr>
            <a:r>
              <a:rPr lang="vi-VN" dirty="0"/>
              <a:t>Trong XCode, để tạo một outlet cho một UI element, </a:t>
            </a:r>
            <a:r>
              <a:rPr lang="vi-VN" b="1" dirty="0"/>
              <a:t>giữ phím Control đồng thời nắm kéo thành phần giao diện tới nơi chứa source thích hợp</a:t>
            </a:r>
            <a:r>
              <a:rPr lang="vi-VN" dirty="0"/>
              <a:t> (thường là view controller)</a:t>
            </a:r>
          </a:p>
          <a:p>
            <a:pPr marL="50800" indent="0">
              <a:lnSpc>
                <a:spcPct val="100000"/>
              </a:lnSpc>
              <a:buNone/>
            </a:pPr>
            <a:endParaRPr lang="en-US" dirty="0"/>
          </a:p>
        </p:txBody>
      </p:sp>
    </p:spTree>
    <p:extLst>
      <p:ext uri="{BB962C8B-B14F-4D97-AF65-F5344CB8AC3E}">
        <p14:creationId xmlns:p14="http://schemas.microsoft.com/office/powerpoint/2010/main" val="183303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948-177F-D246-8119-273BDC482927}"/>
              </a:ext>
            </a:extLst>
          </p:cNvPr>
          <p:cNvSpPr>
            <a:spLocks noGrp="1"/>
          </p:cNvSpPr>
          <p:nvPr>
            <p:ph type="title"/>
          </p:nvPr>
        </p:nvSpPr>
        <p:spPr/>
        <p:txBody>
          <a:bodyPr/>
          <a:lstStyle/>
          <a:p>
            <a:r>
              <a:rPr lang="en-US" dirty="0" err="1"/>
              <a:t>Thiết</a:t>
            </a:r>
            <a:r>
              <a:rPr lang="en-US" dirty="0"/>
              <a:t> </a:t>
            </a:r>
            <a:r>
              <a:rPr lang="en-US" dirty="0" err="1"/>
              <a:t>lập</a:t>
            </a:r>
            <a:r>
              <a:rPr lang="en-US" dirty="0"/>
              <a:t> Outlet</a:t>
            </a:r>
          </a:p>
        </p:txBody>
      </p:sp>
      <p:sp>
        <p:nvSpPr>
          <p:cNvPr id="3" name="Text Placeholder 2">
            <a:extLst>
              <a:ext uri="{FF2B5EF4-FFF2-40B4-BE49-F238E27FC236}">
                <a16:creationId xmlns:a16="http://schemas.microsoft.com/office/drawing/2014/main" id="{154C87FC-A806-234D-A5BB-439044ADAFB0}"/>
              </a:ext>
            </a:extLst>
          </p:cNvPr>
          <p:cNvSpPr>
            <a:spLocks noGrp="1"/>
          </p:cNvSpPr>
          <p:nvPr>
            <p:ph type="body" idx="1"/>
          </p:nvPr>
        </p:nvSpPr>
        <p:spPr/>
        <p:txBody>
          <a:bodyPr/>
          <a:lstStyle/>
          <a:p>
            <a:r>
              <a:rPr lang="en-US" dirty="0" err="1"/>
              <a:t>Để</a:t>
            </a:r>
            <a:r>
              <a:rPr lang="en-US" dirty="0"/>
              <a:t> </a:t>
            </a:r>
            <a:r>
              <a:rPr lang="en-US" dirty="0" err="1"/>
              <a:t>thiết</a:t>
            </a:r>
            <a:r>
              <a:rPr lang="en-US" dirty="0"/>
              <a:t> </a:t>
            </a:r>
            <a:r>
              <a:rPr lang="en-US" dirty="0" err="1"/>
              <a:t>lập</a:t>
            </a:r>
            <a:r>
              <a:rPr lang="en-US" dirty="0"/>
              <a:t> </a:t>
            </a:r>
            <a:r>
              <a:rPr lang="en-US" dirty="0" err="1"/>
              <a:t>Oulet</a:t>
            </a:r>
            <a:r>
              <a:rPr lang="en-US" dirty="0"/>
              <a:t>, </a:t>
            </a:r>
            <a:r>
              <a:rPr lang="en-US" dirty="0" err="1"/>
              <a:t>cần</a:t>
            </a:r>
            <a:r>
              <a:rPr lang="en-US" dirty="0"/>
              <a:t> </a:t>
            </a:r>
            <a:r>
              <a:rPr lang="en-US" dirty="0" err="1"/>
              <a:t>thực</a:t>
            </a:r>
            <a:r>
              <a:rPr lang="en-US" dirty="0"/>
              <a:t> </a:t>
            </a:r>
            <a:r>
              <a:rPr lang="en-US" dirty="0" err="1"/>
              <a:t>hiện</a:t>
            </a:r>
            <a:r>
              <a:rPr lang="en-US" dirty="0"/>
              <a:t> 9 </a:t>
            </a:r>
            <a:r>
              <a:rPr lang="en-US" dirty="0" err="1"/>
              <a:t>bước</a:t>
            </a:r>
            <a:r>
              <a:rPr lang="en-US" dirty="0"/>
              <a:t> </a:t>
            </a:r>
            <a:r>
              <a:rPr lang="en-US" dirty="0" err="1"/>
              <a:t>như</a:t>
            </a:r>
            <a:r>
              <a:rPr lang="en-US" dirty="0"/>
              <a:t> </a:t>
            </a:r>
            <a:r>
              <a:rPr lang="en-US" dirty="0" err="1"/>
              <a:t>sau</a:t>
            </a:r>
            <a:r>
              <a:rPr lang="en-US" dirty="0"/>
              <a:t>:</a:t>
            </a:r>
          </a:p>
          <a:p>
            <a:pPr marL="990600" lvl="1" indent="-457200">
              <a:buFont typeface="+mj-lt"/>
              <a:buAutoNum type="arabicPeriod"/>
            </a:pPr>
            <a:r>
              <a:rPr lang="en-US" dirty="0" err="1"/>
              <a:t>Mở</a:t>
            </a:r>
            <a:r>
              <a:rPr lang="en-US" dirty="0"/>
              <a:t> storyboard (</a:t>
            </a:r>
            <a:r>
              <a:rPr lang="en-US" b="1" dirty="0" err="1"/>
              <a:t>Main.storyboard</a:t>
            </a:r>
            <a:r>
              <a:rPr lang="en-US" dirty="0"/>
              <a:t>)</a:t>
            </a:r>
          </a:p>
          <a:p>
            <a:pPr marL="990600" lvl="1" indent="-457200">
              <a:buFont typeface="+mj-lt"/>
              <a:buAutoNum type="arabicPeriod"/>
            </a:pPr>
            <a:r>
              <a:rPr lang="en-US" dirty="0" err="1"/>
              <a:t>Mở</a:t>
            </a:r>
            <a:r>
              <a:rPr lang="en-US" dirty="0"/>
              <a:t> </a:t>
            </a:r>
            <a:r>
              <a:rPr lang="en-US" b="1" dirty="0"/>
              <a:t>assistant editor</a:t>
            </a:r>
            <a:r>
              <a:rPr lang="en-US" dirty="0"/>
              <a:t>. </a:t>
            </a:r>
            <a:r>
              <a:rPr lang="en-US" dirty="0" err="1"/>
              <a:t>Nếu</a:t>
            </a:r>
            <a:r>
              <a:rPr lang="en-US" dirty="0"/>
              <a:t> </a:t>
            </a:r>
            <a:r>
              <a:rPr lang="en-US" dirty="0" err="1"/>
              <a:t>bạn</a:t>
            </a:r>
            <a:r>
              <a:rPr lang="en-US" dirty="0"/>
              <a:t> </a:t>
            </a:r>
            <a:r>
              <a:rPr lang="en-US" dirty="0" err="1"/>
              <a:t>muốn</a:t>
            </a:r>
            <a:r>
              <a:rPr lang="en-US" dirty="0"/>
              <a:t> </a:t>
            </a:r>
            <a:r>
              <a:rPr lang="en-US" dirty="0" err="1"/>
              <a:t>có</a:t>
            </a:r>
            <a:r>
              <a:rPr lang="en-US" dirty="0"/>
              <a:t> </a:t>
            </a:r>
            <a:r>
              <a:rPr lang="en-US" dirty="0" err="1"/>
              <a:t>nhiều</a:t>
            </a:r>
            <a:r>
              <a:rPr lang="en-US" dirty="0"/>
              <a:t> </a:t>
            </a:r>
            <a:r>
              <a:rPr lang="en-US" dirty="0" err="1"/>
              <a:t>không</a:t>
            </a:r>
            <a:r>
              <a:rPr lang="en-US" dirty="0"/>
              <a:t> </a:t>
            </a:r>
            <a:r>
              <a:rPr lang="en-US" dirty="0" err="1"/>
              <a:t>gian</a:t>
            </a:r>
            <a:r>
              <a:rPr lang="en-US" dirty="0"/>
              <a:t> </a:t>
            </a:r>
            <a:r>
              <a:rPr lang="en-US" dirty="0" err="1"/>
              <a:t>làm</a:t>
            </a:r>
            <a:r>
              <a:rPr lang="en-US" dirty="0"/>
              <a:t> </a:t>
            </a:r>
            <a:r>
              <a:rPr lang="en-US" dirty="0" err="1"/>
              <a:t>việc</a:t>
            </a:r>
            <a:r>
              <a:rPr lang="en-US" dirty="0"/>
              <a:t> </a:t>
            </a:r>
            <a:r>
              <a:rPr lang="en-US" dirty="0" err="1"/>
              <a:t>thì</a:t>
            </a:r>
            <a:r>
              <a:rPr lang="en-US" dirty="0"/>
              <a:t> </a:t>
            </a:r>
            <a:r>
              <a:rPr lang="en-US" dirty="0" err="1"/>
              <a:t>thu</a:t>
            </a:r>
            <a:r>
              <a:rPr lang="en-US" dirty="0"/>
              <a:t> </a:t>
            </a:r>
            <a:r>
              <a:rPr lang="en-US" dirty="0" err="1"/>
              <a:t>gọn</a:t>
            </a:r>
            <a:r>
              <a:rPr lang="en-US" dirty="0"/>
              <a:t> </a:t>
            </a:r>
            <a:r>
              <a:rPr lang="en-US" b="1" dirty="0"/>
              <a:t>project navigator</a:t>
            </a:r>
            <a:r>
              <a:rPr lang="en-US" dirty="0"/>
              <a:t> </a:t>
            </a:r>
            <a:r>
              <a:rPr lang="en-US" dirty="0" err="1"/>
              <a:t>và</a:t>
            </a:r>
            <a:r>
              <a:rPr lang="en-US" dirty="0"/>
              <a:t> </a:t>
            </a:r>
            <a:r>
              <a:rPr lang="en-US" b="1" dirty="0"/>
              <a:t>utility area</a:t>
            </a:r>
          </a:p>
          <a:p>
            <a:pPr marL="990600" lvl="1" indent="-457200">
              <a:buFont typeface="+mj-lt"/>
              <a:buAutoNum type="arabicPeriod"/>
            </a:pPr>
            <a:endParaRPr lang="en-US" dirty="0"/>
          </a:p>
          <a:p>
            <a:pPr marL="990600" lvl="1" indent="-457200">
              <a:buFont typeface="+mj-lt"/>
              <a:buAutoNum type="arabicPeriod"/>
            </a:pPr>
            <a:endParaRPr lang="en-US" dirty="0"/>
          </a:p>
          <a:p>
            <a:pPr marL="990600" lvl="1" indent="-457200">
              <a:buFont typeface="+mj-lt"/>
              <a:buAutoNum type="arabicPeriod"/>
            </a:pPr>
            <a:endParaRPr lang="en-US" dirty="0"/>
          </a:p>
          <a:p>
            <a:pPr marL="990600" lvl="1" indent="-457200">
              <a:buFont typeface="+mj-lt"/>
              <a:buAutoNum type="arabicPeriod"/>
            </a:pPr>
            <a:endParaRPr lang="en-US" dirty="0"/>
          </a:p>
          <a:p>
            <a:pPr marL="990600" lvl="1" indent="-457200">
              <a:buFont typeface="+mj-lt"/>
              <a:buAutoNum type="arabicPeriod"/>
            </a:pPr>
            <a:endParaRPr lang="en-US" dirty="0"/>
          </a:p>
          <a:p>
            <a:pPr marL="990600" lvl="1" indent="-457200">
              <a:buFont typeface="+mj-lt"/>
              <a:buAutoNum type="arabicPeriod"/>
            </a:pPr>
            <a:r>
              <a:rPr lang="en-US" dirty="0" err="1"/>
              <a:t>Mở</a:t>
            </a:r>
            <a:r>
              <a:rPr lang="en-US" dirty="0"/>
              <a:t> </a:t>
            </a:r>
            <a:r>
              <a:rPr lang="en-US" dirty="0" err="1"/>
              <a:t>giao</a:t>
            </a:r>
            <a:r>
              <a:rPr lang="en-US" dirty="0"/>
              <a:t> </a:t>
            </a:r>
            <a:r>
              <a:rPr lang="en-US" dirty="0" err="1"/>
              <a:t>diện</a:t>
            </a:r>
            <a:r>
              <a:rPr lang="en-US" dirty="0"/>
              <a:t> source code </a:t>
            </a:r>
            <a:r>
              <a:rPr lang="en-US" dirty="0" err="1"/>
              <a:t>bằng</a:t>
            </a:r>
            <a:r>
              <a:rPr lang="en-US" dirty="0"/>
              <a:t> </a:t>
            </a:r>
            <a:r>
              <a:rPr lang="en-US" dirty="0" err="1"/>
              <a:t>cách</a:t>
            </a:r>
            <a:r>
              <a:rPr lang="en-US" dirty="0"/>
              <a:t> </a:t>
            </a:r>
            <a:r>
              <a:rPr lang="en-US" dirty="0" err="1"/>
              <a:t>thay</a:t>
            </a:r>
            <a:r>
              <a:rPr lang="en-US" dirty="0"/>
              <a:t> </a:t>
            </a:r>
            <a:r>
              <a:rPr lang="en-US" dirty="0" err="1"/>
              <a:t>đổi</a:t>
            </a:r>
            <a:r>
              <a:rPr lang="en-US" dirty="0"/>
              <a:t> </a:t>
            </a:r>
            <a:r>
              <a:rPr lang="en-US" b="1" dirty="0"/>
              <a:t>assistant editor</a:t>
            </a:r>
            <a:r>
              <a:rPr lang="en-US" dirty="0"/>
              <a:t> </a:t>
            </a:r>
            <a:r>
              <a:rPr lang="en-US" dirty="0" err="1"/>
              <a:t>từ</a:t>
            </a:r>
            <a:r>
              <a:rPr lang="en-US" dirty="0"/>
              <a:t> </a:t>
            </a:r>
            <a:r>
              <a:rPr lang="en-US" b="1" dirty="0"/>
              <a:t>Preview</a:t>
            </a:r>
            <a:r>
              <a:rPr lang="en-US" dirty="0"/>
              <a:t> </a:t>
            </a:r>
            <a:r>
              <a:rPr lang="en-US" dirty="0" err="1"/>
              <a:t>thành</a:t>
            </a:r>
            <a:r>
              <a:rPr lang="en-US" dirty="0"/>
              <a:t> </a:t>
            </a:r>
            <a:r>
              <a:rPr lang="en-US" b="1" dirty="0"/>
              <a:t>Automatic -&gt; </a:t>
            </a:r>
            <a:r>
              <a:rPr lang="en-US" b="1" dirty="0" err="1"/>
              <a:t>ViewController.swift</a:t>
            </a:r>
            <a:endParaRPr lang="en-US" dirty="0"/>
          </a:p>
        </p:txBody>
      </p:sp>
      <p:pic>
        <p:nvPicPr>
          <p:cNvPr id="5" name="Picture 4">
            <a:extLst>
              <a:ext uri="{FF2B5EF4-FFF2-40B4-BE49-F238E27FC236}">
                <a16:creationId xmlns:a16="http://schemas.microsoft.com/office/drawing/2014/main" id="{CF2A0255-5E4F-1D42-91DD-BAEC016CFA6D}"/>
              </a:ext>
            </a:extLst>
          </p:cNvPr>
          <p:cNvPicPr>
            <a:picLocks noChangeAspect="1"/>
          </p:cNvPicPr>
          <p:nvPr/>
        </p:nvPicPr>
        <p:blipFill>
          <a:blip r:embed="rId2"/>
          <a:stretch>
            <a:fillRect/>
          </a:stretch>
        </p:blipFill>
        <p:spPr>
          <a:xfrm>
            <a:off x="3175000" y="2823314"/>
            <a:ext cx="5842000" cy="1562100"/>
          </a:xfrm>
          <a:prstGeom prst="rect">
            <a:avLst/>
          </a:prstGeom>
        </p:spPr>
      </p:pic>
      <p:pic>
        <p:nvPicPr>
          <p:cNvPr id="7" name="Picture 6">
            <a:extLst>
              <a:ext uri="{FF2B5EF4-FFF2-40B4-BE49-F238E27FC236}">
                <a16:creationId xmlns:a16="http://schemas.microsoft.com/office/drawing/2014/main" id="{71D87081-C6A3-004E-AD73-978A13F22100}"/>
              </a:ext>
            </a:extLst>
          </p:cNvPr>
          <p:cNvPicPr>
            <a:picLocks noChangeAspect="1"/>
          </p:cNvPicPr>
          <p:nvPr/>
        </p:nvPicPr>
        <p:blipFill>
          <a:blip r:embed="rId3"/>
          <a:stretch>
            <a:fillRect/>
          </a:stretch>
        </p:blipFill>
        <p:spPr>
          <a:xfrm>
            <a:off x="3079750" y="5538940"/>
            <a:ext cx="6032500" cy="1016000"/>
          </a:xfrm>
          <a:prstGeom prst="rect">
            <a:avLst/>
          </a:prstGeom>
        </p:spPr>
      </p:pic>
    </p:spTree>
    <p:extLst>
      <p:ext uri="{BB962C8B-B14F-4D97-AF65-F5344CB8AC3E}">
        <p14:creationId xmlns:p14="http://schemas.microsoft.com/office/powerpoint/2010/main" val="66322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DBF8-8798-0C4C-81E0-997D020D1832}"/>
              </a:ext>
            </a:extLst>
          </p:cNvPr>
          <p:cNvSpPr>
            <a:spLocks noGrp="1"/>
          </p:cNvSpPr>
          <p:nvPr>
            <p:ph type="title"/>
          </p:nvPr>
        </p:nvSpPr>
        <p:spPr/>
        <p:txBody>
          <a:bodyPr/>
          <a:lstStyle/>
          <a:p>
            <a:r>
              <a:rPr lang="en-US" dirty="0" err="1"/>
              <a:t>Thiết</a:t>
            </a:r>
            <a:r>
              <a:rPr lang="en-US" dirty="0"/>
              <a:t> </a:t>
            </a:r>
            <a:r>
              <a:rPr lang="en-US" dirty="0" err="1"/>
              <a:t>lập</a:t>
            </a:r>
            <a:r>
              <a:rPr lang="en-US" dirty="0"/>
              <a:t> Outlet</a:t>
            </a:r>
          </a:p>
        </p:txBody>
      </p:sp>
      <p:sp>
        <p:nvSpPr>
          <p:cNvPr id="3" name="Text Placeholder 2">
            <a:extLst>
              <a:ext uri="{FF2B5EF4-FFF2-40B4-BE49-F238E27FC236}">
                <a16:creationId xmlns:a16="http://schemas.microsoft.com/office/drawing/2014/main" id="{E6253891-1AEC-F244-AA33-A7BE430939A6}"/>
              </a:ext>
            </a:extLst>
          </p:cNvPr>
          <p:cNvSpPr>
            <a:spLocks noGrp="1"/>
          </p:cNvSpPr>
          <p:nvPr>
            <p:ph type="body" idx="1"/>
          </p:nvPr>
        </p:nvSpPr>
        <p:spPr/>
        <p:txBody>
          <a:bodyPr/>
          <a:lstStyle/>
          <a:p>
            <a:pPr marL="965200" lvl="1" indent="-457200">
              <a:buFont typeface="+mj-lt"/>
              <a:buAutoNum type="arabicPeriod" startAt="4"/>
            </a:pPr>
            <a:r>
              <a:rPr lang="en-US" dirty="0" err="1"/>
              <a:t>Trong</a:t>
            </a:r>
            <a:r>
              <a:rPr lang="en-US" dirty="0"/>
              <a:t> </a:t>
            </a:r>
            <a:r>
              <a:rPr lang="en-US" b="1" dirty="0" err="1"/>
              <a:t>ViewController.swift</a:t>
            </a:r>
            <a:r>
              <a:rPr lang="en-US" dirty="0"/>
              <a:t>, </a:t>
            </a:r>
            <a:r>
              <a:rPr lang="en-US" dirty="0" err="1"/>
              <a:t>bạn</a:t>
            </a:r>
            <a:r>
              <a:rPr lang="en-US" dirty="0"/>
              <a:t> </a:t>
            </a:r>
            <a:r>
              <a:rPr lang="en-US" dirty="0" err="1"/>
              <a:t>hãy</a:t>
            </a:r>
            <a:r>
              <a:rPr lang="en-US" dirty="0"/>
              <a:t> </a:t>
            </a:r>
            <a:r>
              <a:rPr lang="en-US" dirty="0" err="1"/>
              <a:t>tìm</a:t>
            </a:r>
            <a:r>
              <a:rPr lang="en-US" dirty="0"/>
              <a:t> </a:t>
            </a:r>
            <a:r>
              <a:rPr lang="en-US" dirty="0" err="1"/>
              <a:t>dòng</a:t>
            </a:r>
            <a:r>
              <a:rPr lang="en-US" dirty="0"/>
              <a:t> </a:t>
            </a:r>
            <a:r>
              <a:rPr lang="en-US" dirty="0" err="1"/>
              <a:t>sau</a:t>
            </a:r>
            <a:r>
              <a:rPr lang="en-US" dirty="0"/>
              <a:t>:</a:t>
            </a:r>
          </a:p>
          <a:p>
            <a:pPr marL="508000" lvl="1" indent="0">
              <a:buNone/>
            </a:pPr>
            <a:endParaRPr lang="en-US" dirty="0"/>
          </a:p>
          <a:p>
            <a:pPr marL="965200" lvl="1" indent="-457200">
              <a:buFont typeface="+mj-lt"/>
              <a:buAutoNum type="arabicPeriod" startAt="4"/>
            </a:pPr>
            <a:endParaRPr lang="en-US" dirty="0"/>
          </a:p>
          <a:p>
            <a:pPr marL="965200" lvl="1" indent="-457200">
              <a:buFont typeface="+mj-lt"/>
              <a:buAutoNum type="arabicPeriod" startAt="4"/>
            </a:pPr>
            <a:endParaRPr lang="en-US" dirty="0"/>
          </a:p>
          <a:p>
            <a:pPr marL="965200" lvl="1" indent="-457200">
              <a:buFont typeface="+mj-lt"/>
              <a:buAutoNum type="arabicPeriod" startAt="5"/>
            </a:pPr>
            <a:r>
              <a:rPr lang="vi-VN" dirty="0"/>
              <a:t> Thêm đoạn chú thích sau ngay bên dưới</a:t>
            </a:r>
          </a:p>
          <a:p>
            <a:pPr marL="965200" lvl="1" indent="-457200">
              <a:buFont typeface="+mj-lt"/>
              <a:buAutoNum type="arabicPeriod" startAt="5"/>
            </a:pPr>
            <a:endParaRPr lang="vi-VN" dirty="0"/>
          </a:p>
          <a:p>
            <a:pPr marL="965200" lvl="1" indent="-457200">
              <a:buFont typeface="+mj-lt"/>
              <a:buAutoNum type="arabicPeriod" startAt="5"/>
            </a:pPr>
            <a:endParaRPr lang="vi-VN" dirty="0"/>
          </a:p>
          <a:p>
            <a:pPr marL="965200" lvl="1" indent="-457200">
              <a:buFont typeface="+mj-lt"/>
              <a:buAutoNum type="arabicPeriod" startAt="5"/>
            </a:pPr>
            <a:endParaRPr lang="vi-VN" dirty="0"/>
          </a:p>
          <a:p>
            <a:pPr marL="965200" lvl="1" indent="-457200">
              <a:buFont typeface="+mj-lt"/>
              <a:buAutoNum type="arabicPeriod" startAt="5"/>
            </a:pPr>
            <a:r>
              <a:rPr lang="en-US" dirty="0" err="1"/>
              <a:t>Trong</a:t>
            </a:r>
            <a:r>
              <a:rPr lang="en-US" dirty="0"/>
              <a:t> storyboard, </a:t>
            </a:r>
            <a:r>
              <a:rPr lang="en-US" dirty="0" err="1"/>
              <a:t>chọn</a:t>
            </a:r>
            <a:r>
              <a:rPr lang="en-US" dirty="0"/>
              <a:t> </a:t>
            </a:r>
            <a:r>
              <a:rPr lang="en-US" b="1" dirty="0"/>
              <a:t>text field</a:t>
            </a:r>
            <a:endParaRPr lang="vi-VN" dirty="0"/>
          </a:p>
          <a:p>
            <a:pPr marL="965200" lvl="1" indent="-457200">
              <a:buFont typeface="+mj-lt"/>
              <a:buAutoNum type="arabicPeriod" startAt="5"/>
            </a:pPr>
            <a:endParaRPr lang="en-US" dirty="0"/>
          </a:p>
        </p:txBody>
      </p:sp>
      <p:pic>
        <p:nvPicPr>
          <p:cNvPr id="5" name="Picture 4">
            <a:extLst>
              <a:ext uri="{FF2B5EF4-FFF2-40B4-BE49-F238E27FC236}">
                <a16:creationId xmlns:a16="http://schemas.microsoft.com/office/drawing/2014/main" id="{2D295EF7-FFA6-A345-B087-EBE37AC0B167}"/>
              </a:ext>
            </a:extLst>
          </p:cNvPr>
          <p:cNvPicPr>
            <a:picLocks noChangeAspect="1"/>
          </p:cNvPicPr>
          <p:nvPr/>
        </p:nvPicPr>
        <p:blipFill>
          <a:blip r:embed="rId2"/>
          <a:stretch>
            <a:fillRect/>
          </a:stretch>
        </p:blipFill>
        <p:spPr>
          <a:xfrm>
            <a:off x="1644650" y="1901581"/>
            <a:ext cx="8902700" cy="622300"/>
          </a:xfrm>
          <a:prstGeom prst="rect">
            <a:avLst/>
          </a:prstGeom>
        </p:spPr>
      </p:pic>
      <p:pic>
        <p:nvPicPr>
          <p:cNvPr id="7" name="Picture 6">
            <a:extLst>
              <a:ext uri="{FF2B5EF4-FFF2-40B4-BE49-F238E27FC236}">
                <a16:creationId xmlns:a16="http://schemas.microsoft.com/office/drawing/2014/main" id="{6B2B7625-7467-7D40-80C2-45A8B118DC7D}"/>
              </a:ext>
            </a:extLst>
          </p:cNvPr>
          <p:cNvPicPr>
            <a:picLocks noChangeAspect="1"/>
          </p:cNvPicPr>
          <p:nvPr/>
        </p:nvPicPr>
        <p:blipFill>
          <a:blip r:embed="rId3"/>
          <a:stretch>
            <a:fillRect/>
          </a:stretch>
        </p:blipFill>
        <p:spPr>
          <a:xfrm>
            <a:off x="1644650" y="3304929"/>
            <a:ext cx="8902700" cy="622300"/>
          </a:xfrm>
          <a:prstGeom prst="rect">
            <a:avLst/>
          </a:prstGeom>
        </p:spPr>
      </p:pic>
    </p:spTree>
    <p:extLst>
      <p:ext uri="{BB962C8B-B14F-4D97-AF65-F5344CB8AC3E}">
        <p14:creationId xmlns:p14="http://schemas.microsoft.com/office/powerpoint/2010/main" val="399237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AC7E-0796-4F44-9231-6FF78F590C15}"/>
              </a:ext>
            </a:extLst>
          </p:cNvPr>
          <p:cNvSpPr>
            <a:spLocks noGrp="1"/>
          </p:cNvSpPr>
          <p:nvPr>
            <p:ph type="title"/>
          </p:nvPr>
        </p:nvSpPr>
        <p:spPr/>
        <p:txBody>
          <a:bodyPr/>
          <a:lstStyle/>
          <a:p>
            <a:r>
              <a:rPr lang="en-US" dirty="0" err="1"/>
              <a:t>Thiết</a:t>
            </a:r>
            <a:r>
              <a:rPr lang="en-US" dirty="0"/>
              <a:t> </a:t>
            </a:r>
            <a:r>
              <a:rPr lang="en-US" dirty="0" err="1"/>
              <a:t>lập</a:t>
            </a:r>
            <a:r>
              <a:rPr lang="en-US" dirty="0"/>
              <a:t> Outlet</a:t>
            </a:r>
          </a:p>
        </p:txBody>
      </p:sp>
      <p:sp>
        <p:nvSpPr>
          <p:cNvPr id="3" name="Text Placeholder 2">
            <a:extLst>
              <a:ext uri="{FF2B5EF4-FFF2-40B4-BE49-F238E27FC236}">
                <a16:creationId xmlns:a16="http://schemas.microsoft.com/office/drawing/2014/main" id="{A0C4D842-AF42-9B45-BC50-11D168765B29}"/>
              </a:ext>
            </a:extLst>
          </p:cNvPr>
          <p:cNvSpPr>
            <a:spLocks noGrp="1"/>
          </p:cNvSpPr>
          <p:nvPr>
            <p:ph type="body" idx="1"/>
          </p:nvPr>
        </p:nvSpPr>
        <p:spPr/>
        <p:txBody>
          <a:bodyPr/>
          <a:lstStyle/>
          <a:p>
            <a:pPr lvl="1">
              <a:lnSpc>
                <a:spcPct val="100000"/>
              </a:lnSpc>
            </a:pPr>
            <a:r>
              <a:rPr lang="vi-VN" dirty="0"/>
              <a:t>Giữ phím </a:t>
            </a:r>
            <a:r>
              <a:rPr lang="vi-VN" b="1" dirty="0"/>
              <a:t>Control</a:t>
            </a:r>
            <a:r>
              <a:rPr lang="vi-VN" dirty="0"/>
              <a:t> + chọn </a:t>
            </a:r>
            <a:r>
              <a:rPr lang="vi-VN" b="1" dirty="0"/>
              <a:t>text field</a:t>
            </a:r>
            <a:r>
              <a:rPr lang="vi-VN" dirty="0"/>
              <a:t> và kéo sang phải phần editor và thả ngay dưới đoạn comment chúng ta vừa thêm ở trên. (hoặc kéo thả bằng “chuột” phải)</a:t>
            </a:r>
            <a:endParaRPr lang="en-US" dirty="0"/>
          </a:p>
        </p:txBody>
      </p:sp>
      <p:pic>
        <p:nvPicPr>
          <p:cNvPr id="7" name="Picture 6">
            <a:extLst>
              <a:ext uri="{FF2B5EF4-FFF2-40B4-BE49-F238E27FC236}">
                <a16:creationId xmlns:a16="http://schemas.microsoft.com/office/drawing/2014/main" id="{950B6542-D1AB-164D-BB51-98E04EF29083}"/>
              </a:ext>
            </a:extLst>
          </p:cNvPr>
          <p:cNvPicPr>
            <a:picLocks noChangeAspect="1"/>
          </p:cNvPicPr>
          <p:nvPr/>
        </p:nvPicPr>
        <p:blipFill>
          <a:blip r:embed="rId2"/>
          <a:stretch>
            <a:fillRect/>
          </a:stretch>
        </p:blipFill>
        <p:spPr>
          <a:xfrm>
            <a:off x="2140975" y="2061029"/>
            <a:ext cx="7910049" cy="4796971"/>
          </a:xfrm>
          <a:prstGeom prst="rect">
            <a:avLst/>
          </a:prstGeom>
        </p:spPr>
      </p:pic>
    </p:spTree>
    <p:extLst>
      <p:ext uri="{BB962C8B-B14F-4D97-AF65-F5344CB8AC3E}">
        <p14:creationId xmlns:p14="http://schemas.microsoft.com/office/powerpoint/2010/main" val="392369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ED4C-45D9-C34D-9CF5-AB3E26637DF4}"/>
              </a:ext>
            </a:extLst>
          </p:cNvPr>
          <p:cNvSpPr>
            <a:spLocks noGrp="1"/>
          </p:cNvSpPr>
          <p:nvPr>
            <p:ph type="title"/>
          </p:nvPr>
        </p:nvSpPr>
        <p:spPr/>
        <p:txBody>
          <a:bodyPr/>
          <a:lstStyle/>
          <a:p>
            <a:r>
              <a:rPr lang="en-US" dirty="0" err="1"/>
              <a:t>Thiết</a:t>
            </a:r>
            <a:r>
              <a:rPr lang="en-US" dirty="0"/>
              <a:t> </a:t>
            </a:r>
            <a:r>
              <a:rPr lang="en-US" dirty="0" err="1"/>
              <a:t>lập</a:t>
            </a:r>
            <a:r>
              <a:rPr lang="en-US" dirty="0"/>
              <a:t> Outlet</a:t>
            </a:r>
          </a:p>
        </p:txBody>
      </p:sp>
      <p:sp>
        <p:nvSpPr>
          <p:cNvPr id="3" name="Text Placeholder 2">
            <a:extLst>
              <a:ext uri="{FF2B5EF4-FFF2-40B4-BE49-F238E27FC236}">
                <a16:creationId xmlns:a16="http://schemas.microsoft.com/office/drawing/2014/main" id="{B593A581-98AD-6D45-8E8F-2933BA76C7BF}"/>
              </a:ext>
            </a:extLst>
          </p:cNvPr>
          <p:cNvSpPr>
            <a:spLocks noGrp="1"/>
          </p:cNvSpPr>
          <p:nvPr>
            <p:ph type="body" idx="1"/>
          </p:nvPr>
        </p:nvSpPr>
        <p:spPr/>
        <p:txBody>
          <a:bodyPr/>
          <a:lstStyle/>
          <a:p>
            <a:pPr lvl="1">
              <a:lnSpc>
                <a:spcPct val="100000"/>
              </a:lnSpc>
            </a:pPr>
            <a:r>
              <a:rPr lang="vi-VN" dirty="0"/>
              <a:t>Sau khi thả kết nối ở tập tin source code, một cửa sổ popover sẽ hiển thị cho phép cấu hình cách thức kết nối. Bạn hãy đặt tên cho outlet là </a:t>
            </a:r>
            <a:r>
              <a:rPr lang="vi-VN" b="1" dirty="0"/>
              <a:t>”nameTextField”</a:t>
            </a:r>
            <a:r>
              <a:rPr lang="vi-VN" dirty="0"/>
              <a:t> tại ô </a:t>
            </a:r>
            <a:r>
              <a:rPr lang="vi-VN" b="1" dirty="0"/>
              <a:t>Name</a:t>
            </a:r>
            <a:r>
              <a:rPr lang="vi-VN" dirty="0"/>
              <a:t>, các phần còn lại như mặc định</a:t>
            </a:r>
          </a:p>
          <a:p>
            <a:pPr lvl="1">
              <a:lnSpc>
                <a:spcPct val="100000"/>
              </a:lnSpc>
            </a:pPr>
            <a:endParaRPr lang="vi-VN" dirty="0"/>
          </a:p>
          <a:p>
            <a:pPr lvl="1">
              <a:lnSpc>
                <a:spcPct val="100000"/>
              </a:lnSpc>
            </a:pPr>
            <a:endParaRPr lang="vi-VN" dirty="0"/>
          </a:p>
          <a:p>
            <a:pPr lvl="1">
              <a:lnSpc>
                <a:spcPct val="100000"/>
              </a:lnSpc>
            </a:pPr>
            <a:endParaRPr lang="vi-VN" dirty="0"/>
          </a:p>
          <a:p>
            <a:pPr lvl="1">
              <a:lnSpc>
                <a:spcPct val="100000"/>
              </a:lnSpc>
            </a:pPr>
            <a:endParaRPr lang="vi-VN" dirty="0"/>
          </a:p>
          <a:p>
            <a:pPr lvl="1">
              <a:lnSpc>
                <a:spcPct val="100000"/>
              </a:lnSpc>
            </a:pPr>
            <a:endParaRPr lang="vi-VN" dirty="0"/>
          </a:p>
          <a:p>
            <a:pPr lvl="1">
              <a:lnSpc>
                <a:spcPct val="100000"/>
              </a:lnSpc>
            </a:pPr>
            <a:endParaRPr lang="vi-VN" dirty="0"/>
          </a:p>
          <a:p>
            <a:pPr lvl="1">
              <a:lnSpc>
                <a:spcPct val="100000"/>
              </a:lnSpc>
            </a:pPr>
            <a:endParaRPr lang="vi-VN" dirty="0"/>
          </a:p>
          <a:p>
            <a:pPr marL="533400" lvl="1" indent="0">
              <a:lnSpc>
                <a:spcPct val="100000"/>
              </a:lnSpc>
              <a:buNone/>
            </a:pPr>
            <a:endParaRPr lang="vi-VN" dirty="0"/>
          </a:p>
          <a:p>
            <a:pPr lvl="1">
              <a:lnSpc>
                <a:spcPct val="100000"/>
              </a:lnSpc>
            </a:pPr>
            <a:r>
              <a:rPr lang="vi-VN" dirty="0"/>
              <a:t>Click </a:t>
            </a:r>
            <a:r>
              <a:rPr lang="vi-VN" b="1" dirty="0"/>
              <a:t>Connect</a:t>
            </a:r>
            <a:r>
              <a:rPr lang="vi-VN" dirty="0"/>
              <a:t> button. Kết quả nhận được:</a:t>
            </a:r>
            <a:endParaRPr lang="en-US" dirty="0"/>
          </a:p>
          <a:p>
            <a:pPr lvl="1">
              <a:lnSpc>
                <a:spcPct val="100000"/>
              </a:lnSpc>
            </a:pPr>
            <a:endParaRPr lang="en-US" dirty="0"/>
          </a:p>
        </p:txBody>
      </p:sp>
      <p:pic>
        <p:nvPicPr>
          <p:cNvPr id="5" name="Picture 4">
            <a:extLst>
              <a:ext uri="{FF2B5EF4-FFF2-40B4-BE49-F238E27FC236}">
                <a16:creationId xmlns:a16="http://schemas.microsoft.com/office/drawing/2014/main" id="{9B72A202-D703-5549-894E-89BBF3867294}"/>
              </a:ext>
            </a:extLst>
          </p:cNvPr>
          <p:cNvPicPr>
            <a:picLocks noChangeAspect="1"/>
          </p:cNvPicPr>
          <p:nvPr/>
        </p:nvPicPr>
        <p:blipFill>
          <a:blip r:embed="rId2"/>
          <a:stretch>
            <a:fillRect/>
          </a:stretch>
        </p:blipFill>
        <p:spPr>
          <a:xfrm>
            <a:off x="2324443" y="2394856"/>
            <a:ext cx="7543114" cy="3060281"/>
          </a:xfrm>
          <a:prstGeom prst="rect">
            <a:avLst/>
          </a:prstGeom>
        </p:spPr>
      </p:pic>
      <p:pic>
        <p:nvPicPr>
          <p:cNvPr id="6" name="Picture 5">
            <a:extLst>
              <a:ext uri="{FF2B5EF4-FFF2-40B4-BE49-F238E27FC236}">
                <a16:creationId xmlns:a16="http://schemas.microsoft.com/office/drawing/2014/main" id="{68D6A2E9-A751-7845-8B51-43E96C573AF7}"/>
              </a:ext>
            </a:extLst>
          </p:cNvPr>
          <p:cNvPicPr>
            <a:picLocks noChangeAspect="1"/>
          </p:cNvPicPr>
          <p:nvPr/>
        </p:nvPicPr>
        <p:blipFill>
          <a:blip r:embed="rId3"/>
          <a:stretch>
            <a:fillRect/>
          </a:stretch>
        </p:blipFill>
        <p:spPr>
          <a:xfrm>
            <a:off x="1644650" y="6111967"/>
            <a:ext cx="8902700" cy="622300"/>
          </a:xfrm>
          <a:prstGeom prst="rect">
            <a:avLst/>
          </a:prstGeom>
        </p:spPr>
      </p:pic>
    </p:spTree>
    <p:extLst>
      <p:ext uri="{BB962C8B-B14F-4D97-AF65-F5344CB8AC3E}">
        <p14:creationId xmlns:p14="http://schemas.microsoft.com/office/powerpoint/2010/main" val="24694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2A5C-CD96-AF46-80A0-A0F5193824B1}"/>
              </a:ext>
            </a:extLst>
          </p:cNvPr>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(Action)</a:t>
            </a:r>
          </a:p>
        </p:txBody>
      </p:sp>
      <p:sp>
        <p:nvSpPr>
          <p:cNvPr id="3" name="Text Placeholder 2">
            <a:extLst>
              <a:ext uri="{FF2B5EF4-FFF2-40B4-BE49-F238E27FC236}">
                <a16:creationId xmlns:a16="http://schemas.microsoft.com/office/drawing/2014/main" id="{0FB7C78E-F064-0142-9ABC-E2E44383E313}"/>
              </a:ext>
            </a:extLst>
          </p:cNvPr>
          <p:cNvSpPr>
            <a:spLocks noGrp="1"/>
          </p:cNvSpPr>
          <p:nvPr>
            <p:ph type="body" idx="1"/>
          </p:nvPr>
        </p:nvSpPr>
        <p:spPr/>
        <p:txBody>
          <a:bodyPr/>
          <a:lstStyle/>
          <a:p>
            <a:pPr>
              <a:lnSpc>
                <a:spcPct val="100000"/>
              </a:lnSpc>
            </a:pPr>
            <a:r>
              <a:rPr lang="vi-VN" dirty="0"/>
              <a:t>Khi người dùng tương tác với một UI element, thì element này sẽ gửi một action message tới một đối tượng có chứa phương thức xử lý thích hợp nào đó</a:t>
            </a:r>
          </a:p>
          <a:p>
            <a:pPr>
              <a:lnSpc>
                <a:spcPct val="100000"/>
              </a:lnSpc>
            </a:pPr>
            <a:r>
              <a:rPr lang="en-US" dirty="0" err="1"/>
              <a:t>Ví</a:t>
            </a:r>
            <a:r>
              <a:rPr lang="en-US" dirty="0"/>
              <a:t> </a:t>
            </a:r>
            <a:r>
              <a:rPr lang="en-US" dirty="0" err="1"/>
              <a:t>dụ</a:t>
            </a:r>
            <a:r>
              <a:rPr lang="en-US" dirty="0"/>
              <a:t>: </a:t>
            </a:r>
            <a:r>
              <a:rPr lang="en-US" dirty="0" err="1"/>
              <a:t>khi</a:t>
            </a:r>
            <a:r>
              <a:rPr lang="en-US" dirty="0"/>
              <a:t> </a:t>
            </a:r>
            <a:r>
              <a:rPr lang="en-US" dirty="0" err="1"/>
              <a:t>nhấn</a:t>
            </a:r>
            <a:r>
              <a:rPr lang="en-US" dirty="0"/>
              <a:t> </a:t>
            </a:r>
            <a:r>
              <a:rPr lang="en-US" dirty="0" err="1"/>
              <a:t>vào</a:t>
            </a:r>
            <a:r>
              <a:rPr lang="en-US" dirty="0"/>
              <a:t> Button “Set Default Label Text”, </a:t>
            </a:r>
            <a:r>
              <a:rPr lang="en-US" dirty="0" err="1"/>
              <a:t>nó</a:t>
            </a:r>
            <a:r>
              <a:rPr lang="en-US" dirty="0"/>
              <a:t> </a:t>
            </a:r>
            <a:r>
              <a:rPr lang="en-US" dirty="0" err="1"/>
              <a:t>sẽ</a:t>
            </a:r>
            <a:r>
              <a:rPr lang="en-US" dirty="0"/>
              <a:t> </a:t>
            </a:r>
            <a:r>
              <a:rPr lang="en-US" dirty="0" err="1"/>
              <a:t>gửi</a:t>
            </a:r>
            <a:r>
              <a:rPr lang="en-US" dirty="0"/>
              <a:t> </a:t>
            </a:r>
            <a:r>
              <a:rPr lang="en-US" dirty="0" err="1"/>
              <a:t>một</a:t>
            </a:r>
            <a:r>
              <a:rPr lang="en-US" dirty="0"/>
              <a:t> </a:t>
            </a:r>
            <a:r>
              <a:rPr lang="en-US" dirty="0" err="1"/>
              <a:t>thông</a:t>
            </a:r>
            <a:r>
              <a:rPr lang="en-US" dirty="0"/>
              <a:t> </a:t>
            </a:r>
            <a:r>
              <a:rPr lang="en-US" dirty="0" err="1"/>
              <a:t>điệp</a:t>
            </a:r>
            <a:r>
              <a:rPr lang="en-US" dirty="0"/>
              <a:t> </a:t>
            </a:r>
            <a:r>
              <a:rPr lang="en-US" dirty="0" err="1"/>
              <a:t>tới</a:t>
            </a:r>
            <a:r>
              <a:rPr lang="en-US" dirty="0"/>
              <a:t> view controller. </a:t>
            </a:r>
            <a:r>
              <a:rPr lang="en-US" dirty="0" err="1"/>
              <a:t>Lúc</a:t>
            </a:r>
            <a:r>
              <a:rPr lang="en-US" dirty="0"/>
              <a:t> </a:t>
            </a:r>
            <a:r>
              <a:rPr lang="en-US" dirty="0" err="1"/>
              <a:t>này</a:t>
            </a:r>
            <a:r>
              <a:rPr lang="en-US" dirty="0"/>
              <a:t> view controller </a:t>
            </a:r>
            <a:r>
              <a:rPr lang="en-US" dirty="0" err="1"/>
              <a:t>sẽ</a:t>
            </a:r>
            <a:r>
              <a:rPr lang="en-US" dirty="0"/>
              <a:t> </a:t>
            </a:r>
            <a:r>
              <a:rPr lang="en-US" dirty="0" err="1"/>
              <a:t>đảm</a:t>
            </a:r>
            <a:r>
              <a:rPr lang="en-US" dirty="0"/>
              <a:t> </a:t>
            </a:r>
            <a:r>
              <a:rPr lang="en-US" dirty="0" err="1"/>
              <a:t>nhiệm</a:t>
            </a:r>
            <a:r>
              <a:rPr lang="en-US" dirty="0"/>
              <a:t> </a:t>
            </a:r>
            <a:r>
              <a:rPr lang="en-US" dirty="0" err="1"/>
              <a:t>việc</a:t>
            </a:r>
            <a:r>
              <a:rPr lang="en-US" dirty="0"/>
              <a:t> </a:t>
            </a:r>
            <a:r>
              <a:rPr lang="en-US" dirty="0" err="1"/>
              <a:t>thay</a:t>
            </a:r>
            <a:r>
              <a:rPr lang="en-US" dirty="0"/>
              <a:t> </a:t>
            </a:r>
            <a:r>
              <a:rPr lang="en-US" dirty="0" err="1"/>
              <a:t>đổi</a:t>
            </a:r>
            <a:r>
              <a:rPr lang="en-US" dirty="0"/>
              <a:t> </a:t>
            </a:r>
            <a:r>
              <a:rPr lang="en-US" dirty="0" err="1"/>
              <a:t>nội</a:t>
            </a:r>
            <a:r>
              <a:rPr lang="en-US" dirty="0"/>
              <a:t> dung </a:t>
            </a:r>
            <a:r>
              <a:rPr lang="en-US" dirty="0" err="1"/>
              <a:t>của</a:t>
            </a:r>
            <a:r>
              <a:rPr lang="en-US" dirty="0"/>
              <a:t> Label.</a:t>
            </a:r>
          </a:p>
          <a:p>
            <a:pPr>
              <a:lnSpc>
                <a:spcPct val="100000"/>
              </a:lnSpc>
            </a:pPr>
            <a:r>
              <a:rPr lang="vi-VN" dirty="0"/>
              <a:t>Trong XCode, để thêm một hành động (action) cho một UI element và thiết lập phương thức xử lý tương ứng. Thao tác thực hiện tương tự như tạo Outlet, bằng cách giữ phím Control đồng thời nắm kéo element trên giao diện tới nơi chứa source thích hợp (thường là view controller)</a:t>
            </a:r>
            <a:endParaRPr lang="en-US" dirty="0"/>
          </a:p>
        </p:txBody>
      </p:sp>
    </p:spTree>
    <p:extLst>
      <p:ext uri="{BB962C8B-B14F-4D97-AF65-F5344CB8AC3E}">
        <p14:creationId xmlns:p14="http://schemas.microsoft.com/office/powerpoint/2010/main" val="5725002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703</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 Light</vt:lpstr>
      <vt:lpstr>Calibri</vt:lpstr>
      <vt:lpstr>Arial</vt:lpstr>
      <vt:lpstr>Menlo</vt:lpstr>
      <vt:lpstr>Office Theme</vt:lpstr>
      <vt:lpstr>Lập trình iOS - Swift</vt:lpstr>
      <vt:lpstr>Kết nối giao diện với source code</vt:lpstr>
      <vt:lpstr>Kết nối giao diện với source code</vt:lpstr>
      <vt:lpstr>Thiết lập Outlet</vt:lpstr>
      <vt:lpstr>Thiết lập Outlet</vt:lpstr>
      <vt:lpstr>Thiết lập Outlet</vt:lpstr>
      <vt:lpstr>Thiết lập Outlet</vt:lpstr>
      <vt:lpstr>Thiết lập Outlet</vt:lpstr>
      <vt:lpstr>Xử lý sự kiện (Action)</vt:lpstr>
      <vt:lpstr>Khởi tạo sự kiện (Action)</vt:lpstr>
      <vt:lpstr>Khởi tạo sự kiện (Action)</vt:lpstr>
      <vt:lpstr>Khởi tạo sự kiện (Action)</vt:lpstr>
      <vt:lpstr>Khởi tạo sự kiện (Action)</vt:lpstr>
      <vt:lpstr>Một số Action thường dùng</vt:lpstr>
      <vt:lpstr>Kiểm tra các kết nối đã tạo</vt:lpstr>
      <vt:lpstr>Xử lý sự kiện cho Button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Lê Quang Thái</cp:lastModifiedBy>
  <cp:revision>21</cp:revision>
  <dcterms:modified xsi:type="dcterms:W3CDTF">2019-05-17T03:56:47Z</dcterms:modified>
</cp:coreProperties>
</file>