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24"/>
  </p:notesMasterIdLst>
  <p:sldIdLst>
    <p:sldId id="258" r:id="rId2"/>
    <p:sldId id="303" r:id="rId3"/>
    <p:sldId id="305" r:id="rId4"/>
    <p:sldId id="308" r:id="rId5"/>
    <p:sldId id="310" r:id="rId6"/>
    <p:sldId id="312" r:id="rId7"/>
    <p:sldId id="311" r:id="rId8"/>
    <p:sldId id="314" r:id="rId9"/>
    <p:sldId id="306" r:id="rId10"/>
    <p:sldId id="316" r:id="rId11"/>
    <p:sldId id="317" r:id="rId12"/>
    <p:sldId id="326" r:id="rId13"/>
    <p:sldId id="328" r:id="rId14"/>
    <p:sldId id="327" r:id="rId15"/>
    <p:sldId id="329" r:id="rId16"/>
    <p:sldId id="330" r:id="rId17"/>
    <p:sldId id="307" r:id="rId18"/>
    <p:sldId id="318" r:id="rId19"/>
    <p:sldId id="319" r:id="rId20"/>
    <p:sldId id="320" r:id="rId21"/>
    <p:sldId id="260" r:id="rId22"/>
    <p:sldId id="321" r:id="rId23"/>
  </p:sldIdLst>
  <p:sldSz cx="9144000" cy="5143500" type="screen16x9"/>
  <p:notesSz cx="6858000" cy="9144000"/>
  <p:embeddedFontLst>
    <p:embeddedFont>
      <p:font typeface="Arvo" panose="020B0604020202020204" charset="0"/>
      <p:regular r:id="rId25"/>
      <p:bold r:id="rId26"/>
      <p:italic r:id="rId27"/>
      <p:boldItalic r:id="rId28"/>
    </p:embeddedFont>
    <p:embeddedFont>
      <p:font typeface="Cabin" panose="020B0604020202020204" charset="0"/>
      <p:regular r:id="rId29"/>
      <p:bold r:id="rId30"/>
      <p:italic r:id="rId31"/>
      <p:boldItalic r:id="rId32"/>
    </p:embeddedFont>
    <p:embeddedFont>
      <p:font typeface="Cabin Regular" panose="020B0604020202020204" charset="0"/>
      <p:regular r:id="rId33"/>
      <p:bold r:id="rId34"/>
      <p:italic r:id="rId35"/>
      <p:boldItalic r:id="rId36"/>
    </p:embeddedFont>
    <p:embeddedFont>
      <p:font typeface="Montserrat" panose="00000500000000000000" pitchFamily="50" charset="0"/>
      <p:regular r:id="rId37"/>
      <p:bold r:id="rId38"/>
      <p:italic r:id="rId39"/>
      <p:boldItalic r:id="rId40"/>
    </p:embeddedFont>
    <p:embeddedFont>
      <p:font typeface="Montserrat Black" panose="00000A00000000000000" pitchFamily="50" charset="0"/>
      <p:bold r:id="rId41"/>
      <p:boldItalic r:id="rId42"/>
    </p:embeddedFont>
    <p:embeddedFont>
      <p:font typeface="Montserrat ExtraBold" panose="00000900000000000000" pitchFamily="50" charset="0"/>
      <p:bold r:id="rId43"/>
      <p:boldItalic r:id="rId44"/>
    </p:embeddedFont>
    <p:embeddedFont>
      <p:font typeface="Montserrat Medium" panose="00000600000000000000" pitchFamily="50"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PT Sans"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81A"/>
    <a:srgbClr val="3E516C"/>
    <a:srgbClr val="FCCC3B"/>
    <a:srgbClr val="E6E6E6"/>
    <a:srgbClr val="404040"/>
    <a:srgbClr val="E9A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F7BE4-D316-4183-8768-3345B6F3DF97}">
  <a:tblStyle styleId="{FC7F7BE4-D316-4183-8768-3345B6F3DF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29" autoAdjust="0"/>
  </p:normalViewPr>
  <p:slideViewPr>
    <p:cSldViewPr snapToGrid="0">
      <p:cViewPr varScale="1">
        <p:scale>
          <a:sx n="116" d="100"/>
          <a:sy n="116" d="100"/>
        </p:scale>
        <p:origin x="331"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font" Target="fonts/font3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font" Target="fonts/font29.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font" Target="fonts/font32.fntdata"/><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Những đóng góp chính và quan trọng nhất của đề tài đó là kết nối gia sư và học viên lại với nhau,, giúp học viên tìm được gia sư theo đúng nhu cầu của mình và gia sư có thể có thêm thu nhập từ các khoá học</a:t>
            </a:r>
          </a:p>
        </p:txBody>
      </p:sp>
    </p:spTree>
    <p:extLst>
      <p:ext uri="{BB962C8B-B14F-4D97-AF65-F5344CB8AC3E}">
        <p14:creationId xmlns:p14="http://schemas.microsoft.com/office/powerpoint/2010/main" val="423474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25757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3ea541527f_0_18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3ea541527f_0_18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17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slide 1">
  <p:cSld name="TITLE_3">
    <p:spTree>
      <p:nvGrpSpPr>
        <p:cNvPr id="1" name="Shape 20"/>
        <p:cNvGrpSpPr/>
        <p:nvPr/>
      </p:nvGrpSpPr>
      <p:grpSpPr>
        <a:xfrm>
          <a:off x="0" y="0"/>
          <a:ext cx="0" cy="0"/>
          <a:chOff x="0" y="0"/>
          <a:chExt cx="0" cy="0"/>
        </a:xfrm>
      </p:grpSpPr>
      <p:sp>
        <p:nvSpPr>
          <p:cNvPr id="21" name="Google Shape;21;p3"/>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2155950" y="1856250"/>
            <a:ext cx="50862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25" name="Google Shape;25;p3"/>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3"/>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3"/>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3"/>
          <p:cNvSpPr txBox="1">
            <a:spLocks noGrp="1"/>
          </p:cNvSpPr>
          <p:nvPr>
            <p:ph type="ctrTitle" idx="2"/>
          </p:nvPr>
        </p:nvSpPr>
        <p:spPr>
          <a:xfrm>
            <a:off x="2219600" y="3425738"/>
            <a:ext cx="47682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b="0"/>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amp; subtitle slide 1">
  <p:cSld name="SECTION_HEADER_1">
    <p:bg>
      <p:bgPr>
        <a:solidFill>
          <a:srgbClr val="3E516C"/>
        </a:soli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62550" y="1304275"/>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CC3B"/>
              </a:buClr>
              <a:buSzPts val="2400"/>
              <a:buNone/>
              <a:defRPr>
                <a:solidFill>
                  <a:srgbClr val="FCCC3B"/>
                </a:solidFill>
              </a:defRPr>
            </a:lvl1pPr>
            <a:lvl2pPr lvl="1" rtl="0">
              <a:spcBef>
                <a:spcPts val="0"/>
              </a:spcBef>
              <a:spcAft>
                <a:spcPts val="0"/>
              </a:spcAft>
              <a:buClr>
                <a:srgbClr val="FCCC3B"/>
              </a:buClr>
              <a:buSzPts val="4000"/>
              <a:buNone/>
              <a:defRPr sz="4000">
                <a:solidFill>
                  <a:srgbClr val="FCCC3B"/>
                </a:solidFill>
              </a:defRPr>
            </a:lvl2pPr>
            <a:lvl3pPr lvl="2" rtl="0">
              <a:spcBef>
                <a:spcPts val="0"/>
              </a:spcBef>
              <a:spcAft>
                <a:spcPts val="0"/>
              </a:spcAft>
              <a:buClr>
                <a:srgbClr val="FCCC3B"/>
              </a:buClr>
              <a:buSzPts val="4000"/>
              <a:buNone/>
              <a:defRPr sz="4000">
                <a:solidFill>
                  <a:srgbClr val="FCCC3B"/>
                </a:solidFill>
              </a:defRPr>
            </a:lvl3pPr>
            <a:lvl4pPr lvl="3" rtl="0">
              <a:spcBef>
                <a:spcPts val="0"/>
              </a:spcBef>
              <a:spcAft>
                <a:spcPts val="0"/>
              </a:spcAft>
              <a:buClr>
                <a:srgbClr val="FCCC3B"/>
              </a:buClr>
              <a:buSzPts val="4000"/>
              <a:buNone/>
              <a:defRPr sz="4000">
                <a:solidFill>
                  <a:srgbClr val="FCCC3B"/>
                </a:solidFill>
              </a:defRPr>
            </a:lvl4pPr>
            <a:lvl5pPr lvl="4" rtl="0">
              <a:spcBef>
                <a:spcPts val="0"/>
              </a:spcBef>
              <a:spcAft>
                <a:spcPts val="0"/>
              </a:spcAft>
              <a:buClr>
                <a:srgbClr val="FCCC3B"/>
              </a:buClr>
              <a:buSzPts val="4000"/>
              <a:buNone/>
              <a:defRPr sz="4000">
                <a:solidFill>
                  <a:srgbClr val="FCCC3B"/>
                </a:solidFill>
              </a:defRPr>
            </a:lvl5pPr>
            <a:lvl6pPr lvl="5" rtl="0">
              <a:spcBef>
                <a:spcPts val="0"/>
              </a:spcBef>
              <a:spcAft>
                <a:spcPts val="0"/>
              </a:spcAft>
              <a:buClr>
                <a:srgbClr val="FCCC3B"/>
              </a:buClr>
              <a:buSzPts val="4000"/>
              <a:buNone/>
              <a:defRPr sz="4000">
                <a:solidFill>
                  <a:srgbClr val="FCCC3B"/>
                </a:solidFill>
              </a:defRPr>
            </a:lvl6pPr>
            <a:lvl7pPr lvl="6" rtl="0">
              <a:spcBef>
                <a:spcPts val="0"/>
              </a:spcBef>
              <a:spcAft>
                <a:spcPts val="0"/>
              </a:spcAft>
              <a:buClr>
                <a:srgbClr val="FCCC3B"/>
              </a:buClr>
              <a:buSzPts val="4000"/>
              <a:buNone/>
              <a:defRPr sz="4000">
                <a:solidFill>
                  <a:srgbClr val="FCCC3B"/>
                </a:solidFill>
              </a:defRPr>
            </a:lvl7pPr>
            <a:lvl8pPr lvl="7" rtl="0">
              <a:spcBef>
                <a:spcPts val="0"/>
              </a:spcBef>
              <a:spcAft>
                <a:spcPts val="0"/>
              </a:spcAft>
              <a:buClr>
                <a:srgbClr val="FCCC3B"/>
              </a:buClr>
              <a:buSzPts val="4000"/>
              <a:buNone/>
              <a:defRPr sz="4000">
                <a:solidFill>
                  <a:srgbClr val="FCCC3B"/>
                </a:solidFill>
              </a:defRPr>
            </a:lvl8pPr>
            <a:lvl9pPr lvl="8" rtl="0">
              <a:spcBef>
                <a:spcPts val="0"/>
              </a:spcBef>
              <a:spcAft>
                <a:spcPts val="0"/>
              </a:spcAft>
              <a:buClr>
                <a:srgbClr val="FCCC3B"/>
              </a:buClr>
              <a:buSzPts val="4000"/>
              <a:buNone/>
              <a:defRPr sz="4000">
                <a:solidFill>
                  <a:srgbClr val="FCCC3B"/>
                </a:solidFill>
              </a:defRPr>
            </a:lvl9pPr>
          </a:lstStyle>
          <a:p>
            <a:endParaRPr/>
          </a:p>
        </p:txBody>
      </p:sp>
      <p:sp>
        <p:nvSpPr>
          <p:cNvPr id="50" name="Google Shape;50;p6"/>
          <p:cNvSpPr txBox="1">
            <a:spLocks noGrp="1"/>
          </p:cNvSpPr>
          <p:nvPr>
            <p:ph type="subTitle" idx="1"/>
          </p:nvPr>
        </p:nvSpPr>
        <p:spPr>
          <a:xfrm>
            <a:off x="1062550" y="2512925"/>
            <a:ext cx="2454600" cy="9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51" name="Google Shape;51;p6"/>
          <p:cNvSpPr/>
          <p:nvPr/>
        </p:nvSpPr>
        <p:spPr>
          <a:xfrm rot="10800000">
            <a:off x="6317125" y="2545825"/>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6"/>
          <p:cNvSpPr/>
          <p:nvPr/>
        </p:nvSpPr>
        <p:spPr>
          <a:xfrm rot="10800000">
            <a:off x="6947325" y="2582289"/>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slide">
  <p:cSld name="CUSTOM">
    <p:bg>
      <p:bgPr>
        <a:solidFill>
          <a:srgbClr val="E9AA1B"/>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122200" y="1826900"/>
            <a:ext cx="4899600" cy="9384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3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71" name="Google Shape;71;p8"/>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8"/>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8"/>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8"/>
          <p:cNvSpPr txBox="1">
            <a:spLocks noGrp="1"/>
          </p:cNvSpPr>
          <p:nvPr>
            <p:ph type="subTitle" idx="1"/>
          </p:nvPr>
        </p:nvSpPr>
        <p:spPr>
          <a:xfrm>
            <a:off x="2122200" y="2765302"/>
            <a:ext cx="4899600" cy="123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3E516C"/>
                </a:solidFill>
              </a:defRPr>
            </a:lvl1pPr>
            <a:lvl2pPr lvl="1" algn="ctr">
              <a:spcBef>
                <a:spcPts val="0"/>
              </a:spcBef>
              <a:spcAft>
                <a:spcPts val="0"/>
              </a:spcAft>
              <a:buNone/>
              <a:defRPr sz="3600" b="1">
                <a:solidFill>
                  <a:srgbClr val="FFFFFF"/>
                </a:solidFill>
                <a:latin typeface="Montserrat"/>
                <a:ea typeface="Montserrat"/>
                <a:cs typeface="Montserrat"/>
                <a:sym typeface="Montserrat"/>
              </a:defRPr>
            </a:lvl2pPr>
            <a:lvl3pPr lvl="2" algn="ctr">
              <a:spcBef>
                <a:spcPts val="0"/>
              </a:spcBef>
              <a:spcAft>
                <a:spcPts val="0"/>
              </a:spcAft>
              <a:buNone/>
              <a:defRPr sz="3600" b="1">
                <a:solidFill>
                  <a:srgbClr val="FFFFFF"/>
                </a:solidFill>
                <a:latin typeface="Montserrat"/>
                <a:ea typeface="Montserrat"/>
                <a:cs typeface="Montserrat"/>
                <a:sym typeface="Montserrat"/>
              </a:defRPr>
            </a:lvl3pPr>
            <a:lvl4pPr lvl="3" algn="ctr">
              <a:spcBef>
                <a:spcPts val="0"/>
              </a:spcBef>
              <a:spcAft>
                <a:spcPts val="0"/>
              </a:spcAft>
              <a:buNone/>
              <a:defRPr sz="3600" b="1">
                <a:solidFill>
                  <a:srgbClr val="FFFFFF"/>
                </a:solidFill>
                <a:latin typeface="Montserrat"/>
                <a:ea typeface="Montserrat"/>
                <a:cs typeface="Montserrat"/>
                <a:sym typeface="Montserrat"/>
              </a:defRPr>
            </a:lvl4pPr>
            <a:lvl5pPr lvl="4" algn="ctr">
              <a:spcBef>
                <a:spcPts val="0"/>
              </a:spcBef>
              <a:spcAft>
                <a:spcPts val="0"/>
              </a:spcAft>
              <a:buNone/>
              <a:defRPr sz="3600" b="1">
                <a:solidFill>
                  <a:srgbClr val="FFFFFF"/>
                </a:solidFill>
                <a:latin typeface="Montserrat"/>
                <a:ea typeface="Montserrat"/>
                <a:cs typeface="Montserrat"/>
                <a:sym typeface="Montserrat"/>
              </a:defRPr>
            </a:lvl5pPr>
            <a:lvl6pPr lvl="5" algn="ctr">
              <a:spcBef>
                <a:spcPts val="0"/>
              </a:spcBef>
              <a:spcAft>
                <a:spcPts val="0"/>
              </a:spcAft>
              <a:buNone/>
              <a:defRPr sz="3600" b="1">
                <a:solidFill>
                  <a:srgbClr val="FFFFFF"/>
                </a:solidFill>
                <a:latin typeface="Montserrat"/>
                <a:ea typeface="Montserrat"/>
                <a:cs typeface="Montserrat"/>
                <a:sym typeface="Montserrat"/>
              </a:defRPr>
            </a:lvl6pPr>
            <a:lvl7pPr lvl="6" algn="ctr">
              <a:spcBef>
                <a:spcPts val="0"/>
              </a:spcBef>
              <a:spcAft>
                <a:spcPts val="0"/>
              </a:spcAft>
              <a:buNone/>
              <a:defRPr sz="3600" b="1">
                <a:solidFill>
                  <a:srgbClr val="FFFFFF"/>
                </a:solidFill>
                <a:latin typeface="Montserrat"/>
                <a:ea typeface="Montserrat"/>
                <a:cs typeface="Montserrat"/>
                <a:sym typeface="Montserrat"/>
              </a:defRPr>
            </a:lvl7pPr>
            <a:lvl8pPr lvl="7" algn="ctr">
              <a:spcBef>
                <a:spcPts val="0"/>
              </a:spcBef>
              <a:spcAft>
                <a:spcPts val="0"/>
              </a:spcAft>
              <a:buNone/>
              <a:defRPr sz="3600" b="1">
                <a:solidFill>
                  <a:srgbClr val="FFFFFF"/>
                </a:solidFill>
                <a:latin typeface="Montserrat"/>
                <a:ea typeface="Montserrat"/>
                <a:cs typeface="Montserrat"/>
                <a:sym typeface="Montserrat"/>
              </a:defRPr>
            </a:lvl8pPr>
            <a:lvl9pPr lvl="8" algn="ctr">
              <a:spcBef>
                <a:spcPts val="0"/>
              </a:spcBef>
              <a:spcAft>
                <a:spcPts val="0"/>
              </a:spcAft>
              <a:buNone/>
              <a:defRPr sz="3600" b="1">
                <a:solidFill>
                  <a:srgbClr val="FFFFFF"/>
                </a:solidFill>
                <a:latin typeface="Montserrat"/>
                <a:ea typeface="Montserrat"/>
                <a:cs typeface="Montserrat"/>
                <a:sym typeface="Montserrat"/>
              </a:defRPr>
            </a:lvl9pPr>
          </a:lstStyle>
          <a:p>
            <a:endParaRPr/>
          </a:p>
        </p:txBody>
      </p:sp>
      <p:sp>
        <p:nvSpPr>
          <p:cNvPr id="78" name="Google Shape;78;p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mp; text">
  <p:cSld name="CUSTOM_1">
    <p:bg>
      <p:bgPr>
        <a:solidFill>
          <a:srgbClr val="E9AA1B"/>
        </a:solidFill>
        <a:effectLst/>
      </p:bgPr>
    </p:bg>
    <p:spTree>
      <p:nvGrpSpPr>
        <p:cNvPr id="1" name="Shape 79"/>
        <p:cNvGrpSpPr/>
        <p:nvPr/>
      </p:nvGrpSpPr>
      <p:grpSpPr>
        <a:xfrm>
          <a:off x="0" y="0"/>
          <a:ext cx="0" cy="0"/>
          <a:chOff x="0" y="0"/>
          <a:chExt cx="0" cy="0"/>
        </a:xfrm>
      </p:grpSpPr>
      <p:sp>
        <p:nvSpPr>
          <p:cNvPr id="80" name="Google Shape;80;p9"/>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82;p9"/>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9"/>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87" name="Google Shape;87;p9"/>
          <p:cNvSpPr txBox="1">
            <a:spLocks noGrp="1"/>
          </p:cNvSpPr>
          <p:nvPr>
            <p:ph type="title" hasCustomPrompt="1"/>
          </p:nvPr>
        </p:nvSpPr>
        <p:spPr>
          <a:xfrm>
            <a:off x="314550" y="8131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8" name="Google Shape;88;p9"/>
          <p:cNvSpPr txBox="1">
            <a:spLocks noGrp="1"/>
          </p:cNvSpPr>
          <p:nvPr>
            <p:ph type="title" idx="2" hasCustomPrompt="1"/>
          </p:nvPr>
        </p:nvSpPr>
        <p:spPr>
          <a:xfrm>
            <a:off x="314550" y="196070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9" name="Google Shape;89;p9"/>
          <p:cNvSpPr txBox="1">
            <a:spLocks noGrp="1"/>
          </p:cNvSpPr>
          <p:nvPr>
            <p:ph type="title" idx="3" hasCustomPrompt="1"/>
          </p:nvPr>
        </p:nvSpPr>
        <p:spPr>
          <a:xfrm>
            <a:off x="314550" y="31463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90" name="Google Shape;90;p9"/>
          <p:cNvSpPr txBox="1">
            <a:spLocks noGrp="1"/>
          </p:cNvSpPr>
          <p:nvPr>
            <p:ph type="subTitle" idx="1"/>
          </p:nvPr>
        </p:nvSpPr>
        <p:spPr>
          <a:xfrm>
            <a:off x="1382875" y="15970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1" name="Google Shape;91;p9"/>
          <p:cNvSpPr txBox="1">
            <a:spLocks noGrp="1"/>
          </p:cNvSpPr>
          <p:nvPr>
            <p:ph type="subTitle" idx="4"/>
          </p:nvPr>
        </p:nvSpPr>
        <p:spPr>
          <a:xfrm>
            <a:off x="1382875" y="274460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2" name="Google Shape;92;p9"/>
          <p:cNvSpPr txBox="1">
            <a:spLocks noGrp="1"/>
          </p:cNvSpPr>
          <p:nvPr>
            <p:ph type="subTitle" idx="5"/>
          </p:nvPr>
        </p:nvSpPr>
        <p:spPr>
          <a:xfrm>
            <a:off x="1382875" y="39302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some text slide 1 1">
  <p:cSld name="BIG_NUMBER_1_1">
    <p:bg>
      <p:bgPr>
        <a:solidFill>
          <a:srgbClr val="3E516C"/>
        </a:solidFill>
        <a:effectLst/>
      </p:bgPr>
    </p:bg>
    <p:spTree>
      <p:nvGrpSpPr>
        <p:cNvPr id="1" name="Shape 247"/>
        <p:cNvGrpSpPr/>
        <p:nvPr/>
      </p:nvGrpSpPr>
      <p:grpSpPr>
        <a:xfrm>
          <a:off x="0" y="0"/>
          <a:ext cx="0" cy="0"/>
          <a:chOff x="0" y="0"/>
          <a:chExt cx="0" cy="0"/>
        </a:xfrm>
      </p:grpSpPr>
      <p:sp>
        <p:nvSpPr>
          <p:cNvPr id="248" name="Google Shape;248;p22"/>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49" name="Google Shape;249;p22"/>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2"/>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3" name="Google Shape;253;p22"/>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2"/>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2"/>
          <p:cNvSpPr txBox="1">
            <a:spLocks noGrp="1"/>
          </p:cNvSpPr>
          <p:nvPr>
            <p:ph type="subTitle" idx="1"/>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57" name="Google Shape;257;p22"/>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
        <p:nvSpPr>
          <p:cNvPr id="258" name="Google Shape;258;p22"/>
          <p:cNvSpPr txBox="1">
            <a:spLocks noGrp="1"/>
          </p:cNvSpPr>
          <p:nvPr>
            <p:ph type="title" hasCustomPrompt="1"/>
          </p:nvPr>
        </p:nvSpPr>
        <p:spPr>
          <a:xfrm>
            <a:off x="314550" y="1919975"/>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68" r:id="rId6"/>
    <p:sldLayoutId id="2147483669"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0"/>
          <p:cNvSpPr txBox="1">
            <a:spLocks noGrp="1"/>
          </p:cNvSpPr>
          <p:nvPr>
            <p:ph type="title"/>
          </p:nvPr>
        </p:nvSpPr>
        <p:spPr>
          <a:xfrm>
            <a:off x="1274847" y="1546492"/>
            <a:ext cx="6594305" cy="1456571"/>
          </a:xfrm>
          <a:prstGeom prst="rect">
            <a:avLst/>
          </a:prstGeom>
        </p:spPr>
        <p:txBody>
          <a:bodyPr spcFirstLastPara="1" wrap="square" lIns="91425" tIns="91425" rIns="91425" bIns="91425" anchor="ctr" anchorCtr="0">
            <a:noAutofit/>
          </a:bodyPr>
          <a:lstStyle/>
          <a:p>
            <a:pPr>
              <a:spcBef>
                <a:spcPts val="600"/>
              </a:spcBef>
            </a:pPr>
            <a:r>
              <a:rPr lang="en-US" altLang="en-US" sz="2400" b="1" i="1" dirty="0">
                <a:solidFill>
                  <a:schemeClr val="tx1"/>
                </a:solidFill>
                <a:latin typeface="Montserrat Medium" panose="00000600000000000000" pitchFamily="2" charset="0"/>
                <a:cs typeface="Times New Roman" panose="02020603050405020304" pitchFamily="18" charset="0"/>
              </a:rPr>
              <a:t>Đề tài</a:t>
            </a:r>
            <a:r>
              <a:rPr lang="en-US" altLang="en-US" sz="2400" b="1" i="1" dirty="0">
                <a:solidFill>
                  <a:schemeClr val="tx1"/>
                </a:solidFill>
                <a:latin typeface="Montserrat" panose="00000500000000000000" pitchFamily="2" charset="0"/>
                <a:cs typeface="Times New Roman" panose="02020603050405020304" pitchFamily="18" charset="0"/>
              </a:rPr>
              <a:t>: </a:t>
            </a:r>
            <a:r>
              <a:rPr lang="en-US" altLang="en-US" sz="2400" b="1" dirty="0">
                <a:solidFill>
                  <a:schemeClr val="tx1"/>
                </a:solidFill>
                <a:latin typeface="Montserrat" panose="00000500000000000000" pitchFamily="2" charset="0"/>
                <a:cs typeface="Times New Roman" panose="02020603050405020304" pitchFamily="18" charset="0"/>
              </a:rPr>
              <a:t>NỀN TẢNG CHIA SẺ KHOÁ HỌC – HỌC TẬP TRỰC TUYẾN THÔNG MINH</a:t>
            </a:r>
            <a:endParaRPr dirty="0">
              <a:latin typeface="Montserrat" panose="00000500000000000000" pitchFamily="2" charset="0"/>
            </a:endParaRPr>
          </a:p>
        </p:txBody>
      </p:sp>
      <p:pic>
        <p:nvPicPr>
          <p:cNvPr id="4" name="Picture 3">
            <a:extLst>
              <a:ext uri="{FF2B5EF4-FFF2-40B4-BE49-F238E27FC236}">
                <a16:creationId xmlns:a16="http://schemas.microsoft.com/office/drawing/2014/main" id="{11C15AA6-D073-4A08-8250-313B9C4D8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50" y="454738"/>
            <a:ext cx="865031" cy="865031"/>
          </a:xfrm>
          <a:prstGeom prst="rect">
            <a:avLst/>
          </a:prstGeom>
        </p:spPr>
      </p:pic>
      <p:sp>
        <p:nvSpPr>
          <p:cNvPr id="5" name="Text Box 13">
            <a:extLst>
              <a:ext uri="{FF2B5EF4-FFF2-40B4-BE49-F238E27FC236}">
                <a16:creationId xmlns:a16="http://schemas.microsoft.com/office/drawing/2014/main" id="{810DA676-2837-4B3A-B0B9-DB7E23BA59E3}"/>
              </a:ext>
            </a:extLst>
          </p:cNvPr>
          <p:cNvSpPr txBox="1"/>
          <p:nvPr/>
        </p:nvSpPr>
        <p:spPr>
          <a:xfrm>
            <a:off x="1274847" y="533311"/>
            <a:ext cx="6594306" cy="707886"/>
          </a:xfrm>
          <a:prstGeom prst="rect">
            <a:avLst/>
          </a:prstGeom>
          <a:noFill/>
        </p:spPr>
        <p:txBody>
          <a:bodyPr wrap="square" rtlCol="0">
            <a:spAutoFit/>
          </a:bodyPr>
          <a:lstStyle/>
          <a:p>
            <a:pPr algn="ctr"/>
            <a:r>
              <a:rPr lang="en-US" sz="2000" b="1" dirty="0">
                <a:latin typeface="Montserrat Medium" panose="00000600000000000000" pitchFamily="2" charset="0"/>
                <a:cs typeface="Times New Roman" panose="02020603050405020304" pitchFamily="18" charset="0"/>
              </a:rPr>
              <a:t>TRƯỜNG ĐẠI HỌC CẦN THƠ</a:t>
            </a:r>
          </a:p>
          <a:p>
            <a:pPr algn="ctr"/>
            <a:r>
              <a:rPr lang="en-US" sz="2000" b="1" dirty="0">
                <a:latin typeface="Montserrat Medium" panose="00000600000000000000" pitchFamily="2" charset="0"/>
                <a:cs typeface="Times New Roman" panose="02020603050405020304" pitchFamily="18" charset="0"/>
              </a:rPr>
              <a:t>KHOA CÔNG NGHỆ THÔNG TIN &amp; TRUYỀN THÔNG</a:t>
            </a:r>
          </a:p>
        </p:txBody>
      </p:sp>
      <p:sp>
        <p:nvSpPr>
          <p:cNvPr id="7" name="Google Shape;289;p30">
            <a:extLst>
              <a:ext uri="{FF2B5EF4-FFF2-40B4-BE49-F238E27FC236}">
                <a16:creationId xmlns:a16="http://schemas.microsoft.com/office/drawing/2014/main" id="{98605A2F-A4D0-4A8C-BE3A-4997F4E197F0}"/>
              </a:ext>
            </a:extLst>
          </p:cNvPr>
          <p:cNvSpPr txBox="1">
            <a:spLocks/>
          </p:cNvSpPr>
          <p:nvPr/>
        </p:nvSpPr>
        <p:spPr>
          <a:xfrm>
            <a:off x="5794230" y="3308358"/>
            <a:ext cx="2164009"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Sinh viên thực hiện:</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LÊ MINH NGHĨA</a:t>
            </a:r>
          </a:p>
          <a:p>
            <a:pPr marL="342900" indent="-342900" algn="l">
              <a:lnSpc>
                <a:spcPct val="120000"/>
              </a:lnSpc>
              <a:spcBef>
                <a:spcPct val="50000"/>
              </a:spcBef>
              <a:buClr>
                <a:srgbClr val="2060E0"/>
              </a:buClr>
              <a:buFont typeface="Wingdings" panose="05000000000000000000" pitchFamily="2" charset="2"/>
              <a:buNone/>
            </a:pPr>
            <a:r>
              <a:rPr lang="en-US" b="1" dirty="0">
                <a:solidFill>
                  <a:srgbClr val="3E516C"/>
                </a:solidFill>
                <a:latin typeface="Montserrat Medium" panose="00000600000000000000" pitchFamily="2" charset="0"/>
                <a:cs typeface="Times New Roman" panose="02020603050405020304" pitchFamily="18" charset="0"/>
              </a:rPr>
              <a:t>B1605229</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0" name="Google Shape;289;p30">
            <a:extLst>
              <a:ext uri="{FF2B5EF4-FFF2-40B4-BE49-F238E27FC236}">
                <a16:creationId xmlns:a16="http://schemas.microsoft.com/office/drawing/2014/main" id="{51A55AFF-DF80-4DD5-9580-E936CBAD2A2A}"/>
              </a:ext>
            </a:extLst>
          </p:cNvPr>
          <p:cNvSpPr txBox="1">
            <a:spLocks/>
          </p:cNvSpPr>
          <p:nvPr/>
        </p:nvSpPr>
        <p:spPr>
          <a:xfrm>
            <a:off x="1274847" y="3402613"/>
            <a:ext cx="2369596" cy="622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200" i="1" dirty="0">
                <a:solidFill>
                  <a:srgbClr val="4C0000"/>
                </a:solidFill>
                <a:latin typeface="Montserrat Medium" panose="00000600000000000000" pitchFamily="2" charset="0"/>
                <a:cs typeface="Times New Roman" panose="02020603050405020304" pitchFamily="18" charset="0"/>
              </a:rPr>
              <a:t>Giáo viên hướng dẫn:</a:t>
            </a:r>
          </a:p>
          <a:p>
            <a:pPr marL="342900" indent="-342900" algn="l">
              <a:lnSpc>
                <a:spcPct val="120000"/>
              </a:lnSpc>
              <a:spcBef>
                <a:spcPct val="50000"/>
              </a:spcBef>
              <a:buClr>
                <a:srgbClr val="2060E0"/>
              </a:buClr>
              <a:buFont typeface="Wingdings" panose="05000000000000000000" pitchFamily="2" charset="2"/>
              <a:buNone/>
            </a:pPr>
            <a:r>
              <a:rPr lang="en-US" b="1" dirty="0" err="1">
                <a:solidFill>
                  <a:srgbClr val="3E516C"/>
                </a:solidFill>
                <a:latin typeface="Montserrat Medium" panose="00000600000000000000" pitchFamily="2" charset="0"/>
                <a:cs typeface="Times New Roman" panose="02020603050405020304" pitchFamily="18" charset="0"/>
              </a:rPr>
              <a:t>Ths</a:t>
            </a:r>
            <a:r>
              <a:rPr lang="en-US" b="1" dirty="0">
                <a:solidFill>
                  <a:srgbClr val="3E516C"/>
                </a:solidFill>
                <a:latin typeface="Montserrat Medium" panose="00000600000000000000" pitchFamily="2" charset="0"/>
                <a:cs typeface="Times New Roman" panose="02020603050405020304" pitchFamily="18" charset="0"/>
              </a:rPr>
              <a:t>. PHẠM NGỌC QUYỀN</a:t>
            </a:r>
            <a:endParaRPr lang="vi-VN" b="1" dirty="0">
              <a:solidFill>
                <a:srgbClr val="3E516C"/>
              </a:solidFill>
              <a:latin typeface="Montserrat Medium" panose="00000600000000000000" pitchFamily="2"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46E87991-D66D-4A7E-9253-4D2E271341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1</a:t>
            </a:fld>
            <a:endParaRPr lang="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10</a:t>
            </a:fld>
            <a:endParaRPr lang="es">
              <a:solidFill>
                <a:schemeClr val="bg1"/>
              </a:solidFill>
            </a:endParaRPr>
          </a:p>
        </p:txBody>
      </p:sp>
      <p:sp>
        <p:nvSpPr>
          <p:cNvPr id="7" name="Text Box 3">
            <a:extLst>
              <a:ext uri="{FF2B5EF4-FFF2-40B4-BE49-F238E27FC236}">
                <a16:creationId xmlns:a16="http://schemas.microsoft.com/office/drawing/2014/main" id="{2495B42A-D9D0-4C54-B637-EE69E23DF548}"/>
              </a:ext>
            </a:extLst>
          </p:cNvPr>
          <p:cNvSpPr txBox="1"/>
          <p:nvPr/>
        </p:nvSpPr>
        <p:spPr>
          <a:xfrm>
            <a:off x="961939" y="1467652"/>
            <a:ext cx="7047100" cy="523220"/>
          </a:xfrm>
          <a:prstGeom prst="rect">
            <a:avLst/>
          </a:prstGeom>
          <a:noFill/>
        </p:spPr>
        <p:txBody>
          <a:bodyPr wrap="square" rtlCol="0">
            <a:spAutoFit/>
          </a:bodyPr>
          <a:lstStyle/>
          <a:p>
            <a:r>
              <a:rPr lang="en-US" dirty="0">
                <a:latin typeface="Montserrat "/>
                <a:cs typeface="Times New Roman" panose="02020603050405020304" pitchFamily="18" charset="0"/>
              </a:rPr>
              <a:t>Hệ thống “Cộng đồng gia sư” được thiết kế và xây dựng dựa trên các nền tảng và công nghệ sau: </a:t>
            </a:r>
          </a:p>
        </p:txBody>
      </p:sp>
      <p:grpSp>
        <p:nvGrpSpPr>
          <p:cNvPr id="16" name="Group 15">
            <a:extLst>
              <a:ext uri="{FF2B5EF4-FFF2-40B4-BE49-F238E27FC236}">
                <a16:creationId xmlns:a16="http://schemas.microsoft.com/office/drawing/2014/main" id="{1B5896EC-0127-4311-A246-A41D475F443F}"/>
              </a:ext>
            </a:extLst>
          </p:cNvPr>
          <p:cNvGrpSpPr/>
          <p:nvPr/>
        </p:nvGrpSpPr>
        <p:grpSpPr>
          <a:xfrm>
            <a:off x="1021088" y="2159695"/>
            <a:ext cx="7629290" cy="2094004"/>
            <a:chOff x="1021088" y="2159695"/>
            <a:chExt cx="7629290" cy="2094004"/>
          </a:xfrm>
        </p:grpSpPr>
        <p:grpSp>
          <p:nvGrpSpPr>
            <p:cNvPr id="15" name="Group 14">
              <a:extLst>
                <a:ext uri="{FF2B5EF4-FFF2-40B4-BE49-F238E27FC236}">
                  <a16:creationId xmlns:a16="http://schemas.microsoft.com/office/drawing/2014/main" id="{A8D365B2-6F61-465A-B0C8-837CAC607B21}"/>
                </a:ext>
              </a:extLst>
            </p:cNvPr>
            <p:cNvGrpSpPr/>
            <p:nvPr/>
          </p:nvGrpSpPr>
          <p:grpSpPr>
            <a:xfrm>
              <a:off x="1021088" y="2159695"/>
              <a:ext cx="7629290" cy="2094004"/>
              <a:chOff x="1021088" y="1994042"/>
              <a:chExt cx="7629290" cy="2094004"/>
            </a:xfrm>
          </p:grpSpPr>
          <p:pic>
            <p:nvPicPr>
              <p:cNvPr id="1026" name="Picture 2" descr="Glitch (company) - Wikipedia">
                <a:extLst>
                  <a:ext uri="{FF2B5EF4-FFF2-40B4-BE49-F238E27FC236}">
                    <a16:creationId xmlns:a16="http://schemas.microsoft.com/office/drawing/2014/main" id="{95C854CC-59BD-475C-9D2D-7B8BF1C39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411" y="2588341"/>
                <a:ext cx="388048" cy="30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an API Key | Maps JavaScript API | Google Developers">
                <a:extLst>
                  <a:ext uri="{FF2B5EF4-FFF2-40B4-BE49-F238E27FC236}">
                    <a16:creationId xmlns:a16="http://schemas.microsoft.com/office/drawing/2014/main" id="{7AAD7605-6A33-4F54-A2BA-A19C58C2B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46" y="3686318"/>
                <a:ext cx="386836" cy="386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ài mở đầu: Giới thiệu về Firebase. - Eitguide">
                <a:extLst>
                  <a:ext uri="{FF2B5EF4-FFF2-40B4-BE49-F238E27FC236}">
                    <a16:creationId xmlns:a16="http://schemas.microsoft.com/office/drawing/2014/main" id="{B2F5C067-ECB7-48CD-80EA-C19CC0B92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485" y="2931274"/>
                <a:ext cx="691276" cy="62843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Kết quả hình ảnh cho bootstrap icon">
                <a:extLst>
                  <a:ext uri="{FF2B5EF4-FFF2-40B4-BE49-F238E27FC236}">
                    <a16:creationId xmlns:a16="http://schemas.microsoft.com/office/drawing/2014/main" id="{95E153A7-8C85-48E4-9A89-00A1B07193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21088" y="2474222"/>
                <a:ext cx="540228" cy="45370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Kết quả hình ảnh cho jquery">
                <a:extLst>
                  <a:ext uri="{FF2B5EF4-FFF2-40B4-BE49-F238E27FC236}">
                    <a16:creationId xmlns:a16="http://schemas.microsoft.com/office/drawing/2014/main" id="{240E86CD-4245-4FE7-AF96-C9BB3F1A4C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6951" y="3665810"/>
                <a:ext cx="395970" cy="39597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Kết quả hình ảnh cho html">
                <a:extLst>
                  <a:ext uri="{FF2B5EF4-FFF2-40B4-BE49-F238E27FC236}">
                    <a16:creationId xmlns:a16="http://schemas.microsoft.com/office/drawing/2014/main" id="{6FC06DBE-6FE1-4802-9E60-D8F6D64AF6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035" y="2023821"/>
                <a:ext cx="567731" cy="31934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Kết quả hình ảnh cho php">
                <a:extLst>
                  <a:ext uri="{FF2B5EF4-FFF2-40B4-BE49-F238E27FC236}">
                    <a16:creationId xmlns:a16="http://schemas.microsoft.com/office/drawing/2014/main" id="{616B3E50-45A5-410C-B37C-69920D4C61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80913" y="2580400"/>
                <a:ext cx="523742" cy="32822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Kết quả hình ảnh cho ajax php">
                <a:extLst>
                  <a:ext uri="{FF2B5EF4-FFF2-40B4-BE49-F238E27FC236}">
                    <a16:creationId xmlns:a16="http://schemas.microsoft.com/office/drawing/2014/main" id="{4B67E992-59DB-4889-948E-162AF0DC62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9480" y="2034376"/>
                <a:ext cx="620108" cy="3249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Kết quả hình ảnh cho mysql">
                <a:extLst>
                  <a:ext uri="{FF2B5EF4-FFF2-40B4-BE49-F238E27FC236}">
                    <a16:creationId xmlns:a16="http://schemas.microsoft.com/office/drawing/2014/main" id="{D01AE965-EFB5-4059-90F0-A6958F2768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2912" y="3195868"/>
                <a:ext cx="537796" cy="2783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descr="Kết quả hình ảnh cho mvc model icon">
                <a:extLst>
                  <a:ext uri="{FF2B5EF4-FFF2-40B4-BE49-F238E27FC236}">
                    <a16:creationId xmlns:a16="http://schemas.microsoft.com/office/drawing/2014/main" id="{0EECD2F8-52D6-4BA4-B2EF-25D45351241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6071" y="3662609"/>
                <a:ext cx="598736" cy="39858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339EB042-8F5F-45BA-8A4F-ACD97C79915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44394" y="3108115"/>
                <a:ext cx="540228" cy="369678"/>
              </a:xfrm>
              <a:prstGeom prst="rect">
                <a:avLst/>
              </a:prstGeom>
            </p:spPr>
          </p:pic>
          <p:pic>
            <p:nvPicPr>
              <p:cNvPr id="63" name="Picture 4" descr="Kết quả hình ảnh cho xampp icon">
                <a:extLst>
                  <a:ext uri="{FF2B5EF4-FFF2-40B4-BE49-F238E27FC236}">
                    <a16:creationId xmlns:a16="http://schemas.microsoft.com/office/drawing/2014/main" id="{1A553E2E-40EC-4481-8B7F-DDA6B474D0B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91080" y="2536447"/>
                <a:ext cx="373232" cy="37323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B72C95A-E761-453C-9D48-47DF9173BD4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26014" y="1994042"/>
                <a:ext cx="347038" cy="347038"/>
              </a:xfrm>
              <a:prstGeom prst="rect">
                <a:avLst/>
              </a:prstGeom>
            </p:spPr>
          </p:pic>
          <p:pic>
            <p:nvPicPr>
              <p:cNvPr id="1040" name="Picture 16" descr="GitHub Logos and Usage · GitHub">
                <a:extLst>
                  <a:ext uri="{FF2B5EF4-FFF2-40B4-BE49-F238E27FC236}">
                    <a16:creationId xmlns:a16="http://schemas.microsoft.com/office/drawing/2014/main" id="{3D57E4BF-10F3-46BB-8ACA-FBD7CD55E6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5107" y="3616350"/>
                <a:ext cx="471696" cy="47169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5A84AAC9-D655-4CB5-B9B0-DA099F5F09B6}"/>
                  </a:ext>
                </a:extLst>
              </p:cNvPr>
              <p:cNvSpPr/>
              <p:nvPr/>
            </p:nvSpPr>
            <p:spPr>
              <a:xfrm>
                <a:off x="3345871" y="3180937"/>
                <a:ext cx="1012895"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Laravel</a:t>
                </a:r>
              </a:p>
            </p:txBody>
          </p:sp>
          <p:sp>
            <p:nvSpPr>
              <p:cNvPr id="88" name="Rectangle 87">
                <a:extLst>
                  <a:ext uri="{FF2B5EF4-FFF2-40B4-BE49-F238E27FC236}">
                    <a16:creationId xmlns:a16="http://schemas.microsoft.com/office/drawing/2014/main" id="{8D0688F4-3017-4A38-8E46-775C4FCECD08}"/>
                  </a:ext>
                </a:extLst>
              </p:cNvPr>
              <p:cNvSpPr/>
              <p:nvPr/>
            </p:nvSpPr>
            <p:spPr>
              <a:xfrm>
                <a:off x="1429081" y="204002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HTML – CSS </a:t>
                </a:r>
              </a:p>
            </p:txBody>
          </p:sp>
          <p:sp>
            <p:nvSpPr>
              <p:cNvPr id="89" name="Rectangle 88">
                <a:extLst>
                  <a:ext uri="{FF2B5EF4-FFF2-40B4-BE49-F238E27FC236}">
                    <a16:creationId xmlns:a16="http://schemas.microsoft.com/office/drawing/2014/main" id="{E01542BF-560B-4551-ADD0-0385AFF69083}"/>
                  </a:ext>
                </a:extLst>
              </p:cNvPr>
              <p:cNvSpPr/>
              <p:nvPr/>
            </p:nvSpPr>
            <p:spPr>
              <a:xfrm>
                <a:off x="1424796" y="2601112"/>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Bootstrap</a:t>
                </a:r>
              </a:p>
            </p:txBody>
          </p:sp>
          <p:sp>
            <p:nvSpPr>
              <p:cNvPr id="90" name="Rectangle 89">
                <a:extLst>
                  <a:ext uri="{FF2B5EF4-FFF2-40B4-BE49-F238E27FC236}">
                    <a16:creationId xmlns:a16="http://schemas.microsoft.com/office/drawing/2014/main" id="{550C1665-A3F0-4A6D-B583-C48248B12F12}"/>
                  </a:ext>
                </a:extLst>
              </p:cNvPr>
              <p:cNvSpPr/>
              <p:nvPr/>
            </p:nvSpPr>
            <p:spPr>
              <a:xfrm>
                <a:off x="1413258" y="3746610"/>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Jquery</a:t>
                </a:r>
                <a:endParaRPr lang="en-US" dirty="0">
                  <a:ln w="0"/>
                  <a:latin typeface="Montserrat "/>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192CB603-D57E-4B3F-B581-4C26229F48F3}"/>
                  </a:ext>
                </a:extLst>
              </p:cNvPr>
              <p:cNvSpPr/>
              <p:nvPr/>
            </p:nvSpPr>
            <p:spPr>
              <a:xfrm>
                <a:off x="3345871" y="260573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PHP</a:t>
                </a:r>
              </a:p>
            </p:txBody>
          </p:sp>
          <p:sp>
            <p:nvSpPr>
              <p:cNvPr id="93" name="Rectangle 92">
                <a:extLst>
                  <a:ext uri="{FF2B5EF4-FFF2-40B4-BE49-F238E27FC236}">
                    <a16:creationId xmlns:a16="http://schemas.microsoft.com/office/drawing/2014/main" id="{BBA2B925-C272-44B3-967B-99F49EF59900}"/>
                  </a:ext>
                </a:extLst>
              </p:cNvPr>
              <p:cNvSpPr/>
              <p:nvPr/>
            </p:nvSpPr>
            <p:spPr>
              <a:xfrm>
                <a:off x="3364872" y="2015029"/>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Ajax</a:t>
                </a:r>
              </a:p>
            </p:txBody>
          </p:sp>
          <p:sp>
            <p:nvSpPr>
              <p:cNvPr id="94" name="Rectangle 93">
                <a:extLst>
                  <a:ext uri="{FF2B5EF4-FFF2-40B4-BE49-F238E27FC236}">
                    <a16:creationId xmlns:a16="http://schemas.microsoft.com/office/drawing/2014/main" id="{7CC12660-A281-490E-B17A-A9B9C00C9361}"/>
                  </a:ext>
                </a:extLst>
              </p:cNvPr>
              <p:cNvSpPr/>
              <p:nvPr/>
            </p:nvSpPr>
            <p:spPr>
              <a:xfrm>
                <a:off x="3345870" y="3761969"/>
                <a:ext cx="1680143"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Mô hình MVC</a:t>
                </a:r>
              </a:p>
            </p:txBody>
          </p:sp>
          <p:sp>
            <p:nvSpPr>
              <p:cNvPr id="95" name="Rectangle 94">
                <a:extLst>
                  <a:ext uri="{FF2B5EF4-FFF2-40B4-BE49-F238E27FC236}">
                    <a16:creationId xmlns:a16="http://schemas.microsoft.com/office/drawing/2014/main" id="{FA6437E2-E696-4D45-AAC5-F83B64C2E40A}"/>
                  </a:ext>
                </a:extLst>
              </p:cNvPr>
              <p:cNvSpPr/>
              <p:nvPr/>
            </p:nvSpPr>
            <p:spPr>
              <a:xfrm>
                <a:off x="5265309" y="2013932"/>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Visual Code</a:t>
                </a:r>
              </a:p>
            </p:txBody>
          </p:sp>
          <p:sp>
            <p:nvSpPr>
              <p:cNvPr id="96" name="Rectangle 95">
                <a:extLst>
                  <a:ext uri="{FF2B5EF4-FFF2-40B4-BE49-F238E27FC236}">
                    <a16:creationId xmlns:a16="http://schemas.microsoft.com/office/drawing/2014/main" id="{38AD3D3B-A396-4D76-8984-24833B182382}"/>
                  </a:ext>
                </a:extLst>
              </p:cNvPr>
              <p:cNvSpPr/>
              <p:nvPr/>
            </p:nvSpPr>
            <p:spPr>
              <a:xfrm>
                <a:off x="5284164" y="2576136"/>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Xampp</a:t>
                </a:r>
                <a:endParaRPr lang="en-US" dirty="0">
                  <a:ln w="0"/>
                  <a:latin typeface="Montserrat "/>
                  <a:ea typeface="Tahoma" panose="020B0604030504040204" pitchFamily="34" charset="0"/>
                  <a:cs typeface="Tahoma" panose="020B0604030504040204" pitchFamily="34" charset="0"/>
                </a:endParaRPr>
              </a:p>
            </p:txBody>
          </p:sp>
          <p:sp>
            <p:nvSpPr>
              <p:cNvPr id="97" name="Rectangle 96">
                <a:extLst>
                  <a:ext uri="{FF2B5EF4-FFF2-40B4-BE49-F238E27FC236}">
                    <a16:creationId xmlns:a16="http://schemas.microsoft.com/office/drawing/2014/main" id="{0A6E5986-0E25-45B0-B751-8C41EE255800}"/>
                  </a:ext>
                </a:extLst>
              </p:cNvPr>
              <p:cNvSpPr/>
              <p:nvPr/>
            </p:nvSpPr>
            <p:spPr>
              <a:xfrm>
                <a:off x="5300870" y="3147028"/>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MySQL</a:t>
                </a:r>
              </a:p>
            </p:txBody>
          </p:sp>
          <p:sp>
            <p:nvSpPr>
              <p:cNvPr id="98" name="Rectangle 97">
                <a:extLst>
                  <a:ext uri="{FF2B5EF4-FFF2-40B4-BE49-F238E27FC236}">
                    <a16:creationId xmlns:a16="http://schemas.microsoft.com/office/drawing/2014/main" id="{DE2ACCD9-4F5E-49B8-86C1-480679104582}"/>
                  </a:ext>
                </a:extLst>
              </p:cNvPr>
              <p:cNvSpPr/>
              <p:nvPr/>
            </p:nvSpPr>
            <p:spPr>
              <a:xfrm>
                <a:off x="5277812" y="3731731"/>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Github</a:t>
                </a:r>
                <a:endParaRPr lang="en-US" dirty="0">
                  <a:ln w="0"/>
                  <a:latin typeface="Montserrat "/>
                  <a:ea typeface="Tahoma" panose="020B0604030504040204" pitchFamily="34" charset="0"/>
                  <a:cs typeface="Tahoma" panose="020B0604030504040204" pitchFamily="34" charset="0"/>
                </a:endParaRPr>
              </a:p>
            </p:txBody>
          </p:sp>
          <p:sp>
            <p:nvSpPr>
              <p:cNvPr id="99" name="Rectangle 98">
                <a:extLst>
                  <a:ext uri="{FF2B5EF4-FFF2-40B4-BE49-F238E27FC236}">
                    <a16:creationId xmlns:a16="http://schemas.microsoft.com/office/drawing/2014/main" id="{DC20614E-4494-45D6-8FD7-8B8FA7964A41}"/>
                  </a:ext>
                </a:extLst>
              </p:cNvPr>
              <p:cNvSpPr/>
              <p:nvPr/>
            </p:nvSpPr>
            <p:spPr>
              <a:xfrm>
                <a:off x="7211056" y="2024445"/>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VNPay</a:t>
                </a:r>
                <a:endParaRPr lang="en-US" dirty="0">
                  <a:ln w="0"/>
                  <a:latin typeface="Montserrat "/>
                  <a:ea typeface="Tahoma" panose="020B0604030504040204" pitchFamily="34" charset="0"/>
                  <a:cs typeface="Tahoma" panose="020B0604030504040204" pitchFamily="34" charset="0"/>
                </a:endParaRPr>
              </a:p>
            </p:txBody>
          </p:sp>
          <p:sp>
            <p:nvSpPr>
              <p:cNvPr id="100" name="Rectangle 99">
                <a:extLst>
                  <a:ext uri="{FF2B5EF4-FFF2-40B4-BE49-F238E27FC236}">
                    <a16:creationId xmlns:a16="http://schemas.microsoft.com/office/drawing/2014/main" id="{19D25FE0-183C-4779-8BB9-3B4EAE2A2364}"/>
                  </a:ext>
                </a:extLst>
              </p:cNvPr>
              <p:cNvSpPr/>
              <p:nvPr/>
            </p:nvSpPr>
            <p:spPr>
              <a:xfrm>
                <a:off x="7193773" y="2586427"/>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Glitch</a:t>
                </a:r>
              </a:p>
            </p:txBody>
          </p:sp>
          <p:sp>
            <p:nvSpPr>
              <p:cNvPr id="101" name="Rectangle 100">
                <a:extLst>
                  <a:ext uri="{FF2B5EF4-FFF2-40B4-BE49-F238E27FC236}">
                    <a16:creationId xmlns:a16="http://schemas.microsoft.com/office/drawing/2014/main" id="{3E9DEEAE-9A8E-4A0A-8E4D-206B1FA47E60}"/>
                  </a:ext>
                </a:extLst>
              </p:cNvPr>
              <p:cNvSpPr/>
              <p:nvPr/>
            </p:nvSpPr>
            <p:spPr>
              <a:xfrm>
                <a:off x="7211056" y="3174303"/>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Firebase</a:t>
                </a:r>
              </a:p>
            </p:txBody>
          </p:sp>
          <p:sp>
            <p:nvSpPr>
              <p:cNvPr id="102" name="Rectangle 101">
                <a:extLst>
                  <a:ext uri="{FF2B5EF4-FFF2-40B4-BE49-F238E27FC236}">
                    <a16:creationId xmlns:a16="http://schemas.microsoft.com/office/drawing/2014/main" id="{6551590A-9886-4408-863F-0277CA83CB81}"/>
                  </a:ext>
                </a:extLst>
              </p:cNvPr>
              <p:cNvSpPr/>
              <p:nvPr/>
            </p:nvSpPr>
            <p:spPr>
              <a:xfrm>
                <a:off x="7211056" y="3726877"/>
                <a:ext cx="1439322" cy="286232"/>
              </a:xfrm>
              <a:prstGeom prst="rect">
                <a:avLst/>
              </a:prstGeom>
            </p:spPr>
            <p:txBody>
              <a:bodyPr wrap="square">
                <a:spAutoFit/>
              </a:bodyPr>
              <a:lstStyle/>
              <a:p>
                <a:pPr marL="161100">
                  <a:lnSpc>
                    <a:spcPct val="90000"/>
                  </a:lnSpc>
                </a:pPr>
                <a:r>
                  <a:rPr lang="en-US" dirty="0">
                    <a:ln w="0"/>
                    <a:latin typeface="Montserrat "/>
                    <a:ea typeface="Tahoma" panose="020B0604030504040204" pitchFamily="34" charset="0"/>
                    <a:cs typeface="Tahoma" panose="020B0604030504040204" pitchFamily="34" charset="0"/>
                  </a:rPr>
                  <a:t>Google API</a:t>
                </a:r>
              </a:p>
            </p:txBody>
          </p:sp>
          <p:pic>
            <p:nvPicPr>
              <p:cNvPr id="1048" name="Picture 24" descr="Javascript Icon Png #393508 - Free Icons Library">
                <a:extLst>
                  <a:ext uri="{FF2B5EF4-FFF2-40B4-BE49-F238E27FC236}">
                    <a16:creationId xmlns:a16="http://schemas.microsoft.com/office/drawing/2014/main" id="{7082A3EE-1A07-40DE-868B-14C1670A4AE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6275" y="3093377"/>
                <a:ext cx="406985" cy="406985"/>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FA30FBA7-4627-420D-B9C0-F10038A0354A}"/>
                  </a:ext>
                </a:extLst>
              </p:cNvPr>
              <p:cNvSpPr/>
              <p:nvPr/>
            </p:nvSpPr>
            <p:spPr>
              <a:xfrm>
                <a:off x="1424796" y="3174303"/>
                <a:ext cx="1439322" cy="286232"/>
              </a:xfrm>
              <a:prstGeom prst="rect">
                <a:avLst/>
              </a:prstGeom>
            </p:spPr>
            <p:txBody>
              <a:bodyPr wrap="square">
                <a:spAutoFit/>
              </a:bodyPr>
              <a:lstStyle/>
              <a:p>
                <a:pPr marL="161100">
                  <a:lnSpc>
                    <a:spcPct val="90000"/>
                  </a:lnSpc>
                </a:pPr>
                <a:r>
                  <a:rPr lang="en-US" dirty="0" err="1">
                    <a:ln w="0"/>
                    <a:latin typeface="Montserrat "/>
                    <a:ea typeface="Tahoma" panose="020B0604030504040204" pitchFamily="34" charset="0"/>
                    <a:cs typeface="Tahoma" panose="020B0604030504040204" pitchFamily="34" charset="0"/>
                  </a:rPr>
                  <a:t>Javascript</a:t>
                </a:r>
                <a:endParaRPr lang="en-US" dirty="0">
                  <a:ln w="0"/>
                  <a:latin typeface="Montserrat "/>
                  <a:ea typeface="Tahoma" panose="020B0604030504040204" pitchFamily="34" charset="0"/>
                  <a:cs typeface="Tahoma" panose="020B0604030504040204" pitchFamily="34" charset="0"/>
                </a:endParaRPr>
              </a:p>
            </p:txBody>
          </p:sp>
        </p:grpSp>
        <p:pic>
          <p:nvPicPr>
            <p:cNvPr id="1050" name="Picture 26" descr="VNPAY - Công ty cổ phần giải pháp thanh toán Việt Nam">
              <a:extLst>
                <a:ext uri="{FF2B5EF4-FFF2-40B4-BE49-F238E27FC236}">
                  <a16:creationId xmlns:a16="http://schemas.microsoft.com/office/drawing/2014/main" id="{70671513-ED9D-4130-855E-EE7AAD2273E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07485" y="2226601"/>
              <a:ext cx="652998" cy="2222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5706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11</a:t>
            </a:fld>
            <a:endParaRPr lang="es" dirty="0">
              <a:solidFill>
                <a:schemeClr val="bg1"/>
              </a:solidFill>
            </a:endParaRPr>
          </a:p>
        </p:txBody>
      </p:sp>
      <p:pic>
        <p:nvPicPr>
          <p:cNvPr id="7" name="Picture 6">
            <a:extLst>
              <a:ext uri="{FF2B5EF4-FFF2-40B4-BE49-F238E27FC236}">
                <a16:creationId xmlns:a16="http://schemas.microsoft.com/office/drawing/2014/main" id="{89F9E3C2-8082-4987-A205-B7A53F5C81C3}"/>
              </a:ext>
            </a:extLst>
          </p:cNvPr>
          <p:cNvPicPr>
            <a:picLocks noChangeAspect="1"/>
          </p:cNvPicPr>
          <p:nvPr/>
        </p:nvPicPr>
        <p:blipFill>
          <a:blip r:embed="rId2"/>
          <a:stretch>
            <a:fillRect/>
          </a:stretch>
        </p:blipFill>
        <p:spPr>
          <a:xfrm>
            <a:off x="2766254" y="1463040"/>
            <a:ext cx="2910646" cy="3138731"/>
          </a:xfrm>
          <a:prstGeom prst="rect">
            <a:avLst/>
          </a:prstGeom>
        </p:spPr>
      </p:pic>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274515" y="4601771"/>
            <a:ext cx="482462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người dùng không có tài khoản</a:t>
            </a:r>
            <a:endParaRPr lang="en-US" dirty="0">
              <a:latin typeface="Montserrat "/>
            </a:endParaRPr>
          </a:p>
        </p:txBody>
      </p:sp>
    </p:spTree>
    <p:extLst>
      <p:ext uri="{BB962C8B-B14F-4D97-AF65-F5344CB8AC3E}">
        <p14:creationId xmlns:p14="http://schemas.microsoft.com/office/powerpoint/2010/main" val="30717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12</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3217421" y="4638225"/>
            <a:ext cx="2709158"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học viên</a:t>
            </a:r>
            <a:endParaRPr lang="en-US" dirty="0">
              <a:latin typeface="Montserrat "/>
            </a:endParaRPr>
          </a:p>
        </p:txBody>
      </p:sp>
      <p:pic>
        <p:nvPicPr>
          <p:cNvPr id="6" name="Picture 5">
            <a:extLst>
              <a:ext uri="{FF2B5EF4-FFF2-40B4-BE49-F238E27FC236}">
                <a16:creationId xmlns:a16="http://schemas.microsoft.com/office/drawing/2014/main" id="{B5931ECC-BDD6-4D6B-B1A3-0062EB64C9CE}"/>
              </a:ext>
            </a:extLst>
          </p:cNvPr>
          <p:cNvPicPr>
            <a:picLocks noChangeAspect="1"/>
          </p:cNvPicPr>
          <p:nvPr/>
        </p:nvPicPr>
        <p:blipFill>
          <a:blip r:embed="rId2"/>
          <a:stretch>
            <a:fillRect/>
          </a:stretch>
        </p:blipFill>
        <p:spPr>
          <a:xfrm>
            <a:off x="3710451" y="1531263"/>
            <a:ext cx="1219689" cy="3070508"/>
          </a:xfrm>
          <a:prstGeom prst="rect">
            <a:avLst/>
          </a:prstGeom>
        </p:spPr>
      </p:pic>
    </p:spTree>
    <p:extLst>
      <p:ext uri="{BB962C8B-B14F-4D97-AF65-F5344CB8AC3E}">
        <p14:creationId xmlns:p14="http://schemas.microsoft.com/office/powerpoint/2010/main" val="2803990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13</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3213652" y="4628902"/>
            <a:ext cx="2430863"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gia sư</a:t>
            </a:r>
            <a:endParaRPr lang="en-US" dirty="0">
              <a:latin typeface="Montserrat "/>
            </a:endParaRPr>
          </a:p>
        </p:txBody>
      </p:sp>
      <p:pic>
        <p:nvPicPr>
          <p:cNvPr id="7" name="Picture 6">
            <a:extLst>
              <a:ext uri="{FF2B5EF4-FFF2-40B4-BE49-F238E27FC236}">
                <a16:creationId xmlns:a16="http://schemas.microsoft.com/office/drawing/2014/main" id="{6291808E-A4F7-43B4-9296-0164B9D91D36}"/>
              </a:ext>
            </a:extLst>
          </p:cNvPr>
          <p:cNvPicPr>
            <a:picLocks noChangeAspect="1"/>
          </p:cNvPicPr>
          <p:nvPr/>
        </p:nvPicPr>
        <p:blipFill>
          <a:blip r:embed="rId2"/>
          <a:stretch>
            <a:fillRect/>
          </a:stretch>
        </p:blipFill>
        <p:spPr>
          <a:xfrm>
            <a:off x="2765984" y="1459600"/>
            <a:ext cx="3451936" cy="3025969"/>
          </a:xfrm>
          <a:prstGeom prst="rect">
            <a:avLst/>
          </a:prstGeom>
        </p:spPr>
      </p:pic>
    </p:spTree>
    <p:extLst>
      <p:ext uri="{BB962C8B-B14F-4D97-AF65-F5344CB8AC3E}">
        <p14:creationId xmlns:p14="http://schemas.microsoft.com/office/powerpoint/2010/main" val="410063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2. Sơ đồ use case</a:t>
            </a:r>
          </a:p>
          <a:p>
            <a:r>
              <a:rPr lang="en-US"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14</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948610" y="4628902"/>
            <a:ext cx="305595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Sơ đồ hoạt vụ của quản trị viên</a:t>
            </a:r>
            <a:endParaRPr lang="en-US" dirty="0">
              <a:latin typeface="Montserrat "/>
            </a:endParaRPr>
          </a:p>
        </p:txBody>
      </p:sp>
      <p:pic>
        <p:nvPicPr>
          <p:cNvPr id="7" name="Picture 6">
            <a:extLst>
              <a:ext uri="{FF2B5EF4-FFF2-40B4-BE49-F238E27FC236}">
                <a16:creationId xmlns:a16="http://schemas.microsoft.com/office/drawing/2014/main" id="{B0A5E455-BEBB-4AB4-8CB8-ED1C8DC78B86}"/>
              </a:ext>
            </a:extLst>
          </p:cNvPr>
          <p:cNvPicPr>
            <a:picLocks noChangeAspect="1"/>
          </p:cNvPicPr>
          <p:nvPr/>
        </p:nvPicPr>
        <p:blipFill>
          <a:blip r:embed="rId2"/>
          <a:stretch>
            <a:fillRect/>
          </a:stretch>
        </p:blipFill>
        <p:spPr>
          <a:xfrm>
            <a:off x="2678746" y="1466227"/>
            <a:ext cx="4404541" cy="3162675"/>
          </a:xfrm>
          <a:prstGeom prst="rect">
            <a:avLst/>
          </a:prstGeom>
        </p:spPr>
      </p:pic>
    </p:spTree>
    <p:extLst>
      <p:ext uri="{BB962C8B-B14F-4D97-AF65-F5344CB8AC3E}">
        <p14:creationId xmlns:p14="http://schemas.microsoft.com/office/powerpoint/2010/main" val="328804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15</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578740" y="4637913"/>
            <a:ext cx="4644362"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Mô hình dữ liệu mức quan niệm (CDM) (trang 31)</a:t>
            </a:r>
            <a:endParaRPr lang="en-US" dirty="0">
              <a:latin typeface="Montserrat "/>
            </a:endParaRPr>
          </a:p>
        </p:txBody>
      </p:sp>
      <p:pic>
        <p:nvPicPr>
          <p:cNvPr id="6" name="Picture 5">
            <a:extLst>
              <a:ext uri="{FF2B5EF4-FFF2-40B4-BE49-F238E27FC236}">
                <a16:creationId xmlns:a16="http://schemas.microsoft.com/office/drawing/2014/main" id="{6D698042-63AD-478E-A42E-029A1CE09E65}"/>
              </a:ext>
            </a:extLst>
          </p:cNvPr>
          <p:cNvPicPr>
            <a:picLocks noChangeAspect="1"/>
          </p:cNvPicPr>
          <p:nvPr/>
        </p:nvPicPr>
        <p:blipFill>
          <a:blip r:embed="rId2"/>
          <a:stretch>
            <a:fillRect/>
          </a:stretch>
        </p:blipFill>
        <p:spPr>
          <a:xfrm>
            <a:off x="2875328" y="1499879"/>
            <a:ext cx="3317855" cy="3040220"/>
          </a:xfrm>
          <a:prstGeom prst="rect">
            <a:avLst/>
          </a:prstGeom>
        </p:spPr>
      </p:pic>
    </p:spTree>
    <p:extLst>
      <p:ext uri="{BB962C8B-B14F-4D97-AF65-F5344CB8AC3E}">
        <p14:creationId xmlns:p14="http://schemas.microsoft.com/office/powerpoint/2010/main" val="186914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16</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381387" y="4663913"/>
            <a:ext cx="411808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i="1" dirty="0">
                <a:solidFill>
                  <a:schemeClr val="tx1"/>
                </a:solidFill>
                <a:latin typeface="Montserrat "/>
                <a:cs typeface="Times New Roman" panose="02020603050405020304" pitchFamily="18" charset="0"/>
              </a:rPr>
              <a:t>Mô hình dữ liệu mức vật lý (PDM) (trang 31)</a:t>
            </a:r>
            <a:endParaRPr lang="en-US" dirty="0">
              <a:latin typeface="Montserrat "/>
            </a:endParaRPr>
          </a:p>
        </p:txBody>
      </p:sp>
      <p:pic>
        <p:nvPicPr>
          <p:cNvPr id="7" name="Picture 6">
            <a:extLst>
              <a:ext uri="{FF2B5EF4-FFF2-40B4-BE49-F238E27FC236}">
                <a16:creationId xmlns:a16="http://schemas.microsoft.com/office/drawing/2014/main" id="{A8707971-CCBD-4736-AAE5-AF830340FCDC}"/>
              </a:ext>
            </a:extLst>
          </p:cNvPr>
          <p:cNvPicPr>
            <a:picLocks noChangeAspect="1"/>
          </p:cNvPicPr>
          <p:nvPr/>
        </p:nvPicPr>
        <p:blipFill>
          <a:blip r:embed="rId2"/>
          <a:stretch>
            <a:fillRect/>
          </a:stretch>
        </p:blipFill>
        <p:spPr>
          <a:xfrm>
            <a:off x="2772203" y="1452202"/>
            <a:ext cx="3303889" cy="3092402"/>
          </a:xfrm>
          <a:prstGeom prst="rect">
            <a:avLst/>
          </a:prstGeom>
        </p:spPr>
      </p:pic>
    </p:spTree>
    <p:extLst>
      <p:ext uri="{BB962C8B-B14F-4D97-AF65-F5344CB8AC3E}">
        <p14:creationId xmlns:p14="http://schemas.microsoft.com/office/powerpoint/2010/main" val="91114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3E516C"/>
                </a:solidFill>
                <a:latin typeface="Montserrat "/>
              </a:rPr>
              <a:t>3. </a:t>
            </a:r>
            <a:r>
              <a:rPr lang="vi-VN" sz="2800" dirty="0">
                <a:solidFill>
                  <a:srgbClr val="3E516C"/>
                </a:solidFill>
                <a:latin typeface="Montserrat "/>
              </a:rPr>
              <a:t>KẾT LUẬN VÀ HƯỚNG PHÁT TRIỂN</a:t>
            </a:r>
            <a:endParaRPr sz="2800" dirty="0">
              <a:solidFill>
                <a:srgbClr val="3E516C"/>
              </a:solidFill>
              <a:latin typeface="Montserrat "/>
            </a:endParaRPr>
          </a:p>
        </p:txBody>
      </p:sp>
      <p:grpSp>
        <p:nvGrpSpPr>
          <p:cNvPr id="28" name="Group 27">
            <a:extLst>
              <a:ext uri="{FF2B5EF4-FFF2-40B4-BE49-F238E27FC236}">
                <a16:creationId xmlns:a16="http://schemas.microsoft.com/office/drawing/2014/main" id="{4BE0BBF8-ABE9-4180-89F4-399132E5C8F3}"/>
              </a:ext>
            </a:extLst>
          </p:cNvPr>
          <p:cNvGrpSpPr/>
          <p:nvPr/>
        </p:nvGrpSpPr>
        <p:grpSpPr>
          <a:xfrm>
            <a:off x="1653194" y="1424461"/>
            <a:ext cx="864096" cy="1188088"/>
            <a:chOff x="2391994" y="1635646"/>
            <a:chExt cx="805454" cy="1584088"/>
          </a:xfrm>
          <a:solidFill>
            <a:srgbClr val="3E516C"/>
          </a:solidFill>
        </p:grpSpPr>
        <p:sp>
          <p:nvSpPr>
            <p:cNvPr id="29" name="Rectangle 28">
              <a:extLst>
                <a:ext uri="{FF2B5EF4-FFF2-40B4-BE49-F238E27FC236}">
                  <a16:creationId xmlns:a16="http://schemas.microsoft.com/office/drawing/2014/main" id="{D1D396E1-A017-4CF4-ADB0-D9825C56E62C}"/>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30" name="Isosceles Triangle 29">
              <a:extLst>
                <a:ext uri="{FF2B5EF4-FFF2-40B4-BE49-F238E27FC236}">
                  <a16:creationId xmlns:a16="http://schemas.microsoft.com/office/drawing/2014/main" id="{D8C3B94E-0D5A-484E-BBFF-386F57096265}"/>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1" name="TextBox 30">
            <a:extLst>
              <a:ext uri="{FF2B5EF4-FFF2-40B4-BE49-F238E27FC236}">
                <a16:creationId xmlns:a16="http://schemas.microsoft.com/office/drawing/2014/main" id="{A9774FBC-1A78-4206-8376-8C2A1FA98265}"/>
              </a:ext>
            </a:extLst>
          </p:cNvPr>
          <p:cNvSpPr txBox="1"/>
          <p:nvPr/>
        </p:nvSpPr>
        <p:spPr>
          <a:xfrm>
            <a:off x="2617150" y="1473128"/>
            <a:ext cx="2402422" cy="307777"/>
          </a:xfrm>
          <a:prstGeom prst="rect">
            <a:avLst/>
          </a:prstGeom>
          <a:noFill/>
        </p:spPr>
        <p:txBody>
          <a:bodyPr wrap="square" rtlCol="0">
            <a:spAutoFit/>
          </a:bodyPr>
          <a:lstStyle/>
          <a:p>
            <a:r>
              <a:rPr lang="en-US" altLang="ko-KR" sz="1400" b="1" dirty="0">
                <a:solidFill>
                  <a:srgbClr val="404040"/>
                </a:solidFill>
                <a:latin typeface="Montserrat "/>
                <a:cs typeface="Times New Roman" panose="02020603050405020304" pitchFamily="18" charset="0"/>
              </a:rPr>
              <a:t>KẾT QUẢ ĐẠT ĐƯỢC</a:t>
            </a:r>
          </a:p>
        </p:txBody>
      </p:sp>
      <p:sp>
        <p:nvSpPr>
          <p:cNvPr id="32" name="TextBox 31">
            <a:extLst>
              <a:ext uri="{FF2B5EF4-FFF2-40B4-BE49-F238E27FC236}">
                <a16:creationId xmlns:a16="http://schemas.microsoft.com/office/drawing/2014/main" id="{F64F8F5B-A447-4886-BDCF-6CE65E766D84}"/>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3" name="Group 32">
            <a:extLst>
              <a:ext uri="{FF2B5EF4-FFF2-40B4-BE49-F238E27FC236}">
                <a16:creationId xmlns:a16="http://schemas.microsoft.com/office/drawing/2014/main" id="{02EFB978-7840-4FA0-9561-88454B48F964}"/>
              </a:ext>
            </a:extLst>
          </p:cNvPr>
          <p:cNvGrpSpPr/>
          <p:nvPr/>
        </p:nvGrpSpPr>
        <p:grpSpPr>
          <a:xfrm>
            <a:off x="2904335" y="2210857"/>
            <a:ext cx="864096" cy="1188088"/>
            <a:chOff x="2391994" y="1635646"/>
            <a:chExt cx="805454" cy="1584088"/>
          </a:xfrm>
          <a:solidFill>
            <a:srgbClr val="3E516C"/>
          </a:solidFill>
        </p:grpSpPr>
        <p:sp>
          <p:nvSpPr>
            <p:cNvPr id="34" name="Rectangle 33">
              <a:extLst>
                <a:ext uri="{FF2B5EF4-FFF2-40B4-BE49-F238E27FC236}">
                  <a16:creationId xmlns:a16="http://schemas.microsoft.com/office/drawing/2014/main" id="{9C346C01-EDFA-4F89-82F3-4BD456852C12}"/>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5" name="Isosceles Triangle 34">
              <a:extLst>
                <a:ext uri="{FF2B5EF4-FFF2-40B4-BE49-F238E27FC236}">
                  <a16:creationId xmlns:a16="http://schemas.microsoft.com/office/drawing/2014/main" id="{7FAD300B-E0B1-46F0-9F97-C5B73ED2898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7" name="TextBox 56">
            <a:extLst>
              <a:ext uri="{FF2B5EF4-FFF2-40B4-BE49-F238E27FC236}">
                <a16:creationId xmlns:a16="http://schemas.microsoft.com/office/drawing/2014/main" id="{DE062F93-16A8-4112-AD14-227E59DFE041}"/>
              </a:ext>
            </a:extLst>
          </p:cNvPr>
          <p:cNvSpPr txBox="1"/>
          <p:nvPr/>
        </p:nvSpPr>
        <p:spPr>
          <a:xfrm>
            <a:off x="3868291" y="2259524"/>
            <a:ext cx="2459622"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HẠN CHẾ VÀ KHÓ KHĂN</a:t>
            </a:r>
            <a:endParaRPr lang="en-US" altLang="ko-KR" b="1" dirty="0">
              <a:solidFill>
                <a:srgbClr val="404040"/>
              </a:solidFill>
              <a:latin typeface="Montserrat "/>
              <a:cs typeface="Times New Roman" panose="02020603050405020304" pitchFamily="18" charset="0"/>
            </a:endParaRPr>
          </a:p>
        </p:txBody>
      </p:sp>
      <p:grpSp>
        <p:nvGrpSpPr>
          <p:cNvPr id="58" name="Group 57">
            <a:extLst>
              <a:ext uri="{FF2B5EF4-FFF2-40B4-BE49-F238E27FC236}">
                <a16:creationId xmlns:a16="http://schemas.microsoft.com/office/drawing/2014/main" id="{53F812E2-6D66-4479-8375-28C52152B17E}"/>
              </a:ext>
            </a:extLst>
          </p:cNvPr>
          <p:cNvGrpSpPr/>
          <p:nvPr/>
        </p:nvGrpSpPr>
        <p:grpSpPr>
          <a:xfrm>
            <a:off x="4155476" y="2973170"/>
            <a:ext cx="864096" cy="1188088"/>
            <a:chOff x="2391994" y="1635646"/>
            <a:chExt cx="805454" cy="1584088"/>
          </a:xfrm>
          <a:solidFill>
            <a:srgbClr val="3E516C"/>
          </a:solidFill>
        </p:grpSpPr>
        <p:sp>
          <p:nvSpPr>
            <p:cNvPr id="59" name="Rectangle 58">
              <a:extLst>
                <a:ext uri="{FF2B5EF4-FFF2-40B4-BE49-F238E27FC236}">
                  <a16:creationId xmlns:a16="http://schemas.microsoft.com/office/drawing/2014/main" id="{D114683B-3113-42D9-B292-E1CD3C735176}"/>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60" name="Isosceles Triangle 59">
              <a:extLst>
                <a:ext uri="{FF2B5EF4-FFF2-40B4-BE49-F238E27FC236}">
                  <a16:creationId xmlns:a16="http://schemas.microsoft.com/office/drawing/2014/main" id="{D4DFA016-764E-4E8B-9C59-1A69A07EFB7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61" name="TextBox 60">
            <a:extLst>
              <a:ext uri="{FF2B5EF4-FFF2-40B4-BE49-F238E27FC236}">
                <a16:creationId xmlns:a16="http://schemas.microsoft.com/office/drawing/2014/main" id="{ED451F00-A50B-4ECF-BB88-B49E80A03646}"/>
              </a:ext>
            </a:extLst>
          </p:cNvPr>
          <p:cNvSpPr txBox="1"/>
          <p:nvPr/>
        </p:nvSpPr>
        <p:spPr>
          <a:xfrm>
            <a:off x="5119432" y="3021837"/>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HƯỚNG PHÁT TRIỂN</a:t>
            </a:r>
            <a:endParaRPr lang="en-US" altLang="ko-KR" b="1" dirty="0">
              <a:solidFill>
                <a:srgbClr val="404040"/>
              </a:solidFill>
              <a:latin typeface="Montserrat "/>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2FE97C-EEE7-4D8B-BCB3-0AC435C76B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latin typeface="Montserrat "/>
              </a:rPr>
              <a:t>17</a:t>
            </a:fld>
            <a:endParaRPr lang="es">
              <a:latin typeface="Montserrat "/>
            </a:endParaRPr>
          </a:p>
        </p:txBody>
      </p:sp>
    </p:spTree>
    <p:extLst>
      <p:ext uri="{BB962C8B-B14F-4D97-AF65-F5344CB8AC3E}">
        <p14:creationId xmlns:p14="http://schemas.microsoft.com/office/powerpoint/2010/main" val="67692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Kết quả đạt được</a:t>
            </a:r>
          </a:p>
          <a:p>
            <a:endParaRPr lang="en-US" dirty="0"/>
          </a:p>
        </p:txBody>
      </p:sp>
      <p:sp>
        <p:nvSpPr>
          <p:cNvPr id="2" name="Slide Number Placeholder 1">
            <a:extLst>
              <a:ext uri="{FF2B5EF4-FFF2-40B4-BE49-F238E27FC236}">
                <a16:creationId xmlns:a16="http://schemas.microsoft.com/office/drawing/2014/main" id="{4EFEAFB6-0195-4267-9DF2-8EFA713D65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18</a:t>
            </a:fld>
            <a:endParaRPr lang="es" dirty="0">
              <a:solidFill>
                <a:schemeClr val="bg1"/>
              </a:solidFill>
            </a:endParaRPr>
          </a:p>
        </p:txBody>
      </p:sp>
      <p:sp>
        <p:nvSpPr>
          <p:cNvPr id="7" name="Google Shape;1146;p50">
            <a:extLst>
              <a:ext uri="{FF2B5EF4-FFF2-40B4-BE49-F238E27FC236}">
                <a16:creationId xmlns:a16="http://schemas.microsoft.com/office/drawing/2014/main" id="{4895A29D-C5AD-4F12-95F5-D6700CCCD04F}"/>
              </a:ext>
            </a:extLst>
          </p:cNvPr>
          <p:cNvSpPr txBox="1">
            <a:spLocks/>
          </p:cNvSpPr>
          <p:nvPr/>
        </p:nvSpPr>
        <p:spPr>
          <a:xfrm>
            <a:off x="1048400" y="1828800"/>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F8BC28"/>
                </a:solidFill>
                <a:latin typeface="Montserrat"/>
                <a:sym typeface="Montserrat"/>
              </a:rPr>
              <a:t>Tìm kiếm</a:t>
            </a:r>
            <a:br>
              <a:rPr lang="en-US" dirty="0"/>
            </a:br>
            <a:r>
              <a:rPr lang="en-US" sz="1200" dirty="0"/>
              <a:t>Đáp ứng nhu cầu tìm kiếm gia sư cho người học</a:t>
            </a:r>
          </a:p>
        </p:txBody>
      </p:sp>
      <p:sp>
        <p:nvSpPr>
          <p:cNvPr id="8" name="Google Shape;1147;p50">
            <a:extLst>
              <a:ext uri="{FF2B5EF4-FFF2-40B4-BE49-F238E27FC236}">
                <a16:creationId xmlns:a16="http://schemas.microsoft.com/office/drawing/2014/main" id="{9DC65F95-306D-4341-B074-BEA97874A50E}"/>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3E516C"/>
                </a:solidFill>
                <a:latin typeface="Montserrat"/>
                <a:ea typeface="Montserrat"/>
                <a:cs typeface="Montserrat"/>
                <a:sym typeface="Montserrat"/>
              </a:rPr>
              <a:t>Trò chuyện</a:t>
            </a:r>
            <a:br>
              <a:rPr lang="en-US" sz="1400" b="1" dirty="0">
                <a:solidFill>
                  <a:srgbClr val="F8BC28"/>
                </a:solidFill>
                <a:latin typeface="Montserrat"/>
                <a:ea typeface="Montserrat"/>
                <a:cs typeface="Montserrat"/>
                <a:sym typeface="Montserrat"/>
              </a:rPr>
            </a:br>
            <a:r>
              <a:rPr lang="en-US" sz="1200" dirty="0"/>
              <a:t>Hỗ trợ trò chuyện trực tuyến giữa gia sư – học viên và trò chuyện trong lớp học</a:t>
            </a:r>
            <a:endParaRPr lang="en-US" sz="1400" b="1" dirty="0">
              <a:solidFill>
                <a:srgbClr val="F8BC28"/>
              </a:solidFill>
              <a:latin typeface="Montserrat"/>
              <a:ea typeface="Montserrat"/>
              <a:cs typeface="Montserrat"/>
              <a:sym typeface="Montserrat"/>
            </a:endParaRPr>
          </a:p>
        </p:txBody>
      </p:sp>
      <p:sp>
        <p:nvSpPr>
          <p:cNvPr id="9" name="Google Shape;1148;p50">
            <a:extLst>
              <a:ext uri="{FF2B5EF4-FFF2-40B4-BE49-F238E27FC236}">
                <a16:creationId xmlns:a16="http://schemas.microsoft.com/office/drawing/2014/main" id="{62AB7496-9484-4198-B1C2-AD91A86A23FF}"/>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F8BC28"/>
                </a:solidFill>
                <a:latin typeface="Montserrat"/>
                <a:ea typeface="Montserrat"/>
                <a:cs typeface="Montserrat"/>
                <a:sym typeface="Montserrat"/>
              </a:rPr>
              <a:t>Quản lý tài liệu</a:t>
            </a:r>
            <a:br>
              <a:rPr lang="en-US" sz="1400" dirty="0"/>
            </a:br>
            <a:r>
              <a:rPr lang="en-US" sz="1200" dirty="0"/>
              <a:t>Hỗ trợ quản lý tài liệu cá nhân cũng như tài liệu khoá học</a:t>
            </a:r>
          </a:p>
        </p:txBody>
      </p:sp>
      <p:sp>
        <p:nvSpPr>
          <p:cNvPr id="10" name="Google Shape;1149;p50">
            <a:extLst>
              <a:ext uri="{FF2B5EF4-FFF2-40B4-BE49-F238E27FC236}">
                <a16:creationId xmlns:a16="http://schemas.microsoft.com/office/drawing/2014/main" id="{9A5D8D95-D0C3-440E-8072-1619BD3A2D06}"/>
              </a:ext>
            </a:extLst>
          </p:cNvPr>
          <p:cNvSpPr txBox="1">
            <a:spLocks/>
          </p:cNvSpPr>
          <p:nvPr/>
        </p:nvSpPr>
        <p:spPr>
          <a:xfrm>
            <a:off x="1048400" y="3140625"/>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sym typeface="Montserrat"/>
              </a:rPr>
              <a:t>Bản đồ</a:t>
            </a:r>
            <a:br>
              <a:rPr lang="en-US" sz="1400" dirty="0"/>
            </a:br>
            <a:r>
              <a:rPr lang="en-US" sz="1200" dirty="0"/>
              <a:t>Hiển thị được bản đồ gia sư cũng như vị trí và đường đi đến gia sư đó</a:t>
            </a:r>
          </a:p>
        </p:txBody>
      </p:sp>
      <p:sp>
        <p:nvSpPr>
          <p:cNvPr id="11" name="Google Shape;1150;p50">
            <a:extLst>
              <a:ext uri="{FF2B5EF4-FFF2-40B4-BE49-F238E27FC236}">
                <a16:creationId xmlns:a16="http://schemas.microsoft.com/office/drawing/2014/main" id="{B321CF8D-3BCF-46E0-B615-F1660CE97FD4}"/>
              </a:ext>
            </a:extLst>
          </p:cNvPr>
          <p:cNvSpPr txBox="1">
            <a:spLocks/>
          </p:cNvSpPr>
          <p:nvPr/>
        </p:nvSpPr>
        <p:spPr>
          <a:xfrm>
            <a:off x="3490300" y="3140625"/>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F8BC28"/>
                </a:solidFill>
                <a:latin typeface="Montserrat"/>
                <a:ea typeface="Montserrat"/>
                <a:cs typeface="Montserrat"/>
                <a:sym typeface="Montserrat"/>
              </a:rPr>
              <a:t>Học trực tuyến</a:t>
            </a:r>
            <a:br>
              <a:rPr lang="en-US" sz="1400" dirty="0"/>
            </a:br>
            <a:r>
              <a:rPr lang="en-US" sz="1400" dirty="0"/>
              <a:t>Cung cấp công cụ học tập trực tuyến cho người dùng</a:t>
            </a:r>
            <a:endParaRPr lang="en-US" sz="1200" dirty="0"/>
          </a:p>
        </p:txBody>
      </p:sp>
      <p:sp>
        <p:nvSpPr>
          <p:cNvPr id="12" name="Google Shape;1151;p50">
            <a:extLst>
              <a:ext uri="{FF2B5EF4-FFF2-40B4-BE49-F238E27FC236}">
                <a16:creationId xmlns:a16="http://schemas.microsoft.com/office/drawing/2014/main" id="{14FF9136-D95A-4D56-90ED-D23A4CA82C6E}"/>
              </a:ext>
            </a:extLst>
          </p:cNvPr>
          <p:cNvSpPr txBox="1">
            <a:spLocks/>
          </p:cNvSpPr>
          <p:nvPr/>
        </p:nvSpPr>
        <p:spPr>
          <a:xfrm>
            <a:off x="5986800" y="3140617"/>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Quản lý</a:t>
            </a:r>
            <a:br>
              <a:rPr lang="en-US" sz="1400" dirty="0"/>
            </a:br>
            <a:r>
              <a:rPr lang="en-US" sz="1200" dirty="0"/>
              <a:t>Quản lý được người dùng trên hệ thống</a:t>
            </a:r>
            <a:endParaRPr lang="en-US" sz="1400" dirty="0"/>
          </a:p>
        </p:txBody>
      </p:sp>
      <p:cxnSp>
        <p:nvCxnSpPr>
          <p:cNvPr id="13" name="Google Shape;1152;p50">
            <a:extLst>
              <a:ext uri="{FF2B5EF4-FFF2-40B4-BE49-F238E27FC236}">
                <a16:creationId xmlns:a16="http://schemas.microsoft.com/office/drawing/2014/main" id="{11FA1C65-DDF7-4684-89A7-C82E46EC9400}"/>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14" name="Google Shape;1153;p50">
            <a:extLst>
              <a:ext uri="{FF2B5EF4-FFF2-40B4-BE49-F238E27FC236}">
                <a16:creationId xmlns:a16="http://schemas.microsoft.com/office/drawing/2014/main" id="{B82224E9-FDCD-4F85-BC3F-41F94C5872C8}"/>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spTree>
    <p:extLst>
      <p:ext uri="{BB962C8B-B14F-4D97-AF65-F5344CB8AC3E}">
        <p14:creationId xmlns:p14="http://schemas.microsoft.com/office/powerpoint/2010/main" val="608833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Hạn chế và khó khăn</a:t>
            </a:r>
          </a:p>
          <a:p>
            <a:endParaRPr lang="en-US" dirty="0"/>
          </a:p>
        </p:txBody>
      </p:sp>
      <p:sp>
        <p:nvSpPr>
          <p:cNvPr id="2" name="Slide Number Placeholder 1">
            <a:extLst>
              <a:ext uri="{FF2B5EF4-FFF2-40B4-BE49-F238E27FC236}">
                <a16:creationId xmlns:a16="http://schemas.microsoft.com/office/drawing/2014/main" id="{8E9BB517-42FC-440E-B038-392C893595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19</a:t>
            </a:fld>
            <a:endParaRPr lang="es" dirty="0">
              <a:solidFill>
                <a:schemeClr val="bg1"/>
              </a:solidFill>
            </a:endParaRPr>
          </a:p>
        </p:txBody>
      </p:sp>
      <p:sp>
        <p:nvSpPr>
          <p:cNvPr id="7" name="Google Shape;1146;p50">
            <a:extLst>
              <a:ext uri="{FF2B5EF4-FFF2-40B4-BE49-F238E27FC236}">
                <a16:creationId xmlns:a16="http://schemas.microsoft.com/office/drawing/2014/main" id="{F1FE9C58-B7BB-4139-80EF-62624AE39090}"/>
              </a:ext>
            </a:extLst>
          </p:cNvPr>
          <p:cNvSpPr txBox="1">
            <a:spLocks/>
          </p:cNvSpPr>
          <p:nvPr/>
        </p:nvSpPr>
        <p:spPr>
          <a:xfrm>
            <a:off x="1459518" y="1828800"/>
            <a:ext cx="254213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sz="1400" b="1" dirty="0">
                <a:solidFill>
                  <a:srgbClr val="F8BC28"/>
                </a:solidFill>
                <a:latin typeface="Montserrat"/>
                <a:ea typeface="Montserrat"/>
                <a:cs typeface="Montserrat"/>
                <a:sym typeface="Montserrat"/>
              </a:rPr>
              <a:t>Giao diện</a:t>
            </a:r>
            <a:br>
              <a:rPr lang="en-US" dirty="0"/>
            </a:br>
            <a:r>
              <a:rPr lang="en-US" sz="1200" dirty="0"/>
              <a:t>Giao diện chưa sinh động và bắt mắt</a:t>
            </a:r>
          </a:p>
        </p:txBody>
      </p:sp>
      <p:sp>
        <p:nvSpPr>
          <p:cNvPr id="9" name="Google Shape;1148;p50">
            <a:extLst>
              <a:ext uri="{FF2B5EF4-FFF2-40B4-BE49-F238E27FC236}">
                <a16:creationId xmlns:a16="http://schemas.microsoft.com/office/drawing/2014/main" id="{C70B67BF-593E-4D89-88C0-867A474E8B91}"/>
              </a:ext>
            </a:extLst>
          </p:cNvPr>
          <p:cNvSpPr txBox="1">
            <a:spLocks/>
          </p:cNvSpPr>
          <p:nvPr/>
        </p:nvSpPr>
        <p:spPr>
          <a:xfrm>
            <a:off x="5035300" y="1828800"/>
            <a:ext cx="31181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Thanh toán</a:t>
            </a:r>
            <a:br>
              <a:rPr lang="en-US" sz="1400" dirty="0"/>
            </a:br>
            <a:r>
              <a:rPr lang="en-US" sz="1200" dirty="0"/>
              <a:t>Chưa quản lý thu nhập của lớp học</a:t>
            </a:r>
          </a:p>
          <a:p>
            <a:pPr marL="0" indent="0">
              <a:buFont typeface="Cabin"/>
              <a:buNone/>
            </a:pPr>
            <a:r>
              <a:rPr lang="en-US" sz="1200" dirty="0"/>
              <a:t>Gia sư chưa thể rút tiền về tài khoản</a:t>
            </a:r>
          </a:p>
        </p:txBody>
      </p:sp>
      <p:sp>
        <p:nvSpPr>
          <p:cNvPr id="10" name="Google Shape;1149;p50">
            <a:extLst>
              <a:ext uri="{FF2B5EF4-FFF2-40B4-BE49-F238E27FC236}">
                <a16:creationId xmlns:a16="http://schemas.microsoft.com/office/drawing/2014/main" id="{339085DB-A400-43FF-BB71-FE1C1F3E6264}"/>
              </a:ext>
            </a:extLst>
          </p:cNvPr>
          <p:cNvSpPr txBox="1">
            <a:spLocks/>
          </p:cNvSpPr>
          <p:nvPr/>
        </p:nvSpPr>
        <p:spPr>
          <a:xfrm>
            <a:off x="1459518" y="3140625"/>
            <a:ext cx="254213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3E516C"/>
                </a:solidFill>
                <a:latin typeface="Montserrat"/>
                <a:ea typeface="Montserrat"/>
                <a:cs typeface="Montserrat"/>
                <a:sym typeface="Montserrat"/>
              </a:rPr>
              <a:t>Thông tin cá nhân</a:t>
            </a:r>
            <a:br>
              <a:rPr lang="en-US" sz="1400" dirty="0"/>
            </a:br>
            <a:r>
              <a:rPr lang="en-US" sz="1200" dirty="0"/>
              <a:t>Chưa cập nhật được ảnh đại diện</a:t>
            </a:r>
          </a:p>
        </p:txBody>
      </p:sp>
      <p:sp>
        <p:nvSpPr>
          <p:cNvPr id="12" name="Google Shape;1151;p50">
            <a:extLst>
              <a:ext uri="{FF2B5EF4-FFF2-40B4-BE49-F238E27FC236}">
                <a16:creationId xmlns:a16="http://schemas.microsoft.com/office/drawing/2014/main" id="{58B65F7D-3763-435D-81F4-6DA7A4783BBF}"/>
              </a:ext>
            </a:extLst>
          </p:cNvPr>
          <p:cNvSpPr txBox="1">
            <a:spLocks/>
          </p:cNvSpPr>
          <p:nvPr/>
        </p:nvSpPr>
        <p:spPr>
          <a:xfrm>
            <a:off x="5035299" y="3140617"/>
            <a:ext cx="3270149"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Quản lý</a:t>
            </a:r>
            <a:br>
              <a:rPr lang="en-US" sz="1400" dirty="0"/>
            </a:br>
            <a:r>
              <a:rPr lang="en-US" sz="1200" dirty="0"/>
              <a:t>Chưa tối ưu công cụ quản lý</a:t>
            </a:r>
          </a:p>
          <a:p>
            <a:pPr marL="0" indent="0">
              <a:buFont typeface="Cabin"/>
              <a:buNone/>
            </a:pPr>
            <a:endParaRPr lang="en-US" sz="1400" dirty="0"/>
          </a:p>
        </p:txBody>
      </p:sp>
      <p:cxnSp>
        <p:nvCxnSpPr>
          <p:cNvPr id="13" name="Google Shape;1152;p50">
            <a:extLst>
              <a:ext uri="{FF2B5EF4-FFF2-40B4-BE49-F238E27FC236}">
                <a16:creationId xmlns:a16="http://schemas.microsoft.com/office/drawing/2014/main" id="{52DFB10E-64B5-4C8A-8AC6-00BF82118471}"/>
              </a:ext>
            </a:extLst>
          </p:cNvPr>
          <p:cNvCxnSpPr/>
          <p:nvPr/>
        </p:nvCxnSpPr>
        <p:spPr>
          <a:xfrm>
            <a:off x="4587222" y="1828800"/>
            <a:ext cx="0" cy="2459700"/>
          </a:xfrm>
          <a:prstGeom prst="straightConnector1">
            <a:avLst/>
          </a:prstGeom>
          <a:noFill/>
          <a:ln w="9525" cap="flat" cmpd="sng">
            <a:solidFill>
              <a:srgbClr val="F8BC28"/>
            </a:solidFill>
            <a:prstDash val="dash"/>
            <a:round/>
            <a:headEnd type="none" w="med" len="med"/>
            <a:tailEnd type="none" w="med" len="med"/>
          </a:ln>
        </p:spPr>
      </p:cxnSp>
    </p:spTree>
    <p:extLst>
      <p:ext uri="{BB962C8B-B14F-4D97-AF65-F5344CB8AC3E}">
        <p14:creationId xmlns:p14="http://schemas.microsoft.com/office/powerpoint/2010/main" val="44798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BAA0DB-73F8-4BBA-A940-2F754846ABA6}"/>
              </a:ext>
            </a:extLst>
          </p:cNvPr>
          <p:cNvSpPr>
            <a:spLocks noGrp="1"/>
          </p:cNvSpPr>
          <p:nvPr>
            <p:ph type="title"/>
          </p:nvPr>
        </p:nvSpPr>
        <p:spPr>
          <a:xfrm>
            <a:off x="311700" y="314183"/>
            <a:ext cx="8520600" cy="964500"/>
          </a:xfrm>
        </p:spPr>
        <p:txBody>
          <a:bodyPr/>
          <a:lstStyle/>
          <a:p>
            <a:r>
              <a:rPr lang="en-US" dirty="0">
                <a:solidFill>
                  <a:srgbClr val="3E516C"/>
                </a:solidFill>
              </a:rPr>
              <a:t>NỘI DUNG</a:t>
            </a:r>
          </a:p>
        </p:txBody>
      </p:sp>
      <p:sp>
        <p:nvSpPr>
          <p:cNvPr id="17" name="Rectangle 16">
            <a:extLst>
              <a:ext uri="{FF2B5EF4-FFF2-40B4-BE49-F238E27FC236}">
                <a16:creationId xmlns:a16="http://schemas.microsoft.com/office/drawing/2014/main" id="{E3DE3028-05D7-4406-B880-925D497CF275}"/>
              </a:ext>
            </a:extLst>
          </p:cNvPr>
          <p:cNvSpPr/>
          <p:nvPr/>
        </p:nvSpPr>
        <p:spPr>
          <a:xfrm>
            <a:off x="2855095" y="134210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19" name="TextBox 10">
            <a:extLst>
              <a:ext uri="{FF2B5EF4-FFF2-40B4-BE49-F238E27FC236}">
                <a16:creationId xmlns:a16="http://schemas.microsoft.com/office/drawing/2014/main" id="{4FA27636-C1B4-4E9A-AC52-098557810C76}"/>
              </a:ext>
            </a:extLst>
          </p:cNvPr>
          <p:cNvSpPr txBox="1"/>
          <p:nvPr/>
        </p:nvSpPr>
        <p:spPr bwMode="auto">
          <a:xfrm>
            <a:off x="3058572" y="1497025"/>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GIỚI THIỆU</a:t>
            </a:r>
            <a:endParaRPr lang="en-US" altLang="ko-KR" sz="1400" b="1" dirty="0">
              <a:solidFill>
                <a:srgbClr val="3E516C"/>
              </a:solidFill>
              <a:latin typeface="Montserrat" panose="00000500000000000000" pitchFamily="2" charset="0"/>
              <a:cs typeface="Arial" pitchFamily="34" charset="0"/>
            </a:endParaRPr>
          </a:p>
        </p:txBody>
      </p:sp>
      <p:sp>
        <p:nvSpPr>
          <p:cNvPr id="21" name="Chevron 11">
            <a:extLst>
              <a:ext uri="{FF2B5EF4-FFF2-40B4-BE49-F238E27FC236}">
                <a16:creationId xmlns:a16="http://schemas.microsoft.com/office/drawing/2014/main" id="{E5852F9E-3388-497C-98BE-ABE6BE46887D}"/>
              </a:ext>
            </a:extLst>
          </p:cNvPr>
          <p:cNvSpPr/>
          <p:nvPr/>
        </p:nvSpPr>
        <p:spPr>
          <a:xfrm>
            <a:off x="1891393" y="127936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2" name="TextBox 21">
            <a:extLst>
              <a:ext uri="{FF2B5EF4-FFF2-40B4-BE49-F238E27FC236}">
                <a16:creationId xmlns:a16="http://schemas.microsoft.com/office/drawing/2014/main" id="{8E6432A3-253A-45C5-9D2C-C5865CACACAD}"/>
              </a:ext>
            </a:extLst>
          </p:cNvPr>
          <p:cNvSpPr txBox="1"/>
          <p:nvPr/>
        </p:nvSpPr>
        <p:spPr>
          <a:xfrm>
            <a:off x="2076884" y="146972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1</a:t>
            </a:r>
            <a:endParaRPr lang="ko-KR" altLang="en-US" sz="2400" b="1" dirty="0">
              <a:solidFill>
                <a:schemeClr val="bg1"/>
              </a:solidFill>
              <a:latin typeface="Montserrat" panose="00000500000000000000" pitchFamily="2" charset="0"/>
              <a:cs typeface="Arial" pitchFamily="34" charset="0"/>
            </a:endParaRPr>
          </a:p>
        </p:txBody>
      </p:sp>
      <p:sp>
        <p:nvSpPr>
          <p:cNvPr id="23" name="Rectangle 22">
            <a:extLst>
              <a:ext uri="{FF2B5EF4-FFF2-40B4-BE49-F238E27FC236}">
                <a16:creationId xmlns:a16="http://schemas.microsoft.com/office/drawing/2014/main" id="{6D607D11-CD99-434F-A0EF-1E187B55AB60}"/>
              </a:ext>
            </a:extLst>
          </p:cNvPr>
          <p:cNvSpPr/>
          <p:nvPr/>
        </p:nvSpPr>
        <p:spPr>
          <a:xfrm>
            <a:off x="2855095" y="220781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25" name="TextBox 10">
            <a:extLst>
              <a:ext uri="{FF2B5EF4-FFF2-40B4-BE49-F238E27FC236}">
                <a16:creationId xmlns:a16="http://schemas.microsoft.com/office/drawing/2014/main" id="{63366480-0BE8-4882-8440-DBDE9B7F1EAF}"/>
              </a:ext>
            </a:extLst>
          </p:cNvPr>
          <p:cNvSpPr txBox="1"/>
          <p:nvPr/>
        </p:nvSpPr>
        <p:spPr bwMode="auto">
          <a:xfrm>
            <a:off x="3058572" y="2349293"/>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NỘI DUNG VÀ KẾT QUẢ THỰC HIỆN</a:t>
            </a:r>
          </a:p>
        </p:txBody>
      </p:sp>
      <p:sp>
        <p:nvSpPr>
          <p:cNvPr id="27" name="Chevron 30">
            <a:extLst>
              <a:ext uri="{FF2B5EF4-FFF2-40B4-BE49-F238E27FC236}">
                <a16:creationId xmlns:a16="http://schemas.microsoft.com/office/drawing/2014/main" id="{F3EB9AAC-4BC4-4A8A-966D-6257DFE1C5FD}"/>
              </a:ext>
            </a:extLst>
          </p:cNvPr>
          <p:cNvSpPr/>
          <p:nvPr/>
        </p:nvSpPr>
        <p:spPr>
          <a:xfrm>
            <a:off x="1891393" y="214507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8" name="TextBox 27">
            <a:extLst>
              <a:ext uri="{FF2B5EF4-FFF2-40B4-BE49-F238E27FC236}">
                <a16:creationId xmlns:a16="http://schemas.microsoft.com/office/drawing/2014/main" id="{D40D3368-B2B4-4EED-8E5A-1F06682002D0}"/>
              </a:ext>
            </a:extLst>
          </p:cNvPr>
          <p:cNvSpPr txBox="1"/>
          <p:nvPr/>
        </p:nvSpPr>
        <p:spPr>
          <a:xfrm>
            <a:off x="2076884" y="233543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2</a:t>
            </a:r>
            <a:endParaRPr lang="ko-KR" altLang="en-US" sz="2400" b="1" dirty="0">
              <a:solidFill>
                <a:schemeClr val="bg1"/>
              </a:solidFill>
              <a:latin typeface="Montserrat" panose="00000500000000000000" pitchFamily="2" charset="0"/>
              <a:cs typeface="Arial" pitchFamily="34" charset="0"/>
            </a:endParaRPr>
          </a:p>
        </p:txBody>
      </p:sp>
      <p:sp>
        <p:nvSpPr>
          <p:cNvPr id="29" name="Rectangle 28">
            <a:extLst>
              <a:ext uri="{FF2B5EF4-FFF2-40B4-BE49-F238E27FC236}">
                <a16:creationId xmlns:a16="http://schemas.microsoft.com/office/drawing/2014/main" id="{EC719040-B987-4F4C-8261-E9B2DA266D2C}"/>
              </a:ext>
            </a:extLst>
          </p:cNvPr>
          <p:cNvSpPr/>
          <p:nvPr/>
        </p:nvSpPr>
        <p:spPr>
          <a:xfrm>
            <a:off x="2855095" y="307352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1" name="TextBox 10">
            <a:extLst>
              <a:ext uri="{FF2B5EF4-FFF2-40B4-BE49-F238E27FC236}">
                <a16:creationId xmlns:a16="http://schemas.microsoft.com/office/drawing/2014/main" id="{1C1E9961-76D3-4E52-B6C3-D45927EFA2F7}"/>
              </a:ext>
            </a:extLst>
          </p:cNvPr>
          <p:cNvSpPr txBox="1"/>
          <p:nvPr/>
        </p:nvSpPr>
        <p:spPr bwMode="auto">
          <a:xfrm>
            <a:off x="3058572" y="3234657"/>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KẾT LUẬN VÀ HƯỚNG PHÁT TRIỂN</a:t>
            </a:r>
          </a:p>
        </p:txBody>
      </p:sp>
      <p:sp>
        <p:nvSpPr>
          <p:cNvPr id="33" name="Chevron 37">
            <a:extLst>
              <a:ext uri="{FF2B5EF4-FFF2-40B4-BE49-F238E27FC236}">
                <a16:creationId xmlns:a16="http://schemas.microsoft.com/office/drawing/2014/main" id="{35846EEE-F767-403A-92D2-9613D0BC5674}"/>
              </a:ext>
            </a:extLst>
          </p:cNvPr>
          <p:cNvSpPr/>
          <p:nvPr/>
        </p:nvSpPr>
        <p:spPr>
          <a:xfrm>
            <a:off x="1891393" y="301078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34" name="TextBox 33">
            <a:extLst>
              <a:ext uri="{FF2B5EF4-FFF2-40B4-BE49-F238E27FC236}">
                <a16:creationId xmlns:a16="http://schemas.microsoft.com/office/drawing/2014/main" id="{04D50920-BF96-4390-9384-682FAC319AF0}"/>
              </a:ext>
            </a:extLst>
          </p:cNvPr>
          <p:cNvSpPr txBox="1"/>
          <p:nvPr/>
        </p:nvSpPr>
        <p:spPr>
          <a:xfrm>
            <a:off x="2076884" y="320114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3</a:t>
            </a:r>
            <a:endParaRPr lang="ko-KR" altLang="en-US" sz="2400" b="1" dirty="0">
              <a:solidFill>
                <a:schemeClr val="bg1"/>
              </a:solidFill>
              <a:latin typeface="Montserrat" panose="00000500000000000000" pitchFamily="2" charset="0"/>
              <a:cs typeface="Arial" pitchFamily="34" charset="0"/>
            </a:endParaRPr>
          </a:p>
        </p:txBody>
      </p:sp>
      <p:sp>
        <p:nvSpPr>
          <p:cNvPr id="35" name="Rectangle 34">
            <a:extLst>
              <a:ext uri="{FF2B5EF4-FFF2-40B4-BE49-F238E27FC236}">
                <a16:creationId xmlns:a16="http://schemas.microsoft.com/office/drawing/2014/main" id="{4414F3A7-EDFF-4E11-9A1C-B35AFE3B8686}"/>
              </a:ext>
            </a:extLst>
          </p:cNvPr>
          <p:cNvSpPr/>
          <p:nvPr/>
        </p:nvSpPr>
        <p:spPr>
          <a:xfrm>
            <a:off x="2855095" y="3939237"/>
            <a:ext cx="383913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7" name="TextBox 10">
            <a:extLst>
              <a:ext uri="{FF2B5EF4-FFF2-40B4-BE49-F238E27FC236}">
                <a16:creationId xmlns:a16="http://schemas.microsoft.com/office/drawing/2014/main" id="{6E605C58-5E1F-467E-B87B-FA3AD0A3278E}"/>
              </a:ext>
            </a:extLst>
          </p:cNvPr>
          <p:cNvSpPr txBox="1"/>
          <p:nvPr/>
        </p:nvSpPr>
        <p:spPr bwMode="auto">
          <a:xfrm>
            <a:off x="3058572" y="4113372"/>
            <a:ext cx="5040560" cy="322659"/>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rgbClr val="3E516C"/>
                </a:solidFill>
                <a:latin typeface="Montserrat" panose="00000500000000000000" pitchFamily="2" charset="0"/>
                <a:cs typeface="Times New Roman" panose="02020603050405020304" pitchFamily="18" charset="0"/>
              </a:rPr>
              <a:t>DEMO CHƯƠNG TRÌNH</a:t>
            </a:r>
          </a:p>
        </p:txBody>
      </p:sp>
      <p:sp>
        <p:nvSpPr>
          <p:cNvPr id="39" name="Chevron 44">
            <a:extLst>
              <a:ext uri="{FF2B5EF4-FFF2-40B4-BE49-F238E27FC236}">
                <a16:creationId xmlns:a16="http://schemas.microsoft.com/office/drawing/2014/main" id="{94FC570A-D6B2-4E19-8DD2-AB94057E08A0}"/>
              </a:ext>
            </a:extLst>
          </p:cNvPr>
          <p:cNvSpPr/>
          <p:nvPr/>
        </p:nvSpPr>
        <p:spPr>
          <a:xfrm>
            <a:off x="1891393" y="387649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40" name="TextBox 39">
            <a:extLst>
              <a:ext uri="{FF2B5EF4-FFF2-40B4-BE49-F238E27FC236}">
                <a16:creationId xmlns:a16="http://schemas.microsoft.com/office/drawing/2014/main" id="{F3EEF02E-9127-40F0-AEFA-3367D9B59E40}"/>
              </a:ext>
            </a:extLst>
          </p:cNvPr>
          <p:cNvSpPr txBox="1"/>
          <p:nvPr/>
        </p:nvSpPr>
        <p:spPr>
          <a:xfrm>
            <a:off x="2076884" y="406685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4</a:t>
            </a:r>
            <a:endParaRPr lang="ko-KR" altLang="en-US" sz="2400" b="1" dirty="0">
              <a:solidFill>
                <a:schemeClr val="bg1"/>
              </a:solidFill>
              <a:latin typeface="Montserrat" panose="00000500000000000000" pitchFamily="2" charset="0"/>
              <a:cs typeface="Arial" pitchFamily="34" charset="0"/>
            </a:endParaRPr>
          </a:p>
        </p:txBody>
      </p:sp>
      <p:sp>
        <p:nvSpPr>
          <p:cNvPr id="41" name="Slide Number Placeholder 40">
            <a:extLst>
              <a:ext uri="{FF2B5EF4-FFF2-40B4-BE49-F238E27FC236}">
                <a16:creationId xmlns:a16="http://schemas.microsoft.com/office/drawing/2014/main" id="{0A5F1156-F25E-4D8B-8FD6-C7D8334786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a:t>
            </a:fld>
            <a:endParaRPr lang="es"/>
          </a:p>
        </p:txBody>
      </p:sp>
    </p:spTree>
    <p:extLst>
      <p:ext uri="{BB962C8B-B14F-4D97-AF65-F5344CB8AC3E}">
        <p14:creationId xmlns:p14="http://schemas.microsoft.com/office/powerpoint/2010/main" val="421781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Hướng phát triển</a:t>
            </a:r>
          </a:p>
          <a:p>
            <a:endParaRPr lang="en-US" dirty="0"/>
          </a:p>
        </p:txBody>
      </p:sp>
      <p:sp>
        <p:nvSpPr>
          <p:cNvPr id="2" name="Slide Number Placeholder 1">
            <a:extLst>
              <a:ext uri="{FF2B5EF4-FFF2-40B4-BE49-F238E27FC236}">
                <a16:creationId xmlns:a16="http://schemas.microsoft.com/office/drawing/2014/main" id="{591CA685-C035-4F5B-8260-BE65B02E15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20</a:t>
            </a:fld>
            <a:endParaRPr lang="es" dirty="0">
              <a:solidFill>
                <a:schemeClr val="bg1"/>
              </a:solidFill>
            </a:endParaRPr>
          </a:p>
        </p:txBody>
      </p:sp>
      <p:sp>
        <p:nvSpPr>
          <p:cNvPr id="7" name="Google Shape;1161;p51">
            <a:extLst>
              <a:ext uri="{FF2B5EF4-FFF2-40B4-BE49-F238E27FC236}">
                <a16:creationId xmlns:a16="http://schemas.microsoft.com/office/drawing/2014/main" id="{EAE67009-5C8B-448E-8385-031D03E78367}"/>
              </a:ext>
            </a:extLst>
          </p:cNvPr>
          <p:cNvSpPr txBox="1"/>
          <p:nvPr/>
        </p:nvSpPr>
        <p:spPr>
          <a:xfrm>
            <a:off x="6325150" y="1782600"/>
            <a:ext cx="2228100" cy="7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Phân loại khoá học</a:t>
            </a:r>
            <a:endParaRPr dirty="0">
              <a:solidFill>
                <a:srgbClr val="4D43A3"/>
              </a:solidFill>
              <a:latin typeface="Cabin"/>
              <a:ea typeface="Cabin"/>
              <a:cs typeface="Cabin"/>
              <a:sym typeface="Cabin"/>
            </a:endParaRPr>
          </a:p>
          <a:p>
            <a:pPr marL="0" lvl="0" indent="0" algn="l" rtl="0">
              <a:spcBef>
                <a:spcPts val="200"/>
              </a:spcBef>
              <a:spcAft>
                <a:spcPts val="0"/>
              </a:spcAft>
              <a:buClr>
                <a:srgbClr val="000000"/>
              </a:buClr>
              <a:buSzPts val="1100"/>
              <a:buFont typeface="Arial"/>
              <a:buNone/>
            </a:pPr>
            <a:r>
              <a:rPr lang="es" sz="1100" dirty="0">
                <a:solidFill>
                  <a:srgbClr val="999999"/>
                </a:solidFill>
                <a:latin typeface="Cabin"/>
                <a:ea typeface="Cabin"/>
                <a:cs typeface="Cabin"/>
                <a:sym typeface="Cabin"/>
              </a:rPr>
              <a:t>Phân loại mua bán khoá học và dạy trực tuyến</a:t>
            </a:r>
            <a:endParaRPr sz="1100" dirty="0">
              <a:solidFill>
                <a:srgbClr val="999999"/>
              </a:solidFill>
              <a:latin typeface="Cabin"/>
              <a:ea typeface="Cabin"/>
              <a:cs typeface="Cabin"/>
              <a:sym typeface="Cabin"/>
            </a:endParaRPr>
          </a:p>
        </p:txBody>
      </p:sp>
      <p:sp>
        <p:nvSpPr>
          <p:cNvPr id="8" name="Google Shape;1162;p51">
            <a:extLst>
              <a:ext uri="{FF2B5EF4-FFF2-40B4-BE49-F238E27FC236}">
                <a16:creationId xmlns:a16="http://schemas.microsoft.com/office/drawing/2014/main" id="{2C07553C-F96C-410E-A111-5D5D16EC439D}"/>
              </a:ext>
            </a:extLst>
          </p:cNvPr>
          <p:cNvSpPr txBox="1"/>
          <p:nvPr/>
        </p:nvSpPr>
        <p:spPr>
          <a:xfrm>
            <a:off x="540000" y="3903325"/>
            <a:ext cx="2117400" cy="704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Chia sẻ tài liệu</a:t>
            </a:r>
          </a:p>
          <a:p>
            <a:pPr marL="0" lvl="0" indent="0" algn="r" rtl="0">
              <a:spcBef>
                <a:spcPts val="200"/>
              </a:spcBef>
              <a:spcAft>
                <a:spcPts val="0"/>
              </a:spcAft>
              <a:buClr>
                <a:srgbClr val="000000"/>
              </a:buClr>
              <a:buSzPts val="1100"/>
              <a:buFont typeface="Arial"/>
              <a:buNone/>
            </a:pPr>
            <a:r>
              <a:rPr lang="en-US" sz="1100" dirty="0">
                <a:solidFill>
                  <a:srgbClr val="999999"/>
                </a:solidFill>
                <a:latin typeface="Cabin"/>
                <a:ea typeface="Cabin"/>
                <a:cs typeface="Cabin"/>
                <a:sym typeface="Cabin"/>
              </a:rPr>
              <a:t>Hỗ trợ chia sẻ tài liệu giữa mọi người trong hệ thống với nhau</a:t>
            </a:r>
          </a:p>
        </p:txBody>
      </p:sp>
      <p:sp>
        <p:nvSpPr>
          <p:cNvPr id="9" name="Google Shape;1163;p51">
            <a:extLst>
              <a:ext uri="{FF2B5EF4-FFF2-40B4-BE49-F238E27FC236}">
                <a16:creationId xmlns:a16="http://schemas.microsoft.com/office/drawing/2014/main" id="{C2AB1B91-E09A-44FB-ADF6-F220153CF95E}"/>
              </a:ext>
            </a:extLst>
          </p:cNvPr>
          <p:cNvSpPr txBox="1"/>
          <p:nvPr/>
        </p:nvSpPr>
        <p:spPr>
          <a:xfrm>
            <a:off x="6325150" y="2790913"/>
            <a:ext cx="2280900" cy="6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Giao bài tập</a:t>
            </a:r>
            <a:endParaRPr dirty="0">
              <a:solidFill>
                <a:srgbClr val="D5309A"/>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100" dirty="0">
                <a:solidFill>
                  <a:srgbClr val="999999"/>
                </a:solidFill>
                <a:latin typeface="Cabin"/>
                <a:ea typeface="Cabin"/>
                <a:cs typeface="Cabin"/>
                <a:sym typeface="Cabin"/>
              </a:rPr>
              <a:t>Cho phép giao bài tập và nộp bài trên hệ thống</a:t>
            </a:r>
            <a:endParaRPr sz="1100" dirty="0">
              <a:solidFill>
                <a:srgbClr val="999999"/>
              </a:solidFill>
              <a:latin typeface="PT Sans"/>
              <a:ea typeface="PT Sans"/>
              <a:cs typeface="PT Sans"/>
              <a:sym typeface="PT Sans"/>
            </a:endParaRPr>
          </a:p>
        </p:txBody>
      </p:sp>
      <p:sp>
        <p:nvSpPr>
          <p:cNvPr id="10" name="Google Shape;1164;p51">
            <a:extLst>
              <a:ext uri="{FF2B5EF4-FFF2-40B4-BE49-F238E27FC236}">
                <a16:creationId xmlns:a16="http://schemas.microsoft.com/office/drawing/2014/main" id="{0E5E1161-65EB-4242-97CD-DD0AD5689473}"/>
              </a:ext>
            </a:extLst>
          </p:cNvPr>
          <p:cNvSpPr txBox="1"/>
          <p:nvPr/>
        </p:nvSpPr>
        <p:spPr>
          <a:xfrm>
            <a:off x="540000" y="1769250"/>
            <a:ext cx="2117400" cy="80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s" dirty="0">
                <a:solidFill>
                  <a:srgbClr val="3E516C"/>
                </a:solidFill>
                <a:latin typeface="Cabin Regular"/>
                <a:ea typeface="Cabin Regular"/>
                <a:cs typeface="Cabin Regular"/>
                <a:sym typeface="Cabin Regular"/>
              </a:rPr>
              <a:t>Khắc phục hạn chế</a:t>
            </a:r>
            <a:br>
              <a:rPr lang="es" dirty="0">
                <a:solidFill>
                  <a:srgbClr val="3E516C"/>
                </a:solidFill>
                <a:latin typeface="Cabin Regular"/>
                <a:ea typeface="Cabin Regular"/>
                <a:cs typeface="Cabin Regular"/>
                <a:sym typeface="Cabin Regular"/>
              </a:rPr>
            </a:br>
            <a:r>
              <a:rPr lang="es" sz="1100" dirty="0">
                <a:solidFill>
                  <a:srgbClr val="999999"/>
                </a:solidFill>
                <a:latin typeface="Cabin"/>
                <a:ea typeface="Cabin"/>
                <a:cs typeface="Cabin"/>
                <a:sym typeface="Cabin"/>
              </a:rPr>
              <a:t>Khắc phục các hạn chế hiện tại</a:t>
            </a:r>
            <a:endParaRPr sz="1200" dirty="0">
              <a:solidFill>
                <a:srgbClr val="999999"/>
              </a:solidFill>
              <a:latin typeface="PT Sans"/>
              <a:ea typeface="PT Sans"/>
              <a:cs typeface="PT Sans"/>
              <a:sym typeface="PT Sans"/>
            </a:endParaRPr>
          </a:p>
        </p:txBody>
      </p:sp>
      <p:sp>
        <p:nvSpPr>
          <p:cNvPr id="11" name="Google Shape;1165;p51">
            <a:extLst>
              <a:ext uri="{FF2B5EF4-FFF2-40B4-BE49-F238E27FC236}">
                <a16:creationId xmlns:a16="http://schemas.microsoft.com/office/drawing/2014/main" id="{14EE737B-D5B5-4C9C-8B33-0A2D70B90375}"/>
              </a:ext>
            </a:extLst>
          </p:cNvPr>
          <p:cNvSpPr txBox="1"/>
          <p:nvPr/>
        </p:nvSpPr>
        <p:spPr>
          <a:xfrm>
            <a:off x="876898" y="2773300"/>
            <a:ext cx="1780351" cy="928500"/>
          </a:xfrm>
          <a:prstGeom prst="rect">
            <a:avLst/>
          </a:prstGeom>
          <a:noFill/>
          <a:ln>
            <a:noFill/>
          </a:ln>
        </p:spPr>
        <p:txBody>
          <a:bodyPr spcFirstLastPara="1" wrap="square" lIns="91425" tIns="91425" rIns="91425" bIns="91425" anchor="ctr" anchorCtr="0">
            <a:noAutofit/>
          </a:bodyPr>
          <a:lstStyle/>
          <a:p>
            <a:pPr algn="r"/>
            <a:r>
              <a:rPr lang="en-US" dirty="0">
                <a:solidFill>
                  <a:srgbClr val="3E516C"/>
                </a:solidFill>
                <a:latin typeface="Cabin Regular"/>
                <a:ea typeface="Cabin Regular"/>
                <a:cs typeface="Cabin Regular"/>
                <a:sym typeface="Cabin Regular"/>
              </a:rPr>
              <a:t>Theo dõi việc học</a:t>
            </a:r>
            <a:br>
              <a:rPr lang="es" b="1" dirty="0">
                <a:solidFill>
                  <a:srgbClr val="785CB4"/>
                </a:solidFill>
                <a:latin typeface="Open Sans"/>
                <a:ea typeface="Open Sans"/>
                <a:cs typeface="Open Sans"/>
                <a:sym typeface="Open Sans"/>
              </a:rPr>
            </a:br>
            <a:r>
              <a:rPr lang="es" sz="1100" dirty="0">
                <a:solidFill>
                  <a:srgbClr val="999999"/>
                </a:solidFill>
                <a:latin typeface="Cabin"/>
                <a:ea typeface="Cabin"/>
                <a:cs typeface="Cabin"/>
                <a:sym typeface="Cabin"/>
              </a:rPr>
              <a:t>Theo dõi tiến độ học tập của học viên</a:t>
            </a:r>
            <a:endParaRPr sz="1100" dirty="0">
              <a:solidFill>
                <a:srgbClr val="999999"/>
              </a:solidFill>
              <a:latin typeface="Cabin"/>
              <a:ea typeface="Cabin"/>
              <a:cs typeface="Cabin"/>
              <a:sym typeface="Cabin"/>
            </a:endParaRPr>
          </a:p>
        </p:txBody>
      </p:sp>
      <p:sp>
        <p:nvSpPr>
          <p:cNvPr id="12" name="Google Shape;1166;p51">
            <a:extLst>
              <a:ext uri="{FF2B5EF4-FFF2-40B4-BE49-F238E27FC236}">
                <a16:creationId xmlns:a16="http://schemas.microsoft.com/office/drawing/2014/main" id="{7429C355-A510-4AF8-B848-45F70310D242}"/>
              </a:ext>
            </a:extLst>
          </p:cNvPr>
          <p:cNvSpPr txBox="1"/>
          <p:nvPr/>
        </p:nvSpPr>
        <p:spPr>
          <a:xfrm>
            <a:off x="6325149" y="3759925"/>
            <a:ext cx="1919479" cy="847800"/>
          </a:xfrm>
          <a:prstGeom prst="rect">
            <a:avLst/>
          </a:prstGeom>
          <a:noFill/>
          <a:ln>
            <a:noFill/>
          </a:ln>
        </p:spPr>
        <p:txBody>
          <a:bodyPr spcFirstLastPara="1" wrap="square" lIns="91425" tIns="91425" rIns="91425" bIns="91425" anchor="t" anchorCtr="0">
            <a:noAutofit/>
          </a:bodyPr>
          <a:lstStyle/>
          <a:p>
            <a:pPr>
              <a:spcAft>
                <a:spcPts val="200"/>
              </a:spcAft>
            </a:pPr>
            <a:r>
              <a:rPr lang="en-US" b="1" dirty="0">
                <a:solidFill>
                  <a:srgbClr val="3E516C"/>
                </a:solidFill>
                <a:latin typeface="Cabin Regular"/>
                <a:ea typeface="Open Sans"/>
                <a:cs typeface="Open Sans"/>
                <a:sym typeface="Cabin Regular"/>
              </a:rPr>
              <a:t>Thêm các khuyến mãi</a:t>
            </a:r>
            <a:br>
              <a:rPr lang="es" b="1" dirty="0">
                <a:solidFill>
                  <a:srgbClr val="7D245C"/>
                </a:solidFill>
                <a:latin typeface="Open Sans"/>
                <a:ea typeface="Open Sans"/>
                <a:cs typeface="Open Sans"/>
                <a:sym typeface="Open Sans"/>
              </a:rPr>
            </a:br>
            <a:r>
              <a:rPr lang="es" sz="1100" dirty="0">
                <a:solidFill>
                  <a:srgbClr val="999999"/>
                </a:solidFill>
                <a:latin typeface="Cabin"/>
                <a:ea typeface="Cabin"/>
                <a:cs typeface="Cabin"/>
                <a:sym typeface="Cabin"/>
              </a:rPr>
              <a:t>Thêm các khuyến mãi hấp dẫn cho các khoá học</a:t>
            </a:r>
            <a:endParaRPr sz="1100" dirty="0">
              <a:solidFill>
                <a:srgbClr val="999999"/>
              </a:solidFill>
              <a:latin typeface="PT Sans"/>
              <a:ea typeface="PT Sans"/>
              <a:cs typeface="PT Sans"/>
              <a:sym typeface="PT Sans"/>
            </a:endParaRPr>
          </a:p>
        </p:txBody>
      </p:sp>
      <p:cxnSp>
        <p:nvCxnSpPr>
          <p:cNvPr id="13" name="Google Shape;1167;p51">
            <a:extLst>
              <a:ext uri="{FF2B5EF4-FFF2-40B4-BE49-F238E27FC236}">
                <a16:creationId xmlns:a16="http://schemas.microsoft.com/office/drawing/2014/main" id="{594A3E82-F2CF-41C3-9E66-A977A47109FC}"/>
              </a:ext>
            </a:extLst>
          </p:cNvPr>
          <p:cNvCxnSpPr/>
          <p:nvPr/>
        </p:nvCxnSpPr>
        <p:spPr>
          <a:xfrm>
            <a:off x="2657475" y="1962150"/>
            <a:ext cx="1105200" cy="283200"/>
          </a:xfrm>
          <a:prstGeom prst="bentConnector3">
            <a:avLst>
              <a:gd name="adj1" fmla="val 50000"/>
            </a:avLst>
          </a:prstGeom>
          <a:noFill/>
          <a:ln w="9525" cap="flat" cmpd="sng">
            <a:solidFill>
              <a:srgbClr val="FDD66C"/>
            </a:solidFill>
            <a:prstDash val="solid"/>
            <a:round/>
            <a:headEnd type="oval" w="med" len="med"/>
            <a:tailEnd type="oval" w="med" len="med"/>
          </a:ln>
        </p:spPr>
      </p:cxnSp>
      <p:cxnSp>
        <p:nvCxnSpPr>
          <p:cNvPr id="14" name="Google Shape;1168;p51">
            <a:extLst>
              <a:ext uri="{FF2B5EF4-FFF2-40B4-BE49-F238E27FC236}">
                <a16:creationId xmlns:a16="http://schemas.microsoft.com/office/drawing/2014/main" id="{A598750A-8998-4865-8415-71F420701E15}"/>
              </a:ext>
            </a:extLst>
          </p:cNvPr>
          <p:cNvCxnSpPr/>
          <p:nvPr/>
        </p:nvCxnSpPr>
        <p:spPr>
          <a:xfrm rot="10800000" flipH="1">
            <a:off x="2667000" y="2781000"/>
            <a:ext cx="657900" cy="114600"/>
          </a:xfrm>
          <a:prstGeom prst="bentConnector3">
            <a:avLst>
              <a:gd name="adj1" fmla="val 50000"/>
            </a:avLst>
          </a:prstGeom>
          <a:noFill/>
          <a:ln w="9525" cap="flat" cmpd="sng">
            <a:solidFill>
              <a:srgbClr val="FCCC3B"/>
            </a:solidFill>
            <a:prstDash val="solid"/>
            <a:round/>
            <a:headEnd type="oval" w="med" len="med"/>
            <a:tailEnd type="oval" w="med" len="med"/>
          </a:ln>
        </p:spPr>
      </p:cxnSp>
      <p:cxnSp>
        <p:nvCxnSpPr>
          <p:cNvPr id="15" name="Google Shape;1169;p51">
            <a:extLst>
              <a:ext uri="{FF2B5EF4-FFF2-40B4-BE49-F238E27FC236}">
                <a16:creationId xmlns:a16="http://schemas.microsoft.com/office/drawing/2014/main" id="{F8CB42D6-F2CF-4429-8FD8-0A455AE137DA}"/>
              </a:ext>
            </a:extLst>
          </p:cNvPr>
          <p:cNvCxnSpPr/>
          <p:nvPr/>
        </p:nvCxnSpPr>
        <p:spPr>
          <a:xfrm rot="10800000" flipH="1">
            <a:off x="2657475" y="3714750"/>
            <a:ext cx="638100" cy="266700"/>
          </a:xfrm>
          <a:prstGeom prst="bentConnector3">
            <a:avLst>
              <a:gd name="adj1" fmla="val 50000"/>
            </a:avLst>
          </a:prstGeom>
          <a:noFill/>
          <a:ln w="9525" cap="flat" cmpd="sng">
            <a:solidFill>
              <a:srgbClr val="5F7D95"/>
            </a:solidFill>
            <a:prstDash val="solid"/>
            <a:round/>
            <a:headEnd type="oval" w="med" len="med"/>
            <a:tailEnd type="oval" w="med" len="med"/>
          </a:ln>
        </p:spPr>
      </p:cxnSp>
      <p:cxnSp>
        <p:nvCxnSpPr>
          <p:cNvPr id="16" name="Google Shape;1170;p51">
            <a:extLst>
              <a:ext uri="{FF2B5EF4-FFF2-40B4-BE49-F238E27FC236}">
                <a16:creationId xmlns:a16="http://schemas.microsoft.com/office/drawing/2014/main" id="{4261F05E-2930-40AF-A3F4-C8C792B355AA}"/>
              </a:ext>
            </a:extLst>
          </p:cNvPr>
          <p:cNvCxnSpPr/>
          <p:nvPr/>
        </p:nvCxnSpPr>
        <p:spPr>
          <a:xfrm rot="10800000" flipH="1">
            <a:off x="5361850" y="1986950"/>
            <a:ext cx="963300" cy="204600"/>
          </a:xfrm>
          <a:prstGeom prst="bentConnector3">
            <a:avLst>
              <a:gd name="adj1" fmla="val 50000"/>
            </a:avLst>
          </a:prstGeom>
          <a:noFill/>
          <a:ln w="9525" cap="flat" cmpd="sng">
            <a:solidFill>
              <a:srgbClr val="FCCC3B"/>
            </a:solidFill>
            <a:prstDash val="solid"/>
            <a:round/>
            <a:headEnd type="diamond" w="med" len="med"/>
            <a:tailEnd type="diamond" w="med" len="med"/>
          </a:ln>
        </p:spPr>
      </p:cxnSp>
      <p:cxnSp>
        <p:nvCxnSpPr>
          <p:cNvPr id="17" name="Google Shape;1171;p51">
            <a:extLst>
              <a:ext uri="{FF2B5EF4-FFF2-40B4-BE49-F238E27FC236}">
                <a16:creationId xmlns:a16="http://schemas.microsoft.com/office/drawing/2014/main" id="{A6A3FA8E-4501-4962-9795-2475FEF5ED05}"/>
              </a:ext>
            </a:extLst>
          </p:cNvPr>
          <p:cNvCxnSpPr/>
          <p:nvPr/>
        </p:nvCxnSpPr>
        <p:spPr>
          <a:xfrm>
            <a:off x="5486400" y="2843225"/>
            <a:ext cx="838800" cy="158100"/>
          </a:xfrm>
          <a:prstGeom prst="bentConnector3">
            <a:avLst>
              <a:gd name="adj1" fmla="val 50000"/>
            </a:avLst>
          </a:prstGeom>
          <a:noFill/>
          <a:ln w="9525" cap="flat" cmpd="sng">
            <a:solidFill>
              <a:srgbClr val="E9AA1B"/>
            </a:solidFill>
            <a:prstDash val="solid"/>
            <a:round/>
            <a:headEnd type="diamond" w="med" len="med"/>
            <a:tailEnd type="diamond" w="med" len="med"/>
          </a:ln>
        </p:spPr>
      </p:cxnSp>
      <p:cxnSp>
        <p:nvCxnSpPr>
          <p:cNvPr id="18" name="Google Shape;1172;p51">
            <a:extLst>
              <a:ext uri="{FF2B5EF4-FFF2-40B4-BE49-F238E27FC236}">
                <a16:creationId xmlns:a16="http://schemas.microsoft.com/office/drawing/2014/main" id="{43AAF87C-1A0A-4BC1-B8BB-E4E37E9998FA}"/>
              </a:ext>
            </a:extLst>
          </p:cNvPr>
          <p:cNvCxnSpPr/>
          <p:nvPr/>
        </p:nvCxnSpPr>
        <p:spPr>
          <a:xfrm>
            <a:off x="5895975" y="3800475"/>
            <a:ext cx="453000" cy="182400"/>
          </a:xfrm>
          <a:prstGeom prst="bentConnector3">
            <a:avLst>
              <a:gd name="adj1" fmla="val 50000"/>
            </a:avLst>
          </a:prstGeom>
          <a:noFill/>
          <a:ln w="9525" cap="flat" cmpd="sng">
            <a:solidFill>
              <a:srgbClr val="435D74"/>
            </a:solidFill>
            <a:prstDash val="solid"/>
            <a:round/>
            <a:headEnd type="diamond" w="med" len="med"/>
            <a:tailEnd type="diamond" w="med" len="med"/>
          </a:ln>
        </p:spPr>
      </p:cxnSp>
      <p:grpSp>
        <p:nvGrpSpPr>
          <p:cNvPr id="19" name="Google Shape;1173;p51">
            <a:extLst>
              <a:ext uri="{FF2B5EF4-FFF2-40B4-BE49-F238E27FC236}">
                <a16:creationId xmlns:a16="http://schemas.microsoft.com/office/drawing/2014/main" id="{FC9E6AE3-6489-4A1F-AC05-E875AE52B720}"/>
              </a:ext>
            </a:extLst>
          </p:cNvPr>
          <p:cNvGrpSpPr/>
          <p:nvPr/>
        </p:nvGrpSpPr>
        <p:grpSpPr>
          <a:xfrm>
            <a:off x="3183576" y="1829017"/>
            <a:ext cx="2781183" cy="2776077"/>
            <a:chOff x="3573813" y="1821300"/>
            <a:chExt cx="1711918" cy="1708776"/>
          </a:xfrm>
        </p:grpSpPr>
        <p:sp>
          <p:nvSpPr>
            <p:cNvPr id="20" name="Google Shape;1174;p51">
              <a:extLst>
                <a:ext uri="{FF2B5EF4-FFF2-40B4-BE49-F238E27FC236}">
                  <a16:creationId xmlns:a16="http://schemas.microsoft.com/office/drawing/2014/main" id="{780B524E-D591-49D2-B32D-189045D3A7D4}"/>
                </a:ext>
              </a:extLst>
            </p:cNvPr>
            <p:cNvSpPr/>
            <p:nvPr/>
          </p:nvSpPr>
          <p:spPr>
            <a:xfrm>
              <a:off x="4339547" y="2255413"/>
              <a:ext cx="751015" cy="604197"/>
            </a:xfrm>
            <a:custGeom>
              <a:avLst/>
              <a:gdLst/>
              <a:ahLst/>
              <a:cxnLst/>
              <a:rect l="l" t="t" r="r" b="b"/>
              <a:pathLst>
                <a:path w="13622" h="10959" extrusionOk="0">
                  <a:moveTo>
                    <a:pt x="4106" y="0"/>
                  </a:moveTo>
                  <a:cubicBezTo>
                    <a:pt x="1855" y="0"/>
                    <a:pt x="33" y="1825"/>
                    <a:pt x="33" y="4076"/>
                  </a:cubicBezTo>
                  <a:cubicBezTo>
                    <a:pt x="33" y="6327"/>
                    <a:pt x="1" y="10958"/>
                    <a:pt x="1" y="10958"/>
                  </a:cubicBezTo>
                  <a:cubicBezTo>
                    <a:pt x="1" y="10958"/>
                    <a:pt x="1035" y="8686"/>
                    <a:pt x="3530" y="8314"/>
                  </a:cubicBezTo>
                  <a:cubicBezTo>
                    <a:pt x="3845" y="8267"/>
                    <a:pt x="9521" y="8203"/>
                    <a:pt x="9521" y="8203"/>
                  </a:cubicBezTo>
                  <a:cubicBezTo>
                    <a:pt x="11786" y="8203"/>
                    <a:pt x="13622" y="6367"/>
                    <a:pt x="13622" y="4101"/>
                  </a:cubicBezTo>
                  <a:cubicBezTo>
                    <a:pt x="13622" y="1836"/>
                    <a:pt x="11786" y="0"/>
                    <a:pt x="9521" y="0"/>
                  </a:cubicBez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5;p51">
              <a:extLst>
                <a:ext uri="{FF2B5EF4-FFF2-40B4-BE49-F238E27FC236}">
                  <a16:creationId xmlns:a16="http://schemas.microsoft.com/office/drawing/2014/main" id="{C5136FA9-D190-4C88-A11B-B68A1AFB4BA0}"/>
                </a:ext>
              </a:extLst>
            </p:cNvPr>
            <p:cNvSpPr/>
            <p:nvPr/>
          </p:nvSpPr>
          <p:spPr>
            <a:xfrm>
              <a:off x="4339547" y="1821300"/>
              <a:ext cx="628510" cy="505786"/>
            </a:xfrm>
            <a:custGeom>
              <a:avLst/>
              <a:gdLst/>
              <a:ahLst/>
              <a:cxnLst/>
              <a:rect l="l" t="t" r="r" b="b"/>
              <a:pathLst>
                <a:path w="11400" h="9174" extrusionOk="0">
                  <a:moveTo>
                    <a:pt x="3437" y="1"/>
                  </a:moveTo>
                  <a:cubicBezTo>
                    <a:pt x="1551" y="1"/>
                    <a:pt x="26" y="1529"/>
                    <a:pt x="26" y="3411"/>
                  </a:cubicBezTo>
                  <a:cubicBezTo>
                    <a:pt x="26" y="5294"/>
                    <a:pt x="1" y="9173"/>
                    <a:pt x="1" y="9173"/>
                  </a:cubicBezTo>
                  <a:cubicBezTo>
                    <a:pt x="1" y="9173"/>
                    <a:pt x="867" y="7269"/>
                    <a:pt x="2953" y="6958"/>
                  </a:cubicBezTo>
                  <a:cubicBezTo>
                    <a:pt x="3215" y="6919"/>
                    <a:pt x="7967" y="6865"/>
                    <a:pt x="7967" y="6865"/>
                  </a:cubicBezTo>
                  <a:cubicBezTo>
                    <a:pt x="9861" y="6865"/>
                    <a:pt x="11400" y="5330"/>
                    <a:pt x="11400" y="3433"/>
                  </a:cubicBezTo>
                  <a:cubicBezTo>
                    <a:pt x="11400" y="1540"/>
                    <a:pt x="9861" y="1"/>
                    <a:pt x="7967" y="1"/>
                  </a:cubicBez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76;p51">
              <a:extLst>
                <a:ext uri="{FF2B5EF4-FFF2-40B4-BE49-F238E27FC236}">
                  <a16:creationId xmlns:a16="http://schemas.microsoft.com/office/drawing/2014/main" id="{2F7B0D8A-AC80-4CC5-A1BA-8706617FE4EC}"/>
                </a:ext>
              </a:extLst>
            </p:cNvPr>
            <p:cNvSpPr/>
            <p:nvPr/>
          </p:nvSpPr>
          <p:spPr>
            <a:xfrm>
              <a:off x="3893470" y="1951743"/>
              <a:ext cx="431577" cy="347114"/>
            </a:xfrm>
            <a:custGeom>
              <a:avLst/>
              <a:gdLst/>
              <a:ahLst/>
              <a:cxnLst/>
              <a:rect l="l" t="t" r="r" b="b"/>
              <a:pathLst>
                <a:path w="7828" h="6296" extrusionOk="0">
                  <a:moveTo>
                    <a:pt x="2359" y="0"/>
                  </a:moveTo>
                  <a:cubicBezTo>
                    <a:pt x="1056" y="0"/>
                    <a:pt x="0" y="1056"/>
                    <a:pt x="0" y="2355"/>
                  </a:cubicBezTo>
                  <a:cubicBezTo>
                    <a:pt x="0" y="3658"/>
                    <a:pt x="1056" y="4710"/>
                    <a:pt x="2359" y="4710"/>
                  </a:cubicBezTo>
                  <a:cubicBezTo>
                    <a:pt x="2359" y="4710"/>
                    <a:pt x="5619" y="4749"/>
                    <a:pt x="5798" y="4774"/>
                  </a:cubicBezTo>
                  <a:cubicBezTo>
                    <a:pt x="7229" y="4989"/>
                    <a:pt x="7827" y="6295"/>
                    <a:pt x="7827" y="6295"/>
                  </a:cubicBezTo>
                  <a:cubicBezTo>
                    <a:pt x="7827" y="6295"/>
                    <a:pt x="7809" y="3633"/>
                    <a:pt x="7809" y="2341"/>
                  </a:cubicBezTo>
                  <a:cubicBezTo>
                    <a:pt x="7809" y="1049"/>
                    <a:pt x="6761" y="0"/>
                    <a:pt x="5469" y="0"/>
                  </a:cubicBezTo>
                  <a:close/>
                </a:path>
              </a:pathLst>
            </a:custGeom>
            <a:solidFill>
              <a:srgbClr val="FEDE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177;p51">
              <a:extLst>
                <a:ext uri="{FF2B5EF4-FFF2-40B4-BE49-F238E27FC236}">
                  <a16:creationId xmlns:a16="http://schemas.microsoft.com/office/drawing/2014/main" id="{E077A44A-E2F1-4553-BD41-AF9D69C28DC5}"/>
                </a:ext>
              </a:extLst>
            </p:cNvPr>
            <p:cNvSpPr/>
            <p:nvPr/>
          </p:nvSpPr>
          <p:spPr>
            <a:xfrm>
              <a:off x="3573813" y="2255413"/>
              <a:ext cx="751235" cy="604197"/>
            </a:xfrm>
            <a:custGeom>
              <a:avLst/>
              <a:gdLst/>
              <a:ahLst/>
              <a:cxnLst/>
              <a:rect l="l" t="t" r="r" b="b"/>
              <a:pathLst>
                <a:path w="13626" h="10959" extrusionOk="0">
                  <a:moveTo>
                    <a:pt x="4102" y="0"/>
                  </a:moveTo>
                  <a:cubicBezTo>
                    <a:pt x="1836" y="0"/>
                    <a:pt x="0" y="1836"/>
                    <a:pt x="0" y="4101"/>
                  </a:cubicBezTo>
                  <a:cubicBezTo>
                    <a:pt x="0" y="6367"/>
                    <a:pt x="1836" y="8203"/>
                    <a:pt x="4102" y="8203"/>
                  </a:cubicBezTo>
                  <a:cubicBezTo>
                    <a:pt x="4102" y="8203"/>
                    <a:pt x="9781" y="8267"/>
                    <a:pt x="10096" y="8314"/>
                  </a:cubicBezTo>
                  <a:cubicBezTo>
                    <a:pt x="12587" y="8686"/>
                    <a:pt x="13625" y="10958"/>
                    <a:pt x="13625" y="10958"/>
                  </a:cubicBezTo>
                  <a:cubicBezTo>
                    <a:pt x="13625" y="10958"/>
                    <a:pt x="13593" y="6327"/>
                    <a:pt x="13593" y="4076"/>
                  </a:cubicBezTo>
                  <a:cubicBezTo>
                    <a:pt x="13593" y="1825"/>
                    <a:pt x="11768" y="0"/>
                    <a:pt x="9517" y="0"/>
                  </a:cubicBez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8;p51">
              <a:extLst>
                <a:ext uri="{FF2B5EF4-FFF2-40B4-BE49-F238E27FC236}">
                  <a16:creationId xmlns:a16="http://schemas.microsoft.com/office/drawing/2014/main" id="{57BAEE9E-B675-46D5-ACAD-76261E845D83}"/>
                </a:ext>
              </a:extLst>
            </p:cNvPr>
            <p:cNvSpPr/>
            <p:nvPr/>
          </p:nvSpPr>
          <p:spPr>
            <a:xfrm>
              <a:off x="3573813" y="2767593"/>
              <a:ext cx="751235" cy="604252"/>
            </a:xfrm>
            <a:custGeom>
              <a:avLst/>
              <a:gdLst/>
              <a:ahLst/>
              <a:cxnLst/>
              <a:rect l="l" t="t" r="r" b="b"/>
              <a:pathLst>
                <a:path w="13626" h="10960" extrusionOk="0">
                  <a:moveTo>
                    <a:pt x="4102" y="1"/>
                  </a:moveTo>
                  <a:cubicBezTo>
                    <a:pt x="1836" y="1"/>
                    <a:pt x="0" y="1837"/>
                    <a:pt x="0" y="4102"/>
                  </a:cubicBezTo>
                  <a:cubicBezTo>
                    <a:pt x="0" y="6364"/>
                    <a:pt x="1836" y="8200"/>
                    <a:pt x="4102" y="8200"/>
                  </a:cubicBezTo>
                  <a:cubicBezTo>
                    <a:pt x="4102" y="8200"/>
                    <a:pt x="9781" y="8268"/>
                    <a:pt x="10096" y="8314"/>
                  </a:cubicBezTo>
                  <a:cubicBezTo>
                    <a:pt x="12587" y="8683"/>
                    <a:pt x="13625" y="10959"/>
                    <a:pt x="13625" y="10959"/>
                  </a:cubicBezTo>
                  <a:cubicBezTo>
                    <a:pt x="13625" y="10959"/>
                    <a:pt x="13593" y="6325"/>
                    <a:pt x="13593" y="4073"/>
                  </a:cubicBezTo>
                  <a:cubicBezTo>
                    <a:pt x="13593" y="1822"/>
                    <a:pt x="11768" y="1"/>
                    <a:pt x="95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p51">
              <a:extLst>
                <a:ext uri="{FF2B5EF4-FFF2-40B4-BE49-F238E27FC236}">
                  <a16:creationId xmlns:a16="http://schemas.microsoft.com/office/drawing/2014/main" id="{BCF4B5B2-E708-4400-B952-D207676B5CB5}"/>
                </a:ext>
              </a:extLst>
            </p:cNvPr>
            <p:cNvSpPr/>
            <p:nvPr/>
          </p:nvSpPr>
          <p:spPr>
            <a:xfrm>
              <a:off x="4339547" y="2768806"/>
              <a:ext cx="946184" cy="761270"/>
            </a:xfrm>
            <a:custGeom>
              <a:avLst/>
              <a:gdLst/>
              <a:ahLst/>
              <a:cxnLst/>
              <a:rect l="l" t="t" r="r" b="b"/>
              <a:pathLst>
                <a:path w="17162" h="13808" extrusionOk="0">
                  <a:moveTo>
                    <a:pt x="5172" y="0"/>
                  </a:moveTo>
                  <a:cubicBezTo>
                    <a:pt x="2338" y="0"/>
                    <a:pt x="40" y="2298"/>
                    <a:pt x="40" y="5136"/>
                  </a:cubicBezTo>
                  <a:cubicBezTo>
                    <a:pt x="40" y="7970"/>
                    <a:pt x="1" y="13807"/>
                    <a:pt x="1" y="13807"/>
                  </a:cubicBezTo>
                  <a:cubicBezTo>
                    <a:pt x="1" y="13807"/>
                    <a:pt x="1307" y="10944"/>
                    <a:pt x="4446" y="10475"/>
                  </a:cubicBezTo>
                  <a:cubicBezTo>
                    <a:pt x="4843" y="10415"/>
                    <a:pt x="11994" y="10336"/>
                    <a:pt x="11994" y="10336"/>
                  </a:cubicBezTo>
                  <a:cubicBezTo>
                    <a:pt x="14846" y="10336"/>
                    <a:pt x="17161" y="8020"/>
                    <a:pt x="17161" y="5168"/>
                  </a:cubicBezTo>
                  <a:cubicBezTo>
                    <a:pt x="17161" y="2316"/>
                    <a:pt x="14846" y="0"/>
                    <a:pt x="11994"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1190;p51">
            <a:extLst>
              <a:ext uri="{FF2B5EF4-FFF2-40B4-BE49-F238E27FC236}">
                <a16:creationId xmlns:a16="http://schemas.microsoft.com/office/drawing/2014/main" id="{3DD4DD92-DC52-4322-A9D2-95FDAC3F8CA6}"/>
              </a:ext>
            </a:extLst>
          </p:cNvPr>
          <p:cNvSpPr/>
          <p:nvPr/>
        </p:nvSpPr>
        <p:spPr>
          <a:xfrm>
            <a:off x="3324900" y="2725646"/>
            <a:ext cx="360391" cy="358603"/>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1191;p51">
            <a:extLst>
              <a:ext uri="{FF2B5EF4-FFF2-40B4-BE49-F238E27FC236}">
                <a16:creationId xmlns:a16="http://schemas.microsoft.com/office/drawing/2014/main" id="{7C8540CA-238E-4228-A6CA-ED1A80FF65A5}"/>
              </a:ext>
            </a:extLst>
          </p:cNvPr>
          <p:cNvSpPr/>
          <p:nvPr/>
        </p:nvSpPr>
        <p:spPr>
          <a:xfrm>
            <a:off x="5201921" y="2725646"/>
            <a:ext cx="310834" cy="365195"/>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192;p51">
            <a:extLst>
              <a:ext uri="{FF2B5EF4-FFF2-40B4-BE49-F238E27FC236}">
                <a16:creationId xmlns:a16="http://schemas.microsoft.com/office/drawing/2014/main" id="{D1398968-D907-4FD4-A22F-3563B8B14457}"/>
              </a:ext>
            </a:extLst>
          </p:cNvPr>
          <p:cNvGrpSpPr/>
          <p:nvPr/>
        </p:nvGrpSpPr>
        <p:grpSpPr>
          <a:xfrm>
            <a:off x="3325047" y="3510431"/>
            <a:ext cx="380039" cy="380998"/>
            <a:chOff x="-61784125" y="3377700"/>
            <a:chExt cx="316650" cy="317450"/>
          </a:xfrm>
        </p:grpSpPr>
        <p:sp>
          <p:nvSpPr>
            <p:cNvPr id="39" name="Google Shape;1193;p51">
              <a:extLst>
                <a:ext uri="{FF2B5EF4-FFF2-40B4-BE49-F238E27FC236}">
                  <a16:creationId xmlns:a16="http://schemas.microsoft.com/office/drawing/2014/main" id="{7E738DD1-B966-43D1-A55E-BDA121B8137E}"/>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4;p51">
              <a:extLst>
                <a:ext uri="{FF2B5EF4-FFF2-40B4-BE49-F238E27FC236}">
                  <a16:creationId xmlns:a16="http://schemas.microsoft.com/office/drawing/2014/main" id="{ED7F2419-8904-4D3B-8CBF-F56AECF81CA2}"/>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5;p51">
              <a:extLst>
                <a:ext uri="{FF2B5EF4-FFF2-40B4-BE49-F238E27FC236}">
                  <a16:creationId xmlns:a16="http://schemas.microsoft.com/office/drawing/2014/main" id="{4F294E54-2562-4B39-B98F-FABA67A024F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6;p51">
              <a:extLst>
                <a:ext uri="{FF2B5EF4-FFF2-40B4-BE49-F238E27FC236}">
                  <a16:creationId xmlns:a16="http://schemas.microsoft.com/office/drawing/2014/main" id="{1A5FB0ED-AA82-49ED-8337-4F7D75722648}"/>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7;p51">
              <a:extLst>
                <a:ext uri="{FF2B5EF4-FFF2-40B4-BE49-F238E27FC236}">
                  <a16:creationId xmlns:a16="http://schemas.microsoft.com/office/drawing/2014/main" id="{5D199FEF-8982-4644-9145-B18237546AA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8;p51">
              <a:extLst>
                <a:ext uri="{FF2B5EF4-FFF2-40B4-BE49-F238E27FC236}">
                  <a16:creationId xmlns:a16="http://schemas.microsoft.com/office/drawing/2014/main" id="{1033F6BD-42AD-4F9B-A112-607E25274FC1}"/>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9;p51">
              <a:extLst>
                <a:ext uri="{FF2B5EF4-FFF2-40B4-BE49-F238E27FC236}">
                  <a16:creationId xmlns:a16="http://schemas.microsoft.com/office/drawing/2014/main" id="{8754A641-D518-4201-A2EF-9F62B2CBF77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49;p72">
            <a:extLst>
              <a:ext uri="{FF2B5EF4-FFF2-40B4-BE49-F238E27FC236}">
                <a16:creationId xmlns:a16="http://schemas.microsoft.com/office/drawing/2014/main" id="{5C13B7FF-E89F-4617-982E-134A6A514AC2}"/>
              </a:ext>
            </a:extLst>
          </p:cNvPr>
          <p:cNvGrpSpPr/>
          <p:nvPr/>
        </p:nvGrpSpPr>
        <p:grpSpPr>
          <a:xfrm>
            <a:off x="3775109" y="2112896"/>
            <a:ext cx="273651" cy="273651"/>
            <a:chOff x="-4573475" y="2045850"/>
            <a:chExt cx="293800" cy="293800"/>
          </a:xfrm>
          <a:solidFill>
            <a:schemeClr val="bg1"/>
          </a:solidFill>
        </p:grpSpPr>
        <p:sp>
          <p:nvSpPr>
            <p:cNvPr id="47" name="Google Shape;8750;p72">
              <a:extLst>
                <a:ext uri="{FF2B5EF4-FFF2-40B4-BE49-F238E27FC236}">
                  <a16:creationId xmlns:a16="http://schemas.microsoft.com/office/drawing/2014/main" id="{73DA24BD-47E5-4011-8F9D-DCC7DF313682}"/>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51;p72">
              <a:extLst>
                <a:ext uri="{FF2B5EF4-FFF2-40B4-BE49-F238E27FC236}">
                  <a16:creationId xmlns:a16="http://schemas.microsoft.com/office/drawing/2014/main" id="{2D48852D-3EAE-421B-B64D-4F3477748BCE}"/>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6718;p67">
            <a:extLst>
              <a:ext uri="{FF2B5EF4-FFF2-40B4-BE49-F238E27FC236}">
                <a16:creationId xmlns:a16="http://schemas.microsoft.com/office/drawing/2014/main" id="{87B1513B-3075-4712-9E58-B45A861CB064}"/>
              </a:ext>
            </a:extLst>
          </p:cNvPr>
          <p:cNvSpPr/>
          <p:nvPr/>
        </p:nvSpPr>
        <p:spPr>
          <a:xfrm>
            <a:off x="5014188" y="1994693"/>
            <a:ext cx="297281" cy="262920"/>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8823;p72">
            <a:extLst>
              <a:ext uri="{FF2B5EF4-FFF2-40B4-BE49-F238E27FC236}">
                <a16:creationId xmlns:a16="http://schemas.microsoft.com/office/drawing/2014/main" id="{8965A1CA-0432-48F9-8A54-0187E0995498}"/>
              </a:ext>
            </a:extLst>
          </p:cNvPr>
          <p:cNvGrpSpPr/>
          <p:nvPr/>
        </p:nvGrpSpPr>
        <p:grpSpPr>
          <a:xfrm>
            <a:off x="5369109" y="3615288"/>
            <a:ext cx="374904" cy="374904"/>
            <a:chOff x="-5636166" y="2364118"/>
            <a:chExt cx="295400" cy="291450"/>
          </a:xfrm>
          <a:solidFill>
            <a:schemeClr val="bg1"/>
          </a:solidFill>
        </p:grpSpPr>
        <p:sp>
          <p:nvSpPr>
            <p:cNvPr id="56" name="Google Shape;8824;p72">
              <a:extLst>
                <a:ext uri="{FF2B5EF4-FFF2-40B4-BE49-F238E27FC236}">
                  <a16:creationId xmlns:a16="http://schemas.microsoft.com/office/drawing/2014/main" id="{9B02B027-CE6D-4AF0-8D98-FFBC957FC4DF}"/>
                </a:ext>
              </a:extLst>
            </p:cNvPr>
            <p:cNvSpPr/>
            <p:nvPr/>
          </p:nvSpPr>
          <p:spPr>
            <a:xfrm rot="5400000">
              <a:off x="-5578501" y="2421405"/>
              <a:ext cx="78511" cy="89446"/>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25;p72">
              <a:extLst>
                <a:ext uri="{FF2B5EF4-FFF2-40B4-BE49-F238E27FC236}">
                  <a16:creationId xmlns:a16="http://schemas.microsoft.com/office/drawing/2014/main" id="{5FC56A1B-7512-4651-B037-57417D079D76}"/>
                </a:ext>
              </a:extLst>
            </p:cNvPr>
            <p:cNvSpPr/>
            <p:nvPr/>
          </p:nvSpPr>
          <p:spPr>
            <a:xfrm rot="5400000">
              <a:off x="-5525932" y="2472291"/>
              <a:ext cx="83937" cy="82832"/>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26;p72">
              <a:extLst>
                <a:ext uri="{FF2B5EF4-FFF2-40B4-BE49-F238E27FC236}">
                  <a16:creationId xmlns:a16="http://schemas.microsoft.com/office/drawing/2014/main" id="{AD147384-F611-4D4C-965D-64B58B73C82A}"/>
                </a:ext>
              </a:extLst>
            </p:cNvPr>
            <p:cNvSpPr/>
            <p:nvPr/>
          </p:nvSpPr>
          <p:spPr>
            <a:xfrm rot="5400000">
              <a:off x="-5479539" y="2516216"/>
              <a:ext cx="79300" cy="76676"/>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827;p72">
              <a:extLst>
                <a:ext uri="{FF2B5EF4-FFF2-40B4-BE49-F238E27FC236}">
                  <a16:creationId xmlns:a16="http://schemas.microsoft.com/office/drawing/2014/main" id="{F6608912-DF09-40A2-925B-48E533F7FDF6}"/>
                </a:ext>
              </a:extLst>
            </p:cNvPr>
            <p:cNvSpPr/>
            <p:nvPr/>
          </p:nvSpPr>
          <p:spPr>
            <a:xfrm rot="16200000">
              <a:off x="-5634191" y="2362143"/>
              <a:ext cx="291450" cy="29540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5496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10" name="Picture 9">
            <a:extLst>
              <a:ext uri="{FF2B5EF4-FFF2-40B4-BE49-F238E27FC236}">
                <a16:creationId xmlns:a16="http://schemas.microsoft.com/office/drawing/2014/main" id="{F713C910-A8FC-40AF-9774-969C0A876009}"/>
              </a:ext>
            </a:extLst>
          </p:cNvPr>
          <p:cNvPicPr>
            <a:picLocks noChangeAspect="1"/>
          </p:cNvPicPr>
          <p:nvPr/>
        </p:nvPicPr>
        <p:blipFill rotWithShape="1">
          <a:blip r:embed="rId3"/>
          <a:srcRect l="8503" r="-1"/>
          <a:stretch/>
        </p:blipFill>
        <p:spPr>
          <a:xfrm>
            <a:off x="3550921" y="-887"/>
            <a:ext cx="7178312" cy="5144387"/>
          </a:xfrm>
          <a:prstGeom prst="parallelogram">
            <a:avLst>
              <a:gd name="adj" fmla="val 57389"/>
            </a:avLst>
          </a:prstGeom>
        </p:spPr>
      </p:pic>
      <p:cxnSp>
        <p:nvCxnSpPr>
          <p:cNvPr id="326" name="Google Shape;326;p32"/>
          <p:cNvCxnSpPr/>
          <p:nvPr/>
        </p:nvCxnSpPr>
        <p:spPr>
          <a:xfrm rot="10800000" flipH="1">
            <a:off x="3392875" y="-121475"/>
            <a:ext cx="3116100" cy="5397600"/>
          </a:xfrm>
          <a:prstGeom prst="straightConnector1">
            <a:avLst/>
          </a:prstGeom>
          <a:noFill/>
          <a:ln w="152400" cap="flat" cmpd="sng">
            <a:solidFill>
              <a:srgbClr val="FCCC3B"/>
            </a:solidFill>
            <a:prstDash val="solid"/>
            <a:round/>
            <a:headEnd type="none" w="med" len="med"/>
            <a:tailEnd type="none" w="med" len="med"/>
          </a:ln>
        </p:spPr>
      </p:cxnSp>
      <p:cxnSp>
        <p:nvCxnSpPr>
          <p:cNvPr id="327" name="Google Shape;327;p32"/>
          <p:cNvCxnSpPr/>
          <p:nvPr/>
        </p:nvCxnSpPr>
        <p:spPr>
          <a:xfrm rot="10800000" flipH="1">
            <a:off x="3234900" y="-75200"/>
            <a:ext cx="3073500" cy="5323500"/>
          </a:xfrm>
          <a:prstGeom prst="straightConnector1">
            <a:avLst/>
          </a:prstGeom>
          <a:noFill/>
          <a:ln w="19050" cap="flat" cmpd="sng">
            <a:solidFill>
              <a:srgbClr val="EFEFEF"/>
            </a:solidFill>
            <a:prstDash val="solid"/>
            <a:round/>
            <a:headEnd type="none" w="med" len="med"/>
            <a:tailEnd type="none" w="med" len="med"/>
          </a:ln>
        </p:spPr>
      </p:cxnSp>
      <p:sp>
        <p:nvSpPr>
          <p:cNvPr id="8" name="Google Shape;297;p31">
            <a:extLst>
              <a:ext uri="{FF2B5EF4-FFF2-40B4-BE49-F238E27FC236}">
                <a16:creationId xmlns:a16="http://schemas.microsoft.com/office/drawing/2014/main" id="{F01915C1-4850-40F5-82AC-B99DB999CF97}"/>
              </a:ext>
            </a:extLst>
          </p:cNvPr>
          <p:cNvSpPr txBox="1">
            <a:spLocks/>
          </p:cNvSpPr>
          <p:nvPr/>
        </p:nvSpPr>
        <p:spPr>
          <a:xfrm>
            <a:off x="488370" y="571075"/>
            <a:ext cx="7866000" cy="73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FCCC3B"/>
              </a:buClr>
              <a:buSzPts val="2400"/>
              <a:buFont typeface="Montserrat"/>
              <a:buNone/>
              <a:defRPr sz="2400" b="1" i="0" u="none" strike="noStrike" cap="none">
                <a:solidFill>
                  <a:srgbClr val="FCCC3B"/>
                </a:solidFill>
                <a:latin typeface="Montserrat"/>
                <a:ea typeface="Montserrat"/>
                <a:cs typeface="Montserrat"/>
                <a:sym typeface="Montserrat"/>
              </a:defRPr>
            </a:lvl1pPr>
            <a:lvl2pPr marR="0" lvl="1"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2pPr>
            <a:lvl3pPr marR="0" lvl="2"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3pPr>
            <a:lvl4pPr marR="0" lvl="3"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4pPr>
            <a:lvl5pPr marR="0" lvl="4"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5pPr>
            <a:lvl6pPr marR="0" lvl="5"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6pPr>
            <a:lvl7pPr marR="0" lvl="6"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7pPr>
            <a:lvl8pPr marR="0" lvl="7"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8pPr>
            <a:lvl9pPr marR="0" lvl="8"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9pPr>
          </a:lstStyle>
          <a:p>
            <a:r>
              <a:rPr lang="en-US" sz="2800" dirty="0">
                <a:solidFill>
                  <a:srgbClr val="E9AA1B"/>
                </a:solidFill>
              </a:rPr>
              <a:t>4</a:t>
            </a:r>
            <a:r>
              <a:rPr lang="vi-VN" sz="2800" dirty="0">
                <a:solidFill>
                  <a:srgbClr val="E9AA1B"/>
                </a:solidFill>
              </a:rPr>
              <a:t>. </a:t>
            </a:r>
            <a:r>
              <a:rPr lang="en-US" sz="2800" dirty="0">
                <a:solidFill>
                  <a:srgbClr val="E9AA1B"/>
                </a:solidFill>
              </a:rPr>
              <a:t>DEMO CHƯƠNG TRÌNH</a:t>
            </a:r>
            <a:endParaRPr lang="vi-VN" sz="2800" dirty="0">
              <a:solidFill>
                <a:srgbClr val="E9AA1B"/>
              </a:solidFill>
            </a:endParaRPr>
          </a:p>
        </p:txBody>
      </p:sp>
      <p:sp>
        <p:nvSpPr>
          <p:cNvPr id="11" name="Slide Number Placeholder 10">
            <a:extLst>
              <a:ext uri="{FF2B5EF4-FFF2-40B4-BE49-F238E27FC236}">
                <a16:creationId xmlns:a16="http://schemas.microsoft.com/office/drawing/2014/main" id="{91A480CA-2E77-4B01-AB29-23EBAA54865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21</a:t>
            </a:fld>
            <a:endParaRPr lang="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2" name="Google Shape;1102;p47"/>
          <p:cNvSpPr txBox="1">
            <a:spLocks noGrp="1"/>
          </p:cNvSpPr>
          <p:nvPr>
            <p:ph type="title"/>
          </p:nvPr>
        </p:nvSpPr>
        <p:spPr>
          <a:xfrm>
            <a:off x="314550" y="1919975"/>
            <a:ext cx="8520600" cy="9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6000" b="0" dirty="0">
                <a:solidFill>
                  <a:schemeClr val="lt1"/>
                </a:solidFill>
                <a:latin typeface="Montserrat Black"/>
                <a:ea typeface="Montserrat Black"/>
                <a:cs typeface="Montserrat Black"/>
                <a:sym typeface="Montserrat Black"/>
              </a:rPr>
              <a:t>LỜI CẢM ƠN</a:t>
            </a:r>
            <a:endParaRPr dirty="0"/>
          </a:p>
        </p:txBody>
      </p:sp>
      <p:sp>
        <p:nvSpPr>
          <p:cNvPr id="2" name="Slide Number Placeholder 1">
            <a:extLst>
              <a:ext uri="{FF2B5EF4-FFF2-40B4-BE49-F238E27FC236}">
                <a16:creationId xmlns:a16="http://schemas.microsoft.com/office/drawing/2014/main" id="{E092A84B-4420-4EE5-8630-5C29CFCD46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22</a:t>
            </a:fld>
            <a:endParaRPr lang="es"/>
          </a:p>
        </p:txBody>
      </p:sp>
    </p:spTree>
    <p:extLst>
      <p:ext uri="{BB962C8B-B14F-4D97-AF65-F5344CB8AC3E}">
        <p14:creationId xmlns:p14="http://schemas.microsoft.com/office/powerpoint/2010/main" val="9762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944203" y="1298565"/>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1908159" y="1374362"/>
            <a:ext cx="1590417" cy="523220"/>
          </a:xfrm>
          <a:prstGeom prst="rect">
            <a:avLst/>
          </a:prstGeom>
          <a:noFill/>
        </p:spPr>
        <p:txBody>
          <a:bodyPr wrap="square" rtlCol="0">
            <a:spAutoFit/>
          </a:bodyPr>
          <a:lstStyle/>
          <a:p>
            <a:r>
              <a:rPr lang="en-US" altLang="ko-KR" sz="1400" b="1" dirty="0">
                <a:solidFill>
                  <a:srgbClr val="404040"/>
                </a:solidFill>
                <a:latin typeface="Montserrat" panose="00000500000000000000" pitchFamily="2" charset="0"/>
                <a:cs typeface="Times New Roman" panose="02020603050405020304" pitchFamily="18" charset="0"/>
              </a:rPr>
              <a:t>ĐẶT VẤN ĐỀ</a:t>
            </a:r>
          </a:p>
          <a:p>
            <a:endParaRPr lang="en-US" altLang="ko-KR" sz="1400" b="1" dirty="0">
              <a:solidFill>
                <a:srgbClr val="404040"/>
              </a:solidFill>
              <a:latin typeface="Montserrat" panose="00000500000000000000" pitchFamily="2" charset="0"/>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044063" y="1298467"/>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panose="00000500000000000000" pitchFamily="2" charset="0"/>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3553692" y="1298565"/>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2</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4517648" y="1374362"/>
            <a:ext cx="1358265" cy="738664"/>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LỊCH SỬ GIẢI QUYẾT VẤN ĐỀ</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6163180" y="1298565"/>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3</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7127136" y="1374362"/>
            <a:ext cx="1358265" cy="523220"/>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MỤC TIÊU ĐỀ TÀI</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4" name="Group 43">
            <a:extLst>
              <a:ext uri="{FF2B5EF4-FFF2-40B4-BE49-F238E27FC236}">
                <a16:creationId xmlns:a16="http://schemas.microsoft.com/office/drawing/2014/main" id="{44355306-AFE4-4B32-A8C5-E9330E3BE351}"/>
              </a:ext>
            </a:extLst>
          </p:cNvPr>
          <p:cNvGrpSpPr/>
          <p:nvPr/>
        </p:nvGrpSpPr>
        <p:grpSpPr>
          <a:xfrm>
            <a:off x="2302468" y="2940648"/>
            <a:ext cx="864096" cy="1188088"/>
            <a:chOff x="2391994" y="1635646"/>
            <a:chExt cx="805454" cy="1584088"/>
          </a:xfrm>
          <a:solidFill>
            <a:srgbClr val="3E516C"/>
          </a:solidFill>
        </p:grpSpPr>
        <p:sp>
          <p:nvSpPr>
            <p:cNvPr id="45" name="Rectangle 44">
              <a:extLst>
                <a:ext uri="{FF2B5EF4-FFF2-40B4-BE49-F238E27FC236}">
                  <a16:creationId xmlns:a16="http://schemas.microsoft.com/office/drawing/2014/main" id="{DCD53ED7-FD24-4C75-BED5-8ED04BC3C73A}"/>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4</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46" name="Isosceles Triangle 45">
              <a:extLst>
                <a:ext uri="{FF2B5EF4-FFF2-40B4-BE49-F238E27FC236}">
                  <a16:creationId xmlns:a16="http://schemas.microsoft.com/office/drawing/2014/main" id="{D85600F3-CB4F-4460-A8D5-BA8B4D94BA5E}"/>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47" name="TextBox 46">
            <a:extLst>
              <a:ext uri="{FF2B5EF4-FFF2-40B4-BE49-F238E27FC236}">
                <a16:creationId xmlns:a16="http://schemas.microsoft.com/office/drawing/2014/main" id="{4EAC9C74-8B37-4531-8A31-FA7D41BB91A7}"/>
              </a:ext>
            </a:extLst>
          </p:cNvPr>
          <p:cNvSpPr txBox="1"/>
          <p:nvPr/>
        </p:nvSpPr>
        <p:spPr>
          <a:xfrm>
            <a:off x="3266424" y="3016445"/>
            <a:ext cx="1444724" cy="738664"/>
          </a:xfrm>
          <a:prstGeom prst="rect">
            <a:avLst/>
          </a:prstGeom>
          <a:noFill/>
        </p:spPr>
        <p:txBody>
          <a:bodyPr wrap="square" rtlCol="0">
            <a:spAutoFit/>
          </a:bodyPr>
          <a:lstStyle/>
          <a:p>
            <a:r>
              <a:rPr lang="es-ES" altLang="ko-KR" b="1" dirty="0">
                <a:solidFill>
                  <a:srgbClr val="404040"/>
                </a:solidFill>
                <a:latin typeface="Montserrat" panose="00000500000000000000" pitchFamily="2" charset="0"/>
                <a:cs typeface="Times New Roman" panose="02020603050405020304" pitchFamily="18" charset="0"/>
              </a:rPr>
              <a:t>ĐỐI TƯỢNG VÀ PHẠM VI NGHIÊN CỨU</a:t>
            </a:r>
            <a:endParaRPr lang="en-US" altLang="ko-KR" b="1" dirty="0">
              <a:solidFill>
                <a:srgbClr val="404040"/>
              </a:solidFill>
              <a:latin typeface="Montserrat" panose="00000500000000000000" pitchFamily="2" charset="0"/>
              <a:cs typeface="Times New Roman" panose="02020603050405020304" pitchFamily="18" charset="0"/>
            </a:endParaRPr>
          </a:p>
        </p:txBody>
      </p:sp>
      <p:grpSp>
        <p:nvGrpSpPr>
          <p:cNvPr id="48" name="Group 47">
            <a:extLst>
              <a:ext uri="{FF2B5EF4-FFF2-40B4-BE49-F238E27FC236}">
                <a16:creationId xmlns:a16="http://schemas.microsoft.com/office/drawing/2014/main" id="{84C1D05D-FBB5-48C5-949B-794A3DDEB9BE}"/>
              </a:ext>
            </a:extLst>
          </p:cNvPr>
          <p:cNvGrpSpPr/>
          <p:nvPr/>
        </p:nvGrpSpPr>
        <p:grpSpPr>
          <a:xfrm>
            <a:off x="4911957" y="2940648"/>
            <a:ext cx="864096" cy="1188088"/>
            <a:chOff x="2391994" y="1635646"/>
            <a:chExt cx="805454" cy="1584088"/>
          </a:xfrm>
          <a:solidFill>
            <a:srgbClr val="3E516C"/>
          </a:solidFill>
        </p:grpSpPr>
        <p:sp>
          <p:nvSpPr>
            <p:cNvPr id="49" name="Rectangle 48">
              <a:extLst>
                <a:ext uri="{FF2B5EF4-FFF2-40B4-BE49-F238E27FC236}">
                  <a16:creationId xmlns:a16="http://schemas.microsoft.com/office/drawing/2014/main" id="{E9A911E5-6FED-4EE2-B1BB-C88935B00C4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panose="00000500000000000000" pitchFamily="2" charset="0"/>
                  <a:cs typeface="Times New Roman" panose="02020603050405020304" pitchFamily="18" charset="0"/>
                </a:rPr>
                <a:t>5</a:t>
              </a:r>
              <a:endParaRPr lang="ko-KR" altLang="en-US" sz="3200" b="1" dirty="0">
                <a:solidFill>
                  <a:schemeClr val="bg1"/>
                </a:solidFill>
                <a:latin typeface="Montserrat" panose="00000500000000000000" pitchFamily="2" charset="0"/>
                <a:cs typeface="Times New Roman" panose="02020603050405020304" pitchFamily="18" charset="0"/>
              </a:endParaRPr>
            </a:p>
          </p:txBody>
        </p:sp>
        <p:sp>
          <p:nvSpPr>
            <p:cNvPr id="50" name="Isosceles Triangle 49">
              <a:extLst>
                <a:ext uri="{FF2B5EF4-FFF2-40B4-BE49-F238E27FC236}">
                  <a16:creationId xmlns:a16="http://schemas.microsoft.com/office/drawing/2014/main" id="{505296A7-839F-4659-B272-DAF99B90C10F}"/>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panose="00000500000000000000" pitchFamily="2" charset="0"/>
                <a:cs typeface="Times New Roman" panose="02020603050405020304" pitchFamily="18" charset="0"/>
              </a:endParaRPr>
            </a:p>
          </p:txBody>
        </p:sp>
      </p:grpSp>
      <p:sp>
        <p:nvSpPr>
          <p:cNvPr id="51" name="TextBox 50">
            <a:extLst>
              <a:ext uri="{FF2B5EF4-FFF2-40B4-BE49-F238E27FC236}">
                <a16:creationId xmlns:a16="http://schemas.microsoft.com/office/drawing/2014/main" id="{A817505D-15AD-44E0-B5EF-A317B5756C10}"/>
              </a:ext>
            </a:extLst>
          </p:cNvPr>
          <p:cNvSpPr txBox="1"/>
          <p:nvPr/>
        </p:nvSpPr>
        <p:spPr>
          <a:xfrm>
            <a:off x="5875913" y="3016445"/>
            <a:ext cx="1605348" cy="523220"/>
          </a:xfrm>
          <a:prstGeom prst="rect">
            <a:avLst/>
          </a:prstGeom>
          <a:noFill/>
        </p:spPr>
        <p:txBody>
          <a:bodyPr wrap="square" rtlCol="0">
            <a:spAutoFit/>
          </a:bodyPr>
          <a:lstStyle/>
          <a:p>
            <a:r>
              <a:rPr lang="es-ES" b="1" dirty="0">
                <a:solidFill>
                  <a:srgbClr val="404040"/>
                </a:solidFill>
                <a:effectLst/>
                <a:latin typeface="Montserrat" panose="00000500000000000000" pitchFamily="2" charset="0"/>
                <a:ea typeface="Times New Roman" panose="02020603050405020304" pitchFamily="18" charset="0"/>
              </a:rPr>
              <a:t>NHỮNG ĐÓNG GÓP CHÍNH</a:t>
            </a:r>
            <a:endParaRPr lang="en-US" altLang="ko-KR" b="1" dirty="0">
              <a:solidFill>
                <a:srgbClr val="404040"/>
              </a:solidFill>
              <a:latin typeface="Montserrat" panose="00000500000000000000" pitchFamily="2" charset="0"/>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1. GIỚI THIỆU</a:t>
            </a:r>
            <a:endParaRPr sz="3200" dirty="0">
              <a:solidFill>
                <a:srgbClr val="3E516C"/>
              </a:solidFill>
            </a:endParaRPr>
          </a:p>
        </p:txBody>
      </p:sp>
      <p:sp>
        <p:nvSpPr>
          <p:cNvPr id="57" name="Slide Number Placeholder 56">
            <a:extLst>
              <a:ext uri="{FF2B5EF4-FFF2-40B4-BE49-F238E27FC236}">
                <a16:creationId xmlns:a16="http://schemas.microsoft.com/office/drawing/2014/main" id="{26152A7A-1363-48DC-82C7-0811A89487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3</a:t>
            </a:fld>
            <a:endParaRPr lang="es"/>
          </a:p>
        </p:txBody>
      </p:sp>
    </p:spTree>
    <p:extLst>
      <p:ext uri="{BB962C8B-B14F-4D97-AF65-F5344CB8AC3E}">
        <p14:creationId xmlns:p14="http://schemas.microsoft.com/office/powerpoint/2010/main" val="10015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60276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Đặt vấn đề</a:t>
            </a:r>
          </a:p>
          <a:p>
            <a:pPr marL="457200" indent="-457200">
              <a:buAutoNum type="arabicPeriod"/>
            </a:pPr>
            <a:endParaRPr lang="en-US" sz="2000" b="1" dirty="0">
              <a:solidFill>
                <a:srgbClr val="3E516C"/>
              </a:solidFill>
              <a:latin typeface="Montserrat" panose="00000500000000000000" pitchFamily="2" charset="0"/>
            </a:endParaRP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Sự phát triển của ngành công nghệ thông tin</a:t>
            </a: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Nhu cầu tìm kiếm gia sư cá nhân tăng cao</a:t>
            </a:r>
          </a:p>
          <a:p>
            <a:pPr marL="285750" indent="-285750">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Các nền tảng dạy và học online ra đời ngày càng nhiều</a:t>
            </a:r>
          </a:p>
          <a:p>
            <a:pPr indent="0">
              <a:lnSpc>
                <a:spcPct val="100000"/>
              </a:lnSpc>
              <a:spcBef>
                <a:spcPts val="0"/>
              </a:spcBef>
              <a:spcAft>
                <a:spcPts val="1000"/>
              </a:spcAft>
              <a:buFont typeface="Arial" panose="020B0604020202020204" pitchFamily="34" charset="0"/>
              <a:buNone/>
            </a:pPr>
            <a:r>
              <a:rPr lang="en-US" dirty="0">
                <a:solidFill>
                  <a:srgbClr val="404040"/>
                </a:solidFill>
                <a:latin typeface="Cabin" panose="020B0604020202020204" charset="0"/>
                <a:cs typeface="Times New Roman" panose="02020603050405020304" pitchFamily="18" charset="0"/>
              </a:rPr>
              <a:t>       Việc xây dựng “Cộng đồng gia sư” là cần thiết vì:</a:t>
            </a:r>
          </a:p>
          <a:p>
            <a:pPr marL="742950" lvl="1" indent="-285750">
              <a:lnSpc>
                <a:spcPct val="100000"/>
              </a:lnSpc>
              <a:spcBef>
                <a:spcPts val="0"/>
              </a:spcBef>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Dễ dàng lựa chọn gia sư phù hợp </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Giúp tiết kiệm thời gian, công sức trong việc tìm kiếm gia sư cá nhân</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Cung cấp nền tảng học tập trực tuyến</a:t>
            </a:r>
          </a:p>
          <a:p>
            <a:pPr marL="742950" lvl="1" indent="-285750">
              <a:spcAft>
                <a:spcPts val="500"/>
              </a:spcAft>
              <a:buFont typeface="Arial" panose="020B0604020202020204" pitchFamily="34" charset="0"/>
              <a:buChar char="•"/>
            </a:pPr>
            <a:r>
              <a:rPr lang="en-US" dirty="0">
                <a:solidFill>
                  <a:srgbClr val="404040"/>
                </a:solidFill>
                <a:latin typeface="Cabin" panose="020B0604020202020204" charset="0"/>
                <a:cs typeface="Times New Roman" panose="02020603050405020304" pitchFamily="18" charset="0"/>
              </a:rPr>
              <a:t>Cung cấp công cụ cho người dùng có thể lưu trữ và tổ chức tài liệu</a:t>
            </a:r>
          </a:p>
          <a:p>
            <a:pPr marL="742950" lvl="1" indent="-285750">
              <a:lnSpc>
                <a:spcPct val="100000"/>
              </a:lnSpc>
              <a:spcBef>
                <a:spcPts val="0"/>
              </a:spcBef>
              <a:spcAft>
                <a:spcPts val="500"/>
              </a:spcAft>
              <a:buFont typeface="Arial" panose="020B0604020202020204" pitchFamily="34" charset="0"/>
              <a:buChar char="•"/>
            </a:pPr>
            <a:endParaRPr lang="en-US" b="1" dirty="0">
              <a:solidFill>
                <a:srgbClr val="404040"/>
              </a:solidFill>
              <a:latin typeface="Montserrat" panose="00000500000000000000" pitchFamily="2" charset="0"/>
              <a:cs typeface="Times New Roman" panose="02020603050405020304" pitchFamily="18" charset="0"/>
            </a:endParaRPr>
          </a:p>
          <a:p>
            <a:endParaRPr lang="en-US" dirty="0">
              <a:solidFill>
                <a:srgbClr val="404040"/>
              </a:solidFill>
              <a:latin typeface="Montserrat" panose="00000500000000000000" pitchFamily="2" charset="0"/>
            </a:endParaRPr>
          </a:p>
        </p:txBody>
      </p:sp>
      <p:sp>
        <p:nvSpPr>
          <p:cNvPr id="6" name="Google Shape;1630;p61">
            <a:extLst>
              <a:ext uri="{FF2B5EF4-FFF2-40B4-BE49-F238E27FC236}">
                <a16:creationId xmlns:a16="http://schemas.microsoft.com/office/drawing/2014/main" id="{94D924E9-EFC2-4578-B3A9-145D39BB539F}"/>
              </a:ext>
            </a:extLst>
          </p:cNvPr>
          <p:cNvSpPr/>
          <p:nvPr/>
        </p:nvSpPr>
        <p:spPr>
          <a:xfrm>
            <a:off x="1343988" y="2414476"/>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Slide Number Placeholder 6">
            <a:extLst>
              <a:ext uri="{FF2B5EF4-FFF2-40B4-BE49-F238E27FC236}">
                <a16:creationId xmlns:a16="http://schemas.microsoft.com/office/drawing/2014/main" id="{93E75F2C-18C4-4BE2-99B0-7623B4FE57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4</a:t>
            </a:fld>
            <a:endParaRPr lang="es">
              <a:solidFill>
                <a:schemeClr val="bg1"/>
              </a:solidFill>
            </a:endParaRPr>
          </a:p>
        </p:txBody>
      </p:sp>
    </p:spTree>
    <p:extLst>
      <p:ext uri="{BB962C8B-B14F-4D97-AF65-F5344CB8AC3E}">
        <p14:creationId xmlns:p14="http://schemas.microsoft.com/office/powerpoint/2010/main" val="18675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13226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Lịch sử giải quyết vấn đề</a:t>
            </a:r>
          </a:p>
          <a:p>
            <a:endParaRPr lang="en-US" sz="2000" b="1" dirty="0">
              <a:solidFill>
                <a:srgbClr val="404040"/>
              </a:solidFill>
              <a:latin typeface="Montserrat" panose="00000500000000000000" pitchFamily="2" charset="0"/>
            </a:endParaRPr>
          </a:p>
          <a:p>
            <a:pPr algn="just">
              <a:spcBef>
                <a:spcPts val="0"/>
              </a:spcBef>
              <a:spcAft>
                <a:spcPts val="500"/>
              </a:spcAft>
            </a:pPr>
            <a:r>
              <a:rPr lang="en-US" dirty="0">
                <a:latin typeface="Cabin" panose="020B0604020202020204" charset="0"/>
                <a:cs typeface="Times New Roman" panose="02020603050405020304" pitchFamily="18" charset="0"/>
              </a:rPr>
              <a:t>Trên thực tế hiện nay đã có nhiều nền tảng phục vụ cho học tập trực tuyến như </a:t>
            </a:r>
            <a:r>
              <a:rPr lang="en-US" dirty="0" err="1">
                <a:latin typeface="Cabin" panose="020B0604020202020204" charset="0"/>
                <a:cs typeface="Times New Roman" panose="02020603050405020304" pitchFamily="18" charset="0"/>
              </a:rPr>
              <a:t>Skillshare</a:t>
            </a:r>
            <a:r>
              <a:rPr lang="en-US" dirty="0">
                <a:latin typeface="Cabin" panose="020B0604020202020204" charset="0"/>
                <a:cs typeface="Times New Roman" panose="02020603050405020304" pitchFamily="18" charset="0"/>
              </a:rPr>
              <a:t>, </a:t>
            </a:r>
            <a:r>
              <a:rPr lang="en-US" b="0" i="0" dirty="0">
                <a:solidFill>
                  <a:srgbClr val="202124"/>
                </a:solidFill>
                <a:effectLst/>
                <a:latin typeface="Cabin" panose="020B0604020202020204" charset="0"/>
              </a:rPr>
              <a:t>Unica</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rPr>
              <a:t>Edumall</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rPr>
              <a:t>Kyna</a:t>
            </a:r>
            <a:r>
              <a:rPr lang="en-US" b="0" i="0" dirty="0">
                <a:solidFill>
                  <a:srgbClr val="202124"/>
                </a:solidFill>
                <a:effectLst/>
                <a:latin typeface="Cabin" panose="020B0604020202020204" charset="0"/>
                <a:cs typeface="Times New Roman" panose="02020603050405020304" pitchFamily="18" charset="0"/>
              </a:rPr>
              <a:t>…Và các nền tảng giúp tìm kiếm gia sư như: </a:t>
            </a:r>
            <a:r>
              <a:rPr lang="en-US" b="0" i="0" dirty="0" err="1">
                <a:solidFill>
                  <a:srgbClr val="202124"/>
                </a:solidFill>
                <a:effectLst/>
                <a:latin typeface="Cabin" panose="020B0604020202020204" charset="0"/>
                <a:cs typeface="Times New Roman" panose="02020603050405020304" pitchFamily="18" charset="0"/>
              </a:rPr>
              <a:t>edubox</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cs typeface="Times New Roman" panose="02020603050405020304" pitchFamily="18" charset="0"/>
              </a:rPr>
              <a:t>blacasa</a:t>
            </a:r>
            <a:r>
              <a:rPr lang="en-US" b="0" i="0" dirty="0">
                <a:solidFill>
                  <a:srgbClr val="202124"/>
                </a:solidFill>
                <a:effectLst/>
                <a:latin typeface="Cabin" panose="020B0604020202020204" charset="0"/>
                <a:cs typeface="Times New Roman" panose="02020603050405020304" pitchFamily="18" charset="0"/>
              </a:rPr>
              <a:t>, </a:t>
            </a:r>
            <a:r>
              <a:rPr lang="en-US" b="0" i="0" dirty="0" err="1">
                <a:solidFill>
                  <a:srgbClr val="202124"/>
                </a:solidFill>
                <a:effectLst/>
                <a:latin typeface="Cabin" panose="020B0604020202020204" charset="0"/>
                <a:cs typeface="Times New Roman" panose="02020603050405020304" pitchFamily="18" charset="0"/>
              </a:rPr>
              <a:t>giasutructuyen</a:t>
            </a:r>
            <a:r>
              <a:rPr lang="en-US" dirty="0">
                <a:latin typeface="Cabin" panose="020B0604020202020204" charset="0"/>
                <a:cs typeface="Times New Roman" panose="02020603050405020304" pitchFamily="18" charset="0"/>
              </a:rPr>
              <a:t> với giao diện bắt mắt và các tính năng hữu ích.</a:t>
            </a:r>
          </a:p>
          <a:p>
            <a:pPr algn="just">
              <a:spcBef>
                <a:spcPts val="0"/>
              </a:spcBef>
              <a:spcAft>
                <a:spcPts val="500"/>
              </a:spcAft>
            </a:pPr>
            <a:endParaRPr lang="en-US" dirty="0">
              <a:latin typeface="Cabin" panose="020B0604020202020204" charset="0"/>
              <a:cs typeface="Times New Roman" panose="02020603050405020304" pitchFamily="18" charset="0"/>
            </a:endParaRPr>
          </a:p>
        </p:txBody>
      </p:sp>
      <p:sp>
        <p:nvSpPr>
          <p:cNvPr id="6" name="Google Shape;1630;p61">
            <a:extLst>
              <a:ext uri="{FF2B5EF4-FFF2-40B4-BE49-F238E27FC236}">
                <a16:creationId xmlns:a16="http://schemas.microsoft.com/office/drawing/2014/main" id="{F5B11C6D-629A-428C-8ECC-208467E2DDAD}"/>
              </a:ext>
            </a:extLst>
          </p:cNvPr>
          <p:cNvSpPr/>
          <p:nvPr/>
        </p:nvSpPr>
        <p:spPr>
          <a:xfrm>
            <a:off x="1060370" y="2571750"/>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1EE2BDFC-4250-4D3F-B73A-6DB2BED4DB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5</a:t>
            </a:fld>
            <a:endParaRPr lang="es">
              <a:solidFill>
                <a:schemeClr val="bg1"/>
              </a:solidFill>
            </a:endParaRPr>
          </a:p>
        </p:txBody>
      </p:sp>
      <p:sp>
        <p:nvSpPr>
          <p:cNvPr id="7" name="Text Placeholder 3">
            <a:extLst>
              <a:ext uri="{FF2B5EF4-FFF2-40B4-BE49-F238E27FC236}">
                <a16:creationId xmlns:a16="http://schemas.microsoft.com/office/drawing/2014/main" id="{9C88C60E-C864-4FB0-9505-A0803CD4F603}"/>
              </a:ext>
            </a:extLst>
          </p:cNvPr>
          <p:cNvSpPr txBox="1">
            <a:spLocks/>
          </p:cNvSpPr>
          <p:nvPr/>
        </p:nvSpPr>
        <p:spPr>
          <a:xfrm>
            <a:off x="1258350" y="2493113"/>
            <a:ext cx="6825280" cy="11238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Cabin" panose="020B0604020202020204" charset="0"/>
                <a:cs typeface="Times New Roman" panose="02020603050405020304" pitchFamily="18" charset="0"/>
              </a:rPr>
              <a:t>Tuy nhiên các trang web chưa hỗ trợ tìm kiếm gia sư ở gần cũng như quản lý tài liệu cá nhân và học trực tuyến cũng như đăng tải khoá học trong cùng một hệ thống</a:t>
            </a:r>
            <a:endParaRPr lang="en-US" b="1" dirty="0">
              <a:solidFill>
                <a:srgbClr val="404040"/>
              </a:solidFill>
              <a:latin typeface="Cabin" panose="020B0604020202020204" charset="0"/>
              <a:cs typeface="Times New Roman" panose="02020603050405020304" pitchFamily="18" charset="0"/>
            </a:endParaRPr>
          </a:p>
          <a:p>
            <a:endParaRPr lang="en-US" dirty="0">
              <a:latin typeface="Cabin" panose="020B0604020202020204" charset="0"/>
            </a:endParaRPr>
          </a:p>
        </p:txBody>
      </p:sp>
    </p:spTree>
    <p:extLst>
      <p:ext uri="{BB962C8B-B14F-4D97-AF65-F5344CB8AC3E}">
        <p14:creationId xmlns:p14="http://schemas.microsoft.com/office/powerpoint/2010/main" val="373639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Mục tiêu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F0EA5B0F-3AC6-4B16-8908-86F4BDA177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6</a:t>
            </a:fld>
            <a:endParaRPr lang="es" dirty="0">
              <a:solidFill>
                <a:schemeClr val="bg1"/>
              </a:solidFill>
            </a:endParaRPr>
          </a:p>
        </p:txBody>
      </p:sp>
      <p:sp>
        <p:nvSpPr>
          <p:cNvPr id="7" name="Google Shape;373;p35">
            <a:extLst>
              <a:ext uri="{FF2B5EF4-FFF2-40B4-BE49-F238E27FC236}">
                <a16:creationId xmlns:a16="http://schemas.microsoft.com/office/drawing/2014/main" id="{0DF04BD0-D72C-4187-807C-9DDA1A11FF3A}"/>
              </a:ext>
            </a:extLst>
          </p:cNvPr>
          <p:cNvSpPr txBox="1">
            <a:spLocks/>
          </p:cNvSpPr>
          <p:nvPr/>
        </p:nvSpPr>
        <p:spPr>
          <a:xfrm>
            <a:off x="888100"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Tìm kiếm</a:t>
            </a:r>
          </a:p>
        </p:txBody>
      </p:sp>
      <p:cxnSp>
        <p:nvCxnSpPr>
          <p:cNvPr id="24" name="Google Shape;390;p35">
            <a:extLst>
              <a:ext uri="{FF2B5EF4-FFF2-40B4-BE49-F238E27FC236}">
                <a16:creationId xmlns:a16="http://schemas.microsoft.com/office/drawing/2014/main" id="{AA68DEBB-21F7-4BCE-B86C-D1E33BAD9089}"/>
              </a:ext>
            </a:extLst>
          </p:cNvPr>
          <p:cNvCxnSpPr/>
          <p:nvPr/>
        </p:nvCxnSpPr>
        <p:spPr>
          <a:xfrm>
            <a:off x="2532553"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31" name="Google Shape;399;p35">
            <a:extLst>
              <a:ext uri="{FF2B5EF4-FFF2-40B4-BE49-F238E27FC236}">
                <a16:creationId xmlns:a16="http://schemas.microsoft.com/office/drawing/2014/main" id="{F9EA460E-EA8F-4BF1-AB72-37072B3F2B60}"/>
              </a:ext>
            </a:extLst>
          </p:cNvPr>
          <p:cNvSpPr txBox="1">
            <a:spLocks/>
          </p:cNvSpPr>
          <p:nvPr/>
        </p:nvSpPr>
        <p:spPr>
          <a:xfrm>
            <a:off x="888100" y="2802699"/>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Tìm kiếm gia sư phù hợp với nhu cầu</a:t>
            </a:r>
          </a:p>
        </p:txBody>
      </p:sp>
      <p:grpSp>
        <p:nvGrpSpPr>
          <p:cNvPr id="47" name="Group 46">
            <a:extLst>
              <a:ext uri="{FF2B5EF4-FFF2-40B4-BE49-F238E27FC236}">
                <a16:creationId xmlns:a16="http://schemas.microsoft.com/office/drawing/2014/main" id="{FA28E3F8-5EFF-45FC-AC5A-800334C25A3C}"/>
              </a:ext>
            </a:extLst>
          </p:cNvPr>
          <p:cNvGrpSpPr/>
          <p:nvPr/>
        </p:nvGrpSpPr>
        <p:grpSpPr>
          <a:xfrm>
            <a:off x="1317333" y="1896550"/>
            <a:ext cx="454500" cy="393600"/>
            <a:chOff x="1000013" y="1896550"/>
            <a:chExt cx="454500" cy="393600"/>
          </a:xfrm>
        </p:grpSpPr>
        <p:sp>
          <p:nvSpPr>
            <p:cNvPr id="27" name="Google Shape;394;p35">
              <a:extLst>
                <a:ext uri="{FF2B5EF4-FFF2-40B4-BE49-F238E27FC236}">
                  <a16:creationId xmlns:a16="http://schemas.microsoft.com/office/drawing/2014/main" id="{9A730DC8-CCC9-4CDD-B0D1-8487A3DE1E50}"/>
                </a:ext>
              </a:extLst>
            </p:cNvPr>
            <p:cNvSpPr/>
            <p:nvPr/>
          </p:nvSpPr>
          <p:spPr>
            <a:xfrm>
              <a:off x="1000013"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8831;p72">
              <a:extLst>
                <a:ext uri="{FF2B5EF4-FFF2-40B4-BE49-F238E27FC236}">
                  <a16:creationId xmlns:a16="http://schemas.microsoft.com/office/drawing/2014/main" id="{520A2082-6546-4104-8576-404B496D925B}"/>
                </a:ext>
              </a:extLst>
            </p:cNvPr>
            <p:cNvGrpSpPr/>
            <p:nvPr/>
          </p:nvGrpSpPr>
          <p:grpSpPr>
            <a:xfrm>
              <a:off x="1081494" y="1951490"/>
              <a:ext cx="252666" cy="251307"/>
              <a:chOff x="-3854375" y="2046625"/>
              <a:chExt cx="257033" cy="255652"/>
            </a:xfrm>
          </p:grpSpPr>
          <p:sp>
            <p:nvSpPr>
              <p:cNvPr id="45" name="Google Shape;8832;p72">
                <a:extLst>
                  <a:ext uri="{FF2B5EF4-FFF2-40B4-BE49-F238E27FC236}">
                    <a16:creationId xmlns:a16="http://schemas.microsoft.com/office/drawing/2014/main" id="{BDE833CA-9740-4FA9-AC78-AC448A20BC59}"/>
                  </a:ext>
                </a:extLst>
              </p:cNvPr>
              <p:cNvSpPr/>
              <p:nvPr/>
            </p:nvSpPr>
            <p:spPr>
              <a:xfrm>
                <a:off x="-3854375" y="2046625"/>
                <a:ext cx="257033" cy="255652"/>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33;p72">
                <a:extLst>
                  <a:ext uri="{FF2B5EF4-FFF2-40B4-BE49-F238E27FC236}">
                    <a16:creationId xmlns:a16="http://schemas.microsoft.com/office/drawing/2014/main" id="{E2A3342E-FC8A-479A-9046-223F2704D1A6}"/>
                  </a:ext>
                </a:extLst>
              </p:cNvPr>
              <p:cNvSpPr/>
              <p:nvPr/>
            </p:nvSpPr>
            <p:spPr>
              <a:xfrm>
                <a:off x="-3722930" y="2088089"/>
                <a:ext cx="73679" cy="85494"/>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373;p35">
            <a:extLst>
              <a:ext uri="{FF2B5EF4-FFF2-40B4-BE49-F238E27FC236}">
                <a16:creationId xmlns:a16="http://schemas.microsoft.com/office/drawing/2014/main" id="{18D30BCC-120B-41EB-863E-A3C3767CA0DD}"/>
              </a:ext>
            </a:extLst>
          </p:cNvPr>
          <p:cNvSpPr txBox="1">
            <a:spLocks/>
          </p:cNvSpPr>
          <p:nvPr/>
        </p:nvSpPr>
        <p:spPr>
          <a:xfrm>
            <a:off x="2813307"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Trò chuyện</a:t>
            </a:r>
          </a:p>
        </p:txBody>
      </p:sp>
      <p:cxnSp>
        <p:nvCxnSpPr>
          <p:cNvPr id="49" name="Google Shape;390;p35">
            <a:extLst>
              <a:ext uri="{FF2B5EF4-FFF2-40B4-BE49-F238E27FC236}">
                <a16:creationId xmlns:a16="http://schemas.microsoft.com/office/drawing/2014/main" id="{1DF5C667-DA43-4A16-B405-93E6FBAD8AA5}"/>
              </a:ext>
            </a:extLst>
          </p:cNvPr>
          <p:cNvCxnSpPr/>
          <p:nvPr/>
        </p:nvCxnSpPr>
        <p:spPr>
          <a:xfrm>
            <a:off x="4457760"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50" name="Google Shape;399;p35">
            <a:extLst>
              <a:ext uri="{FF2B5EF4-FFF2-40B4-BE49-F238E27FC236}">
                <a16:creationId xmlns:a16="http://schemas.microsoft.com/office/drawing/2014/main" id="{1D0F49C6-41BA-4B29-A176-275CB497DE43}"/>
              </a:ext>
            </a:extLst>
          </p:cNvPr>
          <p:cNvSpPr txBox="1">
            <a:spLocks/>
          </p:cNvSpPr>
          <p:nvPr/>
        </p:nvSpPr>
        <p:spPr>
          <a:xfrm>
            <a:off x="2813307" y="2802699"/>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Trò chuyện trực tuyến giữa gia sư và học viên</a:t>
            </a:r>
          </a:p>
        </p:txBody>
      </p:sp>
      <p:sp>
        <p:nvSpPr>
          <p:cNvPr id="56" name="Google Shape;373;p35">
            <a:extLst>
              <a:ext uri="{FF2B5EF4-FFF2-40B4-BE49-F238E27FC236}">
                <a16:creationId xmlns:a16="http://schemas.microsoft.com/office/drawing/2014/main" id="{88061CE1-D75D-486B-82A7-79870F9CAF21}"/>
              </a:ext>
            </a:extLst>
          </p:cNvPr>
          <p:cNvSpPr txBox="1">
            <a:spLocks/>
          </p:cNvSpPr>
          <p:nvPr/>
        </p:nvSpPr>
        <p:spPr>
          <a:xfrm>
            <a:off x="4743387"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Tài liệu</a:t>
            </a:r>
          </a:p>
        </p:txBody>
      </p:sp>
      <p:cxnSp>
        <p:nvCxnSpPr>
          <p:cNvPr id="57" name="Google Shape;390;p35">
            <a:extLst>
              <a:ext uri="{FF2B5EF4-FFF2-40B4-BE49-F238E27FC236}">
                <a16:creationId xmlns:a16="http://schemas.microsoft.com/office/drawing/2014/main" id="{47519233-AD3A-4E90-8614-DB26A2F9E711}"/>
              </a:ext>
            </a:extLst>
          </p:cNvPr>
          <p:cNvCxnSpPr/>
          <p:nvPr/>
        </p:nvCxnSpPr>
        <p:spPr>
          <a:xfrm>
            <a:off x="6387840" y="1860087"/>
            <a:ext cx="0" cy="1961100"/>
          </a:xfrm>
          <a:prstGeom prst="straightConnector1">
            <a:avLst/>
          </a:prstGeom>
          <a:noFill/>
          <a:ln w="9525" cap="rnd" cmpd="sng">
            <a:solidFill>
              <a:srgbClr val="E9AA1B"/>
            </a:solidFill>
            <a:prstDash val="dash"/>
            <a:round/>
            <a:headEnd type="none" w="med" len="med"/>
            <a:tailEnd type="none" w="med" len="med"/>
          </a:ln>
        </p:spPr>
      </p:cxnSp>
      <p:sp>
        <p:nvSpPr>
          <p:cNvPr id="58" name="Google Shape;399;p35">
            <a:extLst>
              <a:ext uri="{FF2B5EF4-FFF2-40B4-BE49-F238E27FC236}">
                <a16:creationId xmlns:a16="http://schemas.microsoft.com/office/drawing/2014/main" id="{33D85190-5E5E-44ED-848D-3500EE04D824}"/>
              </a:ext>
            </a:extLst>
          </p:cNvPr>
          <p:cNvSpPr txBox="1">
            <a:spLocks/>
          </p:cNvSpPr>
          <p:nvPr/>
        </p:nvSpPr>
        <p:spPr>
          <a:xfrm>
            <a:off x="4743387" y="2784436"/>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Quản lý tài liệu cá nhân và tài liệu khoá học</a:t>
            </a:r>
          </a:p>
        </p:txBody>
      </p:sp>
      <p:sp>
        <p:nvSpPr>
          <p:cNvPr id="64" name="Google Shape;373;p35">
            <a:extLst>
              <a:ext uri="{FF2B5EF4-FFF2-40B4-BE49-F238E27FC236}">
                <a16:creationId xmlns:a16="http://schemas.microsoft.com/office/drawing/2014/main" id="{F7F8834A-5901-40F8-B038-A97BA9FEF2CE}"/>
              </a:ext>
            </a:extLst>
          </p:cNvPr>
          <p:cNvSpPr txBox="1">
            <a:spLocks/>
          </p:cNvSpPr>
          <p:nvPr/>
        </p:nvSpPr>
        <p:spPr>
          <a:xfrm>
            <a:off x="6668594"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3E516C"/>
                </a:solidFill>
                <a:latin typeface="Montserrat ExtraBold"/>
                <a:ea typeface="Montserrat ExtraBold"/>
                <a:cs typeface="Montserrat ExtraBold"/>
                <a:sym typeface="Montserrat ExtraBold"/>
              </a:rPr>
              <a:t>Trực tuyến</a:t>
            </a:r>
          </a:p>
        </p:txBody>
      </p:sp>
      <p:sp>
        <p:nvSpPr>
          <p:cNvPr id="66" name="Google Shape;399;p35">
            <a:extLst>
              <a:ext uri="{FF2B5EF4-FFF2-40B4-BE49-F238E27FC236}">
                <a16:creationId xmlns:a16="http://schemas.microsoft.com/office/drawing/2014/main" id="{541B7639-D701-4228-AA2E-6676192652D3}"/>
              </a:ext>
            </a:extLst>
          </p:cNvPr>
          <p:cNvSpPr txBox="1">
            <a:spLocks/>
          </p:cNvSpPr>
          <p:nvPr/>
        </p:nvSpPr>
        <p:spPr>
          <a:xfrm>
            <a:off x="6668594" y="2784436"/>
            <a:ext cx="1413135"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
              </a:rPr>
              <a:t>Học tập trực tuyến trên hệ thống</a:t>
            </a:r>
          </a:p>
        </p:txBody>
      </p:sp>
      <p:grpSp>
        <p:nvGrpSpPr>
          <p:cNvPr id="82" name="Group 81">
            <a:extLst>
              <a:ext uri="{FF2B5EF4-FFF2-40B4-BE49-F238E27FC236}">
                <a16:creationId xmlns:a16="http://schemas.microsoft.com/office/drawing/2014/main" id="{0F7D5D38-C55B-4CBB-9873-AB38844FEB5E}"/>
              </a:ext>
            </a:extLst>
          </p:cNvPr>
          <p:cNvGrpSpPr/>
          <p:nvPr/>
        </p:nvGrpSpPr>
        <p:grpSpPr>
          <a:xfrm>
            <a:off x="3242539" y="1896550"/>
            <a:ext cx="454500" cy="393600"/>
            <a:chOff x="2925220" y="1896550"/>
            <a:chExt cx="454500" cy="393600"/>
          </a:xfrm>
        </p:grpSpPr>
        <p:sp>
          <p:nvSpPr>
            <p:cNvPr id="52" name="Google Shape;394;p35">
              <a:extLst>
                <a:ext uri="{FF2B5EF4-FFF2-40B4-BE49-F238E27FC236}">
                  <a16:creationId xmlns:a16="http://schemas.microsoft.com/office/drawing/2014/main" id="{C8AA2792-4D3C-4DFD-87F7-4EE32AF72EF7}"/>
                </a:ext>
              </a:extLst>
            </p:cNvPr>
            <p:cNvSpPr/>
            <p:nvPr/>
          </p:nvSpPr>
          <p:spPr>
            <a:xfrm>
              <a:off x="2925220"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067;p68">
              <a:extLst>
                <a:ext uri="{FF2B5EF4-FFF2-40B4-BE49-F238E27FC236}">
                  <a16:creationId xmlns:a16="http://schemas.microsoft.com/office/drawing/2014/main" id="{D1A2B89B-B7F8-40EF-B925-09F72B143BD1}"/>
                </a:ext>
              </a:extLst>
            </p:cNvPr>
            <p:cNvGrpSpPr/>
            <p:nvPr/>
          </p:nvGrpSpPr>
          <p:grpSpPr>
            <a:xfrm>
              <a:off x="3028246" y="1976363"/>
              <a:ext cx="243653" cy="244008"/>
              <a:chOff x="-35134875" y="2272675"/>
              <a:chExt cx="291450" cy="291875"/>
            </a:xfrm>
          </p:grpSpPr>
          <p:sp>
            <p:nvSpPr>
              <p:cNvPr id="73" name="Google Shape;7068;p68">
                <a:extLst>
                  <a:ext uri="{FF2B5EF4-FFF2-40B4-BE49-F238E27FC236}">
                    <a16:creationId xmlns:a16="http://schemas.microsoft.com/office/drawing/2014/main" id="{BB332BCF-C23C-4C51-B9E5-1BC5DD51AB32}"/>
                  </a:ext>
                </a:extLst>
              </p:cNvPr>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69;p68">
                <a:extLst>
                  <a:ext uri="{FF2B5EF4-FFF2-40B4-BE49-F238E27FC236}">
                    <a16:creationId xmlns:a16="http://schemas.microsoft.com/office/drawing/2014/main" id="{99D603FE-A7B0-49D1-95FE-0C0BD83BA848}"/>
                  </a:ext>
                </a:extLst>
              </p:cNvPr>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70;p68">
                <a:extLst>
                  <a:ext uri="{FF2B5EF4-FFF2-40B4-BE49-F238E27FC236}">
                    <a16:creationId xmlns:a16="http://schemas.microsoft.com/office/drawing/2014/main" id="{3F77A34C-C4F7-4407-9566-270FCA5F1D1A}"/>
                  </a:ext>
                </a:extLst>
              </p:cNvPr>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071;p68">
                <a:extLst>
                  <a:ext uri="{FF2B5EF4-FFF2-40B4-BE49-F238E27FC236}">
                    <a16:creationId xmlns:a16="http://schemas.microsoft.com/office/drawing/2014/main" id="{28A28933-058A-4FFA-BBF6-C3FE697567AB}"/>
                  </a:ext>
                </a:extLst>
              </p:cNvPr>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 name="Group 82">
            <a:extLst>
              <a:ext uri="{FF2B5EF4-FFF2-40B4-BE49-F238E27FC236}">
                <a16:creationId xmlns:a16="http://schemas.microsoft.com/office/drawing/2014/main" id="{76C73EF7-B461-4086-B27C-D3B9419AA7BE}"/>
              </a:ext>
            </a:extLst>
          </p:cNvPr>
          <p:cNvGrpSpPr/>
          <p:nvPr/>
        </p:nvGrpSpPr>
        <p:grpSpPr>
          <a:xfrm>
            <a:off x="5221450" y="1878287"/>
            <a:ext cx="454500" cy="393600"/>
            <a:chOff x="4855300" y="1878287"/>
            <a:chExt cx="454500" cy="393600"/>
          </a:xfrm>
        </p:grpSpPr>
        <p:sp>
          <p:nvSpPr>
            <p:cNvPr id="60" name="Google Shape;394;p35">
              <a:extLst>
                <a:ext uri="{FF2B5EF4-FFF2-40B4-BE49-F238E27FC236}">
                  <a16:creationId xmlns:a16="http://schemas.microsoft.com/office/drawing/2014/main" id="{A1621419-099E-433B-A745-AD6F8439D999}"/>
                </a:ext>
              </a:extLst>
            </p:cNvPr>
            <p:cNvSpPr/>
            <p:nvPr/>
          </p:nvSpPr>
          <p:spPr>
            <a:xfrm>
              <a:off x="4855300"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16;p66">
              <a:extLst>
                <a:ext uri="{FF2B5EF4-FFF2-40B4-BE49-F238E27FC236}">
                  <a16:creationId xmlns:a16="http://schemas.microsoft.com/office/drawing/2014/main" id="{4E0EF44B-035F-4A85-B5BC-92D1FE8963AD}"/>
                </a:ext>
              </a:extLst>
            </p:cNvPr>
            <p:cNvSpPr/>
            <p:nvPr/>
          </p:nvSpPr>
          <p:spPr>
            <a:xfrm>
              <a:off x="4970825" y="1934887"/>
              <a:ext cx="223450" cy="246888"/>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roup 83">
            <a:extLst>
              <a:ext uri="{FF2B5EF4-FFF2-40B4-BE49-F238E27FC236}">
                <a16:creationId xmlns:a16="http://schemas.microsoft.com/office/drawing/2014/main" id="{BBAA7CCD-D181-4EA9-A5B2-CCAC1200BB9C}"/>
              </a:ext>
            </a:extLst>
          </p:cNvPr>
          <p:cNvGrpSpPr/>
          <p:nvPr/>
        </p:nvGrpSpPr>
        <p:grpSpPr>
          <a:xfrm>
            <a:off x="7156597" y="1878287"/>
            <a:ext cx="454500" cy="393600"/>
            <a:chOff x="6780507" y="1878287"/>
            <a:chExt cx="454500" cy="393600"/>
          </a:xfrm>
        </p:grpSpPr>
        <p:sp>
          <p:nvSpPr>
            <p:cNvPr id="68" name="Google Shape;394;p35">
              <a:extLst>
                <a:ext uri="{FF2B5EF4-FFF2-40B4-BE49-F238E27FC236}">
                  <a16:creationId xmlns:a16="http://schemas.microsoft.com/office/drawing/2014/main" id="{24C84AA9-E014-4207-A3EC-519FAB39E4D9}"/>
                </a:ext>
              </a:extLst>
            </p:cNvPr>
            <p:cNvSpPr/>
            <p:nvPr/>
          </p:nvSpPr>
          <p:spPr>
            <a:xfrm>
              <a:off x="6780507"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101;p68">
              <a:extLst>
                <a:ext uri="{FF2B5EF4-FFF2-40B4-BE49-F238E27FC236}">
                  <a16:creationId xmlns:a16="http://schemas.microsoft.com/office/drawing/2014/main" id="{0FF45555-0DEF-488E-9D87-F20D26BF1C9B}"/>
                </a:ext>
              </a:extLst>
            </p:cNvPr>
            <p:cNvGrpSpPr/>
            <p:nvPr/>
          </p:nvGrpSpPr>
          <p:grpSpPr>
            <a:xfrm>
              <a:off x="6922508" y="1947374"/>
              <a:ext cx="239562" cy="255426"/>
              <a:chOff x="-34767825" y="1914325"/>
              <a:chExt cx="273325" cy="291425"/>
            </a:xfrm>
          </p:grpSpPr>
          <p:sp>
            <p:nvSpPr>
              <p:cNvPr id="79" name="Google Shape;7102;p68">
                <a:extLst>
                  <a:ext uri="{FF2B5EF4-FFF2-40B4-BE49-F238E27FC236}">
                    <a16:creationId xmlns:a16="http://schemas.microsoft.com/office/drawing/2014/main" id="{B85B6B94-0A9B-4CAE-B19B-24D75729031C}"/>
                  </a:ext>
                </a:extLst>
              </p:cNvPr>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103;p68">
                <a:extLst>
                  <a:ext uri="{FF2B5EF4-FFF2-40B4-BE49-F238E27FC236}">
                    <a16:creationId xmlns:a16="http://schemas.microsoft.com/office/drawing/2014/main" id="{48C63CBA-295A-41D2-B840-46F940578D36}"/>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104;p68">
                <a:extLst>
                  <a:ext uri="{FF2B5EF4-FFF2-40B4-BE49-F238E27FC236}">
                    <a16:creationId xmlns:a16="http://schemas.microsoft.com/office/drawing/2014/main" id="{A5A62368-F973-4177-8708-0EABA72D27A0}"/>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234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Đối tượng và phạm vi nghiên cứu</a:t>
            </a:r>
          </a:p>
          <a:p>
            <a:endParaRPr lang="en-US" sz="2000" b="1" dirty="0">
              <a:solidFill>
                <a:srgbClr val="404040"/>
              </a:solidFill>
              <a:latin typeface="Montserrat" panose="00000500000000000000" pitchFamily="2" charset="0"/>
            </a:endParaRPr>
          </a:p>
          <a:p>
            <a:endParaRPr lang="en-US" dirty="0"/>
          </a:p>
        </p:txBody>
      </p:sp>
      <p:sp>
        <p:nvSpPr>
          <p:cNvPr id="2" name="Slide Number Placeholder 1">
            <a:extLst>
              <a:ext uri="{FF2B5EF4-FFF2-40B4-BE49-F238E27FC236}">
                <a16:creationId xmlns:a16="http://schemas.microsoft.com/office/drawing/2014/main" id="{0EC638F1-BF4E-4CB2-94B8-AEBFC05FA6F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7</a:t>
            </a:fld>
            <a:endParaRPr lang="es">
              <a:solidFill>
                <a:schemeClr val="bg1"/>
              </a:solidFill>
            </a:endParaRPr>
          </a:p>
        </p:txBody>
      </p:sp>
      <p:sp>
        <p:nvSpPr>
          <p:cNvPr id="7" name="Rectangle 6">
            <a:extLst>
              <a:ext uri="{FF2B5EF4-FFF2-40B4-BE49-F238E27FC236}">
                <a16:creationId xmlns:a16="http://schemas.microsoft.com/office/drawing/2014/main" id="{242AF096-A46A-49E9-9B40-C1788899F3F3}"/>
              </a:ext>
            </a:extLst>
          </p:cNvPr>
          <p:cNvSpPr/>
          <p:nvPr/>
        </p:nvSpPr>
        <p:spPr>
          <a:xfrm>
            <a:off x="4967214" y="2179319"/>
            <a:ext cx="3401076" cy="1608754"/>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726092D8-5704-42D5-802F-A6F9B1F0EC1E}"/>
              </a:ext>
            </a:extLst>
          </p:cNvPr>
          <p:cNvSpPr/>
          <p:nvPr/>
        </p:nvSpPr>
        <p:spPr>
          <a:xfrm>
            <a:off x="1165586" y="2179320"/>
            <a:ext cx="3401076" cy="1608754"/>
          </a:xfrm>
          <a:prstGeom prst="rect">
            <a:avLst/>
          </a:prstGeom>
          <a:ln w="3175">
            <a:solidFill>
              <a:srgbClr val="3E516C"/>
            </a:solidFill>
          </a:ln>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37" name="Google Shape;342;p34">
            <a:extLst>
              <a:ext uri="{FF2B5EF4-FFF2-40B4-BE49-F238E27FC236}">
                <a16:creationId xmlns:a16="http://schemas.microsoft.com/office/drawing/2014/main" id="{FF5B21EA-987B-41FE-B0B4-43FFEA0F8E58}"/>
              </a:ext>
            </a:extLst>
          </p:cNvPr>
          <p:cNvSpPr txBox="1">
            <a:spLocks/>
          </p:cNvSpPr>
          <p:nvPr/>
        </p:nvSpPr>
        <p:spPr>
          <a:xfrm>
            <a:off x="1461450" y="2368250"/>
            <a:ext cx="2871000" cy="32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3E516C"/>
                </a:solidFill>
                <a:latin typeface="Montserrat" panose="00000500000000000000" pitchFamily="2" charset="0"/>
                <a:ea typeface="Montserrat SemiBold"/>
                <a:cs typeface="Montserrat SemiBold"/>
                <a:sym typeface="Montserrat SemiBold"/>
              </a:rPr>
              <a:t>Đối tượng</a:t>
            </a:r>
          </a:p>
        </p:txBody>
      </p:sp>
      <p:sp>
        <p:nvSpPr>
          <p:cNvPr id="38" name="Google Shape;342;p34">
            <a:extLst>
              <a:ext uri="{FF2B5EF4-FFF2-40B4-BE49-F238E27FC236}">
                <a16:creationId xmlns:a16="http://schemas.microsoft.com/office/drawing/2014/main" id="{5B71A0FD-9C69-49AE-97F4-F9E298428A0A}"/>
              </a:ext>
            </a:extLst>
          </p:cNvPr>
          <p:cNvSpPr txBox="1">
            <a:spLocks/>
          </p:cNvSpPr>
          <p:nvPr/>
        </p:nvSpPr>
        <p:spPr>
          <a:xfrm>
            <a:off x="5404526" y="2368250"/>
            <a:ext cx="2871000" cy="32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E8A81A"/>
                </a:solidFill>
                <a:latin typeface="Montserrat "/>
                <a:ea typeface="Montserrat SemiBold"/>
                <a:cs typeface="Montserrat SemiBold"/>
                <a:sym typeface="Montserrat SemiBold"/>
              </a:rPr>
              <a:t>Phạm vi nghiên cứu</a:t>
            </a:r>
          </a:p>
        </p:txBody>
      </p:sp>
      <p:grpSp>
        <p:nvGrpSpPr>
          <p:cNvPr id="47" name="Group 46">
            <a:extLst>
              <a:ext uri="{FF2B5EF4-FFF2-40B4-BE49-F238E27FC236}">
                <a16:creationId xmlns:a16="http://schemas.microsoft.com/office/drawing/2014/main" id="{119241DB-9373-4754-92A0-98B77B63D816}"/>
              </a:ext>
            </a:extLst>
          </p:cNvPr>
          <p:cNvGrpSpPr/>
          <p:nvPr/>
        </p:nvGrpSpPr>
        <p:grpSpPr>
          <a:xfrm>
            <a:off x="891236" y="2746096"/>
            <a:ext cx="548700" cy="475200"/>
            <a:chOff x="891236" y="3059036"/>
            <a:chExt cx="548700" cy="475200"/>
          </a:xfrm>
        </p:grpSpPr>
        <p:sp>
          <p:nvSpPr>
            <p:cNvPr id="10" name="Google Shape;353;p34">
              <a:extLst>
                <a:ext uri="{FF2B5EF4-FFF2-40B4-BE49-F238E27FC236}">
                  <a16:creationId xmlns:a16="http://schemas.microsoft.com/office/drawing/2014/main" id="{55BF25E7-32E9-4F08-B01A-1CD41576CE4B}"/>
                </a:ext>
              </a:extLst>
            </p:cNvPr>
            <p:cNvSpPr/>
            <p:nvPr/>
          </p:nvSpPr>
          <p:spPr>
            <a:xfrm>
              <a:off x="891236" y="3059036"/>
              <a:ext cx="548700" cy="4752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5355;p64">
              <a:extLst>
                <a:ext uri="{FF2B5EF4-FFF2-40B4-BE49-F238E27FC236}">
                  <a16:creationId xmlns:a16="http://schemas.microsoft.com/office/drawing/2014/main" id="{F4140283-FF9C-4DBF-9785-E0A12BF23F40}"/>
                </a:ext>
              </a:extLst>
            </p:cNvPr>
            <p:cNvGrpSpPr/>
            <p:nvPr/>
          </p:nvGrpSpPr>
          <p:grpSpPr>
            <a:xfrm>
              <a:off x="1020232" y="3122536"/>
              <a:ext cx="293391" cy="293763"/>
              <a:chOff x="-61784125" y="1931250"/>
              <a:chExt cx="316650" cy="317050"/>
            </a:xfrm>
            <a:solidFill>
              <a:schemeClr val="bg1"/>
            </a:solidFill>
          </p:grpSpPr>
          <p:sp>
            <p:nvSpPr>
              <p:cNvPr id="40" name="Google Shape;5356;p64">
                <a:extLst>
                  <a:ext uri="{FF2B5EF4-FFF2-40B4-BE49-F238E27FC236}">
                    <a16:creationId xmlns:a16="http://schemas.microsoft.com/office/drawing/2014/main" id="{71AB1C14-8949-49F5-9F18-C3778DBF0960}"/>
                  </a:ext>
                </a:extLst>
              </p:cNvPr>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357;p64">
                <a:extLst>
                  <a:ext uri="{FF2B5EF4-FFF2-40B4-BE49-F238E27FC236}">
                    <a16:creationId xmlns:a16="http://schemas.microsoft.com/office/drawing/2014/main" id="{B38E7ECD-AB80-4E16-8EC5-2DA58F5C1EC7}"/>
                  </a:ext>
                </a:extLst>
              </p:cNvPr>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358;p64">
                <a:extLst>
                  <a:ext uri="{FF2B5EF4-FFF2-40B4-BE49-F238E27FC236}">
                    <a16:creationId xmlns:a16="http://schemas.microsoft.com/office/drawing/2014/main" id="{A8F98C68-A66B-4FBF-AC96-E3F64BA14A6D}"/>
                  </a:ext>
                </a:extLst>
              </p:cNvPr>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359;p64">
                <a:extLst>
                  <a:ext uri="{FF2B5EF4-FFF2-40B4-BE49-F238E27FC236}">
                    <a16:creationId xmlns:a16="http://schemas.microsoft.com/office/drawing/2014/main" id="{1D5FFD8A-0F44-4D6E-94DE-023C6C8A51F3}"/>
                  </a:ext>
                </a:extLst>
              </p:cNvPr>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grp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roup 45">
            <a:extLst>
              <a:ext uri="{FF2B5EF4-FFF2-40B4-BE49-F238E27FC236}">
                <a16:creationId xmlns:a16="http://schemas.microsoft.com/office/drawing/2014/main" id="{8892E5EC-AD8F-4137-B942-915FC337AA59}"/>
              </a:ext>
            </a:extLst>
          </p:cNvPr>
          <p:cNvGrpSpPr/>
          <p:nvPr/>
        </p:nvGrpSpPr>
        <p:grpSpPr>
          <a:xfrm>
            <a:off x="4692864" y="2732861"/>
            <a:ext cx="548700" cy="475200"/>
            <a:chOff x="4692864" y="3073420"/>
            <a:chExt cx="548700" cy="475200"/>
          </a:xfrm>
        </p:grpSpPr>
        <p:sp>
          <p:nvSpPr>
            <p:cNvPr id="24" name="Google Shape;353;p34">
              <a:extLst>
                <a:ext uri="{FF2B5EF4-FFF2-40B4-BE49-F238E27FC236}">
                  <a16:creationId xmlns:a16="http://schemas.microsoft.com/office/drawing/2014/main" id="{8747F4B1-6B46-4610-818E-B6CEAA98A32F}"/>
                </a:ext>
              </a:extLst>
            </p:cNvPr>
            <p:cNvSpPr/>
            <p:nvPr/>
          </p:nvSpPr>
          <p:spPr>
            <a:xfrm>
              <a:off x="4692864" y="3073420"/>
              <a:ext cx="548700" cy="475200"/>
            </a:xfrm>
            <a:prstGeom prst="hexagon">
              <a:avLst>
                <a:gd name="adj" fmla="val 25000"/>
                <a:gd name="vf" fmla="val 115470"/>
              </a:avLst>
            </a:prstGeom>
            <a:solidFill>
              <a:srgbClr val="FCCC3B"/>
            </a:solidFill>
            <a:ln w="9525" cap="flat" cmpd="sng">
              <a:solidFill>
                <a:srgbClr val="FCCC3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992;p63">
              <a:extLst>
                <a:ext uri="{FF2B5EF4-FFF2-40B4-BE49-F238E27FC236}">
                  <a16:creationId xmlns:a16="http://schemas.microsoft.com/office/drawing/2014/main" id="{33D575D7-9068-43AE-AA2A-EE28E3B32A93}"/>
                </a:ext>
              </a:extLst>
            </p:cNvPr>
            <p:cNvSpPr/>
            <p:nvPr/>
          </p:nvSpPr>
          <p:spPr>
            <a:xfrm>
              <a:off x="4820910" y="3164716"/>
              <a:ext cx="292608" cy="29260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bg1"/>
            </a:solidFill>
            <a:ln>
              <a:solidFill>
                <a:srgbClr val="FCCC3B"/>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TextBox 2">
            <a:extLst>
              <a:ext uri="{FF2B5EF4-FFF2-40B4-BE49-F238E27FC236}">
                <a16:creationId xmlns:a16="http://schemas.microsoft.com/office/drawing/2014/main" id="{9BED5714-4280-4C6C-B7CF-B35F540E6C61}"/>
              </a:ext>
            </a:extLst>
          </p:cNvPr>
          <p:cNvSpPr txBox="1"/>
          <p:nvPr/>
        </p:nvSpPr>
        <p:spPr>
          <a:xfrm>
            <a:off x="1460416" y="2618522"/>
            <a:ext cx="2928730" cy="1169551"/>
          </a:xfrm>
          <a:prstGeom prst="rect">
            <a:avLst/>
          </a:prstGeom>
          <a:noFill/>
        </p:spPr>
        <p:txBody>
          <a:bodyPr wrap="square" rtlCol="0">
            <a:spAutoFit/>
          </a:bodyPr>
          <a:lstStyle/>
          <a:p>
            <a:r>
              <a:rPr lang="en-US" dirty="0">
                <a:ln w="0"/>
                <a:latin typeface="Cabin" panose="020B0604020202020204" charset="0"/>
                <a:ea typeface="Tahoma" panose="020B0604030504040204" pitchFamily="34" charset="0"/>
                <a:cs typeface="Tahoma" panose="020B0604030504040204" pitchFamily="34" charset="0"/>
              </a:rPr>
              <a:t>Nghiên cứu lập trình ứng dụng web hướng đến mọi người dùng có nhu cầu dạy và học, là cầu nối giữa gia sư và học viên</a:t>
            </a:r>
          </a:p>
          <a:p>
            <a:endParaRPr lang="en-US" dirty="0"/>
          </a:p>
        </p:txBody>
      </p:sp>
      <p:sp>
        <p:nvSpPr>
          <p:cNvPr id="45" name="TextBox 44">
            <a:extLst>
              <a:ext uri="{FF2B5EF4-FFF2-40B4-BE49-F238E27FC236}">
                <a16:creationId xmlns:a16="http://schemas.microsoft.com/office/drawing/2014/main" id="{F400875B-DCB2-490F-8B3E-8D86439A330C}"/>
              </a:ext>
            </a:extLst>
          </p:cNvPr>
          <p:cNvSpPr txBox="1"/>
          <p:nvPr/>
        </p:nvSpPr>
        <p:spPr>
          <a:xfrm>
            <a:off x="5404526" y="2689094"/>
            <a:ext cx="2985124"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bin" panose="020B0604020202020204" charset="0"/>
              </a:rPr>
              <a:t>Người dùng không có tài khoản</a:t>
            </a:r>
          </a:p>
          <a:p>
            <a:pPr marL="285750" indent="-285750">
              <a:buFont typeface="Arial" panose="020B0604020202020204" pitchFamily="34" charset="0"/>
              <a:buChar char="•"/>
            </a:pPr>
            <a:r>
              <a:rPr lang="en-US" dirty="0">
                <a:latin typeface="Cabin" panose="020B0604020202020204" charset="0"/>
              </a:rPr>
              <a:t>Gia sư</a:t>
            </a:r>
          </a:p>
          <a:p>
            <a:pPr marL="285750" indent="-285750">
              <a:buFont typeface="Arial" panose="020B0604020202020204" pitchFamily="34" charset="0"/>
              <a:buChar char="•"/>
            </a:pPr>
            <a:r>
              <a:rPr lang="en-US" dirty="0">
                <a:latin typeface="Cabin" panose="020B0604020202020204" charset="0"/>
              </a:rPr>
              <a:t>Học viên</a:t>
            </a:r>
          </a:p>
          <a:p>
            <a:pPr marL="285750" indent="-285750">
              <a:buFont typeface="Arial" panose="020B0604020202020204" pitchFamily="34" charset="0"/>
              <a:buChar char="•"/>
            </a:pPr>
            <a:r>
              <a:rPr lang="en-US" dirty="0">
                <a:latin typeface="Cabin" panose="020B0604020202020204" charset="0"/>
              </a:rPr>
              <a:t>Quản trị viên</a:t>
            </a:r>
          </a:p>
        </p:txBody>
      </p:sp>
    </p:spTree>
    <p:extLst>
      <p:ext uri="{BB962C8B-B14F-4D97-AF65-F5344CB8AC3E}">
        <p14:creationId xmlns:p14="http://schemas.microsoft.com/office/powerpoint/2010/main" val="357760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5. Đóng góp chính của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1941E3BA-A5A3-45C3-B5B6-63B91D83C51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8</a:t>
            </a:fld>
            <a:endParaRPr lang="es">
              <a:solidFill>
                <a:schemeClr val="bg1"/>
              </a:solidFill>
            </a:endParaRPr>
          </a:p>
        </p:txBody>
      </p:sp>
      <p:grpSp>
        <p:nvGrpSpPr>
          <p:cNvPr id="55" name="Group 54">
            <a:extLst>
              <a:ext uri="{FF2B5EF4-FFF2-40B4-BE49-F238E27FC236}">
                <a16:creationId xmlns:a16="http://schemas.microsoft.com/office/drawing/2014/main" id="{55141BDD-6282-45D9-A064-EEBBC10E00DC}"/>
              </a:ext>
            </a:extLst>
          </p:cNvPr>
          <p:cNvGrpSpPr/>
          <p:nvPr/>
        </p:nvGrpSpPr>
        <p:grpSpPr>
          <a:xfrm>
            <a:off x="4630633" y="1577283"/>
            <a:ext cx="1879800" cy="2609217"/>
            <a:chOff x="4630633" y="1577283"/>
            <a:chExt cx="1879800" cy="2609217"/>
          </a:xfrm>
        </p:grpSpPr>
        <p:grpSp>
          <p:nvGrpSpPr>
            <p:cNvPr id="3" name="Group 2">
              <a:extLst>
                <a:ext uri="{FF2B5EF4-FFF2-40B4-BE49-F238E27FC236}">
                  <a16:creationId xmlns:a16="http://schemas.microsoft.com/office/drawing/2014/main" id="{39FA6E6A-DFD4-48EC-AA95-54B5FEB68EA1}"/>
                </a:ext>
              </a:extLst>
            </p:cNvPr>
            <p:cNvGrpSpPr/>
            <p:nvPr/>
          </p:nvGrpSpPr>
          <p:grpSpPr>
            <a:xfrm>
              <a:off x="4630633" y="1577283"/>
              <a:ext cx="1879800" cy="2609217"/>
              <a:chOff x="3632050" y="1577283"/>
              <a:chExt cx="1879800" cy="2609217"/>
            </a:xfrm>
          </p:grpSpPr>
          <p:sp>
            <p:nvSpPr>
              <p:cNvPr id="9" name="Google Shape;1222;p53">
                <a:extLst>
                  <a:ext uri="{FF2B5EF4-FFF2-40B4-BE49-F238E27FC236}">
                    <a16:creationId xmlns:a16="http://schemas.microsoft.com/office/drawing/2014/main" id="{DAA0DF63-D058-4227-BB8F-4182E9DA384D}"/>
                  </a:ext>
                </a:extLst>
              </p:cNvPr>
              <p:cNvSpPr/>
              <p:nvPr/>
            </p:nvSpPr>
            <p:spPr>
              <a:xfrm>
                <a:off x="3632050" y="1791000"/>
                <a:ext cx="1879800" cy="2395500"/>
              </a:xfrm>
              <a:prstGeom prst="rect">
                <a:avLst/>
              </a:prstGeom>
              <a:solidFill>
                <a:srgbClr val="FFFFFF"/>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 name="Google Shape;1223;p53">
                <a:extLst>
                  <a:ext uri="{FF2B5EF4-FFF2-40B4-BE49-F238E27FC236}">
                    <a16:creationId xmlns:a16="http://schemas.microsoft.com/office/drawing/2014/main" id="{3E5E3C29-78A6-4C04-8C4E-4FC55D8E5060}"/>
                  </a:ext>
                </a:extLst>
              </p:cNvPr>
              <p:cNvSpPr txBox="1"/>
              <p:nvPr/>
            </p:nvSpPr>
            <p:spPr>
              <a:xfrm>
                <a:off x="3828250" y="3586663"/>
                <a:ext cx="1487400" cy="395700"/>
              </a:xfrm>
              <a:prstGeom prst="rect">
                <a:avLst/>
              </a:prstGeom>
              <a:solidFill>
                <a:srgbClr val="FCCC3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rgbClr val="3E516C"/>
                    </a:solidFill>
                    <a:latin typeface="Montserrat"/>
                    <a:ea typeface="Montserrat"/>
                    <a:cs typeface="Montserrat"/>
                    <a:sym typeface="Montserrat"/>
                  </a:rPr>
                  <a:t>GIA SƯ</a:t>
                </a:r>
                <a:endParaRPr dirty="0">
                  <a:solidFill>
                    <a:srgbClr val="3E516C"/>
                  </a:solidFill>
                  <a:latin typeface="Montserrat"/>
                  <a:ea typeface="Montserrat"/>
                  <a:cs typeface="Montserrat"/>
                  <a:sym typeface="Montserrat"/>
                </a:endParaRPr>
              </a:p>
            </p:txBody>
          </p:sp>
          <p:sp>
            <p:nvSpPr>
              <p:cNvPr id="16" name="Google Shape;1233;p53">
                <a:extLst>
                  <a:ext uri="{FF2B5EF4-FFF2-40B4-BE49-F238E27FC236}">
                    <a16:creationId xmlns:a16="http://schemas.microsoft.com/office/drawing/2014/main" id="{8D5E5A67-D770-4885-9EBC-E894F9672B3E}"/>
                  </a:ext>
                </a:extLst>
              </p:cNvPr>
              <p:cNvSpPr txBox="1">
                <a:spLocks/>
              </p:cNvSpPr>
              <p:nvPr/>
            </p:nvSpPr>
            <p:spPr>
              <a:xfrm>
                <a:off x="3668800" y="2389299"/>
                <a:ext cx="18063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lgn="ctr">
                  <a:spcAft>
                    <a:spcPts val="1000"/>
                  </a:spcAft>
                  <a:buFont typeface="Cabin"/>
                  <a:buNone/>
                </a:pPr>
                <a:r>
                  <a:rPr lang="vi-VN" sz="1200" dirty="0">
                    <a:solidFill>
                      <a:schemeClr val="tx1"/>
                    </a:solidFill>
                  </a:rPr>
                  <a:t>Giúp gia sư tìm được việc làm phù hợp tạo thêm thu nhập</a:t>
                </a:r>
              </a:p>
            </p:txBody>
          </p:sp>
          <p:sp>
            <p:nvSpPr>
              <p:cNvPr id="18" name="Google Shape;1235;p53">
                <a:extLst>
                  <a:ext uri="{FF2B5EF4-FFF2-40B4-BE49-F238E27FC236}">
                    <a16:creationId xmlns:a16="http://schemas.microsoft.com/office/drawing/2014/main" id="{5399C43F-E2F6-4E37-B40A-69E1FDB3D1A5}"/>
                  </a:ext>
                </a:extLst>
              </p:cNvPr>
              <p:cNvSpPr/>
              <p:nvPr/>
            </p:nvSpPr>
            <p:spPr>
              <a:xfrm>
                <a:off x="4314700" y="1577283"/>
                <a:ext cx="514500" cy="445800"/>
              </a:xfrm>
              <a:prstGeom prst="hexagon">
                <a:avLst>
                  <a:gd name="adj" fmla="val 25000"/>
                  <a:gd name="vf" fmla="val 115470"/>
                </a:avLst>
              </a:prstGeom>
              <a:solidFill>
                <a:srgbClr val="E9AA1B"/>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5740;p65">
              <a:extLst>
                <a:ext uri="{FF2B5EF4-FFF2-40B4-BE49-F238E27FC236}">
                  <a16:creationId xmlns:a16="http://schemas.microsoft.com/office/drawing/2014/main" id="{C8370336-541D-40FD-A316-3F984DEC7521}"/>
                </a:ext>
              </a:extLst>
            </p:cNvPr>
            <p:cNvGrpSpPr/>
            <p:nvPr/>
          </p:nvGrpSpPr>
          <p:grpSpPr>
            <a:xfrm>
              <a:off x="5413425" y="1621418"/>
              <a:ext cx="314216" cy="337178"/>
              <a:chOff x="-54826975" y="1903275"/>
              <a:chExt cx="297300" cy="319025"/>
            </a:xfrm>
            <a:solidFill>
              <a:schemeClr val="bg1"/>
            </a:solidFill>
          </p:grpSpPr>
          <p:sp>
            <p:nvSpPr>
              <p:cNvPr id="49" name="Google Shape;5741;p65">
                <a:extLst>
                  <a:ext uri="{FF2B5EF4-FFF2-40B4-BE49-F238E27FC236}">
                    <a16:creationId xmlns:a16="http://schemas.microsoft.com/office/drawing/2014/main" id="{510A38E6-91EB-4DE7-98B6-68D167056DBF}"/>
                  </a:ext>
                </a:extLst>
              </p:cNvPr>
              <p:cNvSpPr/>
              <p:nvPr/>
            </p:nvSpPr>
            <p:spPr>
              <a:xfrm>
                <a:off x="-54712850" y="2135825"/>
                <a:ext cx="73275" cy="28975"/>
              </a:xfrm>
              <a:custGeom>
                <a:avLst/>
                <a:gdLst/>
                <a:ahLst/>
                <a:cxnLst/>
                <a:rect l="l" t="t" r="r" b="b"/>
                <a:pathLst>
                  <a:path w="2931" h="1159" extrusionOk="0">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742;p65">
                <a:extLst>
                  <a:ext uri="{FF2B5EF4-FFF2-40B4-BE49-F238E27FC236}">
                    <a16:creationId xmlns:a16="http://schemas.microsoft.com/office/drawing/2014/main" id="{0CD2E77C-7E65-4522-93ED-F569CE128D3A}"/>
                  </a:ext>
                </a:extLst>
              </p:cNvPr>
              <p:cNvSpPr/>
              <p:nvPr/>
            </p:nvSpPr>
            <p:spPr>
              <a:xfrm>
                <a:off x="-54826975" y="1903275"/>
                <a:ext cx="297300" cy="319025"/>
              </a:xfrm>
              <a:custGeom>
                <a:avLst/>
                <a:gdLst/>
                <a:ahLst/>
                <a:cxnLst/>
                <a:rect l="l" t="t" r="r" b="b"/>
                <a:pathLst>
                  <a:path w="11892" h="12761" extrusionOk="0">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743;p65">
                <a:extLst>
                  <a:ext uri="{FF2B5EF4-FFF2-40B4-BE49-F238E27FC236}">
                    <a16:creationId xmlns:a16="http://schemas.microsoft.com/office/drawing/2014/main" id="{408F708C-7764-41E6-96F1-50F1CBDE7D06}"/>
                  </a:ext>
                </a:extLst>
              </p:cNvPr>
              <p:cNvSpPr/>
              <p:nvPr/>
            </p:nvSpPr>
            <p:spPr>
              <a:xfrm>
                <a:off x="-54722300" y="1997800"/>
                <a:ext cx="92175" cy="17350"/>
              </a:xfrm>
              <a:custGeom>
                <a:avLst/>
                <a:gdLst/>
                <a:ahLst/>
                <a:cxnLst/>
                <a:rect l="l" t="t" r="r" b="b"/>
                <a:pathLst>
                  <a:path w="3687" h="694" extrusionOk="0">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roup 55">
            <a:extLst>
              <a:ext uri="{FF2B5EF4-FFF2-40B4-BE49-F238E27FC236}">
                <a16:creationId xmlns:a16="http://schemas.microsoft.com/office/drawing/2014/main" id="{A89B9F86-1CA1-4232-A4FF-5AE20379813B}"/>
              </a:ext>
            </a:extLst>
          </p:cNvPr>
          <p:cNvGrpSpPr/>
          <p:nvPr/>
        </p:nvGrpSpPr>
        <p:grpSpPr>
          <a:xfrm>
            <a:off x="1991473" y="1577225"/>
            <a:ext cx="1879800" cy="2609275"/>
            <a:chOff x="1991473" y="1577225"/>
            <a:chExt cx="1879800" cy="2609275"/>
          </a:xfrm>
        </p:grpSpPr>
        <p:grpSp>
          <p:nvGrpSpPr>
            <p:cNvPr id="30" name="Group 29">
              <a:extLst>
                <a:ext uri="{FF2B5EF4-FFF2-40B4-BE49-F238E27FC236}">
                  <a16:creationId xmlns:a16="http://schemas.microsoft.com/office/drawing/2014/main" id="{17F42A3F-989F-4726-98BF-CD012D8179B0}"/>
                </a:ext>
              </a:extLst>
            </p:cNvPr>
            <p:cNvGrpSpPr/>
            <p:nvPr/>
          </p:nvGrpSpPr>
          <p:grpSpPr>
            <a:xfrm>
              <a:off x="1991473" y="1577225"/>
              <a:ext cx="1879800" cy="2609275"/>
              <a:chOff x="1428825" y="1577225"/>
              <a:chExt cx="1879800" cy="2609275"/>
            </a:xfrm>
          </p:grpSpPr>
          <p:sp>
            <p:nvSpPr>
              <p:cNvPr id="7" name="Google Shape;1220;p53">
                <a:extLst>
                  <a:ext uri="{FF2B5EF4-FFF2-40B4-BE49-F238E27FC236}">
                    <a16:creationId xmlns:a16="http://schemas.microsoft.com/office/drawing/2014/main" id="{30B96706-B618-4742-BA32-FC4AEA3E01FC}"/>
                  </a:ext>
                </a:extLst>
              </p:cNvPr>
              <p:cNvSpPr/>
              <p:nvPr/>
            </p:nvSpPr>
            <p:spPr>
              <a:xfrm>
                <a:off x="1428825" y="1791000"/>
                <a:ext cx="1879800" cy="2395500"/>
              </a:xfrm>
              <a:prstGeom prst="rect">
                <a:avLst/>
              </a:prstGeom>
              <a:solidFill>
                <a:srgbClr val="FFFFFF"/>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 name="Google Shape;1221;p53">
                <a:extLst>
                  <a:ext uri="{FF2B5EF4-FFF2-40B4-BE49-F238E27FC236}">
                    <a16:creationId xmlns:a16="http://schemas.microsoft.com/office/drawing/2014/main" id="{27F32D2C-429A-47C1-B1DE-FEE101B77A29}"/>
                  </a:ext>
                </a:extLst>
              </p:cNvPr>
              <p:cNvSpPr txBox="1"/>
              <p:nvPr/>
            </p:nvSpPr>
            <p:spPr>
              <a:xfrm>
                <a:off x="1625025" y="3586663"/>
                <a:ext cx="1487400" cy="395700"/>
              </a:xfrm>
              <a:prstGeom prst="rect">
                <a:avLst/>
              </a:prstGeom>
              <a:solidFill>
                <a:srgbClr val="FCCC3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s" dirty="0">
                    <a:solidFill>
                      <a:srgbClr val="3E516C"/>
                    </a:solidFill>
                    <a:latin typeface="Montserrat"/>
                    <a:ea typeface="Montserrat"/>
                    <a:cs typeface="Montserrat"/>
                    <a:sym typeface="Montserrat"/>
                  </a:rPr>
                  <a:t>HỌC VIÊN</a:t>
                </a:r>
                <a:endParaRPr dirty="0">
                  <a:solidFill>
                    <a:srgbClr val="3E516C"/>
                  </a:solidFill>
                  <a:latin typeface="Montserrat"/>
                  <a:ea typeface="Montserrat"/>
                  <a:cs typeface="Montserrat"/>
                  <a:sym typeface="Montserrat"/>
                </a:endParaRPr>
              </a:p>
            </p:txBody>
          </p:sp>
          <p:sp>
            <p:nvSpPr>
              <p:cNvPr id="13" name="Google Shape;1229;p53">
                <a:extLst>
                  <a:ext uri="{FF2B5EF4-FFF2-40B4-BE49-F238E27FC236}">
                    <a16:creationId xmlns:a16="http://schemas.microsoft.com/office/drawing/2014/main" id="{C448044C-3B25-4DFA-A2C8-0535453ACBB9}"/>
                  </a:ext>
                </a:extLst>
              </p:cNvPr>
              <p:cNvSpPr txBox="1">
                <a:spLocks/>
              </p:cNvSpPr>
              <p:nvPr/>
            </p:nvSpPr>
            <p:spPr>
              <a:xfrm>
                <a:off x="1465575" y="2389299"/>
                <a:ext cx="1806300" cy="48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lgn="ctr">
                  <a:spcAft>
                    <a:spcPts val="1000"/>
                  </a:spcAft>
                  <a:buFont typeface="Cabin"/>
                  <a:buNone/>
                </a:pPr>
                <a:r>
                  <a:rPr lang="vi-VN" sz="1200" dirty="0">
                    <a:solidFill>
                      <a:schemeClr val="tx1"/>
                    </a:solidFill>
                  </a:rPr>
                  <a:t>Giúp cho người học có thể tìm kiếm gia sư thích hợp với mình</a:t>
                </a:r>
              </a:p>
            </p:txBody>
          </p:sp>
          <p:sp>
            <p:nvSpPr>
              <p:cNvPr id="17" name="Google Shape;1234;p53">
                <a:extLst>
                  <a:ext uri="{FF2B5EF4-FFF2-40B4-BE49-F238E27FC236}">
                    <a16:creationId xmlns:a16="http://schemas.microsoft.com/office/drawing/2014/main" id="{271DBE0C-E499-4864-BCFC-92773C98F683}"/>
                  </a:ext>
                </a:extLst>
              </p:cNvPr>
              <p:cNvSpPr/>
              <p:nvPr/>
            </p:nvSpPr>
            <p:spPr>
              <a:xfrm>
                <a:off x="2111475" y="1577225"/>
                <a:ext cx="514500" cy="445800"/>
              </a:xfrm>
              <a:prstGeom prst="hexagon">
                <a:avLst>
                  <a:gd name="adj" fmla="val 25000"/>
                  <a:gd name="vf" fmla="val 115470"/>
                </a:avLst>
              </a:prstGeom>
              <a:solidFill>
                <a:srgbClr val="E9AA1B"/>
              </a:solidFill>
              <a:ln w="19050" cap="flat" cmpd="sng">
                <a:solidFill>
                  <a:srgbClr val="E9AA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797;p65">
              <a:extLst>
                <a:ext uri="{FF2B5EF4-FFF2-40B4-BE49-F238E27FC236}">
                  <a16:creationId xmlns:a16="http://schemas.microsoft.com/office/drawing/2014/main" id="{D3AAAA8A-FCF1-494D-8964-CC454C2BB73F}"/>
                </a:ext>
              </a:extLst>
            </p:cNvPr>
            <p:cNvGrpSpPr/>
            <p:nvPr/>
          </p:nvGrpSpPr>
          <p:grpSpPr>
            <a:xfrm>
              <a:off x="2764039" y="1632474"/>
              <a:ext cx="334667" cy="335302"/>
              <a:chOff x="-52513800" y="1903475"/>
              <a:chExt cx="316650" cy="317250"/>
            </a:xfrm>
            <a:solidFill>
              <a:schemeClr val="bg1"/>
            </a:solidFill>
          </p:grpSpPr>
          <p:sp>
            <p:nvSpPr>
              <p:cNvPr id="53" name="Google Shape;5798;p65">
                <a:extLst>
                  <a:ext uri="{FF2B5EF4-FFF2-40B4-BE49-F238E27FC236}">
                    <a16:creationId xmlns:a16="http://schemas.microsoft.com/office/drawing/2014/main" id="{9EBEFA1F-4ABA-4D12-90B5-08D0CE1CAD4E}"/>
                  </a:ext>
                </a:extLst>
              </p:cNvPr>
              <p:cNvSpPr/>
              <p:nvPr/>
            </p:nvSpPr>
            <p:spPr>
              <a:xfrm>
                <a:off x="-52391700" y="2135825"/>
                <a:ext cx="72475" cy="28975"/>
              </a:xfrm>
              <a:custGeom>
                <a:avLst/>
                <a:gdLst/>
                <a:ahLst/>
                <a:cxnLst/>
                <a:rect l="l" t="t" r="r" b="b"/>
                <a:pathLst>
                  <a:path w="2899" h="1159" extrusionOk="0">
                    <a:moveTo>
                      <a:pt x="386" y="1"/>
                    </a:moveTo>
                    <a:cubicBezTo>
                      <a:pt x="291" y="1"/>
                      <a:pt x="205" y="40"/>
                      <a:pt x="158" y="119"/>
                    </a:cubicBezTo>
                    <a:cubicBezTo>
                      <a:pt x="0" y="276"/>
                      <a:pt x="0" y="497"/>
                      <a:pt x="158" y="623"/>
                    </a:cubicBezTo>
                    <a:cubicBezTo>
                      <a:pt x="504" y="970"/>
                      <a:pt x="977" y="1159"/>
                      <a:pt x="1449" y="1159"/>
                    </a:cubicBezTo>
                    <a:cubicBezTo>
                      <a:pt x="1922" y="1159"/>
                      <a:pt x="2426" y="970"/>
                      <a:pt x="2741" y="623"/>
                    </a:cubicBezTo>
                    <a:cubicBezTo>
                      <a:pt x="2898" y="465"/>
                      <a:pt x="2898"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0" y="1"/>
                      <a:pt x="386"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799;p65">
                <a:extLst>
                  <a:ext uri="{FF2B5EF4-FFF2-40B4-BE49-F238E27FC236}">
                    <a16:creationId xmlns:a16="http://schemas.microsoft.com/office/drawing/2014/main" id="{49774664-97F7-4B75-B5E2-1BF136B54BEC}"/>
                  </a:ext>
                </a:extLst>
              </p:cNvPr>
              <p:cNvSpPr/>
              <p:nvPr/>
            </p:nvSpPr>
            <p:spPr>
              <a:xfrm>
                <a:off x="-52513800" y="1903475"/>
                <a:ext cx="316650" cy="317250"/>
              </a:xfrm>
              <a:custGeom>
                <a:avLst/>
                <a:gdLst/>
                <a:ahLst/>
                <a:cxnLst/>
                <a:rect l="l" t="t" r="r" b="b"/>
                <a:pathLst>
                  <a:path w="12666" h="12690" extrusionOk="0">
                    <a:moveTo>
                      <a:pt x="6333" y="781"/>
                    </a:moveTo>
                    <a:lnTo>
                      <a:pt x="11500" y="3332"/>
                    </a:lnTo>
                    <a:lnTo>
                      <a:pt x="10082" y="4057"/>
                    </a:lnTo>
                    <a:lnTo>
                      <a:pt x="9641" y="3175"/>
                    </a:lnTo>
                    <a:cubicBezTo>
                      <a:pt x="9547" y="3049"/>
                      <a:pt x="9452" y="2986"/>
                      <a:pt x="9326" y="2986"/>
                    </a:cubicBezTo>
                    <a:lnTo>
                      <a:pt x="3309" y="2986"/>
                    </a:lnTo>
                    <a:cubicBezTo>
                      <a:pt x="3151" y="2986"/>
                      <a:pt x="3025" y="3049"/>
                      <a:pt x="2994" y="3175"/>
                    </a:cubicBezTo>
                    <a:lnTo>
                      <a:pt x="2553" y="4057"/>
                    </a:lnTo>
                    <a:lnTo>
                      <a:pt x="1167" y="3332"/>
                    </a:lnTo>
                    <a:lnTo>
                      <a:pt x="6333" y="781"/>
                    </a:lnTo>
                    <a:close/>
                    <a:moveTo>
                      <a:pt x="9043" y="3742"/>
                    </a:moveTo>
                    <a:lnTo>
                      <a:pt x="9389" y="4467"/>
                    </a:lnTo>
                    <a:lnTo>
                      <a:pt x="3151" y="4467"/>
                    </a:lnTo>
                    <a:lnTo>
                      <a:pt x="3498" y="3742"/>
                    </a:lnTo>
                    <a:close/>
                    <a:moveTo>
                      <a:pt x="9673" y="5223"/>
                    </a:moveTo>
                    <a:lnTo>
                      <a:pt x="9673" y="6105"/>
                    </a:lnTo>
                    <a:cubicBezTo>
                      <a:pt x="9547" y="6042"/>
                      <a:pt x="9452" y="6010"/>
                      <a:pt x="9326" y="6010"/>
                    </a:cubicBezTo>
                    <a:lnTo>
                      <a:pt x="7782" y="6010"/>
                    </a:lnTo>
                    <a:cubicBezTo>
                      <a:pt x="7310" y="6010"/>
                      <a:pt x="6869" y="6325"/>
                      <a:pt x="6743" y="6766"/>
                    </a:cubicBezTo>
                    <a:lnTo>
                      <a:pt x="5861" y="6766"/>
                    </a:lnTo>
                    <a:cubicBezTo>
                      <a:pt x="5703" y="6325"/>
                      <a:pt x="5325" y="6010"/>
                      <a:pt x="4790" y="6010"/>
                    </a:cubicBezTo>
                    <a:lnTo>
                      <a:pt x="3277" y="6010"/>
                    </a:lnTo>
                    <a:cubicBezTo>
                      <a:pt x="3151" y="6010"/>
                      <a:pt x="2994" y="6042"/>
                      <a:pt x="2899" y="6105"/>
                    </a:cubicBezTo>
                    <a:lnTo>
                      <a:pt x="2899" y="5223"/>
                    </a:lnTo>
                    <a:close/>
                    <a:moveTo>
                      <a:pt x="4821" y="6766"/>
                    </a:moveTo>
                    <a:cubicBezTo>
                      <a:pt x="5042" y="6766"/>
                      <a:pt x="5199" y="6924"/>
                      <a:pt x="5199" y="7113"/>
                    </a:cubicBezTo>
                    <a:cubicBezTo>
                      <a:pt x="5199" y="7743"/>
                      <a:pt x="4664" y="8216"/>
                      <a:pt x="4096" y="8216"/>
                    </a:cubicBezTo>
                    <a:lnTo>
                      <a:pt x="3309" y="8216"/>
                    </a:lnTo>
                    <a:cubicBezTo>
                      <a:pt x="3088" y="8216"/>
                      <a:pt x="2931" y="8058"/>
                      <a:pt x="2931" y="7869"/>
                    </a:cubicBezTo>
                    <a:lnTo>
                      <a:pt x="2931" y="7113"/>
                    </a:lnTo>
                    <a:cubicBezTo>
                      <a:pt x="2931" y="6924"/>
                      <a:pt x="3088" y="6766"/>
                      <a:pt x="3309" y="6766"/>
                    </a:cubicBezTo>
                    <a:close/>
                    <a:moveTo>
                      <a:pt x="9326" y="6766"/>
                    </a:moveTo>
                    <a:cubicBezTo>
                      <a:pt x="9515" y="6766"/>
                      <a:pt x="9673" y="6924"/>
                      <a:pt x="9673" y="7113"/>
                    </a:cubicBezTo>
                    <a:lnTo>
                      <a:pt x="9673" y="7869"/>
                    </a:lnTo>
                    <a:cubicBezTo>
                      <a:pt x="9673" y="8058"/>
                      <a:pt x="9515" y="8216"/>
                      <a:pt x="9326" y="8216"/>
                    </a:cubicBezTo>
                    <a:lnTo>
                      <a:pt x="8570" y="8216"/>
                    </a:lnTo>
                    <a:cubicBezTo>
                      <a:pt x="7940" y="8216"/>
                      <a:pt x="7436" y="7712"/>
                      <a:pt x="7436" y="7113"/>
                    </a:cubicBezTo>
                    <a:cubicBezTo>
                      <a:pt x="7436" y="6924"/>
                      <a:pt x="7593" y="6766"/>
                      <a:pt x="7782" y="6766"/>
                    </a:cubicBezTo>
                    <a:close/>
                    <a:moveTo>
                      <a:pt x="2206" y="6766"/>
                    </a:moveTo>
                    <a:lnTo>
                      <a:pt x="2206" y="8247"/>
                    </a:lnTo>
                    <a:cubicBezTo>
                      <a:pt x="1765" y="8247"/>
                      <a:pt x="1450" y="7901"/>
                      <a:pt x="1450" y="7523"/>
                    </a:cubicBezTo>
                    <a:cubicBezTo>
                      <a:pt x="1450" y="7113"/>
                      <a:pt x="1765" y="6766"/>
                      <a:pt x="2206" y="6766"/>
                    </a:cubicBezTo>
                    <a:close/>
                    <a:moveTo>
                      <a:pt x="10429" y="6766"/>
                    </a:moveTo>
                    <a:cubicBezTo>
                      <a:pt x="10870" y="6766"/>
                      <a:pt x="11185" y="7082"/>
                      <a:pt x="11185" y="7523"/>
                    </a:cubicBezTo>
                    <a:cubicBezTo>
                      <a:pt x="11185" y="7901"/>
                      <a:pt x="10807" y="8247"/>
                      <a:pt x="10429" y="8247"/>
                    </a:cubicBezTo>
                    <a:lnTo>
                      <a:pt x="10429" y="6766"/>
                    </a:lnTo>
                    <a:close/>
                    <a:moveTo>
                      <a:pt x="6680" y="7523"/>
                    </a:moveTo>
                    <a:cubicBezTo>
                      <a:pt x="6774" y="7869"/>
                      <a:pt x="6932" y="8184"/>
                      <a:pt x="7184" y="8468"/>
                    </a:cubicBezTo>
                    <a:cubicBezTo>
                      <a:pt x="7562" y="8814"/>
                      <a:pt x="8035" y="9003"/>
                      <a:pt x="8539" y="9003"/>
                    </a:cubicBezTo>
                    <a:lnTo>
                      <a:pt x="9295" y="9003"/>
                    </a:lnTo>
                    <a:cubicBezTo>
                      <a:pt x="9389" y="9003"/>
                      <a:pt x="9515" y="8972"/>
                      <a:pt x="9641" y="8940"/>
                    </a:cubicBezTo>
                    <a:lnTo>
                      <a:pt x="9641" y="8940"/>
                    </a:lnTo>
                    <a:cubicBezTo>
                      <a:pt x="9515" y="10610"/>
                      <a:pt x="8066" y="11965"/>
                      <a:pt x="6302" y="11965"/>
                    </a:cubicBezTo>
                    <a:cubicBezTo>
                      <a:pt x="4506" y="11965"/>
                      <a:pt x="3088" y="10610"/>
                      <a:pt x="2899" y="8940"/>
                    </a:cubicBezTo>
                    <a:lnTo>
                      <a:pt x="2899" y="8940"/>
                    </a:lnTo>
                    <a:cubicBezTo>
                      <a:pt x="3025" y="8972"/>
                      <a:pt x="3151" y="9003"/>
                      <a:pt x="3246" y="9003"/>
                    </a:cubicBezTo>
                    <a:lnTo>
                      <a:pt x="4033" y="9003"/>
                    </a:lnTo>
                    <a:cubicBezTo>
                      <a:pt x="4947" y="9003"/>
                      <a:pt x="5703" y="8373"/>
                      <a:pt x="5861" y="7523"/>
                    </a:cubicBezTo>
                    <a:close/>
                    <a:moveTo>
                      <a:pt x="6310" y="1"/>
                    </a:moveTo>
                    <a:cubicBezTo>
                      <a:pt x="6255" y="1"/>
                      <a:pt x="6207" y="9"/>
                      <a:pt x="6176" y="24"/>
                    </a:cubicBezTo>
                    <a:lnTo>
                      <a:pt x="190" y="3017"/>
                    </a:lnTo>
                    <a:cubicBezTo>
                      <a:pt x="64" y="3112"/>
                      <a:pt x="1" y="3206"/>
                      <a:pt x="1" y="3332"/>
                    </a:cubicBezTo>
                    <a:cubicBezTo>
                      <a:pt x="1" y="3490"/>
                      <a:pt x="64" y="3616"/>
                      <a:pt x="190" y="3647"/>
                    </a:cubicBezTo>
                    <a:lnTo>
                      <a:pt x="2238" y="4656"/>
                    </a:lnTo>
                    <a:cubicBezTo>
                      <a:pt x="2238" y="4719"/>
                      <a:pt x="2206" y="4750"/>
                      <a:pt x="2206" y="4782"/>
                    </a:cubicBezTo>
                    <a:lnTo>
                      <a:pt x="2206" y="5979"/>
                    </a:lnTo>
                    <a:cubicBezTo>
                      <a:pt x="1356" y="5979"/>
                      <a:pt x="694" y="6640"/>
                      <a:pt x="694" y="7460"/>
                    </a:cubicBezTo>
                    <a:cubicBezTo>
                      <a:pt x="694" y="8279"/>
                      <a:pt x="1356" y="8972"/>
                      <a:pt x="2206" y="8972"/>
                    </a:cubicBezTo>
                    <a:cubicBezTo>
                      <a:pt x="2395" y="11051"/>
                      <a:pt x="4159" y="12689"/>
                      <a:pt x="6302" y="12689"/>
                    </a:cubicBezTo>
                    <a:cubicBezTo>
                      <a:pt x="8413" y="12689"/>
                      <a:pt x="10240" y="11051"/>
                      <a:pt x="10397" y="8972"/>
                    </a:cubicBezTo>
                    <a:cubicBezTo>
                      <a:pt x="11217" y="8972"/>
                      <a:pt x="11878" y="8279"/>
                      <a:pt x="11878" y="7460"/>
                    </a:cubicBezTo>
                    <a:cubicBezTo>
                      <a:pt x="11878" y="6640"/>
                      <a:pt x="11217" y="5979"/>
                      <a:pt x="10397" y="5979"/>
                    </a:cubicBezTo>
                    <a:lnTo>
                      <a:pt x="10397" y="4782"/>
                    </a:lnTo>
                    <a:cubicBezTo>
                      <a:pt x="10397" y="4750"/>
                      <a:pt x="10397" y="4719"/>
                      <a:pt x="10334" y="4656"/>
                    </a:cubicBezTo>
                    <a:lnTo>
                      <a:pt x="11847" y="3931"/>
                    </a:lnTo>
                    <a:lnTo>
                      <a:pt x="11847" y="6357"/>
                    </a:lnTo>
                    <a:cubicBezTo>
                      <a:pt x="11847" y="6546"/>
                      <a:pt x="12004" y="6703"/>
                      <a:pt x="12193" y="6703"/>
                    </a:cubicBezTo>
                    <a:cubicBezTo>
                      <a:pt x="12382" y="6703"/>
                      <a:pt x="12540" y="6546"/>
                      <a:pt x="12540" y="6357"/>
                    </a:cubicBezTo>
                    <a:lnTo>
                      <a:pt x="12540" y="3332"/>
                    </a:lnTo>
                    <a:lnTo>
                      <a:pt x="12666" y="3332"/>
                    </a:lnTo>
                    <a:cubicBezTo>
                      <a:pt x="12666" y="3206"/>
                      <a:pt x="12603" y="3049"/>
                      <a:pt x="12477" y="3017"/>
                    </a:cubicBezTo>
                    <a:lnTo>
                      <a:pt x="6491" y="24"/>
                    </a:lnTo>
                    <a:cubicBezTo>
                      <a:pt x="6428" y="9"/>
                      <a:pt x="6365" y="1"/>
                      <a:pt x="6310" y="1"/>
                    </a:cubicBezTo>
                    <a:close/>
                  </a:path>
                </a:pathLst>
              </a:custGeom>
              <a:grpFill/>
              <a:ln>
                <a:solidFill>
                  <a:srgbClr val="E8A81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0451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1653194" y="1424461"/>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2617150" y="1473128"/>
            <a:ext cx="2402422"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CƠ SỞ LÝ THUYẾT</a:t>
            </a:r>
            <a:endParaRPr lang="en-US" altLang="ko-KR" b="1" dirty="0">
              <a:solidFill>
                <a:srgbClr val="404040"/>
              </a:solidFill>
              <a:latin typeface="Montserrat "/>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2904335" y="2210857"/>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3868291" y="2259524"/>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SƠ ĐỒ USE CASE</a:t>
            </a:r>
            <a:endParaRPr lang="en-US" altLang="ko-KR" b="1" dirty="0">
              <a:solidFill>
                <a:srgbClr val="404040"/>
              </a:solidFill>
              <a:latin typeface="Montserrat "/>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4155476" y="2981784"/>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5119432" y="3030451"/>
            <a:ext cx="2174700" cy="307777"/>
          </a:xfrm>
          <a:prstGeom prst="rect">
            <a:avLst/>
          </a:prstGeom>
          <a:noFill/>
        </p:spPr>
        <p:txBody>
          <a:bodyPr wrap="square" rtlCol="0">
            <a:spAutoFit/>
          </a:bodyPr>
          <a:lstStyle/>
          <a:p>
            <a:r>
              <a:rPr lang="es-ES" b="1" dirty="0">
                <a:solidFill>
                  <a:srgbClr val="404040"/>
                </a:solidFill>
                <a:effectLst/>
                <a:latin typeface="Montserrat "/>
                <a:ea typeface="Times New Roman" panose="02020603050405020304" pitchFamily="18" charset="0"/>
              </a:rPr>
              <a:t>THIẾT KẾ MÔ HÌNH</a:t>
            </a:r>
            <a:endParaRPr lang="en-US" altLang="ko-KR" b="1" dirty="0">
              <a:solidFill>
                <a:srgbClr val="404040"/>
              </a:solidFill>
              <a:latin typeface="Montserrat "/>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2. NỘI DUNG VÀ KẾT QUẢ</a:t>
            </a:r>
          </a:p>
        </p:txBody>
      </p:sp>
      <p:sp>
        <p:nvSpPr>
          <p:cNvPr id="2" name="Slide Number Placeholder 1">
            <a:extLst>
              <a:ext uri="{FF2B5EF4-FFF2-40B4-BE49-F238E27FC236}">
                <a16:creationId xmlns:a16="http://schemas.microsoft.com/office/drawing/2014/main" id="{8437F64F-FA9B-434F-89F2-209C7370CD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9</a:t>
            </a:fld>
            <a:endParaRPr lang="es"/>
          </a:p>
        </p:txBody>
      </p:sp>
    </p:spTree>
    <p:extLst>
      <p:ext uri="{BB962C8B-B14F-4D97-AF65-F5344CB8AC3E}">
        <p14:creationId xmlns:p14="http://schemas.microsoft.com/office/powerpoint/2010/main" val="3225476450"/>
      </p:ext>
    </p:extLst>
  </p:cSld>
  <p:clrMapOvr>
    <a:masterClrMapping/>
  </p:clrMapOvr>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1091</Words>
  <Application>Microsoft Office PowerPoint</Application>
  <PresentationFormat>On-screen Show (16:9)</PresentationFormat>
  <Paragraphs>175</Paragraphs>
  <Slides>22</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PT Sans</vt:lpstr>
      <vt:lpstr>Montserrat </vt:lpstr>
      <vt:lpstr>Montserrat</vt:lpstr>
      <vt:lpstr>Arial</vt:lpstr>
      <vt:lpstr>Montserrat Black</vt:lpstr>
      <vt:lpstr>Cabin</vt:lpstr>
      <vt:lpstr>Montserrat Medium</vt:lpstr>
      <vt:lpstr>Wingdings</vt:lpstr>
      <vt:lpstr>Open Sans</vt:lpstr>
      <vt:lpstr>Montserrat ExtraBold</vt:lpstr>
      <vt:lpstr>Arvo</vt:lpstr>
      <vt:lpstr>Cabin Regular</vt:lpstr>
      <vt:lpstr>Yellow Abstract Bussines</vt:lpstr>
      <vt:lpstr>Đề tài: NỀN TẢNG CHIA SẺ KHOÁ HỌC – HỌC TẬP TRỰC TUYẾN THÔNG MINH</vt:lpstr>
      <vt:lpstr>NỘI DUNG</vt:lpstr>
      <vt:lpstr>1. GIỚI THIỆU</vt:lpstr>
      <vt:lpstr>1. Giới thiệu</vt:lpstr>
      <vt:lpstr>1. Giới thiệu</vt:lpstr>
      <vt:lpstr>1. Giới thiệu</vt:lpstr>
      <vt:lpstr>1. Giới thiệu</vt:lpstr>
      <vt:lpstr>1. Giới thiệu</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3. KẾT LUẬN VÀ HƯỚNG PHÁT TRIỂN</vt:lpstr>
      <vt:lpstr>3. Kết luận và hướng phát triển</vt:lpstr>
      <vt:lpstr>3. Kết luận và hướng phát triển</vt:lpstr>
      <vt:lpstr>3. Kết luận và hướng phát triển</vt:lpstr>
      <vt:lpstr>PowerPoint Presentation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minhn</dc:creator>
  <cp:lastModifiedBy>Minh Nghia Le</cp:lastModifiedBy>
  <cp:revision>80</cp:revision>
  <dcterms:modified xsi:type="dcterms:W3CDTF">2021-01-10T09:04:28Z</dcterms:modified>
</cp:coreProperties>
</file>