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3" r:id="rId1"/>
  </p:sldMasterIdLst>
  <p:notesMasterIdLst>
    <p:notesMasterId r:id="rId25"/>
  </p:notesMasterIdLst>
  <p:sldIdLst>
    <p:sldId id="258" r:id="rId2"/>
    <p:sldId id="303" r:id="rId3"/>
    <p:sldId id="305" r:id="rId4"/>
    <p:sldId id="308" r:id="rId5"/>
    <p:sldId id="310" r:id="rId6"/>
    <p:sldId id="312" r:id="rId7"/>
    <p:sldId id="311" r:id="rId8"/>
    <p:sldId id="314" r:id="rId9"/>
    <p:sldId id="306" r:id="rId10"/>
    <p:sldId id="315" r:id="rId11"/>
    <p:sldId id="316" r:id="rId12"/>
    <p:sldId id="317" r:id="rId13"/>
    <p:sldId id="326" r:id="rId14"/>
    <p:sldId id="328" r:id="rId15"/>
    <p:sldId id="327" r:id="rId16"/>
    <p:sldId id="329" r:id="rId17"/>
    <p:sldId id="330" r:id="rId18"/>
    <p:sldId id="307" r:id="rId19"/>
    <p:sldId id="318" r:id="rId20"/>
    <p:sldId id="319" r:id="rId21"/>
    <p:sldId id="320" r:id="rId22"/>
    <p:sldId id="260" r:id="rId23"/>
    <p:sldId id="321" r:id="rId24"/>
  </p:sldIdLst>
  <p:sldSz cx="9144000" cy="5143500" type="screen16x9"/>
  <p:notesSz cx="6858000" cy="9144000"/>
  <p:embeddedFontLst>
    <p:embeddedFont>
      <p:font typeface="Arvo" panose="020B0604020202020204" charset="0"/>
      <p:regular r:id="rId26"/>
      <p:bold r:id="rId27"/>
      <p:italic r:id="rId28"/>
      <p:boldItalic r:id="rId29"/>
    </p:embeddedFont>
    <p:embeddedFont>
      <p:font typeface="Cabin" panose="020B0604020202020204" charset="0"/>
      <p:regular r:id="rId30"/>
      <p:bold r:id="rId31"/>
      <p:italic r:id="rId32"/>
      <p:boldItalic r:id="rId33"/>
    </p:embeddedFont>
    <p:embeddedFont>
      <p:font typeface="Cabin Regular" panose="020B060402020202020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Montserrat Black" panose="00000A00000000000000" pitchFamily="2" charset="0"/>
      <p:bold r:id="rId42"/>
      <p:boldItalic r:id="rId43"/>
    </p:embeddedFont>
    <p:embeddedFont>
      <p:font typeface="Montserrat ExtraBold" panose="00000900000000000000" pitchFamily="2" charset="0"/>
      <p:bold r:id="rId44"/>
      <p:boldItalic r:id="rId45"/>
    </p:embeddedFont>
    <p:embeddedFont>
      <p:font typeface="Montserrat Medium" panose="00000600000000000000" pitchFamily="2" charset="0"/>
      <p:regular r:id="rId46"/>
      <p:bold r:id="rId47"/>
      <p:italic r:id="rId48"/>
      <p:boldItalic r:id="rId49"/>
    </p:embeddedFont>
    <p:embeddedFont>
      <p:font typeface="Open Sans" panose="020B0606030504020204" pitchFamily="34" charset="0"/>
      <p:regular r:id="rId50"/>
      <p:bold r:id="rId51"/>
      <p:italic r:id="rId52"/>
      <p:boldItalic r:id="rId53"/>
    </p:embeddedFont>
    <p:embeddedFont>
      <p:font typeface="PT Sans"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81A"/>
    <a:srgbClr val="3E516C"/>
    <a:srgbClr val="FCCC3B"/>
    <a:srgbClr val="E6E6E6"/>
    <a:srgbClr val="404040"/>
    <a:srgbClr val="E9AA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7F7BE4-D316-4183-8768-3345B6F3DF97}">
  <a:tblStyle styleId="{FC7F7BE4-D316-4183-8768-3345B6F3DF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29" autoAdjust="0"/>
  </p:normalViewPr>
  <p:slideViewPr>
    <p:cSldViewPr snapToGrid="0">
      <p:cViewPr varScale="1">
        <p:scale>
          <a:sx n="116" d="100"/>
          <a:sy n="116" d="100"/>
        </p:scale>
        <p:origin x="331"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font" Target="fonts/font3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font" Target="fonts/font28.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font" Target="fonts/font31.fntdata"/><Relationship Id="rId8" Type="http://schemas.openxmlformats.org/officeDocument/2006/relationships/slide" Target="slides/slide7.xml"/><Relationship Id="rId51"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6.fntdata"/><Relationship Id="rId54"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57" Type="http://schemas.openxmlformats.org/officeDocument/2006/relationships/font" Target="fonts/font32.fntdata"/><Relationship Id="rId10" Type="http://schemas.openxmlformats.org/officeDocument/2006/relationships/slide" Target="slides/slide9.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e745794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e745794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Những đóng góp chính và quan trọng nhất của đề tài đó là kết nối gia sư và học viên lại với nhau,, giúp học viên tìm được gia sư theo đúng nhu cầu của mình và gia sư có thể có thêm thu nhập từ các khoá học</a:t>
            </a:r>
          </a:p>
        </p:txBody>
      </p:sp>
    </p:spTree>
    <p:extLst>
      <p:ext uri="{BB962C8B-B14F-4D97-AF65-F5344CB8AC3E}">
        <p14:creationId xmlns:p14="http://schemas.microsoft.com/office/powerpoint/2010/main" val="423474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25757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3ea541527f_0_18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3ea541527f_0_18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17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slide 1">
  <p:cSld name="TITLE_3">
    <p:spTree>
      <p:nvGrpSpPr>
        <p:cNvPr id="1" name="Shape 20"/>
        <p:cNvGrpSpPr/>
        <p:nvPr/>
      </p:nvGrpSpPr>
      <p:grpSpPr>
        <a:xfrm>
          <a:off x="0" y="0"/>
          <a:ext cx="0" cy="0"/>
          <a:chOff x="0" y="0"/>
          <a:chExt cx="0" cy="0"/>
        </a:xfrm>
      </p:grpSpPr>
      <p:sp>
        <p:nvSpPr>
          <p:cNvPr id="21" name="Google Shape;21;p3"/>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flipH="1">
            <a:off x="5564575" y="3086170"/>
            <a:ext cx="3588978" cy="206215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841888" y="647372"/>
            <a:ext cx="21143" cy="44586"/>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2155950" y="1856250"/>
            <a:ext cx="5086200" cy="143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25" name="Google Shape;25;p3"/>
          <p:cNvSpPr/>
          <p:nvPr/>
        </p:nvSpPr>
        <p:spPr>
          <a:xfrm rot="10800000">
            <a:off x="5908431" y="4011835"/>
            <a:ext cx="3245119" cy="1136490"/>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26;p3"/>
          <p:cNvSpPr/>
          <p:nvPr/>
        </p:nvSpPr>
        <p:spPr>
          <a:xfrm rot="10800000">
            <a:off x="5908431" y="4271108"/>
            <a:ext cx="3245119" cy="877217"/>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9604" y="0"/>
            <a:ext cx="4459954" cy="2596268"/>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9540" y="0"/>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29;p3"/>
          <p:cNvSpPr/>
          <p:nvPr/>
        </p:nvSpPr>
        <p:spPr>
          <a:xfrm>
            <a:off x="-9540" y="0"/>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0;p3"/>
          <p:cNvSpPr txBox="1">
            <a:spLocks noGrp="1"/>
          </p:cNvSpPr>
          <p:nvPr>
            <p:ph type="ctrTitle" idx="2"/>
          </p:nvPr>
        </p:nvSpPr>
        <p:spPr>
          <a:xfrm>
            <a:off x="2219600" y="3425738"/>
            <a:ext cx="47682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b="0"/>
            </a:lvl1pPr>
            <a:lvl2pPr lvl="1" algn="r" rtl="0">
              <a:spcBef>
                <a:spcPts val="0"/>
              </a:spcBef>
              <a:spcAft>
                <a:spcPts val="0"/>
              </a:spcAft>
              <a:buClr>
                <a:srgbClr val="314256"/>
              </a:buClr>
              <a:buSzPts val="1200"/>
              <a:buNone/>
              <a:defRPr sz="1200">
                <a:solidFill>
                  <a:srgbClr val="314256"/>
                </a:solidFill>
              </a:defRPr>
            </a:lvl2pPr>
            <a:lvl3pPr lvl="2" algn="r" rtl="0">
              <a:spcBef>
                <a:spcPts val="0"/>
              </a:spcBef>
              <a:spcAft>
                <a:spcPts val="0"/>
              </a:spcAft>
              <a:buClr>
                <a:srgbClr val="314256"/>
              </a:buClr>
              <a:buSzPts val="1200"/>
              <a:buNone/>
              <a:defRPr sz="1200">
                <a:solidFill>
                  <a:srgbClr val="314256"/>
                </a:solidFill>
              </a:defRPr>
            </a:lvl3pPr>
            <a:lvl4pPr lvl="3" algn="r" rtl="0">
              <a:spcBef>
                <a:spcPts val="0"/>
              </a:spcBef>
              <a:spcAft>
                <a:spcPts val="0"/>
              </a:spcAft>
              <a:buClr>
                <a:srgbClr val="314256"/>
              </a:buClr>
              <a:buSzPts val="1200"/>
              <a:buNone/>
              <a:defRPr sz="1200">
                <a:solidFill>
                  <a:srgbClr val="314256"/>
                </a:solidFill>
              </a:defRPr>
            </a:lvl4pPr>
            <a:lvl5pPr lvl="4" algn="r" rtl="0">
              <a:spcBef>
                <a:spcPts val="0"/>
              </a:spcBef>
              <a:spcAft>
                <a:spcPts val="0"/>
              </a:spcAft>
              <a:buClr>
                <a:srgbClr val="314256"/>
              </a:buClr>
              <a:buSzPts val="1200"/>
              <a:buNone/>
              <a:defRPr sz="1200">
                <a:solidFill>
                  <a:srgbClr val="314256"/>
                </a:solidFill>
              </a:defRPr>
            </a:lvl5pPr>
            <a:lvl6pPr lvl="5" algn="r" rtl="0">
              <a:spcBef>
                <a:spcPts val="0"/>
              </a:spcBef>
              <a:spcAft>
                <a:spcPts val="0"/>
              </a:spcAft>
              <a:buClr>
                <a:srgbClr val="314256"/>
              </a:buClr>
              <a:buSzPts val="1200"/>
              <a:buNone/>
              <a:defRPr sz="1200">
                <a:solidFill>
                  <a:srgbClr val="314256"/>
                </a:solidFill>
              </a:defRPr>
            </a:lvl6pPr>
            <a:lvl7pPr lvl="6" algn="r" rtl="0">
              <a:spcBef>
                <a:spcPts val="0"/>
              </a:spcBef>
              <a:spcAft>
                <a:spcPts val="0"/>
              </a:spcAft>
              <a:buClr>
                <a:srgbClr val="314256"/>
              </a:buClr>
              <a:buSzPts val="1200"/>
              <a:buNone/>
              <a:defRPr sz="1200">
                <a:solidFill>
                  <a:srgbClr val="314256"/>
                </a:solidFill>
              </a:defRPr>
            </a:lvl7pPr>
            <a:lvl8pPr lvl="7" algn="r" rtl="0">
              <a:spcBef>
                <a:spcPts val="0"/>
              </a:spcBef>
              <a:spcAft>
                <a:spcPts val="0"/>
              </a:spcAft>
              <a:buClr>
                <a:srgbClr val="314256"/>
              </a:buClr>
              <a:buSzPts val="1200"/>
              <a:buNone/>
              <a:defRPr sz="1200">
                <a:solidFill>
                  <a:srgbClr val="314256"/>
                </a:solidFill>
              </a:defRPr>
            </a:lvl8pPr>
            <a:lvl9pPr lvl="8" algn="r" rtl="0">
              <a:spcBef>
                <a:spcPts val="0"/>
              </a:spcBef>
              <a:spcAft>
                <a:spcPts val="0"/>
              </a:spcAft>
              <a:buClr>
                <a:srgbClr val="314256"/>
              </a:buClr>
              <a:buSzPts val="1200"/>
              <a:buNone/>
              <a:defRPr sz="1200">
                <a:solidFill>
                  <a:srgbClr val="31425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line &amp; subtitle slide 1">
  <p:cSld name="SECTION_HEADER_1">
    <p:bg>
      <p:bgPr>
        <a:solidFill>
          <a:srgbClr val="3E516C"/>
        </a:solidFill>
        <a:effectLst/>
      </p:bgPr>
    </p:bg>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62550" y="1304275"/>
            <a:ext cx="3055500" cy="1114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CC3B"/>
              </a:buClr>
              <a:buSzPts val="2400"/>
              <a:buNone/>
              <a:defRPr>
                <a:solidFill>
                  <a:srgbClr val="FCCC3B"/>
                </a:solidFill>
              </a:defRPr>
            </a:lvl1pPr>
            <a:lvl2pPr lvl="1" rtl="0">
              <a:spcBef>
                <a:spcPts val="0"/>
              </a:spcBef>
              <a:spcAft>
                <a:spcPts val="0"/>
              </a:spcAft>
              <a:buClr>
                <a:srgbClr val="FCCC3B"/>
              </a:buClr>
              <a:buSzPts val="4000"/>
              <a:buNone/>
              <a:defRPr sz="4000">
                <a:solidFill>
                  <a:srgbClr val="FCCC3B"/>
                </a:solidFill>
              </a:defRPr>
            </a:lvl2pPr>
            <a:lvl3pPr lvl="2" rtl="0">
              <a:spcBef>
                <a:spcPts val="0"/>
              </a:spcBef>
              <a:spcAft>
                <a:spcPts val="0"/>
              </a:spcAft>
              <a:buClr>
                <a:srgbClr val="FCCC3B"/>
              </a:buClr>
              <a:buSzPts val="4000"/>
              <a:buNone/>
              <a:defRPr sz="4000">
                <a:solidFill>
                  <a:srgbClr val="FCCC3B"/>
                </a:solidFill>
              </a:defRPr>
            </a:lvl3pPr>
            <a:lvl4pPr lvl="3" rtl="0">
              <a:spcBef>
                <a:spcPts val="0"/>
              </a:spcBef>
              <a:spcAft>
                <a:spcPts val="0"/>
              </a:spcAft>
              <a:buClr>
                <a:srgbClr val="FCCC3B"/>
              </a:buClr>
              <a:buSzPts val="4000"/>
              <a:buNone/>
              <a:defRPr sz="4000">
                <a:solidFill>
                  <a:srgbClr val="FCCC3B"/>
                </a:solidFill>
              </a:defRPr>
            </a:lvl4pPr>
            <a:lvl5pPr lvl="4" rtl="0">
              <a:spcBef>
                <a:spcPts val="0"/>
              </a:spcBef>
              <a:spcAft>
                <a:spcPts val="0"/>
              </a:spcAft>
              <a:buClr>
                <a:srgbClr val="FCCC3B"/>
              </a:buClr>
              <a:buSzPts val="4000"/>
              <a:buNone/>
              <a:defRPr sz="4000">
                <a:solidFill>
                  <a:srgbClr val="FCCC3B"/>
                </a:solidFill>
              </a:defRPr>
            </a:lvl5pPr>
            <a:lvl6pPr lvl="5" rtl="0">
              <a:spcBef>
                <a:spcPts val="0"/>
              </a:spcBef>
              <a:spcAft>
                <a:spcPts val="0"/>
              </a:spcAft>
              <a:buClr>
                <a:srgbClr val="FCCC3B"/>
              </a:buClr>
              <a:buSzPts val="4000"/>
              <a:buNone/>
              <a:defRPr sz="4000">
                <a:solidFill>
                  <a:srgbClr val="FCCC3B"/>
                </a:solidFill>
              </a:defRPr>
            </a:lvl6pPr>
            <a:lvl7pPr lvl="6" rtl="0">
              <a:spcBef>
                <a:spcPts val="0"/>
              </a:spcBef>
              <a:spcAft>
                <a:spcPts val="0"/>
              </a:spcAft>
              <a:buClr>
                <a:srgbClr val="FCCC3B"/>
              </a:buClr>
              <a:buSzPts val="4000"/>
              <a:buNone/>
              <a:defRPr sz="4000">
                <a:solidFill>
                  <a:srgbClr val="FCCC3B"/>
                </a:solidFill>
              </a:defRPr>
            </a:lvl7pPr>
            <a:lvl8pPr lvl="7" rtl="0">
              <a:spcBef>
                <a:spcPts val="0"/>
              </a:spcBef>
              <a:spcAft>
                <a:spcPts val="0"/>
              </a:spcAft>
              <a:buClr>
                <a:srgbClr val="FCCC3B"/>
              </a:buClr>
              <a:buSzPts val="4000"/>
              <a:buNone/>
              <a:defRPr sz="4000">
                <a:solidFill>
                  <a:srgbClr val="FCCC3B"/>
                </a:solidFill>
              </a:defRPr>
            </a:lvl8pPr>
            <a:lvl9pPr lvl="8" rtl="0">
              <a:spcBef>
                <a:spcPts val="0"/>
              </a:spcBef>
              <a:spcAft>
                <a:spcPts val="0"/>
              </a:spcAft>
              <a:buClr>
                <a:srgbClr val="FCCC3B"/>
              </a:buClr>
              <a:buSzPts val="4000"/>
              <a:buNone/>
              <a:defRPr sz="4000">
                <a:solidFill>
                  <a:srgbClr val="FCCC3B"/>
                </a:solidFill>
              </a:defRPr>
            </a:lvl9pPr>
          </a:lstStyle>
          <a:p>
            <a:endParaRPr/>
          </a:p>
        </p:txBody>
      </p:sp>
      <p:sp>
        <p:nvSpPr>
          <p:cNvPr id="50" name="Google Shape;50;p6"/>
          <p:cNvSpPr txBox="1">
            <a:spLocks noGrp="1"/>
          </p:cNvSpPr>
          <p:nvPr>
            <p:ph type="subTitle" idx="1"/>
          </p:nvPr>
        </p:nvSpPr>
        <p:spPr>
          <a:xfrm>
            <a:off x="1062550" y="2512925"/>
            <a:ext cx="2454600" cy="908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51" name="Google Shape;51;p6"/>
          <p:cNvSpPr/>
          <p:nvPr/>
        </p:nvSpPr>
        <p:spPr>
          <a:xfrm rot="10800000">
            <a:off x="6317125" y="2545825"/>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6"/>
          <p:cNvSpPr/>
          <p:nvPr/>
        </p:nvSpPr>
        <p:spPr>
          <a:xfrm rot="10800000">
            <a:off x="6947325" y="2582289"/>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6"/>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subtitle slide 1 1">
  <p:cSld name="SECTION_HEADER_1_1">
    <p:bg>
      <p:bgPr>
        <a:solidFill>
          <a:srgbClr val="FFFFFF"/>
        </a:solidFill>
        <a:effectLst/>
      </p:bgPr>
    </p:bg>
    <p:spTree>
      <p:nvGrpSpPr>
        <p:cNvPr id="1" name="Shape 54"/>
        <p:cNvGrpSpPr/>
        <p:nvPr/>
      </p:nvGrpSpPr>
      <p:grpSpPr>
        <a:xfrm>
          <a:off x="0" y="0"/>
          <a:ext cx="0" cy="0"/>
          <a:chOff x="0" y="0"/>
          <a:chExt cx="0" cy="0"/>
        </a:xfrm>
      </p:grpSpPr>
      <p:sp>
        <p:nvSpPr>
          <p:cNvPr id="55" name="Google Shape;55;p7"/>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57" name="Google Shape;57;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 name="Google Shape;59;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60;p7"/>
          <p:cNvSpPr/>
          <p:nvPr/>
        </p:nvSpPr>
        <p:spPr>
          <a:xfrm rot="10800000" flipH="1">
            <a:off x="6836375" y="38176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7"/>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64" name="Google Shape;64;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 name="Google Shape;67;p7"/>
          <p:cNvSpPr txBox="1">
            <a:spLocks noGrp="1"/>
          </p:cNvSpPr>
          <p:nvPr>
            <p:ph type="ctrTitle"/>
          </p:nvPr>
        </p:nvSpPr>
        <p:spPr>
          <a:xfrm>
            <a:off x="2137450" y="475411"/>
            <a:ext cx="61680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68" name="Google Shape;68;p7"/>
          <p:cNvSpPr/>
          <p:nvPr/>
        </p:nvSpPr>
        <p:spPr>
          <a:xfrm rot="10800000">
            <a:off x="1884334" y="674958"/>
            <a:ext cx="169066" cy="194921"/>
          </a:xfrm>
          <a:custGeom>
            <a:avLst/>
            <a:gdLst/>
            <a:ahLst/>
            <a:cxnLst/>
            <a:rect l="l" t="t" r="r" b="b"/>
            <a:pathLst>
              <a:path w="9970" h="11493" extrusionOk="0">
                <a:moveTo>
                  <a:pt x="9969" y="1"/>
                </a:moveTo>
                <a:lnTo>
                  <a:pt x="1" y="5747"/>
                </a:lnTo>
                <a:lnTo>
                  <a:pt x="9969" y="11493"/>
                </a:lnTo>
                <a:lnTo>
                  <a:pt x="9969" y="1"/>
                </a:lnTo>
                <a:close/>
              </a:path>
            </a:pathLst>
          </a:custGeom>
          <a:solidFill>
            <a:srgbClr val="F8B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slide">
  <p:cSld name="CUSTOM">
    <p:bg>
      <p:bgPr>
        <a:solidFill>
          <a:srgbClr val="E9AA1B"/>
        </a:solidFill>
        <a:effectLst/>
      </p:bgPr>
    </p:bg>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122200" y="1826900"/>
            <a:ext cx="4899600" cy="938400"/>
          </a:xfrm>
          <a:prstGeom prst="rect">
            <a:avLst/>
          </a:prstGeom>
        </p:spPr>
        <p:txBody>
          <a:bodyPr spcFirstLastPara="1" wrap="square" lIns="91425" tIns="91425" rIns="91425" bIns="91425" anchor="b" anchorCtr="0">
            <a:noAutofit/>
          </a:bodyPr>
          <a:lstStyle>
            <a:lvl1pPr lvl="0" algn="ctr">
              <a:spcBef>
                <a:spcPts val="0"/>
              </a:spcBef>
              <a:spcAft>
                <a:spcPts val="0"/>
              </a:spcAft>
              <a:buNone/>
              <a:defRPr sz="36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71" name="Google Shape;71;p8"/>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73;p8"/>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 name="Google Shape;76;p8"/>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8"/>
          <p:cNvSpPr txBox="1">
            <a:spLocks noGrp="1"/>
          </p:cNvSpPr>
          <p:nvPr>
            <p:ph type="subTitle" idx="1"/>
          </p:nvPr>
        </p:nvSpPr>
        <p:spPr>
          <a:xfrm>
            <a:off x="2122200" y="2765302"/>
            <a:ext cx="4899600" cy="123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400">
                <a:solidFill>
                  <a:srgbClr val="3E516C"/>
                </a:solidFill>
              </a:defRPr>
            </a:lvl1pPr>
            <a:lvl2pPr lvl="1" algn="ctr">
              <a:spcBef>
                <a:spcPts val="0"/>
              </a:spcBef>
              <a:spcAft>
                <a:spcPts val="0"/>
              </a:spcAft>
              <a:buNone/>
              <a:defRPr sz="3600" b="1">
                <a:solidFill>
                  <a:srgbClr val="FFFFFF"/>
                </a:solidFill>
                <a:latin typeface="Montserrat"/>
                <a:ea typeface="Montserrat"/>
                <a:cs typeface="Montserrat"/>
                <a:sym typeface="Montserrat"/>
              </a:defRPr>
            </a:lvl2pPr>
            <a:lvl3pPr lvl="2" algn="ctr">
              <a:spcBef>
                <a:spcPts val="0"/>
              </a:spcBef>
              <a:spcAft>
                <a:spcPts val="0"/>
              </a:spcAft>
              <a:buNone/>
              <a:defRPr sz="3600" b="1">
                <a:solidFill>
                  <a:srgbClr val="FFFFFF"/>
                </a:solidFill>
                <a:latin typeface="Montserrat"/>
                <a:ea typeface="Montserrat"/>
                <a:cs typeface="Montserrat"/>
                <a:sym typeface="Montserrat"/>
              </a:defRPr>
            </a:lvl3pPr>
            <a:lvl4pPr lvl="3" algn="ctr">
              <a:spcBef>
                <a:spcPts val="0"/>
              </a:spcBef>
              <a:spcAft>
                <a:spcPts val="0"/>
              </a:spcAft>
              <a:buNone/>
              <a:defRPr sz="3600" b="1">
                <a:solidFill>
                  <a:srgbClr val="FFFFFF"/>
                </a:solidFill>
                <a:latin typeface="Montserrat"/>
                <a:ea typeface="Montserrat"/>
                <a:cs typeface="Montserrat"/>
                <a:sym typeface="Montserrat"/>
              </a:defRPr>
            </a:lvl4pPr>
            <a:lvl5pPr lvl="4" algn="ctr">
              <a:spcBef>
                <a:spcPts val="0"/>
              </a:spcBef>
              <a:spcAft>
                <a:spcPts val="0"/>
              </a:spcAft>
              <a:buNone/>
              <a:defRPr sz="3600" b="1">
                <a:solidFill>
                  <a:srgbClr val="FFFFFF"/>
                </a:solidFill>
                <a:latin typeface="Montserrat"/>
                <a:ea typeface="Montserrat"/>
                <a:cs typeface="Montserrat"/>
                <a:sym typeface="Montserrat"/>
              </a:defRPr>
            </a:lvl5pPr>
            <a:lvl6pPr lvl="5" algn="ctr">
              <a:spcBef>
                <a:spcPts val="0"/>
              </a:spcBef>
              <a:spcAft>
                <a:spcPts val="0"/>
              </a:spcAft>
              <a:buNone/>
              <a:defRPr sz="3600" b="1">
                <a:solidFill>
                  <a:srgbClr val="FFFFFF"/>
                </a:solidFill>
                <a:latin typeface="Montserrat"/>
                <a:ea typeface="Montserrat"/>
                <a:cs typeface="Montserrat"/>
                <a:sym typeface="Montserrat"/>
              </a:defRPr>
            </a:lvl6pPr>
            <a:lvl7pPr lvl="6" algn="ctr">
              <a:spcBef>
                <a:spcPts val="0"/>
              </a:spcBef>
              <a:spcAft>
                <a:spcPts val="0"/>
              </a:spcAft>
              <a:buNone/>
              <a:defRPr sz="3600" b="1">
                <a:solidFill>
                  <a:srgbClr val="FFFFFF"/>
                </a:solidFill>
                <a:latin typeface="Montserrat"/>
                <a:ea typeface="Montserrat"/>
                <a:cs typeface="Montserrat"/>
                <a:sym typeface="Montserrat"/>
              </a:defRPr>
            </a:lvl7pPr>
            <a:lvl8pPr lvl="7" algn="ctr">
              <a:spcBef>
                <a:spcPts val="0"/>
              </a:spcBef>
              <a:spcAft>
                <a:spcPts val="0"/>
              </a:spcAft>
              <a:buNone/>
              <a:defRPr sz="3600" b="1">
                <a:solidFill>
                  <a:srgbClr val="FFFFFF"/>
                </a:solidFill>
                <a:latin typeface="Montserrat"/>
                <a:ea typeface="Montserrat"/>
                <a:cs typeface="Montserrat"/>
                <a:sym typeface="Montserrat"/>
              </a:defRPr>
            </a:lvl8pPr>
            <a:lvl9pPr lvl="8" algn="ctr">
              <a:spcBef>
                <a:spcPts val="0"/>
              </a:spcBef>
              <a:spcAft>
                <a:spcPts val="0"/>
              </a:spcAft>
              <a:buNone/>
              <a:defRPr sz="3600" b="1">
                <a:solidFill>
                  <a:srgbClr val="FFFFFF"/>
                </a:solidFill>
                <a:latin typeface="Montserrat"/>
                <a:ea typeface="Montserrat"/>
                <a:cs typeface="Montserrat"/>
                <a:sym typeface="Montserrat"/>
              </a:defRPr>
            </a:lvl9pPr>
          </a:lstStyle>
          <a:p>
            <a:endParaRPr/>
          </a:p>
        </p:txBody>
      </p:sp>
      <p:sp>
        <p:nvSpPr>
          <p:cNvPr id="78" name="Google Shape;78;p8"/>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mp; text">
  <p:cSld name="CUSTOM_1">
    <p:bg>
      <p:bgPr>
        <a:solidFill>
          <a:srgbClr val="E9AA1B"/>
        </a:solidFill>
        <a:effectLst/>
      </p:bgPr>
    </p:bg>
    <p:spTree>
      <p:nvGrpSpPr>
        <p:cNvPr id="1" name="Shape 79"/>
        <p:cNvGrpSpPr/>
        <p:nvPr/>
      </p:nvGrpSpPr>
      <p:grpSpPr>
        <a:xfrm>
          <a:off x="0" y="0"/>
          <a:ext cx="0" cy="0"/>
          <a:chOff x="0" y="0"/>
          <a:chExt cx="0" cy="0"/>
        </a:xfrm>
      </p:grpSpPr>
      <p:sp>
        <p:nvSpPr>
          <p:cNvPr id="80" name="Google Shape;80;p9"/>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 name="Google Shape;82;p9"/>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5" name="Google Shape;85;p9"/>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 name="Google Shape;86;p9"/>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87" name="Google Shape;87;p9"/>
          <p:cNvSpPr txBox="1">
            <a:spLocks noGrp="1"/>
          </p:cNvSpPr>
          <p:nvPr>
            <p:ph type="title" hasCustomPrompt="1"/>
          </p:nvPr>
        </p:nvSpPr>
        <p:spPr>
          <a:xfrm>
            <a:off x="314550" y="8131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8" name="Google Shape;88;p9"/>
          <p:cNvSpPr txBox="1">
            <a:spLocks noGrp="1"/>
          </p:cNvSpPr>
          <p:nvPr>
            <p:ph type="title" idx="2" hasCustomPrompt="1"/>
          </p:nvPr>
        </p:nvSpPr>
        <p:spPr>
          <a:xfrm>
            <a:off x="314550" y="196070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9" name="Google Shape;89;p9"/>
          <p:cNvSpPr txBox="1">
            <a:spLocks noGrp="1"/>
          </p:cNvSpPr>
          <p:nvPr>
            <p:ph type="title" idx="3" hasCustomPrompt="1"/>
          </p:nvPr>
        </p:nvSpPr>
        <p:spPr>
          <a:xfrm>
            <a:off x="314550" y="31463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90" name="Google Shape;90;p9"/>
          <p:cNvSpPr txBox="1">
            <a:spLocks noGrp="1"/>
          </p:cNvSpPr>
          <p:nvPr>
            <p:ph type="subTitle" idx="1"/>
          </p:nvPr>
        </p:nvSpPr>
        <p:spPr>
          <a:xfrm>
            <a:off x="1382875" y="15970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1" name="Google Shape;91;p9"/>
          <p:cNvSpPr txBox="1">
            <a:spLocks noGrp="1"/>
          </p:cNvSpPr>
          <p:nvPr>
            <p:ph type="subTitle" idx="4"/>
          </p:nvPr>
        </p:nvSpPr>
        <p:spPr>
          <a:xfrm>
            <a:off x="1382875" y="274460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2" name="Google Shape;92;p9"/>
          <p:cNvSpPr txBox="1">
            <a:spLocks noGrp="1"/>
          </p:cNvSpPr>
          <p:nvPr>
            <p:ph type="subTitle" idx="5"/>
          </p:nvPr>
        </p:nvSpPr>
        <p:spPr>
          <a:xfrm>
            <a:off x="1382875" y="39302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amp; some text slide 1 1">
  <p:cSld name="BIG_NUMBER_1_1">
    <p:bg>
      <p:bgPr>
        <a:solidFill>
          <a:srgbClr val="3E516C"/>
        </a:solidFill>
        <a:effectLst/>
      </p:bgPr>
    </p:bg>
    <p:spTree>
      <p:nvGrpSpPr>
        <p:cNvPr id="1" name="Shape 247"/>
        <p:cNvGrpSpPr/>
        <p:nvPr/>
      </p:nvGrpSpPr>
      <p:grpSpPr>
        <a:xfrm>
          <a:off x="0" y="0"/>
          <a:ext cx="0" cy="0"/>
          <a:chOff x="0" y="0"/>
          <a:chExt cx="0" cy="0"/>
        </a:xfrm>
      </p:grpSpPr>
      <p:sp>
        <p:nvSpPr>
          <p:cNvPr id="248" name="Google Shape;248;p22"/>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249" name="Google Shape;249;p22"/>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1" name="Google Shape;251;p22"/>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a:solidFill>
                  <a:srgbClr val="EFEFEF"/>
                </a:solidFill>
                <a:latin typeface="Cabin"/>
                <a:ea typeface="Cabin"/>
                <a:cs typeface="Cabin"/>
                <a:sym typeface="Cabin"/>
              </a:defRPr>
            </a:lvl1pPr>
            <a:lvl2pPr lvl="1" rtl="0">
              <a:buNone/>
              <a:defRPr>
                <a:solidFill>
                  <a:srgbClr val="EFEFEF"/>
                </a:solidFill>
                <a:latin typeface="Cabin"/>
                <a:ea typeface="Cabin"/>
                <a:cs typeface="Cabin"/>
                <a:sym typeface="Cabin"/>
              </a:defRPr>
            </a:lvl2pPr>
            <a:lvl3pPr lvl="2" rtl="0">
              <a:buNone/>
              <a:defRPr>
                <a:solidFill>
                  <a:srgbClr val="EFEFEF"/>
                </a:solidFill>
                <a:latin typeface="Cabin"/>
                <a:ea typeface="Cabin"/>
                <a:cs typeface="Cabin"/>
                <a:sym typeface="Cabin"/>
              </a:defRPr>
            </a:lvl3pPr>
            <a:lvl4pPr lvl="3" rtl="0">
              <a:buNone/>
              <a:defRPr>
                <a:solidFill>
                  <a:srgbClr val="EFEFEF"/>
                </a:solidFill>
                <a:latin typeface="Cabin"/>
                <a:ea typeface="Cabin"/>
                <a:cs typeface="Cabin"/>
                <a:sym typeface="Cabin"/>
              </a:defRPr>
            </a:lvl4pPr>
            <a:lvl5pPr lvl="4" rtl="0">
              <a:buNone/>
              <a:defRPr>
                <a:solidFill>
                  <a:srgbClr val="EFEFEF"/>
                </a:solidFill>
                <a:latin typeface="Cabin"/>
                <a:ea typeface="Cabin"/>
                <a:cs typeface="Cabin"/>
                <a:sym typeface="Cabin"/>
              </a:defRPr>
            </a:lvl5pPr>
            <a:lvl6pPr lvl="5" rtl="0">
              <a:buNone/>
              <a:defRPr>
                <a:solidFill>
                  <a:srgbClr val="EFEFEF"/>
                </a:solidFill>
                <a:latin typeface="Cabin"/>
                <a:ea typeface="Cabin"/>
                <a:cs typeface="Cabin"/>
                <a:sym typeface="Cabin"/>
              </a:defRPr>
            </a:lvl6pPr>
            <a:lvl7pPr lvl="6" rtl="0">
              <a:buNone/>
              <a:defRPr>
                <a:solidFill>
                  <a:srgbClr val="EFEFEF"/>
                </a:solidFill>
                <a:latin typeface="Cabin"/>
                <a:ea typeface="Cabin"/>
                <a:cs typeface="Cabin"/>
                <a:sym typeface="Cabin"/>
              </a:defRPr>
            </a:lvl7pPr>
            <a:lvl8pPr lvl="7" rtl="0">
              <a:buNone/>
              <a:defRPr>
                <a:solidFill>
                  <a:srgbClr val="EFEFEF"/>
                </a:solidFill>
                <a:latin typeface="Cabin"/>
                <a:ea typeface="Cabin"/>
                <a:cs typeface="Cabin"/>
                <a:sym typeface="Cabin"/>
              </a:defRPr>
            </a:lvl8pPr>
            <a:lvl9pPr lvl="8" rtl="0">
              <a:buNone/>
              <a:defRPr>
                <a:solidFill>
                  <a:srgbClr val="EFEFEF"/>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53" name="Google Shape;253;p22"/>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5" name="Google Shape;255;p22"/>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6" name="Google Shape;256;p22"/>
          <p:cNvSpPr txBox="1">
            <a:spLocks noGrp="1"/>
          </p:cNvSpPr>
          <p:nvPr>
            <p:ph type="subTitle" idx="1"/>
          </p:nvPr>
        </p:nvSpPr>
        <p:spPr>
          <a:xfrm>
            <a:off x="684775" y="3017400"/>
            <a:ext cx="7702800" cy="9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200">
                <a:solidFill>
                  <a:srgbClr val="FFFFFF"/>
                </a:solidFill>
              </a:defRPr>
            </a:lvl2pPr>
            <a:lvl3pPr lvl="2" algn="ctr" rtl="0">
              <a:lnSpc>
                <a:spcPct val="100000"/>
              </a:lnSpc>
              <a:spcBef>
                <a:spcPts val="0"/>
              </a:spcBef>
              <a:spcAft>
                <a:spcPts val="0"/>
              </a:spcAft>
              <a:buNone/>
              <a:defRPr sz="1200">
                <a:solidFill>
                  <a:srgbClr val="FFFFFF"/>
                </a:solidFill>
              </a:defRPr>
            </a:lvl3pPr>
            <a:lvl4pPr lvl="3" algn="ctr" rtl="0">
              <a:lnSpc>
                <a:spcPct val="100000"/>
              </a:lnSpc>
              <a:spcBef>
                <a:spcPts val="0"/>
              </a:spcBef>
              <a:spcAft>
                <a:spcPts val="0"/>
              </a:spcAft>
              <a:buNone/>
              <a:defRPr sz="1200">
                <a:solidFill>
                  <a:srgbClr val="FFFFFF"/>
                </a:solidFill>
              </a:defRPr>
            </a:lvl4pPr>
            <a:lvl5pPr lvl="4" algn="ctr" rtl="0">
              <a:lnSpc>
                <a:spcPct val="100000"/>
              </a:lnSpc>
              <a:spcBef>
                <a:spcPts val="0"/>
              </a:spcBef>
              <a:spcAft>
                <a:spcPts val="0"/>
              </a:spcAft>
              <a:buNone/>
              <a:defRPr sz="1200">
                <a:solidFill>
                  <a:srgbClr val="FFFFFF"/>
                </a:solidFill>
              </a:defRPr>
            </a:lvl5pPr>
            <a:lvl6pPr lvl="5" algn="ctr" rtl="0">
              <a:lnSpc>
                <a:spcPct val="100000"/>
              </a:lnSpc>
              <a:spcBef>
                <a:spcPts val="0"/>
              </a:spcBef>
              <a:spcAft>
                <a:spcPts val="0"/>
              </a:spcAft>
              <a:buNone/>
              <a:defRPr sz="1200">
                <a:solidFill>
                  <a:srgbClr val="FFFFFF"/>
                </a:solidFill>
              </a:defRPr>
            </a:lvl6pPr>
            <a:lvl7pPr lvl="6" algn="ctr" rtl="0">
              <a:lnSpc>
                <a:spcPct val="100000"/>
              </a:lnSpc>
              <a:spcBef>
                <a:spcPts val="0"/>
              </a:spcBef>
              <a:spcAft>
                <a:spcPts val="0"/>
              </a:spcAft>
              <a:buNone/>
              <a:defRPr sz="1200">
                <a:solidFill>
                  <a:srgbClr val="FFFFFF"/>
                </a:solidFill>
              </a:defRPr>
            </a:lvl7pPr>
            <a:lvl8pPr lvl="7" algn="ctr" rtl="0">
              <a:lnSpc>
                <a:spcPct val="100000"/>
              </a:lnSpc>
              <a:spcBef>
                <a:spcPts val="0"/>
              </a:spcBef>
              <a:spcAft>
                <a:spcPts val="0"/>
              </a:spcAft>
              <a:buNone/>
              <a:defRPr sz="1200">
                <a:solidFill>
                  <a:srgbClr val="FFFFFF"/>
                </a:solidFill>
              </a:defRPr>
            </a:lvl8pPr>
            <a:lvl9pPr lvl="8" algn="ctr" rtl="0">
              <a:lnSpc>
                <a:spcPct val="100000"/>
              </a:lnSpc>
              <a:spcBef>
                <a:spcPts val="0"/>
              </a:spcBef>
              <a:spcAft>
                <a:spcPts val="0"/>
              </a:spcAft>
              <a:buNone/>
              <a:defRPr sz="1200">
                <a:solidFill>
                  <a:srgbClr val="FFFFFF"/>
                </a:solidFill>
              </a:defRPr>
            </a:lvl9pPr>
          </a:lstStyle>
          <a:p>
            <a:endParaRPr/>
          </a:p>
        </p:txBody>
      </p:sp>
      <p:cxnSp>
        <p:nvCxnSpPr>
          <p:cNvPr id="257" name="Google Shape;257;p22"/>
          <p:cNvCxnSpPr/>
          <p:nvPr/>
        </p:nvCxnSpPr>
        <p:spPr>
          <a:xfrm>
            <a:off x="3814350" y="2884463"/>
            <a:ext cx="1515300" cy="0"/>
          </a:xfrm>
          <a:prstGeom prst="straightConnector1">
            <a:avLst/>
          </a:prstGeom>
          <a:noFill/>
          <a:ln w="19050" cap="flat" cmpd="sng">
            <a:solidFill>
              <a:srgbClr val="FCCC3B"/>
            </a:solidFill>
            <a:prstDash val="solid"/>
            <a:round/>
            <a:headEnd type="none" w="med" len="med"/>
            <a:tailEnd type="none" w="med" len="med"/>
          </a:ln>
        </p:spPr>
      </p:cxnSp>
      <p:sp>
        <p:nvSpPr>
          <p:cNvPr id="258" name="Google Shape;258;p22"/>
          <p:cNvSpPr txBox="1">
            <a:spLocks noGrp="1"/>
          </p:cNvSpPr>
          <p:nvPr>
            <p:ph type="title" hasCustomPrompt="1"/>
          </p:nvPr>
        </p:nvSpPr>
        <p:spPr>
          <a:xfrm>
            <a:off x="314550" y="1919975"/>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350" y="375600"/>
            <a:ext cx="7047300" cy="482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314256"/>
              </a:buClr>
              <a:buSzPts val="2400"/>
              <a:buFont typeface="Montserrat"/>
              <a:buNone/>
              <a:defRPr sz="2400" b="1">
                <a:solidFill>
                  <a:srgbClr val="314256"/>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68100" y="2486100"/>
            <a:ext cx="7047300" cy="21102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1pPr>
            <a:lvl2pPr marL="914400" lvl="1"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2pPr>
            <a:lvl3pPr marL="1371600" lvl="2"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3pPr>
            <a:lvl4pPr marL="1828800" lvl="3"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4pPr>
            <a:lvl5pPr marL="2286000" lvl="4"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5pPr>
            <a:lvl6pPr marL="2743200" lvl="5"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6pPr>
            <a:lvl7pPr marL="3200400" lvl="6"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7pPr>
            <a:lvl8pPr marL="3657600" lvl="7"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8pPr>
            <a:lvl9pPr marL="4114800" lvl="8" indent="-304800" rtl="0">
              <a:lnSpc>
                <a:spcPct val="115000"/>
              </a:lnSpc>
              <a:spcBef>
                <a:spcPts val="0"/>
              </a:spcBef>
              <a:spcAft>
                <a:spcPts val="0"/>
              </a:spcAft>
              <a:buClr>
                <a:srgbClr val="999999"/>
              </a:buClr>
              <a:buSzPts val="1200"/>
              <a:buFont typeface="Cabin"/>
              <a:buChar char="■"/>
              <a:defRPr sz="1200">
                <a:solidFill>
                  <a:srgbClr val="999999"/>
                </a:solidFill>
                <a:latin typeface="Cabin"/>
                <a:ea typeface="Cabin"/>
                <a:cs typeface="Cabin"/>
                <a:sym typeface="Cabin"/>
              </a:defRPr>
            </a:lvl9pPr>
          </a:lstStyle>
          <a:p>
            <a:endParaRPr/>
          </a:p>
        </p:txBody>
      </p:sp>
      <p:sp>
        <p:nvSpPr>
          <p:cNvPr id="8" name="Google Shape;8;p1"/>
          <p:cNvSpPr txBox="1">
            <a:spLocks noGrp="1"/>
          </p:cNvSpPr>
          <p:nvPr>
            <p:ph type="sldNum" idx="12"/>
          </p:nvPr>
        </p:nvSpPr>
        <p:spPr>
          <a:xfrm>
            <a:off x="8741702" y="4749900"/>
            <a:ext cx="402300" cy="393600"/>
          </a:xfrm>
          <a:prstGeom prst="rect">
            <a:avLst/>
          </a:prstGeom>
          <a:noFill/>
          <a:ln>
            <a:noFill/>
          </a:ln>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68" r:id="rId6"/>
    <p:sldLayoutId id="2147483669"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gi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0"/>
          <p:cNvSpPr txBox="1">
            <a:spLocks noGrp="1"/>
          </p:cNvSpPr>
          <p:nvPr>
            <p:ph type="title"/>
          </p:nvPr>
        </p:nvSpPr>
        <p:spPr>
          <a:xfrm>
            <a:off x="1274847" y="1546492"/>
            <a:ext cx="6594305" cy="1456571"/>
          </a:xfrm>
          <a:prstGeom prst="rect">
            <a:avLst/>
          </a:prstGeom>
        </p:spPr>
        <p:txBody>
          <a:bodyPr spcFirstLastPara="1" wrap="square" lIns="91425" tIns="91425" rIns="91425" bIns="91425" anchor="ctr" anchorCtr="0">
            <a:noAutofit/>
          </a:bodyPr>
          <a:lstStyle/>
          <a:p>
            <a:pPr>
              <a:spcBef>
                <a:spcPts val="600"/>
              </a:spcBef>
            </a:pPr>
            <a:r>
              <a:rPr lang="en-US" altLang="en-US" sz="2400" b="1" i="1" dirty="0">
                <a:solidFill>
                  <a:schemeClr val="tx1"/>
                </a:solidFill>
                <a:latin typeface="Montserrat Medium" panose="00000600000000000000" pitchFamily="2" charset="0"/>
                <a:cs typeface="Times New Roman" panose="02020603050405020304" pitchFamily="18" charset="0"/>
              </a:rPr>
              <a:t>Đề tài</a:t>
            </a:r>
            <a:r>
              <a:rPr lang="en-US" altLang="en-US" sz="2400" b="1" i="1" dirty="0">
                <a:solidFill>
                  <a:schemeClr val="tx1"/>
                </a:solidFill>
                <a:latin typeface="Montserrat" panose="00000500000000000000" pitchFamily="2" charset="0"/>
                <a:cs typeface="Times New Roman" panose="02020603050405020304" pitchFamily="18" charset="0"/>
              </a:rPr>
              <a:t>: </a:t>
            </a:r>
            <a:r>
              <a:rPr lang="en-US" altLang="en-US" sz="2400" b="1" dirty="0">
                <a:solidFill>
                  <a:schemeClr val="tx1"/>
                </a:solidFill>
                <a:latin typeface="Montserrat" panose="00000500000000000000" pitchFamily="2" charset="0"/>
                <a:cs typeface="Times New Roman" panose="02020603050405020304" pitchFamily="18" charset="0"/>
              </a:rPr>
              <a:t>NỀN TẢNG CHIA SẺ KHOÁ HỌC – HỌC TẬP TRỰC TUYẾN THÔNG MINH</a:t>
            </a:r>
            <a:endParaRPr dirty="0">
              <a:latin typeface="Montserrat" panose="00000500000000000000" pitchFamily="2" charset="0"/>
            </a:endParaRPr>
          </a:p>
        </p:txBody>
      </p:sp>
      <p:pic>
        <p:nvPicPr>
          <p:cNvPr id="4" name="Picture 3">
            <a:extLst>
              <a:ext uri="{FF2B5EF4-FFF2-40B4-BE49-F238E27FC236}">
                <a16:creationId xmlns:a16="http://schemas.microsoft.com/office/drawing/2014/main" id="{11C15AA6-D073-4A08-8250-313B9C4D8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50" y="454738"/>
            <a:ext cx="865031" cy="865031"/>
          </a:xfrm>
          <a:prstGeom prst="rect">
            <a:avLst/>
          </a:prstGeom>
        </p:spPr>
      </p:pic>
      <p:sp>
        <p:nvSpPr>
          <p:cNvPr id="5" name="Text Box 13">
            <a:extLst>
              <a:ext uri="{FF2B5EF4-FFF2-40B4-BE49-F238E27FC236}">
                <a16:creationId xmlns:a16="http://schemas.microsoft.com/office/drawing/2014/main" id="{810DA676-2837-4B3A-B0B9-DB7E23BA59E3}"/>
              </a:ext>
            </a:extLst>
          </p:cNvPr>
          <p:cNvSpPr txBox="1"/>
          <p:nvPr/>
        </p:nvSpPr>
        <p:spPr>
          <a:xfrm>
            <a:off x="1274847" y="533311"/>
            <a:ext cx="6594306" cy="707886"/>
          </a:xfrm>
          <a:prstGeom prst="rect">
            <a:avLst/>
          </a:prstGeom>
          <a:noFill/>
        </p:spPr>
        <p:txBody>
          <a:bodyPr wrap="square" rtlCol="0">
            <a:spAutoFit/>
          </a:bodyPr>
          <a:lstStyle/>
          <a:p>
            <a:pPr algn="ctr"/>
            <a:r>
              <a:rPr lang="en-US" sz="2000" b="1" dirty="0">
                <a:latin typeface="Montserrat Medium" panose="00000600000000000000" pitchFamily="2" charset="0"/>
                <a:cs typeface="Times New Roman" panose="02020603050405020304" pitchFamily="18" charset="0"/>
              </a:rPr>
              <a:t>TRƯỜNG ĐẠI HỌC CẦN THƠ</a:t>
            </a:r>
          </a:p>
          <a:p>
            <a:pPr algn="ctr"/>
            <a:r>
              <a:rPr lang="en-US" sz="2000" b="1" dirty="0">
                <a:latin typeface="Montserrat Medium" panose="00000600000000000000" pitchFamily="2" charset="0"/>
                <a:cs typeface="Times New Roman" panose="02020603050405020304" pitchFamily="18" charset="0"/>
              </a:rPr>
              <a:t>KHOA CÔNG NGHỆ THÔNG TIN &amp; TRUYỀN THÔNG</a:t>
            </a:r>
          </a:p>
        </p:txBody>
      </p:sp>
      <p:sp>
        <p:nvSpPr>
          <p:cNvPr id="7" name="Google Shape;289;p30">
            <a:extLst>
              <a:ext uri="{FF2B5EF4-FFF2-40B4-BE49-F238E27FC236}">
                <a16:creationId xmlns:a16="http://schemas.microsoft.com/office/drawing/2014/main" id="{98605A2F-A4D0-4A8C-BE3A-4997F4E197F0}"/>
              </a:ext>
            </a:extLst>
          </p:cNvPr>
          <p:cNvSpPr txBox="1">
            <a:spLocks/>
          </p:cNvSpPr>
          <p:nvPr/>
        </p:nvSpPr>
        <p:spPr>
          <a:xfrm>
            <a:off x="5794230" y="3308358"/>
            <a:ext cx="2164009" cy="10307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200" i="1" dirty="0">
                <a:solidFill>
                  <a:srgbClr val="4C0000"/>
                </a:solidFill>
                <a:latin typeface="Montserrat Medium" panose="00000600000000000000" pitchFamily="2" charset="0"/>
                <a:cs typeface="Times New Roman" panose="02020603050405020304" pitchFamily="18" charset="0"/>
              </a:rPr>
              <a:t>Sinh viên thực hiện:</a:t>
            </a:r>
          </a:p>
          <a:p>
            <a:pPr marL="342900" indent="-342900" algn="l">
              <a:lnSpc>
                <a:spcPct val="120000"/>
              </a:lnSpc>
              <a:spcBef>
                <a:spcPct val="50000"/>
              </a:spcBef>
              <a:buClr>
                <a:srgbClr val="2060E0"/>
              </a:buClr>
              <a:buFont typeface="Wingdings" panose="05000000000000000000" pitchFamily="2" charset="2"/>
              <a:buNone/>
            </a:pPr>
            <a:r>
              <a:rPr lang="en-US" b="1" dirty="0">
                <a:solidFill>
                  <a:srgbClr val="3E516C"/>
                </a:solidFill>
                <a:latin typeface="Montserrat Medium" panose="00000600000000000000" pitchFamily="2" charset="0"/>
                <a:cs typeface="Times New Roman" panose="02020603050405020304" pitchFamily="18" charset="0"/>
              </a:rPr>
              <a:t>LÊ MINH NGHĨA</a:t>
            </a:r>
          </a:p>
          <a:p>
            <a:pPr marL="342900" indent="-342900" algn="l">
              <a:lnSpc>
                <a:spcPct val="120000"/>
              </a:lnSpc>
              <a:spcBef>
                <a:spcPct val="50000"/>
              </a:spcBef>
              <a:buClr>
                <a:srgbClr val="2060E0"/>
              </a:buClr>
              <a:buFont typeface="Wingdings" panose="05000000000000000000" pitchFamily="2" charset="2"/>
              <a:buNone/>
            </a:pPr>
            <a:r>
              <a:rPr lang="en-US" b="1" dirty="0">
                <a:solidFill>
                  <a:srgbClr val="3E516C"/>
                </a:solidFill>
                <a:latin typeface="Montserrat Medium" panose="00000600000000000000" pitchFamily="2" charset="0"/>
                <a:cs typeface="Times New Roman" panose="02020603050405020304" pitchFamily="18" charset="0"/>
              </a:rPr>
              <a:t>B1605229</a:t>
            </a:r>
            <a:endParaRPr lang="vi-VN" b="1" dirty="0">
              <a:solidFill>
                <a:srgbClr val="3E516C"/>
              </a:solidFill>
              <a:latin typeface="Montserrat Medium" panose="00000600000000000000" pitchFamily="2" charset="0"/>
              <a:cs typeface="Times New Roman" panose="02020603050405020304" pitchFamily="18" charset="0"/>
            </a:endParaRPr>
          </a:p>
        </p:txBody>
      </p:sp>
      <p:sp>
        <p:nvSpPr>
          <p:cNvPr id="10" name="Google Shape;289;p30">
            <a:extLst>
              <a:ext uri="{FF2B5EF4-FFF2-40B4-BE49-F238E27FC236}">
                <a16:creationId xmlns:a16="http://schemas.microsoft.com/office/drawing/2014/main" id="{51A55AFF-DF80-4DD5-9580-E936CBAD2A2A}"/>
              </a:ext>
            </a:extLst>
          </p:cNvPr>
          <p:cNvSpPr txBox="1">
            <a:spLocks/>
          </p:cNvSpPr>
          <p:nvPr/>
        </p:nvSpPr>
        <p:spPr>
          <a:xfrm>
            <a:off x="1274847" y="3402613"/>
            <a:ext cx="2164009" cy="6220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200" i="1" dirty="0">
                <a:solidFill>
                  <a:srgbClr val="4C0000"/>
                </a:solidFill>
                <a:latin typeface="Montserrat Medium" panose="00000600000000000000" pitchFamily="2" charset="0"/>
                <a:cs typeface="Times New Roman" panose="02020603050405020304" pitchFamily="18" charset="0"/>
              </a:rPr>
              <a:t>Giáo viên hướng dẫn:</a:t>
            </a:r>
          </a:p>
          <a:p>
            <a:pPr marL="342900" indent="-342900" algn="l">
              <a:lnSpc>
                <a:spcPct val="120000"/>
              </a:lnSpc>
              <a:spcBef>
                <a:spcPct val="50000"/>
              </a:spcBef>
              <a:buClr>
                <a:srgbClr val="2060E0"/>
              </a:buClr>
              <a:buFont typeface="Wingdings" panose="05000000000000000000" pitchFamily="2" charset="2"/>
              <a:buNone/>
            </a:pPr>
            <a:r>
              <a:rPr lang="en-US" b="1" dirty="0" err="1">
                <a:solidFill>
                  <a:srgbClr val="3E516C"/>
                </a:solidFill>
                <a:latin typeface="Montserrat Medium" panose="00000600000000000000" pitchFamily="2" charset="0"/>
                <a:cs typeface="Times New Roman" panose="02020603050405020304" pitchFamily="18" charset="0"/>
              </a:rPr>
              <a:t>Ths</a:t>
            </a:r>
            <a:r>
              <a:rPr lang="en-US" b="1" dirty="0">
                <a:solidFill>
                  <a:srgbClr val="3E516C"/>
                </a:solidFill>
                <a:latin typeface="Montserrat Medium" panose="00000600000000000000" pitchFamily="2" charset="0"/>
                <a:cs typeface="Times New Roman" panose="02020603050405020304" pitchFamily="18" charset="0"/>
              </a:rPr>
              <a:t>. PHẠM NGỌC QUYỀN</a:t>
            </a:r>
            <a:endParaRPr lang="vi-VN" b="1" dirty="0">
              <a:solidFill>
                <a:srgbClr val="3E516C"/>
              </a:solidFill>
              <a:latin typeface="Montserrat Medium" panose="00000600000000000000" pitchFamily="2"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46E87991-D66D-4A7E-9253-4D2E2713417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1</a:t>
            </a:fld>
            <a:endParaRPr lang="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Mô tả hệ thống</a:t>
            </a:r>
          </a:p>
          <a:p>
            <a:endParaRPr lang="en-US" dirty="0">
              <a:latin typeface="Montserrat" panose="00000500000000000000" pitchFamily="2" charset="0"/>
            </a:endParaRPr>
          </a:p>
        </p:txBody>
      </p:sp>
      <p:sp>
        <p:nvSpPr>
          <p:cNvPr id="2" name="Slide Number Placeholder 1">
            <a:extLst>
              <a:ext uri="{FF2B5EF4-FFF2-40B4-BE49-F238E27FC236}">
                <a16:creationId xmlns:a16="http://schemas.microsoft.com/office/drawing/2014/main" id="{8240FE17-0AF1-45D8-9BC8-AF258FD540F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10</a:t>
            </a:fld>
            <a:endParaRPr lang="es">
              <a:solidFill>
                <a:schemeClr val="bg1"/>
              </a:solidFill>
            </a:endParaRPr>
          </a:p>
        </p:txBody>
      </p:sp>
    </p:spTree>
    <p:extLst>
      <p:ext uri="{BB962C8B-B14F-4D97-AF65-F5344CB8AC3E}">
        <p14:creationId xmlns:p14="http://schemas.microsoft.com/office/powerpoint/2010/main" val="258059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Cơ sở lý thuyết</a:t>
            </a:r>
          </a:p>
          <a:p>
            <a:endParaRPr lang="en-US" dirty="0"/>
          </a:p>
        </p:txBody>
      </p:sp>
      <p:sp>
        <p:nvSpPr>
          <p:cNvPr id="2" name="Slide Number Placeholder 1">
            <a:extLst>
              <a:ext uri="{FF2B5EF4-FFF2-40B4-BE49-F238E27FC236}">
                <a16:creationId xmlns:a16="http://schemas.microsoft.com/office/drawing/2014/main" id="{B9FF5875-7D57-4145-B317-6EEE844760BE}"/>
              </a:ext>
            </a:extLst>
          </p:cNvPr>
          <p:cNvSpPr>
            <a:spLocks noGrp="1"/>
          </p:cNvSpPr>
          <p:nvPr>
            <p:ph type="sldNum" idx="12"/>
          </p:nvPr>
        </p:nvSpPr>
        <p:spPr>
          <a:xfrm>
            <a:off x="8741702" y="4915553"/>
            <a:ext cx="402300" cy="393600"/>
          </a:xfrm>
        </p:spPr>
        <p:txBody>
          <a:bodyPr/>
          <a:lstStyle/>
          <a:p>
            <a:pPr marL="0" lvl="0" indent="0" algn="l" rtl="0">
              <a:spcBef>
                <a:spcPts val="0"/>
              </a:spcBef>
              <a:spcAft>
                <a:spcPts val="0"/>
              </a:spcAft>
              <a:buNone/>
            </a:pPr>
            <a:fld id="{00000000-1234-1234-1234-123412341234}" type="slidenum">
              <a:rPr lang="es" smtClean="0">
                <a:solidFill>
                  <a:schemeClr val="bg1"/>
                </a:solidFill>
              </a:rPr>
              <a:t>11</a:t>
            </a:fld>
            <a:endParaRPr lang="es">
              <a:solidFill>
                <a:schemeClr val="bg1"/>
              </a:solidFill>
            </a:endParaRPr>
          </a:p>
        </p:txBody>
      </p:sp>
      <p:sp>
        <p:nvSpPr>
          <p:cNvPr id="7" name="Text Box 3">
            <a:extLst>
              <a:ext uri="{FF2B5EF4-FFF2-40B4-BE49-F238E27FC236}">
                <a16:creationId xmlns:a16="http://schemas.microsoft.com/office/drawing/2014/main" id="{2495B42A-D9D0-4C54-B637-EE69E23DF548}"/>
              </a:ext>
            </a:extLst>
          </p:cNvPr>
          <p:cNvSpPr txBox="1"/>
          <p:nvPr/>
        </p:nvSpPr>
        <p:spPr>
          <a:xfrm>
            <a:off x="961939" y="1467652"/>
            <a:ext cx="7047100" cy="523220"/>
          </a:xfrm>
          <a:prstGeom prst="rect">
            <a:avLst/>
          </a:prstGeom>
          <a:noFill/>
        </p:spPr>
        <p:txBody>
          <a:bodyPr wrap="square" rtlCol="0">
            <a:spAutoFit/>
          </a:bodyPr>
          <a:lstStyle/>
          <a:p>
            <a:r>
              <a:rPr lang="en-US" dirty="0">
                <a:latin typeface="Montserrat "/>
                <a:cs typeface="Times New Roman" panose="02020603050405020304" pitchFamily="18" charset="0"/>
              </a:rPr>
              <a:t>Hệ thống “Cộng đồng gia sư” được thiết kế và xây dựng dựa trên các nền tảng và công nghệ sau: </a:t>
            </a:r>
          </a:p>
        </p:txBody>
      </p:sp>
      <p:grpSp>
        <p:nvGrpSpPr>
          <p:cNvPr id="16" name="Group 15">
            <a:extLst>
              <a:ext uri="{FF2B5EF4-FFF2-40B4-BE49-F238E27FC236}">
                <a16:creationId xmlns:a16="http://schemas.microsoft.com/office/drawing/2014/main" id="{1B5896EC-0127-4311-A246-A41D475F443F}"/>
              </a:ext>
            </a:extLst>
          </p:cNvPr>
          <p:cNvGrpSpPr/>
          <p:nvPr/>
        </p:nvGrpSpPr>
        <p:grpSpPr>
          <a:xfrm>
            <a:off x="1021088" y="2159695"/>
            <a:ext cx="7629290" cy="2094004"/>
            <a:chOff x="1021088" y="2159695"/>
            <a:chExt cx="7629290" cy="2094004"/>
          </a:xfrm>
        </p:grpSpPr>
        <p:grpSp>
          <p:nvGrpSpPr>
            <p:cNvPr id="15" name="Group 14">
              <a:extLst>
                <a:ext uri="{FF2B5EF4-FFF2-40B4-BE49-F238E27FC236}">
                  <a16:creationId xmlns:a16="http://schemas.microsoft.com/office/drawing/2014/main" id="{A8D365B2-6F61-465A-B0C8-837CAC607B21}"/>
                </a:ext>
              </a:extLst>
            </p:cNvPr>
            <p:cNvGrpSpPr/>
            <p:nvPr/>
          </p:nvGrpSpPr>
          <p:grpSpPr>
            <a:xfrm>
              <a:off x="1021088" y="2159695"/>
              <a:ext cx="7629290" cy="2094004"/>
              <a:chOff x="1021088" y="1994042"/>
              <a:chExt cx="7629290" cy="2094004"/>
            </a:xfrm>
          </p:grpSpPr>
          <p:pic>
            <p:nvPicPr>
              <p:cNvPr id="1026" name="Picture 2" descr="Glitch (company) - Wikipedia">
                <a:extLst>
                  <a:ext uri="{FF2B5EF4-FFF2-40B4-BE49-F238E27FC236}">
                    <a16:creationId xmlns:a16="http://schemas.microsoft.com/office/drawing/2014/main" id="{95C854CC-59BD-475C-9D2D-7B8BF1C39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411" y="2588341"/>
                <a:ext cx="388048" cy="3017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 an API Key | Maps JavaScript API | Google Developers">
                <a:extLst>
                  <a:ext uri="{FF2B5EF4-FFF2-40B4-BE49-F238E27FC236}">
                    <a16:creationId xmlns:a16="http://schemas.microsoft.com/office/drawing/2014/main" id="{7AAD7605-6A33-4F54-A2BA-A19C58C2B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746" y="3686318"/>
                <a:ext cx="386836" cy="3868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rebase, Bài mở đầu: Giới thiệu về Firebase. - Eitguide">
                <a:extLst>
                  <a:ext uri="{FF2B5EF4-FFF2-40B4-BE49-F238E27FC236}">
                    <a16:creationId xmlns:a16="http://schemas.microsoft.com/office/drawing/2014/main" id="{B2F5C067-ECB7-48CD-80EA-C19CC0B927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485" y="2931274"/>
                <a:ext cx="691276" cy="628432"/>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Kết quả hình ảnh cho bootstrap icon">
                <a:extLst>
                  <a:ext uri="{FF2B5EF4-FFF2-40B4-BE49-F238E27FC236}">
                    <a16:creationId xmlns:a16="http://schemas.microsoft.com/office/drawing/2014/main" id="{95E153A7-8C85-48E4-9A89-00A1B07193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021088" y="2474222"/>
                <a:ext cx="540228" cy="45370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Kết quả hình ảnh cho jquery">
                <a:extLst>
                  <a:ext uri="{FF2B5EF4-FFF2-40B4-BE49-F238E27FC236}">
                    <a16:creationId xmlns:a16="http://schemas.microsoft.com/office/drawing/2014/main" id="{240E86CD-4245-4FE7-AF96-C9BB3F1A4C7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6951" y="3665810"/>
                <a:ext cx="395970" cy="39597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Kết quả hình ảnh cho html">
                <a:extLst>
                  <a:ext uri="{FF2B5EF4-FFF2-40B4-BE49-F238E27FC236}">
                    <a16:creationId xmlns:a16="http://schemas.microsoft.com/office/drawing/2014/main" id="{6FC06DBE-6FE1-4802-9E60-D8F6D64AF60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1035" y="2023821"/>
                <a:ext cx="567731" cy="31934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Kết quả hình ảnh cho php">
                <a:extLst>
                  <a:ext uri="{FF2B5EF4-FFF2-40B4-BE49-F238E27FC236}">
                    <a16:creationId xmlns:a16="http://schemas.microsoft.com/office/drawing/2014/main" id="{616B3E50-45A5-410C-B37C-69920D4C615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80913" y="2580400"/>
                <a:ext cx="523742" cy="328223"/>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descr="Kết quả hình ảnh cho ajax php">
                <a:extLst>
                  <a:ext uri="{FF2B5EF4-FFF2-40B4-BE49-F238E27FC236}">
                    <a16:creationId xmlns:a16="http://schemas.microsoft.com/office/drawing/2014/main" id="{4B67E992-59DB-4889-948E-162AF0DC622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59480" y="2034376"/>
                <a:ext cx="620108" cy="32490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2" descr="Kết quả hình ảnh cho mysql">
                <a:extLst>
                  <a:ext uri="{FF2B5EF4-FFF2-40B4-BE49-F238E27FC236}">
                    <a16:creationId xmlns:a16="http://schemas.microsoft.com/office/drawing/2014/main" id="{D01AE965-EFB5-4059-90F0-A6958F2768B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12912" y="3195868"/>
                <a:ext cx="537796" cy="27830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4" descr="Kết quả hình ảnh cho mvc model icon">
                <a:extLst>
                  <a:ext uri="{FF2B5EF4-FFF2-40B4-BE49-F238E27FC236}">
                    <a16:creationId xmlns:a16="http://schemas.microsoft.com/office/drawing/2014/main" id="{0EECD2F8-52D6-4BA4-B2EF-25D45351241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6071" y="3662609"/>
                <a:ext cx="598736" cy="39858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339EB042-8F5F-45BA-8A4F-ACD97C79915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944394" y="3108115"/>
                <a:ext cx="540228" cy="369678"/>
              </a:xfrm>
              <a:prstGeom prst="rect">
                <a:avLst/>
              </a:prstGeom>
            </p:spPr>
          </p:pic>
          <p:pic>
            <p:nvPicPr>
              <p:cNvPr id="63" name="Picture 4" descr="Kết quả hình ảnh cho xampp icon">
                <a:extLst>
                  <a:ext uri="{FF2B5EF4-FFF2-40B4-BE49-F238E27FC236}">
                    <a16:creationId xmlns:a16="http://schemas.microsoft.com/office/drawing/2014/main" id="{1A553E2E-40EC-4481-8B7F-DDA6B474D0B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991080" y="2536447"/>
                <a:ext cx="373232" cy="37323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B72C95A-E761-453C-9D48-47DF9173BD4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26014" y="1994042"/>
                <a:ext cx="347038" cy="347038"/>
              </a:xfrm>
              <a:prstGeom prst="rect">
                <a:avLst/>
              </a:prstGeom>
            </p:spPr>
          </p:pic>
          <p:pic>
            <p:nvPicPr>
              <p:cNvPr id="1040" name="Picture 16" descr="GitHub Logos and Usage · GitHub">
                <a:extLst>
                  <a:ext uri="{FF2B5EF4-FFF2-40B4-BE49-F238E27FC236}">
                    <a16:creationId xmlns:a16="http://schemas.microsoft.com/office/drawing/2014/main" id="{3D57E4BF-10F3-46BB-8ACA-FBD7CD55E69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75107" y="3616350"/>
                <a:ext cx="471696" cy="471696"/>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5A84AAC9-D655-4CB5-B9B0-DA099F5F09B6}"/>
                  </a:ext>
                </a:extLst>
              </p:cNvPr>
              <p:cNvSpPr/>
              <p:nvPr/>
            </p:nvSpPr>
            <p:spPr>
              <a:xfrm>
                <a:off x="3345871" y="3180937"/>
                <a:ext cx="1012895"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Laravel</a:t>
                </a:r>
              </a:p>
            </p:txBody>
          </p:sp>
          <p:sp>
            <p:nvSpPr>
              <p:cNvPr id="88" name="Rectangle 87">
                <a:extLst>
                  <a:ext uri="{FF2B5EF4-FFF2-40B4-BE49-F238E27FC236}">
                    <a16:creationId xmlns:a16="http://schemas.microsoft.com/office/drawing/2014/main" id="{8D0688F4-3017-4A38-8E46-775C4FCECD08}"/>
                  </a:ext>
                </a:extLst>
              </p:cNvPr>
              <p:cNvSpPr/>
              <p:nvPr/>
            </p:nvSpPr>
            <p:spPr>
              <a:xfrm>
                <a:off x="1429081" y="2040028"/>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HTML – CSS </a:t>
                </a:r>
              </a:p>
            </p:txBody>
          </p:sp>
          <p:sp>
            <p:nvSpPr>
              <p:cNvPr id="89" name="Rectangle 88">
                <a:extLst>
                  <a:ext uri="{FF2B5EF4-FFF2-40B4-BE49-F238E27FC236}">
                    <a16:creationId xmlns:a16="http://schemas.microsoft.com/office/drawing/2014/main" id="{E01542BF-560B-4551-ADD0-0385AFF69083}"/>
                  </a:ext>
                </a:extLst>
              </p:cNvPr>
              <p:cNvSpPr/>
              <p:nvPr/>
            </p:nvSpPr>
            <p:spPr>
              <a:xfrm>
                <a:off x="1424796" y="2601112"/>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Bootstrap</a:t>
                </a:r>
              </a:p>
            </p:txBody>
          </p:sp>
          <p:sp>
            <p:nvSpPr>
              <p:cNvPr id="90" name="Rectangle 89">
                <a:extLst>
                  <a:ext uri="{FF2B5EF4-FFF2-40B4-BE49-F238E27FC236}">
                    <a16:creationId xmlns:a16="http://schemas.microsoft.com/office/drawing/2014/main" id="{550C1665-A3F0-4A6D-B583-C48248B12F12}"/>
                  </a:ext>
                </a:extLst>
              </p:cNvPr>
              <p:cNvSpPr/>
              <p:nvPr/>
            </p:nvSpPr>
            <p:spPr>
              <a:xfrm>
                <a:off x="1413258" y="3746610"/>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Jquery</a:t>
                </a:r>
                <a:endParaRPr lang="en-US" dirty="0">
                  <a:ln w="0"/>
                  <a:latin typeface="Montserrat "/>
                  <a:ea typeface="Tahoma" panose="020B0604030504040204" pitchFamily="34" charset="0"/>
                  <a:cs typeface="Tahoma" panose="020B0604030504040204" pitchFamily="34" charset="0"/>
                </a:endParaRPr>
              </a:p>
            </p:txBody>
          </p:sp>
          <p:sp>
            <p:nvSpPr>
              <p:cNvPr id="91" name="Rectangle 90">
                <a:extLst>
                  <a:ext uri="{FF2B5EF4-FFF2-40B4-BE49-F238E27FC236}">
                    <a16:creationId xmlns:a16="http://schemas.microsoft.com/office/drawing/2014/main" id="{192CB603-D57E-4B3F-B581-4C26229F48F3}"/>
                  </a:ext>
                </a:extLst>
              </p:cNvPr>
              <p:cNvSpPr/>
              <p:nvPr/>
            </p:nvSpPr>
            <p:spPr>
              <a:xfrm>
                <a:off x="3345871" y="2605738"/>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PHP</a:t>
                </a:r>
              </a:p>
            </p:txBody>
          </p:sp>
          <p:sp>
            <p:nvSpPr>
              <p:cNvPr id="93" name="Rectangle 92">
                <a:extLst>
                  <a:ext uri="{FF2B5EF4-FFF2-40B4-BE49-F238E27FC236}">
                    <a16:creationId xmlns:a16="http://schemas.microsoft.com/office/drawing/2014/main" id="{BBA2B925-C272-44B3-967B-99F49EF59900}"/>
                  </a:ext>
                </a:extLst>
              </p:cNvPr>
              <p:cNvSpPr/>
              <p:nvPr/>
            </p:nvSpPr>
            <p:spPr>
              <a:xfrm>
                <a:off x="3364872" y="2015029"/>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Ajax</a:t>
                </a:r>
              </a:p>
            </p:txBody>
          </p:sp>
          <p:sp>
            <p:nvSpPr>
              <p:cNvPr id="94" name="Rectangle 93">
                <a:extLst>
                  <a:ext uri="{FF2B5EF4-FFF2-40B4-BE49-F238E27FC236}">
                    <a16:creationId xmlns:a16="http://schemas.microsoft.com/office/drawing/2014/main" id="{7CC12660-A281-490E-B17A-A9B9C00C9361}"/>
                  </a:ext>
                </a:extLst>
              </p:cNvPr>
              <p:cNvSpPr/>
              <p:nvPr/>
            </p:nvSpPr>
            <p:spPr>
              <a:xfrm>
                <a:off x="3345870" y="3761969"/>
                <a:ext cx="1680143"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Mô hình MVC</a:t>
                </a:r>
              </a:p>
            </p:txBody>
          </p:sp>
          <p:sp>
            <p:nvSpPr>
              <p:cNvPr id="95" name="Rectangle 94">
                <a:extLst>
                  <a:ext uri="{FF2B5EF4-FFF2-40B4-BE49-F238E27FC236}">
                    <a16:creationId xmlns:a16="http://schemas.microsoft.com/office/drawing/2014/main" id="{FA6437E2-E696-4D45-AAC5-F83B64C2E40A}"/>
                  </a:ext>
                </a:extLst>
              </p:cNvPr>
              <p:cNvSpPr/>
              <p:nvPr/>
            </p:nvSpPr>
            <p:spPr>
              <a:xfrm>
                <a:off x="5265309" y="2013932"/>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Visual Code</a:t>
                </a:r>
              </a:p>
            </p:txBody>
          </p:sp>
          <p:sp>
            <p:nvSpPr>
              <p:cNvPr id="96" name="Rectangle 95">
                <a:extLst>
                  <a:ext uri="{FF2B5EF4-FFF2-40B4-BE49-F238E27FC236}">
                    <a16:creationId xmlns:a16="http://schemas.microsoft.com/office/drawing/2014/main" id="{38AD3D3B-A396-4D76-8984-24833B182382}"/>
                  </a:ext>
                </a:extLst>
              </p:cNvPr>
              <p:cNvSpPr/>
              <p:nvPr/>
            </p:nvSpPr>
            <p:spPr>
              <a:xfrm>
                <a:off x="5284164" y="2576136"/>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Xampp</a:t>
                </a:r>
                <a:endParaRPr lang="en-US" dirty="0">
                  <a:ln w="0"/>
                  <a:latin typeface="Montserrat "/>
                  <a:ea typeface="Tahoma" panose="020B0604030504040204" pitchFamily="34" charset="0"/>
                  <a:cs typeface="Tahoma" panose="020B0604030504040204" pitchFamily="34" charset="0"/>
                </a:endParaRPr>
              </a:p>
            </p:txBody>
          </p:sp>
          <p:sp>
            <p:nvSpPr>
              <p:cNvPr id="97" name="Rectangle 96">
                <a:extLst>
                  <a:ext uri="{FF2B5EF4-FFF2-40B4-BE49-F238E27FC236}">
                    <a16:creationId xmlns:a16="http://schemas.microsoft.com/office/drawing/2014/main" id="{0A6E5986-0E25-45B0-B751-8C41EE255800}"/>
                  </a:ext>
                </a:extLst>
              </p:cNvPr>
              <p:cNvSpPr/>
              <p:nvPr/>
            </p:nvSpPr>
            <p:spPr>
              <a:xfrm>
                <a:off x="5300870" y="3147028"/>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MySQL</a:t>
                </a:r>
              </a:p>
            </p:txBody>
          </p:sp>
          <p:sp>
            <p:nvSpPr>
              <p:cNvPr id="98" name="Rectangle 97">
                <a:extLst>
                  <a:ext uri="{FF2B5EF4-FFF2-40B4-BE49-F238E27FC236}">
                    <a16:creationId xmlns:a16="http://schemas.microsoft.com/office/drawing/2014/main" id="{DE2ACCD9-4F5E-49B8-86C1-480679104582}"/>
                  </a:ext>
                </a:extLst>
              </p:cNvPr>
              <p:cNvSpPr/>
              <p:nvPr/>
            </p:nvSpPr>
            <p:spPr>
              <a:xfrm>
                <a:off x="5277812" y="3731731"/>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Github</a:t>
                </a:r>
                <a:endParaRPr lang="en-US" dirty="0">
                  <a:ln w="0"/>
                  <a:latin typeface="Montserrat "/>
                  <a:ea typeface="Tahoma" panose="020B0604030504040204" pitchFamily="34" charset="0"/>
                  <a:cs typeface="Tahoma" panose="020B0604030504040204" pitchFamily="34" charset="0"/>
                </a:endParaRPr>
              </a:p>
            </p:txBody>
          </p:sp>
          <p:sp>
            <p:nvSpPr>
              <p:cNvPr id="99" name="Rectangle 98">
                <a:extLst>
                  <a:ext uri="{FF2B5EF4-FFF2-40B4-BE49-F238E27FC236}">
                    <a16:creationId xmlns:a16="http://schemas.microsoft.com/office/drawing/2014/main" id="{DC20614E-4494-45D6-8FD7-8B8FA7964A41}"/>
                  </a:ext>
                </a:extLst>
              </p:cNvPr>
              <p:cNvSpPr/>
              <p:nvPr/>
            </p:nvSpPr>
            <p:spPr>
              <a:xfrm>
                <a:off x="7211056" y="2024445"/>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VNPay</a:t>
                </a:r>
                <a:endParaRPr lang="en-US" dirty="0">
                  <a:ln w="0"/>
                  <a:latin typeface="Montserrat "/>
                  <a:ea typeface="Tahoma" panose="020B0604030504040204" pitchFamily="34" charset="0"/>
                  <a:cs typeface="Tahoma" panose="020B0604030504040204" pitchFamily="34" charset="0"/>
                </a:endParaRPr>
              </a:p>
            </p:txBody>
          </p:sp>
          <p:sp>
            <p:nvSpPr>
              <p:cNvPr id="100" name="Rectangle 99">
                <a:extLst>
                  <a:ext uri="{FF2B5EF4-FFF2-40B4-BE49-F238E27FC236}">
                    <a16:creationId xmlns:a16="http://schemas.microsoft.com/office/drawing/2014/main" id="{19D25FE0-183C-4779-8BB9-3B4EAE2A2364}"/>
                  </a:ext>
                </a:extLst>
              </p:cNvPr>
              <p:cNvSpPr/>
              <p:nvPr/>
            </p:nvSpPr>
            <p:spPr>
              <a:xfrm>
                <a:off x="7193773" y="2586427"/>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Glitch</a:t>
                </a:r>
              </a:p>
            </p:txBody>
          </p:sp>
          <p:sp>
            <p:nvSpPr>
              <p:cNvPr id="101" name="Rectangle 100">
                <a:extLst>
                  <a:ext uri="{FF2B5EF4-FFF2-40B4-BE49-F238E27FC236}">
                    <a16:creationId xmlns:a16="http://schemas.microsoft.com/office/drawing/2014/main" id="{3E9DEEAE-9A8E-4A0A-8E4D-206B1FA47E60}"/>
                  </a:ext>
                </a:extLst>
              </p:cNvPr>
              <p:cNvSpPr/>
              <p:nvPr/>
            </p:nvSpPr>
            <p:spPr>
              <a:xfrm>
                <a:off x="7211056" y="3174303"/>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Firebase</a:t>
                </a:r>
              </a:p>
            </p:txBody>
          </p:sp>
          <p:sp>
            <p:nvSpPr>
              <p:cNvPr id="102" name="Rectangle 101">
                <a:extLst>
                  <a:ext uri="{FF2B5EF4-FFF2-40B4-BE49-F238E27FC236}">
                    <a16:creationId xmlns:a16="http://schemas.microsoft.com/office/drawing/2014/main" id="{6551590A-9886-4408-863F-0277CA83CB81}"/>
                  </a:ext>
                </a:extLst>
              </p:cNvPr>
              <p:cNvSpPr/>
              <p:nvPr/>
            </p:nvSpPr>
            <p:spPr>
              <a:xfrm>
                <a:off x="7211056" y="3726877"/>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Google API</a:t>
                </a:r>
              </a:p>
            </p:txBody>
          </p:sp>
          <p:pic>
            <p:nvPicPr>
              <p:cNvPr id="1048" name="Picture 24" descr="Javascript Icon Png #393508 - Free Icons Library">
                <a:extLst>
                  <a:ext uri="{FF2B5EF4-FFF2-40B4-BE49-F238E27FC236}">
                    <a16:creationId xmlns:a16="http://schemas.microsoft.com/office/drawing/2014/main" id="{7082A3EE-1A07-40DE-868B-14C1670A4AE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06275" y="3093377"/>
                <a:ext cx="406985" cy="406985"/>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FA30FBA7-4627-420D-B9C0-F10038A0354A}"/>
                  </a:ext>
                </a:extLst>
              </p:cNvPr>
              <p:cNvSpPr/>
              <p:nvPr/>
            </p:nvSpPr>
            <p:spPr>
              <a:xfrm>
                <a:off x="1424796" y="3174303"/>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Javascript</a:t>
                </a:r>
                <a:endParaRPr lang="en-US" dirty="0">
                  <a:ln w="0"/>
                  <a:latin typeface="Montserrat "/>
                  <a:ea typeface="Tahoma" panose="020B0604030504040204" pitchFamily="34" charset="0"/>
                  <a:cs typeface="Tahoma" panose="020B0604030504040204" pitchFamily="34" charset="0"/>
                </a:endParaRPr>
              </a:p>
            </p:txBody>
          </p:sp>
        </p:grpSp>
        <p:pic>
          <p:nvPicPr>
            <p:cNvPr id="1050" name="Picture 26" descr="VNPAY - Công ty cổ phần giải pháp thanh toán Việt Nam">
              <a:extLst>
                <a:ext uri="{FF2B5EF4-FFF2-40B4-BE49-F238E27FC236}">
                  <a16:creationId xmlns:a16="http://schemas.microsoft.com/office/drawing/2014/main" id="{70671513-ED9D-4130-855E-EE7AAD2273E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07485" y="2226601"/>
              <a:ext cx="652998" cy="2222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5706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Thiết kế hệ thống</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12</a:t>
            </a:fld>
            <a:endParaRPr lang="es" dirty="0">
              <a:solidFill>
                <a:schemeClr val="bg1"/>
              </a:solidFill>
            </a:endParaRPr>
          </a:p>
        </p:txBody>
      </p:sp>
      <p:pic>
        <p:nvPicPr>
          <p:cNvPr id="7" name="Picture 6">
            <a:extLst>
              <a:ext uri="{FF2B5EF4-FFF2-40B4-BE49-F238E27FC236}">
                <a16:creationId xmlns:a16="http://schemas.microsoft.com/office/drawing/2014/main" id="{89F9E3C2-8082-4987-A205-B7A53F5C81C3}"/>
              </a:ext>
            </a:extLst>
          </p:cNvPr>
          <p:cNvPicPr>
            <a:picLocks noChangeAspect="1"/>
          </p:cNvPicPr>
          <p:nvPr/>
        </p:nvPicPr>
        <p:blipFill>
          <a:blip r:embed="rId2"/>
          <a:stretch>
            <a:fillRect/>
          </a:stretch>
        </p:blipFill>
        <p:spPr>
          <a:xfrm>
            <a:off x="2766254" y="1463040"/>
            <a:ext cx="2910646" cy="3138731"/>
          </a:xfrm>
          <a:prstGeom prst="rect">
            <a:avLst/>
          </a:prstGeom>
        </p:spPr>
      </p:pic>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274515" y="4601771"/>
            <a:ext cx="482462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người dùng không có tài khoản</a:t>
            </a:r>
            <a:endParaRPr lang="en-US" dirty="0">
              <a:latin typeface="Montserrat "/>
            </a:endParaRPr>
          </a:p>
        </p:txBody>
      </p:sp>
    </p:spTree>
    <p:extLst>
      <p:ext uri="{BB962C8B-B14F-4D97-AF65-F5344CB8AC3E}">
        <p14:creationId xmlns:p14="http://schemas.microsoft.com/office/powerpoint/2010/main" val="307172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Thiết kế hệ thống</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13</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3217421" y="4638225"/>
            <a:ext cx="2709158"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học viên</a:t>
            </a:r>
            <a:endParaRPr lang="en-US" dirty="0">
              <a:latin typeface="Montserrat "/>
            </a:endParaRPr>
          </a:p>
        </p:txBody>
      </p:sp>
      <p:pic>
        <p:nvPicPr>
          <p:cNvPr id="6" name="Picture 5">
            <a:extLst>
              <a:ext uri="{FF2B5EF4-FFF2-40B4-BE49-F238E27FC236}">
                <a16:creationId xmlns:a16="http://schemas.microsoft.com/office/drawing/2014/main" id="{B5931ECC-BDD6-4D6B-B1A3-0062EB64C9CE}"/>
              </a:ext>
            </a:extLst>
          </p:cNvPr>
          <p:cNvPicPr>
            <a:picLocks noChangeAspect="1"/>
          </p:cNvPicPr>
          <p:nvPr/>
        </p:nvPicPr>
        <p:blipFill>
          <a:blip r:embed="rId2"/>
          <a:stretch>
            <a:fillRect/>
          </a:stretch>
        </p:blipFill>
        <p:spPr>
          <a:xfrm>
            <a:off x="3710451" y="1531263"/>
            <a:ext cx="1219689" cy="3070508"/>
          </a:xfrm>
          <a:prstGeom prst="rect">
            <a:avLst/>
          </a:prstGeom>
        </p:spPr>
      </p:pic>
    </p:spTree>
    <p:extLst>
      <p:ext uri="{BB962C8B-B14F-4D97-AF65-F5344CB8AC3E}">
        <p14:creationId xmlns:p14="http://schemas.microsoft.com/office/powerpoint/2010/main" val="280399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Thiết kế hệ thống</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14</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3213652" y="4628902"/>
            <a:ext cx="2430863"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gia sư</a:t>
            </a:r>
            <a:endParaRPr lang="en-US" dirty="0">
              <a:latin typeface="Montserrat "/>
            </a:endParaRPr>
          </a:p>
        </p:txBody>
      </p:sp>
      <p:pic>
        <p:nvPicPr>
          <p:cNvPr id="7" name="Picture 6">
            <a:extLst>
              <a:ext uri="{FF2B5EF4-FFF2-40B4-BE49-F238E27FC236}">
                <a16:creationId xmlns:a16="http://schemas.microsoft.com/office/drawing/2014/main" id="{6291808E-A4F7-43B4-9296-0164B9D91D36}"/>
              </a:ext>
            </a:extLst>
          </p:cNvPr>
          <p:cNvPicPr>
            <a:picLocks noChangeAspect="1"/>
          </p:cNvPicPr>
          <p:nvPr/>
        </p:nvPicPr>
        <p:blipFill>
          <a:blip r:embed="rId2"/>
          <a:stretch>
            <a:fillRect/>
          </a:stretch>
        </p:blipFill>
        <p:spPr>
          <a:xfrm>
            <a:off x="2765984" y="1459600"/>
            <a:ext cx="3451936" cy="3025969"/>
          </a:xfrm>
          <a:prstGeom prst="rect">
            <a:avLst/>
          </a:prstGeom>
        </p:spPr>
      </p:pic>
    </p:spTree>
    <p:extLst>
      <p:ext uri="{BB962C8B-B14F-4D97-AF65-F5344CB8AC3E}">
        <p14:creationId xmlns:p14="http://schemas.microsoft.com/office/powerpoint/2010/main" val="410063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Thiết kế hệ thống</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15</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948610" y="4628902"/>
            <a:ext cx="305595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quản trị viên</a:t>
            </a:r>
            <a:endParaRPr lang="en-US" dirty="0">
              <a:latin typeface="Montserrat "/>
            </a:endParaRPr>
          </a:p>
        </p:txBody>
      </p:sp>
      <p:pic>
        <p:nvPicPr>
          <p:cNvPr id="7" name="Picture 6">
            <a:extLst>
              <a:ext uri="{FF2B5EF4-FFF2-40B4-BE49-F238E27FC236}">
                <a16:creationId xmlns:a16="http://schemas.microsoft.com/office/drawing/2014/main" id="{B0A5E455-BEBB-4AB4-8CB8-ED1C8DC78B86}"/>
              </a:ext>
            </a:extLst>
          </p:cNvPr>
          <p:cNvPicPr>
            <a:picLocks noChangeAspect="1"/>
          </p:cNvPicPr>
          <p:nvPr/>
        </p:nvPicPr>
        <p:blipFill>
          <a:blip r:embed="rId2"/>
          <a:stretch>
            <a:fillRect/>
          </a:stretch>
        </p:blipFill>
        <p:spPr>
          <a:xfrm>
            <a:off x="2678746" y="1466227"/>
            <a:ext cx="4404541" cy="3162675"/>
          </a:xfrm>
          <a:prstGeom prst="rect">
            <a:avLst/>
          </a:prstGeom>
        </p:spPr>
      </p:pic>
    </p:spTree>
    <p:extLst>
      <p:ext uri="{BB962C8B-B14F-4D97-AF65-F5344CB8AC3E}">
        <p14:creationId xmlns:p14="http://schemas.microsoft.com/office/powerpoint/2010/main" val="3288045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Thiết kế hệ thống</a:t>
            </a:r>
          </a:p>
          <a:p>
            <a:endParaRPr lang="en-US" dirty="0"/>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16</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715564" y="4637913"/>
            <a:ext cx="3942522"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Mô hình dữ liệu mức quan niệm (CDM)</a:t>
            </a:r>
            <a:endParaRPr lang="en-US" dirty="0">
              <a:latin typeface="Montserrat "/>
            </a:endParaRPr>
          </a:p>
        </p:txBody>
      </p:sp>
      <p:pic>
        <p:nvPicPr>
          <p:cNvPr id="6" name="Picture 5">
            <a:extLst>
              <a:ext uri="{FF2B5EF4-FFF2-40B4-BE49-F238E27FC236}">
                <a16:creationId xmlns:a16="http://schemas.microsoft.com/office/drawing/2014/main" id="{6D698042-63AD-478E-A42E-029A1CE09E65}"/>
              </a:ext>
            </a:extLst>
          </p:cNvPr>
          <p:cNvPicPr>
            <a:picLocks noChangeAspect="1"/>
          </p:cNvPicPr>
          <p:nvPr/>
        </p:nvPicPr>
        <p:blipFill>
          <a:blip r:embed="rId2"/>
          <a:stretch>
            <a:fillRect/>
          </a:stretch>
        </p:blipFill>
        <p:spPr>
          <a:xfrm>
            <a:off x="2875328" y="1499879"/>
            <a:ext cx="3317855" cy="3040220"/>
          </a:xfrm>
          <a:prstGeom prst="rect">
            <a:avLst/>
          </a:prstGeom>
        </p:spPr>
      </p:pic>
    </p:spTree>
    <p:extLst>
      <p:ext uri="{BB962C8B-B14F-4D97-AF65-F5344CB8AC3E}">
        <p14:creationId xmlns:p14="http://schemas.microsoft.com/office/powerpoint/2010/main" val="186914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Thiết kế hệ thống</a:t>
            </a:r>
          </a:p>
          <a:p>
            <a:endParaRPr lang="en-US" dirty="0"/>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17</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772203" y="4663913"/>
            <a:ext cx="3303889"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Mô hình dữ liệu mức vật lý (PDM)</a:t>
            </a:r>
            <a:endParaRPr lang="en-US" dirty="0">
              <a:latin typeface="Montserrat "/>
            </a:endParaRPr>
          </a:p>
        </p:txBody>
      </p:sp>
      <p:pic>
        <p:nvPicPr>
          <p:cNvPr id="7" name="Picture 6">
            <a:extLst>
              <a:ext uri="{FF2B5EF4-FFF2-40B4-BE49-F238E27FC236}">
                <a16:creationId xmlns:a16="http://schemas.microsoft.com/office/drawing/2014/main" id="{A8707971-CCBD-4736-AAE5-AF830340FCDC}"/>
              </a:ext>
            </a:extLst>
          </p:cNvPr>
          <p:cNvPicPr>
            <a:picLocks noChangeAspect="1"/>
          </p:cNvPicPr>
          <p:nvPr/>
        </p:nvPicPr>
        <p:blipFill>
          <a:blip r:embed="rId2"/>
          <a:stretch>
            <a:fillRect/>
          </a:stretch>
        </p:blipFill>
        <p:spPr>
          <a:xfrm>
            <a:off x="2772203" y="1452202"/>
            <a:ext cx="3303889" cy="3092402"/>
          </a:xfrm>
          <a:prstGeom prst="rect">
            <a:avLst/>
          </a:prstGeom>
        </p:spPr>
      </p:pic>
    </p:spTree>
    <p:extLst>
      <p:ext uri="{BB962C8B-B14F-4D97-AF65-F5344CB8AC3E}">
        <p14:creationId xmlns:p14="http://schemas.microsoft.com/office/powerpoint/2010/main" val="91114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3E516C"/>
                </a:solidFill>
                <a:latin typeface="Montserrat "/>
              </a:rPr>
              <a:t>3. </a:t>
            </a:r>
            <a:r>
              <a:rPr lang="vi-VN" sz="2800" dirty="0">
                <a:solidFill>
                  <a:srgbClr val="3E516C"/>
                </a:solidFill>
                <a:latin typeface="Montserrat "/>
              </a:rPr>
              <a:t>KẾT LUẬN VÀ HƯỚNG PHÁT TRIỂN</a:t>
            </a:r>
            <a:endParaRPr sz="2800" dirty="0">
              <a:solidFill>
                <a:srgbClr val="3E516C"/>
              </a:solidFill>
              <a:latin typeface="Montserrat "/>
            </a:endParaRPr>
          </a:p>
        </p:txBody>
      </p:sp>
      <p:grpSp>
        <p:nvGrpSpPr>
          <p:cNvPr id="28" name="Group 27">
            <a:extLst>
              <a:ext uri="{FF2B5EF4-FFF2-40B4-BE49-F238E27FC236}">
                <a16:creationId xmlns:a16="http://schemas.microsoft.com/office/drawing/2014/main" id="{4BE0BBF8-ABE9-4180-89F4-399132E5C8F3}"/>
              </a:ext>
            </a:extLst>
          </p:cNvPr>
          <p:cNvGrpSpPr/>
          <p:nvPr/>
        </p:nvGrpSpPr>
        <p:grpSpPr>
          <a:xfrm>
            <a:off x="1653194" y="1424461"/>
            <a:ext cx="864096" cy="1188088"/>
            <a:chOff x="2391994" y="1635646"/>
            <a:chExt cx="805454" cy="1584088"/>
          </a:xfrm>
          <a:solidFill>
            <a:srgbClr val="3E516C"/>
          </a:solidFill>
        </p:grpSpPr>
        <p:sp>
          <p:nvSpPr>
            <p:cNvPr id="29" name="Rectangle 28">
              <a:extLst>
                <a:ext uri="{FF2B5EF4-FFF2-40B4-BE49-F238E27FC236}">
                  <a16:creationId xmlns:a16="http://schemas.microsoft.com/office/drawing/2014/main" id="{D1D396E1-A017-4CF4-ADB0-D9825C56E62C}"/>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30" name="Isosceles Triangle 29">
              <a:extLst>
                <a:ext uri="{FF2B5EF4-FFF2-40B4-BE49-F238E27FC236}">
                  <a16:creationId xmlns:a16="http://schemas.microsoft.com/office/drawing/2014/main" id="{D8C3B94E-0D5A-484E-BBFF-386F57096265}"/>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1" name="TextBox 30">
            <a:extLst>
              <a:ext uri="{FF2B5EF4-FFF2-40B4-BE49-F238E27FC236}">
                <a16:creationId xmlns:a16="http://schemas.microsoft.com/office/drawing/2014/main" id="{A9774FBC-1A78-4206-8376-8C2A1FA98265}"/>
              </a:ext>
            </a:extLst>
          </p:cNvPr>
          <p:cNvSpPr txBox="1"/>
          <p:nvPr/>
        </p:nvSpPr>
        <p:spPr>
          <a:xfrm>
            <a:off x="2617150" y="1473128"/>
            <a:ext cx="2402422" cy="307777"/>
          </a:xfrm>
          <a:prstGeom prst="rect">
            <a:avLst/>
          </a:prstGeom>
          <a:noFill/>
        </p:spPr>
        <p:txBody>
          <a:bodyPr wrap="square" rtlCol="0">
            <a:spAutoFit/>
          </a:bodyPr>
          <a:lstStyle/>
          <a:p>
            <a:r>
              <a:rPr lang="en-US" altLang="ko-KR" sz="1400" b="1" dirty="0">
                <a:solidFill>
                  <a:srgbClr val="404040"/>
                </a:solidFill>
                <a:latin typeface="Montserrat "/>
                <a:cs typeface="Times New Roman" panose="02020603050405020304" pitchFamily="18" charset="0"/>
              </a:rPr>
              <a:t>KẾT QUẢ ĐẠT ĐƯỢC</a:t>
            </a:r>
          </a:p>
        </p:txBody>
      </p:sp>
      <p:sp>
        <p:nvSpPr>
          <p:cNvPr id="32" name="TextBox 31">
            <a:extLst>
              <a:ext uri="{FF2B5EF4-FFF2-40B4-BE49-F238E27FC236}">
                <a16:creationId xmlns:a16="http://schemas.microsoft.com/office/drawing/2014/main" id="{F64F8F5B-A447-4886-BDCF-6CE65E766D84}"/>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3" name="Group 32">
            <a:extLst>
              <a:ext uri="{FF2B5EF4-FFF2-40B4-BE49-F238E27FC236}">
                <a16:creationId xmlns:a16="http://schemas.microsoft.com/office/drawing/2014/main" id="{02EFB978-7840-4FA0-9561-88454B48F964}"/>
              </a:ext>
            </a:extLst>
          </p:cNvPr>
          <p:cNvGrpSpPr/>
          <p:nvPr/>
        </p:nvGrpSpPr>
        <p:grpSpPr>
          <a:xfrm>
            <a:off x="2904335" y="2210857"/>
            <a:ext cx="864096" cy="1188088"/>
            <a:chOff x="2391994" y="1635646"/>
            <a:chExt cx="805454" cy="1584088"/>
          </a:xfrm>
          <a:solidFill>
            <a:srgbClr val="3E516C"/>
          </a:solidFill>
        </p:grpSpPr>
        <p:sp>
          <p:nvSpPr>
            <p:cNvPr id="34" name="Rectangle 33">
              <a:extLst>
                <a:ext uri="{FF2B5EF4-FFF2-40B4-BE49-F238E27FC236}">
                  <a16:creationId xmlns:a16="http://schemas.microsoft.com/office/drawing/2014/main" id="{9C346C01-EDFA-4F89-82F3-4BD456852C12}"/>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35" name="Isosceles Triangle 34">
              <a:extLst>
                <a:ext uri="{FF2B5EF4-FFF2-40B4-BE49-F238E27FC236}">
                  <a16:creationId xmlns:a16="http://schemas.microsoft.com/office/drawing/2014/main" id="{7FAD300B-E0B1-46F0-9F97-C5B73ED28988}"/>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57" name="TextBox 56">
            <a:extLst>
              <a:ext uri="{FF2B5EF4-FFF2-40B4-BE49-F238E27FC236}">
                <a16:creationId xmlns:a16="http://schemas.microsoft.com/office/drawing/2014/main" id="{DE062F93-16A8-4112-AD14-227E59DFE041}"/>
              </a:ext>
            </a:extLst>
          </p:cNvPr>
          <p:cNvSpPr txBox="1"/>
          <p:nvPr/>
        </p:nvSpPr>
        <p:spPr>
          <a:xfrm>
            <a:off x="3868291" y="2259524"/>
            <a:ext cx="2459622"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HẠN CHẾ VÀ KHÓ KHĂN</a:t>
            </a:r>
            <a:endParaRPr lang="en-US" altLang="ko-KR" b="1" dirty="0">
              <a:solidFill>
                <a:srgbClr val="404040"/>
              </a:solidFill>
              <a:latin typeface="Montserrat "/>
              <a:cs typeface="Times New Roman" panose="02020603050405020304" pitchFamily="18" charset="0"/>
            </a:endParaRPr>
          </a:p>
        </p:txBody>
      </p:sp>
      <p:grpSp>
        <p:nvGrpSpPr>
          <p:cNvPr id="58" name="Group 57">
            <a:extLst>
              <a:ext uri="{FF2B5EF4-FFF2-40B4-BE49-F238E27FC236}">
                <a16:creationId xmlns:a16="http://schemas.microsoft.com/office/drawing/2014/main" id="{53F812E2-6D66-4479-8375-28C52152B17E}"/>
              </a:ext>
            </a:extLst>
          </p:cNvPr>
          <p:cNvGrpSpPr/>
          <p:nvPr/>
        </p:nvGrpSpPr>
        <p:grpSpPr>
          <a:xfrm>
            <a:off x="4155476" y="2973170"/>
            <a:ext cx="864096" cy="1188088"/>
            <a:chOff x="2391994" y="1635646"/>
            <a:chExt cx="805454" cy="1584088"/>
          </a:xfrm>
          <a:solidFill>
            <a:srgbClr val="3E516C"/>
          </a:solidFill>
        </p:grpSpPr>
        <p:sp>
          <p:nvSpPr>
            <p:cNvPr id="59" name="Rectangle 58">
              <a:extLst>
                <a:ext uri="{FF2B5EF4-FFF2-40B4-BE49-F238E27FC236}">
                  <a16:creationId xmlns:a16="http://schemas.microsoft.com/office/drawing/2014/main" id="{D114683B-3113-42D9-B292-E1CD3C735176}"/>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3</a:t>
              </a:r>
              <a:endParaRPr lang="ko-KR" altLang="en-US" sz="3200" b="1" dirty="0">
                <a:solidFill>
                  <a:schemeClr val="bg1"/>
                </a:solidFill>
                <a:latin typeface="Montserrat "/>
                <a:cs typeface="Times New Roman" panose="02020603050405020304" pitchFamily="18" charset="0"/>
              </a:endParaRPr>
            </a:p>
          </p:txBody>
        </p:sp>
        <p:sp>
          <p:nvSpPr>
            <p:cNvPr id="60" name="Isosceles Triangle 59">
              <a:extLst>
                <a:ext uri="{FF2B5EF4-FFF2-40B4-BE49-F238E27FC236}">
                  <a16:creationId xmlns:a16="http://schemas.microsoft.com/office/drawing/2014/main" id="{D4DFA016-764E-4E8B-9C59-1A69A07EFB78}"/>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61" name="TextBox 60">
            <a:extLst>
              <a:ext uri="{FF2B5EF4-FFF2-40B4-BE49-F238E27FC236}">
                <a16:creationId xmlns:a16="http://schemas.microsoft.com/office/drawing/2014/main" id="{ED451F00-A50B-4ECF-BB88-B49E80A03646}"/>
              </a:ext>
            </a:extLst>
          </p:cNvPr>
          <p:cNvSpPr txBox="1"/>
          <p:nvPr/>
        </p:nvSpPr>
        <p:spPr>
          <a:xfrm>
            <a:off x="5119432" y="3021837"/>
            <a:ext cx="2174700"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HƯỚNG PHÁT TRIỂN</a:t>
            </a:r>
            <a:endParaRPr lang="en-US" altLang="ko-KR" b="1" dirty="0">
              <a:solidFill>
                <a:srgbClr val="404040"/>
              </a:solidFill>
              <a:latin typeface="Montserrat "/>
              <a:cs typeface="Times New Roman" panose="02020603050405020304" pitchFamily="18" charset="0"/>
            </a:endParaRPr>
          </a:p>
        </p:txBody>
      </p:sp>
      <p:sp>
        <p:nvSpPr>
          <p:cNvPr id="2" name="Slide Number Placeholder 1">
            <a:extLst>
              <a:ext uri="{FF2B5EF4-FFF2-40B4-BE49-F238E27FC236}">
                <a16:creationId xmlns:a16="http://schemas.microsoft.com/office/drawing/2014/main" id="{A52FE97C-EEE7-4D8B-BCB3-0AC435C76BA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latin typeface="Montserrat "/>
              </a:rPr>
              <a:t>18</a:t>
            </a:fld>
            <a:endParaRPr lang="es">
              <a:latin typeface="Montserrat "/>
            </a:endParaRPr>
          </a:p>
        </p:txBody>
      </p:sp>
    </p:spTree>
    <p:extLst>
      <p:ext uri="{BB962C8B-B14F-4D97-AF65-F5344CB8AC3E}">
        <p14:creationId xmlns:p14="http://schemas.microsoft.com/office/powerpoint/2010/main" val="67692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Kết quả đạt được</a:t>
            </a:r>
          </a:p>
          <a:p>
            <a:endParaRPr lang="en-US" dirty="0"/>
          </a:p>
        </p:txBody>
      </p:sp>
      <p:sp>
        <p:nvSpPr>
          <p:cNvPr id="2" name="Slide Number Placeholder 1">
            <a:extLst>
              <a:ext uri="{FF2B5EF4-FFF2-40B4-BE49-F238E27FC236}">
                <a16:creationId xmlns:a16="http://schemas.microsoft.com/office/drawing/2014/main" id="{4EFEAFB6-0195-4267-9DF2-8EFA713D655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19</a:t>
            </a:fld>
            <a:endParaRPr lang="es" dirty="0">
              <a:solidFill>
                <a:schemeClr val="bg1"/>
              </a:solidFill>
            </a:endParaRPr>
          </a:p>
        </p:txBody>
      </p:sp>
      <p:sp>
        <p:nvSpPr>
          <p:cNvPr id="7" name="Google Shape;1146;p50">
            <a:extLst>
              <a:ext uri="{FF2B5EF4-FFF2-40B4-BE49-F238E27FC236}">
                <a16:creationId xmlns:a16="http://schemas.microsoft.com/office/drawing/2014/main" id="{4895A29D-C5AD-4F12-95F5-D6700CCCD04F}"/>
              </a:ext>
            </a:extLst>
          </p:cNvPr>
          <p:cNvSpPr txBox="1">
            <a:spLocks/>
          </p:cNvSpPr>
          <p:nvPr/>
        </p:nvSpPr>
        <p:spPr>
          <a:xfrm>
            <a:off x="1048400" y="1828800"/>
            <a:ext cx="21120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sz="1400" b="1" dirty="0">
                <a:solidFill>
                  <a:srgbClr val="F8BC28"/>
                </a:solidFill>
                <a:latin typeface="Montserrat"/>
                <a:sym typeface="Montserrat"/>
              </a:rPr>
              <a:t>Tìm kiếm</a:t>
            </a:r>
            <a:br>
              <a:rPr lang="en-US" dirty="0"/>
            </a:br>
            <a:r>
              <a:rPr lang="en-US" sz="1200" dirty="0"/>
              <a:t>Đáp ứng nhu cầu tìm kiếm gia sư cho người học</a:t>
            </a:r>
          </a:p>
        </p:txBody>
      </p:sp>
      <p:sp>
        <p:nvSpPr>
          <p:cNvPr id="8" name="Google Shape;1147;p50">
            <a:extLst>
              <a:ext uri="{FF2B5EF4-FFF2-40B4-BE49-F238E27FC236}">
                <a16:creationId xmlns:a16="http://schemas.microsoft.com/office/drawing/2014/main" id="{9DC65F95-306D-4341-B074-BEA97874A50E}"/>
              </a:ext>
            </a:extLst>
          </p:cNvPr>
          <p:cNvSpPr txBox="1">
            <a:spLocks/>
          </p:cNvSpPr>
          <p:nvPr/>
        </p:nvSpPr>
        <p:spPr>
          <a:xfrm>
            <a:off x="34903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sz="1400" b="1" dirty="0">
                <a:solidFill>
                  <a:srgbClr val="3E516C"/>
                </a:solidFill>
                <a:latin typeface="Montserrat"/>
                <a:ea typeface="Montserrat"/>
                <a:cs typeface="Montserrat"/>
                <a:sym typeface="Montserrat"/>
              </a:rPr>
              <a:t>Trò chuyện</a:t>
            </a:r>
            <a:br>
              <a:rPr lang="en-US" sz="1400" b="1" dirty="0">
                <a:solidFill>
                  <a:srgbClr val="F8BC28"/>
                </a:solidFill>
                <a:latin typeface="Montserrat"/>
                <a:ea typeface="Montserrat"/>
                <a:cs typeface="Montserrat"/>
                <a:sym typeface="Montserrat"/>
              </a:rPr>
            </a:br>
            <a:r>
              <a:rPr lang="en-US" sz="1200" dirty="0"/>
              <a:t>Hỗ trợ trò chuyện trực tuyến giữa gia sư – học viên và trò chuyện trong lớp học</a:t>
            </a:r>
            <a:endParaRPr lang="en-US" sz="1400" b="1" dirty="0">
              <a:solidFill>
                <a:srgbClr val="F8BC28"/>
              </a:solidFill>
              <a:latin typeface="Montserrat"/>
              <a:ea typeface="Montserrat"/>
              <a:cs typeface="Montserrat"/>
              <a:sym typeface="Montserrat"/>
            </a:endParaRPr>
          </a:p>
        </p:txBody>
      </p:sp>
      <p:sp>
        <p:nvSpPr>
          <p:cNvPr id="9" name="Google Shape;1148;p50">
            <a:extLst>
              <a:ext uri="{FF2B5EF4-FFF2-40B4-BE49-F238E27FC236}">
                <a16:creationId xmlns:a16="http://schemas.microsoft.com/office/drawing/2014/main" id="{62AB7496-9484-4198-B1C2-AD91A86A23FF}"/>
              </a:ext>
            </a:extLst>
          </p:cNvPr>
          <p:cNvSpPr txBox="1">
            <a:spLocks/>
          </p:cNvSpPr>
          <p:nvPr/>
        </p:nvSpPr>
        <p:spPr>
          <a:xfrm>
            <a:off x="59868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F8BC28"/>
                </a:solidFill>
                <a:latin typeface="Montserrat"/>
                <a:ea typeface="Montserrat"/>
                <a:cs typeface="Montserrat"/>
                <a:sym typeface="Montserrat"/>
              </a:rPr>
              <a:t>Quản lý tài liệu</a:t>
            </a:r>
            <a:br>
              <a:rPr lang="en-US" sz="1400" dirty="0"/>
            </a:br>
            <a:r>
              <a:rPr lang="en-US" sz="1200" dirty="0"/>
              <a:t>Hỗ trợ quản lý tài liệu cá nhân cũng như tài liệu khoá học</a:t>
            </a:r>
          </a:p>
        </p:txBody>
      </p:sp>
      <p:sp>
        <p:nvSpPr>
          <p:cNvPr id="10" name="Google Shape;1149;p50">
            <a:extLst>
              <a:ext uri="{FF2B5EF4-FFF2-40B4-BE49-F238E27FC236}">
                <a16:creationId xmlns:a16="http://schemas.microsoft.com/office/drawing/2014/main" id="{9A5D8D95-D0C3-440E-8072-1619BD3A2D06}"/>
              </a:ext>
            </a:extLst>
          </p:cNvPr>
          <p:cNvSpPr txBox="1">
            <a:spLocks/>
          </p:cNvSpPr>
          <p:nvPr/>
        </p:nvSpPr>
        <p:spPr>
          <a:xfrm>
            <a:off x="1048400" y="3140625"/>
            <a:ext cx="21120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sym typeface="Montserrat"/>
              </a:rPr>
              <a:t>Bản đồ</a:t>
            </a:r>
            <a:br>
              <a:rPr lang="en-US" sz="1400" dirty="0"/>
            </a:br>
            <a:r>
              <a:rPr lang="en-US" sz="1200" dirty="0"/>
              <a:t>Hiển thị được bản đồ gia sư cũng như vị trí và đường đi đến gia sư đó</a:t>
            </a:r>
          </a:p>
        </p:txBody>
      </p:sp>
      <p:sp>
        <p:nvSpPr>
          <p:cNvPr id="11" name="Google Shape;1150;p50">
            <a:extLst>
              <a:ext uri="{FF2B5EF4-FFF2-40B4-BE49-F238E27FC236}">
                <a16:creationId xmlns:a16="http://schemas.microsoft.com/office/drawing/2014/main" id="{B321CF8D-3BCF-46E0-B615-F1660CE97FD4}"/>
              </a:ext>
            </a:extLst>
          </p:cNvPr>
          <p:cNvSpPr txBox="1">
            <a:spLocks/>
          </p:cNvSpPr>
          <p:nvPr/>
        </p:nvSpPr>
        <p:spPr>
          <a:xfrm>
            <a:off x="3490300" y="3140625"/>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F8BC28"/>
                </a:solidFill>
                <a:latin typeface="Montserrat"/>
                <a:ea typeface="Montserrat"/>
                <a:cs typeface="Montserrat"/>
                <a:sym typeface="Montserrat"/>
              </a:rPr>
              <a:t>Học trực tuyến</a:t>
            </a:r>
            <a:br>
              <a:rPr lang="en-US" sz="1400" dirty="0"/>
            </a:br>
            <a:r>
              <a:rPr lang="en-US" sz="1400" dirty="0"/>
              <a:t>Cung cấp công cụ học tập trực tuyến cho người dùng</a:t>
            </a:r>
            <a:endParaRPr lang="en-US" sz="1200" dirty="0"/>
          </a:p>
        </p:txBody>
      </p:sp>
      <p:sp>
        <p:nvSpPr>
          <p:cNvPr id="12" name="Google Shape;1151;p50">
            <a:extLst>
              <a:ext uri="{FF2B5EF4-FFF2-40B4-BE49-F238E27FC236}">
                <a16:creationId xmlns:a16="http://schemas.microsoft.com/office/drawing/2014/main" id="{14FF9136-D95A-4D56-90ED-D23A4CA82C6E}"/>
              </a:ext>
            </a:extLst>
          </p:cNvPr>
          <p:cNvSpPr txBox="1">
            <a:spLocks/>
          </p:cNvSpPr>
          <p:nvPr/>
        </p:nvSpPr>
        <p:spPr>
          <a:xfrm>
            <a:off x="5986800" y="3140617"/>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ea typeface="Montserrat"/>
                <a:cs typeface="Montserrat"/>
                <a:sym typeface="Montserrat"/>
              </a:rPr>
              <a:t>Quản lý</a:t>
            </a:r>
            <a:br>
              <a:rPr lang="en-US" sz="1400" dirty="0"/>
            </a:br>
            <a:r>
              <a:rPr lang="en-US" sz="1200" dirty="0"/>
              <a:t>Quản lý được người dùng trên hệ thống</a:t>
            </a:r>
            <a:endParaRPr lang="en-US" sz="1400" dirty="0"/>
          </a:p>
        </p:txBody>
      </p:sp>
      <p:cxnSp>
        <p:nvCxnSpPr>
          <p:cNvPr id="13" name="Google Shape;1152;p50">
            <a:extLst>
              <a:ext uri="{FF2B5EF4-FFF2-40B4-BE49-F238E27FC236}">
                <a16:creationId xmlns:a16="http://schemas.microsoft.com/office/drawing/2014/main" id="{11FA1C65-DDF7-4684-89A7-C82E46EC9400}"/>
              </a:ext>
            </a:extLst>
          </p:cNvPr>
          <p:cNvCxnSpPr/>
          <p:nvPr/>
        </p:nvCxnSpPr>
        <p:spPr>
          <a:xfrm>
            <a:off x="3325350" y="1828800"/>
            <a:ext cx="0" cy="2459700"/>
          </a:xfrm>
          <a:prstGeom prst="straightConnector1">
            <a:avLst/>
          </a:prstGeom>
          <a:noFill/>
          <a:ln w="9525" cap="flat" cmpd="sng">
            <a:solidFill>
              <a:srgbClr val="F8BC28"/>
            </a:solidFill>
            <a:prstDash val="dash"/>
            <a:round/>
            <a:headEnd type="none" w="med" len="med"/>
            <a:tailEnd type="none" w="med" len="med"/>
          </a:ln>
        </p:spPr>
      </p:cxnSp>
      <p:cxnSp>
        <p:nvCxnSpPr>
          <p:cNvPr id="14" name="Google Shape;1153;p50">
            <a:extLst>
              <a:ext uri="{FF2B5EF4-FFF2-40B4-BE49-F238E27FC236}">
                <a16:creationId xmlns:a16="http://schemas.microsoft.com/office/drawing/2014/main" id="{B82224E9-FDCD-4F85-BC3F-41F94C5872C8}"/>
              </a:ext>
            </a:extLst>
          </p:cNvPr>
          <p:cNvCxnSpPr/>
          <p:nvPr/>
        </p:nvCxnSpPr>
        <p:spPr>
          <a:xfrm>
            <a:off x="5821850" y="1828800"/>
            <a:ext cx="0" cy="2459700"/>
          </a:xfrm>
          <a:prstGeom prst="straightConnector1">
            <a:avLst/>
          </a:prstGeom>
          <a:noFill/>
          <a:ln w="9525" cap="flat" cmpd="sng">
            <a:solidFill>
              <a:srgbClr val="F8BC28"/>
            </a:solidFill>
            <a:prstDash val="dash"/>
            <a:round/>
            <a:headEnd type="none" w="med" len="med"/>
            <a:tailEnd type="none" w="med" len="med"/>
          </a:ln>
        </p:spPr>
      </p:cxnSp>
    </p:spTree>
    <p:extLst>
      <p:ext uri="{BB962C8B-B14F-4D97-AF65-F5344CB8AC3E}">
        <p14:creationId xmlns:p14="http://schemas.microsoft.com/office/powerpoint/2010/main" val="6088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BAA0DB-73F8-4BBA-A940-2F754846ABA6}"/>
              </a:ext>
            </a:extLst>
          </p:cNvPr>
          <p:cNvSpPr>
            <a:spLocks noGrp="1"/>
          </p:cNvSpPr>
          <p:nvPr>
            <p:ph type="title"/>
          </p:nvPr>
        </p:nvSpPr>
        <p:spPr>
          <a:xfrm>
            <a:off x="311700" y="314183"/>
            <a:ext cx="8520600" cy="964500"/>
          </a:xfrm>
        </p:spPr>
        <p:txBody>
          <a:bodyPr/>
          <a:lstStyle/>
          <a:p>
            <a:r>
              <a:rPr lang="en-US" dirty="0">
                <a:solidFill>
                  <a:srgbClr val="3E516C"/>
                </a:solidFill>
              </a:rPr>
              <a:t>NỘI DUNG</a:t>
            </a:r>
          </a:p>
        </p:txBody>
      </p:sp>
      <p:sp>
        <p:nvSpPr>
          <p:cNvPr id="17" name="Rectangle 16">
            <a:extLst>
              <a:ext uri="{FF2B5EF4-FFF2-40B4-BE49-F238E27FC236}">
                <a16:creationId xmlns:a16="http://schemas.microsoft.com/office/drawing/2014/main" id="{E3DE3028-05D7-4406-B880-925D497CF275}"/>
              </a:ext>
            </a:extLst>
          </p:cNvPr>
          <p:cNvSpPr/>
          <p:nvPr/>
        </p:nvSpPr>
        <p:spPr>
          <a:xfrm>
            <a:off x="2855095" y="134210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19" name="TextBox 10">
            <a:extLst>
              <a:ext uri="{FF2B5EF4-FFF2-40B4-BE49-F238E27FC236}">
                <a16:creationId xmlns:a16="http://schemas.microsoft.com/office/drawing/2014/main" id="{4FA27636-C1B4-4E9A-AC52-098557810C76}"/>
              </a:ext>
            </a:extLst>
          </p:cNvPr>
          <p:cNvSpPr txBox="1"/>
          <p:nvPr/>
        </p:nvSpPr>
        <p:spPr bwMode="auto">
          <a:xfrm>
            <a:off x="3058572" y="1497025"/>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GIỚI THIỆU</a:t>
            </a:r>
            <a:endParaRPr lang="en-US" altLang="ko-KR" sz="1400" b="1" dirty="0">
              <a:solidFill>
                <a:srgbClr val="3E516C"/>
              </a:solidFill>
              <a:latin typeface="Montserrat" panose="00000500000000000000" pitchFamily="2" charset="0"/>
              <a:cs typeface="Arial" pitchFamily="34" charset="0"/>
            </a:endParaRPr>
          </a:p>
        </p:txBody>
      </p:sp>
      <p:sp>
        <p:nvSpPr>
          <p:cNvPr id="21" name="Chevron 11">
            <a:extLst>
              <a:ext uri="{FF2B5EF4-FFF2-40B4-BE49-F238E27FC236}">
                <a16:creationId xmlns:a16="http://schemas.microsoft.com/office/drawing/2014/main" id="{E5852F9E-3388-497C-98BE-ABE6BE46887D}"/>
              </a:ext>
            </a:extLst>
          </p:cNvPr>
          <p:cNvSpPr/>
          <p:nvPr/>
        </p:nvSpPr>
        <p:spPr>
          <a:xfrm>
            <a:off x="1891393" y="127936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22" name="TextBox 21">
            <a:extLst>
              <a:ext uri="{FF2B5EF4-FFF2-40B4-BE49-F238E27FC236}">
                <a16:creationId xmlns:a16="http://schemas.microsoft.com/office/drawing/2014/main" id="{8E6432A3-253A-45C5-9D2C-C5865CACACAD}"/>
              </a:ext>
            </a:extLst>
          </p:cNvPr>
          <p:cNvSpPr txBox="1"/>
          <p:nvPr/>
        </p:nvSpPr>
        <p:spPr>
          <a:xfrm>
            <a:off x="2076884" y="146972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1</a:t>
            </a:r>
            <a:endParaRPr lang="ko-KR" altLang="en-US" sz="2400" b="1" dirty="0">
              <a:solidFill>
                <a:schemeClr val="bg1"/>
              </a:solidFill>
              <a:latin typeface="Montserrat" panose="00000500000000000000" pitchFamily="2" charset="0"/>
              <a:cs typeface="Arial" pitchFamily="34" charset="0"/>
            </a:endParaRPr>
          </a:p>
        </p:txBody>
      </p:sp>
      <p:sp>
        <p:nvSpPr>
          <p:cNvPr id="23" name="Rectangle 22">
            <a:extLst>
              <a:ext uri="{FF2B5EF4-FFF2-40B4-BE49-F238E27FC236}">
                <a16:creationId xmlns:a16="http://schemas.microsoft.com/office/drawing/2014/main" id="{6D607D11-CD99-434F-A0EF-1E187B55AB60}"/>
              </a:ext>
            </a:extLst>
          </p:cNvPr>
          <p:cNvSpPr/>
          <p:nvPr/>
        </p:nvSpPr>
        <p:spPr>
          <a:xfrm>
            <a:off x="2855095" y="220781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25" name="TextBox 10">
            <a:extLst>
              <a:ext uri="{FF2B5EF4-FFF2-40B4-BE49-F238E27FC236}">
                <a16:creationId xmlns:a16="http://schemas.microsoft.com/office/drawing/2014/main" id="{63366480-0BE8-4882-8440-DBDE9B7F1EAF}"/>
              </a:ext>
            </a:extLst>
          </p:cNvPr>
          <p:cNvSpPr txBox="1"/>
          <p:nvPr/>
        </p:nvSpPr>
        <p:spPr bwMode="auto">
          <a:xfrm>
            <a:off x="3058572" y="2349293"/>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NỘI DUNG VÀ KẾT QUẢ THỰC HIỆN</a:t>
            </a:r>
          </a:p>
        </p:txBody>
      </p:sp>
      <p:sp>
        <p:nvSpPr>
          <p:cNvPr id="27" name="Chevron 30">
            <a:extLst>
              <a:ext uri="{FF2B5EF4-FFF2-40B4-BE49-F238E27FC236}">
                <a16:creationId xmlns:a16="http://schemas.microsoft.com/office/drawing/2014/main" id="{F3EB9AAC-4BC4-4A8A-966D-6257DFE1C5FD}"/>
              </a:ext>
            </a:extLst>
          </p:cNvPr>
          <p:cNvSpPr/>
          <p:nvPr/>
        </p:nvSpPr>
        <p:spPr>
          <a:xfrm>
            <a:off x="1891393" y="214507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28" name="TextBox 27">
            <a:extLst>
              <a:ext uri="{FF2B5EF4-FFF2-40B4-BE49-F238E27FC236}">
                <a16:creationId xmlns:a16="http://schemas.microsoft.com/office/drawing/2014/main" id="{D40D3368-B2B4-4EED-8E5A-1F06682002D0}"/>
              </a:ext>
            </a:extLst>
          </p:cNvPr>
          <p:cNvSpPr txBox="1"/>
          <p:nvPr/>
        </p:nvSpPr>
        <p:spPr>
          <a:xfrm>
            <a:off x="2076884" y="233543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2</a:t>
            </a:r>
            <a:endParaRPr lang="ko-KR" altLang="en-US" sz="2400" b="1" dirty="0">
              <a:solidFill>
                <a:schemeClr val="bg1"/>
              </a:solidFill>
              <a:latin typeface="Montserrat" panose="00000500000000000000" pitchFamily="2" charset="0"/>
              <a:cs typeface="Arial" pitchFamily="34" charset="0"/>
            </a:endParaRPr>
          </a:p>
        </p:txBody>
      </p:sp>
      <p:sp>
        <p:nvSpPr>
          <p:cNvPr id="29" name="Rectangle 28">
            <a:extLst>
              <a:ext uri="{FF2B5EF4-FFF2-40B4-BE49-F238E27FC236}">
                <a16:creationId xmlns:a16="http://schemas.microsoft.com/office/drawing/2014/main" id="{EC719040-B987-4F4C-8261-E9B2DA266D2C}"/>
              </a:ext>
            </a:extLst>
          </p:cNvPr>
          <p:cNvSpPr/>
          <p:nvPr/>
        </p:nvSpPr>
        <p:spPr>
          <a:xfrm>
            <a:off x="2855095" y="307352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31" name="TextBox 10">
            <a:extLst>
              <a:ext uri="{FF2B5EF4-FFF2-40B4-BE49-F238E27FC236}">
                <a16:creationId xmlns:a16="http://schemas.microsoft.com/office/drawing/2014/main" id="{1C1E9961-76D3-4E52-B6C3-D45927EFA2F7}"/>
              </a:ext>
            </a:extLst>
          </p:cNvPr>
          <p:cNvSpPr txBox="1"/>
          <p:nvPr/>
        </p:nvSpPr>
        <p:spPr bwMode="auto">
          <a:xfrm>
            <a:off x="3058572" y="3234657"/>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KẾT LUẬN VÀ HƯỚNG PHÁT TRIỂN</a:t>
            </a:r>
          </a:p>
        </p:txBody>
      </p:sp>
      <p:sp>
        <p:nvSpPr>
          <p:cNvPr id="33" name="Chevron 37">
            <a:extLst>
              <a:ext uri="{FF2B5EF4-FFF2-40B4-BE49-F238E27FC236}">
                <a16:creationId xmlns:a16="http://schemas.microsoft.com/office/drawing/2014/main" id="{35846EEE-F767-403A-92D2-9613D0BC5674}"/>
              </a:ext>
            </a:extLst>
          </p:cNvPr>
          <p:cNvSpPr/>
          <p:nvPr/>
        </p:nvSpPr>
        <p:spPr>
          <a:xfrm>
            <a:off x="1891393" y="301078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34" name="TextBox 33">
            <a:extLst>
              <a:ext uri="{FF2B5EF4-FFF2-40B4-BE49-F238E27FC236}">
                <a16:creationId xmlns:a16="http://schemas.microsoft.com/office/drawing/2014/main" id="{04D50920-BF96-4390-9384-682FAC319AF0}"/>
              </a:ext>
            </a:extLst>
          </p:cNvPr>
          <p:cNvSpPr txBox="1"/>
          <p:nvPr/>
        </p:nvSpPr>
        <p:spPr>
          <a:xfrm>
            <a:off x="2076884" y="320114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3</a:t>
            </a:r>
            <a:endParaRPr lang="ko-KR" altLang="en-US" sz="2400" b="1" dirty="0">
              <a:solidFill>
                <a:schemeClr val="bg1"/>
              </a:solidFill>
              <a:latin typeface="Montserrat" panose="00000500000000000000" pitchFamily="2" charset="0"/>
              <a:cs typeface="Arial" pitchFamily="34" charset="0"/>
            </a:endParaRPr>
          </a:p>
        </p:txBody>
      </p:sp>
      <p:sp>
        <p:nvSpPr>
          <p:cNvPr id="35" name="Rectangle 34">
            <a:extLst>
              <a:ext uri="{FF2B5EF4-FFF2-40B4-BE49-F238E27FC236}">
                <a16:creationId xmlns:a16="http://schemas.microsoft.com/office/drawing/2014/main" id="{4414F3A7-EDFF-4E11-9A1C-B35AFE3B8686}"/>
              </a:ext>
            </a:extLst>
          </p:cNvPr>
          <p:cNvSpPr/>
          <p:nvPr/>
        </p:nvSpPr>
        <p:spPr>
          <a:xfrm>
            <a:off x="2855095" y="393923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37" name="TextBox 10">
            <a:extLst>
              <a:ext uri="{FF2B5EF4-FFF2-40B4-BE49-F238E27FC236}">
                <a16:creationId xmlns:a16="http://schemas.microsoft.com/office/drawing/2014/main" id="{6E605C58-5E1F-467E-B87B-FA3AD0A3278E}"/>
              </a:ext>
            </a:extLst>
          </p:cNvPr>
          <p:cNvSpPr txBox="1"/>
          <p:nvPr/>
        </p:nvSpPr>
        <p:spPr bwMode="auto">
          <a:xfrm>
            <a:off x="3058572" y="4113372"/>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DEMO CHƯƠNG TRÌNH</a:t>
            </a:r>
          </a:p>
        </p:txBody>
      </p:sp>
      <p:sp>
        <p:nvSpPr>
          <p:cNvPr id="39" name="Chevron 44">
            <a:extLst>
              <a:ext uri="{FF2B5EF4-FFF2-40B4-BE49-F238E27FC236}">
                <a16:creationId xmlns:a16="http://schemas.microsoft.com/office/drawing/2014/main" id="{94FC570A-D6B2-4E19-8DD2-AB94057E08A0}"/>
              </a:ext>
            </a:extLst>
          </p:cNvPr>
          <p:cNvSpPr/>
          <p:nvPr/>
        </p:nvSpPr>
        <p:spPr>
          <a:xfrm>
            <a:off x="1891393" y="387649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40" name="TextBox 39">
            <a:extLst>
              <a:ext uri="{FF2B5EF4-FFF2-40B4-BE49-F238E27FC236}">
                <a16:creationId xmlns:a16="http://schemas.microsoft.com/office/drawing/2014/main" id="{F3EEF02E-9127-40F0-AEFA-3367D9B59E40}"/>
              </a:ext>
            </a:extLst>
          </p:cNvPr>
          <p:cNvSpPr txBox="1"/>
          <p:nvPr/>
        </p:nvSpPr>
        <p:spPr>
          <a:xfrm>
            <a:off x="2076884" y="406685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4</a:t>
            </a:r>
            <a:endParaRPr lang="ko-KR" altLang="en-US" sz="2400" b="1" dirty="0">
              <a:solidFill>
                <a:schemeClr val="bg1"/>
              </a:solidFill>
              <a:latin typeface="Montserrat" panose="00000500000000000000" pitchFamily="2" charset="0"/>
              <a:cs typeface="Arial" pitchFamily="34" charset="0"/>
            </a:endParaRPr>
          </a:p>
        </p:txBody>
      </p:sp>
      <p:sp>
        <p:nvSpPr>
          <p:cNvPr id="41" name="Slide Number Placeholder 40">
            <a:extLst>
              <a:ext uri="{FF2B5EF4-FFF2-40B4-BE49-F238E27FC236}">
                <a16:creationId xmlns:a16="http://schemas.microsoft.com/office/drawing/2014/main" id="{0A5F1156-F25E-4D8B-8FD6-C7D83347866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a:t>
            </a:fld>
            <a:endParaRPr lang="es"/>
          </a:p>
        </p:txBody>
      </p:sp>
    </p:spTree>
    <p:extLst>
      <p:ext uri="{BB962C8B-B14F-4D97-AF65-F5344CB8AC3E}">
        <p14:creationId xmlns:p14="http://schemas.microsoft.com/office/powerpoint/2010/main" val="421781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Hạn chế và khó khăn</a:t>
            </a:r>
          </a:p>
          <a:p>
            <a:endParaRPr lang="en-US" dirty="0"/>
          </a:p>
        </p:txBody>
      </p:sp>
      <p:sp>
        <p:nvSpPr>
          <p:cNvPr id="2" name="Slide Number Placeholder 1">
            <a:extLst>
              <a:ext uri="{FF2B5EF4-FFF2-40B4-BE49-F238E27FC236}">
                <a16:creationId xmlns:a16="http://schemas.microsoft.com/office/drawing/2014/main" id="{8E9BB517-42FC-440E-B038-392C893595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20</a:t>
            </a:fld>
            <a:endParaRPr lang="es" dirty="0">
              <a:solidFill>
                <a:schemeClr val="bg1"/>
              </a:solidFill>
            </a:endParaRPr>
          </a:p>
        </p:txBody>
      </p:sp>
      <p:sp>
        <p:nvSpPr>
          <p:cNvPr id="7" name="Google Shape;1146;p50">
            <a:extLst>
              <a:ext uri="{FF2B5EF4-FFF2-40B4-BE49-F238E27FC236}">
                <a16:creationId xmlns:a16="http://schemas.microsoft.com/office/drawing/2014/main" id="{F1FE9C58-B7BB-4139-80EF-62624AE39090}"/>
              </a:ext>
            </a:extLst>
          </p:cNvPr>
          <p:cNvSpPr txBox="1">
            <a:spLocks/>
          </p:cNvSpPr>
          <p:nvPr/>
        </p:nvSpPr>
        <p:spPr>
          <a:xfrm>
            <a:off x="1459518" y="1828800"/>
            <a:ext cx="2542135"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sz="1400" b="1" dirty="0">
                <a:solidFill>
                  <a:srgbClr val="F8BC28"/>
                </a:solidFill>
                <a:latin typeface="Montserrat"/>
                <a:ea typeface="Montserrat"/>
                <a:cs typeface="Montserrat"/>
                <a:sym typeface="Montserrat"/>
              </a:rPr>
              <a:t>Giao diện</a:t>
            </a:r>
            <a:br>
              <a:rPr lang="en-US" dirty="0"/>
            </a:br>
            <a:r>
              <a:rPr lang="en-US" sz="1200" dirty="0"/>
              <a:t>Giao diện chưa sinh động và bắt mắt</a:t>
            </a:r>
          </a:p>
        </p:txBody>
      </p:sp>
      <p:sp>
        <p:nvSpPr>
          <p:cNvPr id="9" name="Google Shape;1148;p50">
            <a:extLst>
              <a:ext uri="{FF2B5EF4-FFF2-40B4-BE49-F238E27FC236}">
                <a16:creationId xmlns:a16="http://schemas.microsoft.com/office/drawing/2014/main" id="{C70B67BF-593E-4D89-88C0-867A474E8B91}"/>
              </a:ext>
            </a:extLst>
          </p:cNvPr>
          <p:cNvSpPr txBox="1">
            <a:spLocks/>
          </p:cNvSpPr>
          <p:nvPr/>
        </p:nvSpPr>
        <p:spPr>
          <a:xfrm>
            <a:off x="5035300" y="1828800"/>
            <a:ext cx="31181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ea typeface="Montserrat"/>
                <a:cs typeface="Montserrat"/>
                <a:sym typeface="Montserrat"/>
              </a:rPr>
              <a:t>Thanh toán</a:t>
            </a:r>
            <a:br>
              <a:rPr lang="en-US" sz="1400" dirty="0"/>
            </a:br>
            <a:r>
              <a:rPr lang="en-US" sz="1200" dirty="0"/>
              <a:t>Chưa quản lý thu nhập của lớp học</a:t>
            </a:r>
          </a:p>
          <a:p>
            <a:pPr marL="0" indent="0">
              <a:buFont typeface="Cabin"/>
              <a:buNone/>
            </a:pPr>
            <a:r>
              <a:rPr lang="en-US" sz="1200" dirty="0"/>
              <a:t>Gia sư chưa thể rút tiền về tài khoản</a:t>
            </a:r>
          </a:p>
        </p:txBody>
      </p:sp>
      <p:sp>
        <p:nvSpPr>
          <p:cNvPr id="10" name="Google Shape;1149;p50">
            <a:extLst>
              <a:ext uri="{FF2B5EF4-FFF2-40B4-BE49-F238E27FC236}">
                <a16:creationId xmlns:a16="http://schemas.microsoft.com/office/drawing/2014/main" id="{339085DB-A400-43FF-BB71-FE1C1F3E6264}"/>
              </a:ext>
            </a:extLst>
          </p:cNvPr>
          <p:cNvSpPr txBox="1">
            <a:spLocks/>
          </p:cNvSpPr>
          <p:nvPr/>
        </p:nvSpPr>
        <p:spPr>
          <a:xfrm>
            <a:off x="1459518" y="3140625"/>
            <a:ext cx="2542135"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ea typeface="Montserrat"/>
                <a:cs typeface="Montserrat"/>
                <a:sym typeface="Montserrat"/>
              </a:rPr>
              <a:t>Thông tin cá nhân</a:t>
            </a:r>
            <a:br>
              <a:rPr lang="en-US" sz="1400" dirty="0"/>
            </a:br>
            <a:r>
              <a:rPr lang="en-US" sz="1200" dirty="0"/>
              <a:t>Chưa cập nhật được ảnh đại diện</a:t>
            </a:r>
          </a:p>
        </p:txBody>
      </p:sp>
      <p:sp>
        <p:nvSpPr>
          <p:cNvPr id="12" name="Google Shape;1151;p50">
            <a:extLst>
              <a:ext uri="{FF2B5EF4-FFF2-40B4-BE49-F238E27FC236}">
                <a16:creationId xmlns:a16="http://schemas.microsoft.com/office/drawing/2014/main" id="{58B65F7D-3763-435D-81F4-6DA7A4783BBF}"/>
              </a:ext>
            </a:extLst>
          </p:cNvPr>
          <p:cNvSpPr txBox="1">
            <a:spLocks/>
          </p:cNvSpPr>
          <p:nvPr/>
        </p:nvSpPr>
        <p:spPr>
          <a:xfrm>
            <a:off x="5035299" y="3140617"/>
            <a:ext cx="3270149"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E8A81A"/>
                </a:solidFill>
                <a:latin typeface="Montserrat"/>
                <a:ea typeface="Montserrat"/>
                <a:cs typeface="Montserrat"/>
                <a:sym typeface="Montserrat"/>
              </a:rPr>
              <a:t>Quản lý</a:t>
            </a:r>
            <a:br>
              <a:rPr lang="en-US" sz="1400" dirty="0"/>
            </a:br>
            <a:r>
              <a:rPr lang="en-US" sz="1200" dirty="0"/>
              <a:t>Chưa tối ưu công cụ quản lý</a:t>
            </a:r>
          </a:p>
          <a:p>
            <a:pPr marL="0" indent="0">
              <a:buFont typeface="Cabin"/>
              <a:buNone/>
            </a:pPr>
            <a:endParaRPr lang="en-US" sz="1400" dirty="0"/>
          </a:p>
        </p:txBody>
      </p:sp>
      <p:cxnSp>
        <p:nvCxnSpPr>
          <p:cNvPr id="13" name="Google Shape;1152;p50">
            <a:extLst>
              <a:ext uri="{FF2B5EF4-FFF2-40B4-BE49-F238E27FC236}">
                <a16:creationId xmlns:a16="http://schemas.microsoft.com/office/drawing/2014/main" id="{52DFB10E-64B5-4C8A-8AC6-00BF82118471}"/>
              </a:ext>
            </a:extLst>
          </p:cNvPr>
          <p:cNvCxnSpPr/>
          <p:nvPr/>
        </p:nvCxnSpPr>
        <p:spPr>
          <a:xfrm>
            <a:off x="4587222" y="1828800"/>
            <a:ext cx="0" cy="2459700"/>
          </a:xfrm>
          <a:prstGeom prst="straightConnector1">
            <a:avLst/>
          </a:prstGeom>
          <a:noFill/>
          <a:ln w="9525" cap="flat" cmpd="sng">
            <a:solidFill>
              <a:srgbClr val="F8BC28"/>
            </a:solidFill>
            <a:prstDash val="dash"/>
            <a:round/>
            <a:headEnd type="none" w="med" len="med"/>
            <a:tailEnd type="none" w="med" len="med"/>
          </a:ln>
        </p:spPr>
      </p:cxnSp>
    </p:spTree>
    <p:extLst>
      <p:ext uri="{BB962C8B-B14F-4D97-AF65-F5344CB8AC3E}">
        <p14:creationId xmlns:p14="http://schemas.microsoft.com/office/powerpoint/2010/main" val="447988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Hướng phát triển</a:t>
            </a:r>
          </a:p>
          <a:p>
            <a:endParaRPr lang="en-US" dirty="0"/>
          </a:p>
        </p:txBody>
      </p:sp>
      <p:sp>
        <p:nvSpPr>
          <p:cNvPr id="2" name="Slide Number Placeholder 1">
            <a:extLst>
              <a:ext uri="{FF2B5EF4-FFF2-40B4-BE49-F238E27FC236}">
                <a16:creationId xmlns:a16="http://schemas.microsoft.com/office/drawing/2014/main" id="{591CA685-C035-4F5B-8260-BE65B02E15F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21</a:t>
            </a:fld>
            <a:endParaRPr lang="es" dirty="0">
              <a:solidFill>
                <a:schemeClr val="bg1"/>
              </a:solidFill>
            </a:endParaRPr>
          </a:p>
        </p:txBody>
      </p:sp>
      <p:sp>
        <p:nvSpPr>
          <p:cNvPr id="7" name="Google Shape;1161;p51">
            <a:extLst>
              <a:ext uri="{FF2B5EF4-FFF2-40B4-BE49-F238E27FC236}">
                <a16:creationId xmlns:a16="http://schemas.microsoft.com/office/drawing/2014/main" id="{EAE67009-5C8B-448E-8385-031D03E78367}"/>
              </a:ext>
            </a:extLst>
          </p:cNvPr>
          <p:cNvSpPr txBox="1"/>
          <p:nvPr/>
        </p:nvSpPr>
        <p:spPr>
          <a:xfrm>
            <a:off x="6325150" y="1782600"/>
            <a:ext cx="2228100" cy="70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Phân loại khoá học</a:t>
            </a:r>
            <a:endParaRPr dirty="0">
              <a:solidFill>
                <a:srgbClr val="4D43A3"/>
              </a:solidFill>
              <a:latin typeface="Cabin"/>
              <a:ea typeface="Cabin"/>
              <a:cs typeface="Cabin"/>
              <a:sym typeface="Cabin"/>
            </a:endParaRPr>
          </a:p>
          <a:p>
            <a:pPr marL="0" lvl="0" indent="0" algn="l" rtl="0">
              <a:spcBef>
                <a:spcPts val="200"/>
              </a:spcBef>
              <a:spcAft>
                <a:spcPts val="0"/>
              </a:spcAft>
              <a:buClr>
                <a:srgbClr val="000000"/>
              </a:buClr>
              <a:buSzPts val="1100"/>
              <a:buFont typeface="Arial"/>
              <a:buNone/>
            </a:pPr>
            <a:r>
              <a:rPr lang="es" sz="1100" dirty="0">
                <a:solidFill>
                  <a:srgbClr val="999999"/>
                </a:solidFill>
                <a:latin typeface="Cabin"/>
                <a:ea typeface="Cabin"/>
                <a:cs typeface="Cabin"/>
                <a:sym typeface="Cabin"/>
              </a:rPr>
              <a:t>Phân loại mua bán khoá học và dạy trực tuyến</a:t>
            </a:r>
            <a:endParaRPr sz="1100" dirty="0">
              <a:solidFill>
                <a:srgbClr val="999999"/>
              </a:solidFill>
              <a:latin typeface="Cabin"/>
              <a:ea typeface="Cabin"/>
              <a:cs typeface="Cabin"/>
              <a:sym typeface="Cabin"/>
            </a:endParaRPr>
          </a:p>
        </p:txBody>
      </p:sp>
      <p:sp>
        <p:nvSpPr>
          <p:cNvPr id="8" name="Google Shape;1162;p51">
            <a:extLst>
              <a:ext uri="{FF2B5EF4-FFF2-40B4-BE49-F238E27FC236}">
                <a16:creationId xmlns:a16="http://schemas.microsoft.com/office/drawing/2014/main" id="{2C07553C-F96C-410E-A111-5D5D16EC439D}"/>
              </a:ext>
            </a:extLst>
          </p:cNvPr>
          <p:cNvSpPr txBox="1"/>
          <p:nvPr/>
        </p:nvSpPr>
        <p:spPr>
          <a:xfrm>
            <a:off x="540000" y="3903325"/>
            <a:ext cx="2117400" cy="704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Chia sẻ tài liệu</a:t>
            </a:r>
          </a:p>
          <a:p>
            <a:pPr marL="0" lvl="0" indent="0" algn="r" rtl="0">
              <a:spcBef>
                <a:spcPts val="200"/>
              </a:spcBef>
              <a:spcAft>
                <a:spcPts val="0"/>
              </a:spcAft>
              <a:buClr>
                <a:srgbClr val="000000"/>
              </a:buClr>
              <a:buSzPts val="1100"/>
              <a:buFont typeface="Arial"/>
              <a:buNone/>
            </a:pPr>
            <a:r>
              <a:rPr lang="en-US" sz="1100" dirty="0">
                <a:solidFill>
                  <a:srgbClr val="999999"/>
                </a:solidFill>
                <a:latin typeface="Cabin"/>
                <a:ea typeface="Cabin"/>
                <a:cs typeface="Cabin"/>
                <a:sym typeface="Cabin"/>
              </a:rPr>
              <a:t>Hỗ trợ chia sẻ tài liệu giữa mọi người trong hệ thống với nhau</a:t>
            </a:r>
          </a:p>
        </p:txBody>
      </p:sp>
      <p:sp>
        <p:nvSpPr>
          <p:cNvPr id="9" name="Google Shape;1163;p51">
            <a:extLst>
              <a:ext uri="{FF2B5EF4-FFF2-40B4-BE49-F238E27FC236}">
                <a16:creationId xmlns:a16="http://schemas.microsoft.com/office/drawing/2014/main" id="{C2AB1B91-E09A-44FB-ADF6-F220153CF95E}"/>
              </a:ext>
            </a:extLst>
          </p:cNvPr>
          <p:cNvSpPr txBox="1"/>
          <p:nvPr/>
        </p:nvSpPr>
        <p:spPr>
          <a:xfrm>
            <a:off x="6325150" y="2790913"/>
            <a:ext cx="2280900" cy="6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Giao bài tập</a:t>
            </a:r>
            <a:endParaRPr dirty="0">
              <a:solidFill>
                <a:srgbClr val="D5309A"/>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100"/>
              <a:buFont typeface="Arial"/>
              <a:buNone/>
            </a:pPr>
            <a:r>
              <a:rPr lang="es" sz="1100" dirty="0">
                <a:solidFill>
                  <a:srgbClr val="999999"/>
                </a:solidFill>
                <a:latin typeface="Cabin"/>
                <a:ea typeface="Cabin"/>
                <a:cs typeface="Cabin"/>
                <a:sym typeface="Cabin"/>
              </a:rPr>
              <a:t>Cho phép giao bài tập và nộp bài trên hệ thống</a:t>
            </a:r>
            <a:endParaRPr sz="1100" dirty="0">
              <a:solidFill>
                <a:srgbClr val="999999"/>
              </a:solidFill>
              <a:latin typeface="PT Sans"/>
              <a:ea typeface="PT Sans"/>
              <a:cs typeface="PT Sans"/>
              <a:sym typeface="PT Sans"/>
            </a:endParaRPr>
          </a:p>
        </p:txBody>
      </p:sp>
      <p:sp>
        <p:nvSpPr>
          <p:cNvPr id="10" name="Google Shape;1164;p51">
            <a:extLst>
              <a:ext uri="{FF2B5EF4-FFF2-40B4-BE49-F238E27FC236}">
                <a16:creationId xmlns:a16="http://schemas.microsoft.com/office/drawing/2014/main" id="{0E5E1161-65EB-4242-97CD-DD0AD5689473}"/>
              </a:ext>
            </a:extLst>
          </p:cNvPr>
          <p:cNvSpPr txBox="1"/>
          <p:nvPr/>
        </p:nvSpPr>
        <p:spPr>
          <a:xfrm>
            <a:off x="540000" y="1769250"/>
            <a:ext cx="2117400" cy="802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200"/>
              </a:spcAft>
              <a:buNone/>
            </a:pPr>
            <a:r>
              <a:rPr lang="es" dirty="0">
                <a:solidFill>
                  <a:srgbClr val="3E516C"/>
                </a:solidFill>
                <a:latin typeface="Cabin Regular"/>
                <a:ea typeface="Cabin Regular"/>
                <a:cs typeface="Cabin Regular"/>
                <a:sym typeface="Cabin Regular"/>
              </a:rPr>
              <a:t>Khắc phục hạn chế</a:t>
            </a:r>
            <a:br>
              <a:rPr lang="es" dirty="0">
                <a:solidFill>
                  <a:srgbClr val="3E516C"/>
                </a:solidFill>
                <a:latin typeface="Cabin Regular"/>
                <a:ea typeface="Cabin Regular"/>
                <a:cs typeface="Cabin Regular"/>
                <a:sym typeface="Cabin Regular"/>
              </a:rPr>
            </a:br>
            <a:r>
              <a:rPr lang="es" sz="1100" dirty="0">
                <a:solidFill>
                  <a:srgbClr val="999999"/>
                </a:solidFill>
                <a:latin typeface="Cabin"/>
                <a:ea typeface="Cabin"/>
                <a:cs typeface="Cabin"/>
                <a:sym typeface="Cabin"/>
              </a:rPr>
              <a:t>Khắc phục các hạn chế hiện tại</a:t>
            </a:r>
            <a:endParaRPr sz="1200" dirty="0">
              <a:solidFill>
                <a:srgbClr val="999999"/>
              </a:solidFill>
              <a:latin typeface="PT Sans"/>
              <a:ea typeface="PT Sans"/>
              <a:cs typeface="PT Sans"/>
              <a:sym typeface="PT Sans"/>
            </a:endParaRPr>
          </a:p>
        </p:txBody>
      </p:sp>
      <p:sp>
        <p:nvSpPr>
          <p:cNvPr id="11" name="Google Shape;1165;p51">
            <a:extLst>
              <a:ext uri="{FF2B5EF4-FFF2-40B4-BE49-F238E27FC236}">
                <a16:creationId xmlns:a16="http://schemas.microsoft.com/office/drawing/2014/main" id="{14EE737B-D5B5-4C9C-8B33-0A2D70B90375}"/>
              </a:ext>
            </a:extLst>
          </p:cNvPr>
          <p:cNvSpPr txBox="1"/>
          <p:nvPr/>
        </p:nvSpPr>
        <p:spPr>
          <a:xfrm>
            <a:off x="876898" y="2773300"/>
            <a:ext cx="1780351" cy="928500"/>
          </a:xfrm>
          <a:prstGeom prst="rect">
            <a:avLst/>
          </a:prstGeom>
          <a:noFill/>
          <a:ln>
            <a:noFill/>
          </a:ln>
        </p:spPr>
        <p:txBody>
          <a:bodyPr spcFirstLastPara="1" wrap="square" lIns="91425" tIns="91425" rIns="91425" bIns="91425" anchor="ctr" anchorCtr="0">
            <a:noAutofit/>
          </a:bodyPr>
          <a:lstStyle/>
          <a:p>
            <a:pPr algn="r"/>
            <a:r>
              <a:rPr lang="en-US" dirty="0">
                <a:solidFill>
                  <a:srgbClr val="3E516C"/>
                </a:solidFill>
                <a:latin typeface="Cabin Regular"/>
                <a:ea typeface="Cabin Regular"/>
                <a:cs typeface="Cabin Regular"/>
                <a:sym typeface="Cabin Regular"/>
              </a:rPr>
              <a:t>Theo dõi việc học</a:t>
            </a:r>
            <a:br>
              <a:rPr lang="es" b="1" dirty="0">
                <a:solidFill>
                  <a:srgbClr val="785CB4"/>
                </a:solidFill>
                <a:latin typeface="Open Sans"/>
                <a:ea typeface="Open Sans"/>
                <a:cs typeface="Open Sans"/>
                <a:sym typeface="Open Sans"/>
              </a:rPr>
            </a:br>
            <a:r>
              <a:rPr lang="es" sz="1100" dirty="0">
                <a:solidFill>
                  <a:srgbClr val="999999"/>
                </a:solidFill>
                <a:latin typeface="Cabin"/>
                <a:ea typeface="Cabin"/>
                <a:cs typeface="Cabin"/>
                <a:sym typeface="Cabin"/>
              </a:rPr>
              <a:t>Theo dõi tiến độ học tập của học viên</a:t>
            </a:r>
            <a:endParaRPr sz="1100" dirty="0">
              <a:solidFill>
                <a:srgbClr val="999999"/>
              </a:solidFill>
              <a:latin typeface="Cabin"/>
              <a:ea typeface="Cabin"/>
              <a:cs typeface="Cabin"/>
              <a:sym typeface="Cabin"/>
            </a:endParaRPr>
          </a:p>
        </p:txBody>
      </p:sp>
      <p:sp>
        <p:nvSpPr>
          <p:cNvPr id="12" name="Google Shape;1166;p51">
            <a:extLst>
              <a:ext uri="{FF2B5EF4-FFF2-40B4-BE49-F238E27FC236}">
                <a16:creationId xmlns:a16="http://schemas.microsoft.com/office/drawing/2014/main" id="{7429C355-A510-4AF8-B848-45F70310D242}"/>
              </a:ext>
            </a:extLst>
          </p:cNvPr>
          <p:cNvSpPr txBox="1"/>
          <p:nvPr/>
        </p:nvSpPr>
        <p:spPr>
          <a:xfrm>
            <a:off x="6325149" y="3759925"/>
            <a:ext cx="1919479" cy="847800"/>
          </a:xfrm>
          <a:prstGeom prst="rect">
            <a:avLst/>
          </a:prstGeom>
          <a:noFill/>
          <a:ln>
            <a:noFill/>
          </a:ln>
        </p:spPr>
        <p:txBody>
          <a:bodyPr spcFirstLastPara="1" wrap="square" lIns="91425" tIns="91425" rIns="91425" bIns="91425" anchor="t" anchorCtr="0">
            <a:noAutofit/>
          </a:bodyPr>
          <a:lstStyle/>
          <a:p>
            <a:pPr>
              <a:spcAft>
                <a:spcPts val="200"/>
              </a:spcAft>
            </a:pPr>
            <a:r>
              <a:rPr lang="en-US" b="1" dirty="0">
                <a:solidFill>
                  <a:srgbClr val="3E516C"/>
                </a:solidFill>
                <a:latin typeface="Cabin Regular"/>
                <a:ea typeface="Open Sans"/>
                <a:cs typeface="Open Sans"/>
                <a:sym typeface="Cabin Regular"/>
              </a:rPr>
              <a:t>Thêm các khuyến mãi</a:t>
            </a:r>
            <a:br>
              <a:rPr lang="es" b="1" dirty="0">
                <a:solidFill>
                  <a:srgbClr val="7D245C"/>
                </a:solidFill>
                <a:latin typeface="Open Sans"/>
                <a:ea typeface="Open Sans"/>
                <a:cs typeface="Open Sans"/>
                <a:sym typeface="Open Sans"/>
              </a:rPr>
            </a:br>
            <a:r>
              <a:rPr lang="es" sz="1100" dirty="0">
                <a:solidFill>
                  <a:srgbClr val="999999"/>
                </a:solidFill>
                <a:latin typeface="Cabin"/>
                <a:ea typeface="Cabin"/>
                <a:cs typeface="Cabin"/>
                <a:sym typeface="Cabin"/>
              </a:rPr>
              <a:t>Thêm các khuyến mãi hấp dẫn cho các khoá học</a:t>
            </a:r>
            <a:endParaRPr sz="1100" dirty="0">
              <a:solidFill>
                <a:srgbClr val="999999"/>
              </a:solidFill>
              <a:latin typeface="PT Sans"/>
              <a:ea typeface="PT Sans"/>
              <a:cs typeface="PT Sans"/>
              <a:sym typeface="PT Sans"/>
            </a:endParaRPr>
          </a:p>
        </p:txBody>
      </p:sp>
      <p:cxnSp>
        <p:nvCxnSpPr>
          <p:cNvPr id="13" name="Google Shape;1167;p51">
            <a:extLst>
              <a:ext uri="{FF2B5EF4-FFF2-40B4-BE49-F238E27FC236}">
                <a16:creationId xmlns:a16="http://schemas.microsoft.com/office/drawing/2014/main" id="{594A3E82-F2CF-41C3-9E66-A977A47109FC}"/>
              </a:ext>
            </a:extLst>
          </p:cNvPr>
          <p:cNvCxnSpPr/>
          <p:nvPr/>
        </p:nvCxnSpPr>
        <p:spPr>
          <a:xfrm>
            <a:off x="2657475" y="1962150"/>
            <a:ext cx="1105200" cy="283200"/>
          </a:xfrm>
          <a:prstGeom prst="bentConnector3">
            <a:avLst>
              <a:gd name="adj1" fmla="val 50000"/>
            </a:avLst>
          </a:prstGeom>
          <a:noFill/>
          <a:ln w="9525" cap="flat" cmpd="sng">
            <a:solidFill>
              <a:srgbClr val="FDD66C"/>
            </a:solidFill>
            <a:prstDash val="solid"/>
            <a:round/>
            <a:headEnd type="oval" w="med" len="med"/>
            <a:tailEnd type="oval" w="med" len="med"/>
          </a:ln>
        </p:spPr>
      </p:cxnSp>
      <p:cxnSp>
        <p:nvCxnSpPr>
          <p:cNvPr id="14" name="Google Shape;1168;p51">
            <a:extLst>
              <a:ext uri="{FF2B5EF4-FFF2-40B4-BE49-F238E27FC236}">
                <a16:creationId xmlns:a16="http://schemas.microsoft.com/office/drawing/2014/main" id="{A598750A-8998-4865-8415-71F420701E15}"/>
              </a:ext>
            </a:extLst>
          </p:cNvPr>
          <p:cNvCxnSpPr/>
          <p:nvPr/>
        </p:nvCxnSpPr>
        <p:spPr>
          <a:xfrm rot="10800000" flipH="1">
            <a:off x="2667000" y="2781000"/>
            <a:ext cx="657900" cy="114600"/>
          </a:xfrm>
          <a:prstGeom prst="bentConnector3">
            <a:avLst>
              <a:gd name="adj1" fmla="val 50000"/>
            </a:avLst>
          </a:prstGeom>
          <a:noFill/>
          <a:ln w="9525" cap="flat" cmpd="sng">
            <a:solidFill>
              <a:srgbClr val="FCCC3B"/>
            </a:solidFill>
            <a:prstDash val="solid"/>
            <a:round/>
            <a:headEnd type="oval" w="med" len="med"/>
            <a:tailEnd type="oval" w="med" len="med"/>
          </a:ln>
        </p:spPr>
      </p:cxnSp>
      <p:cxnSp>
        <p:nvCxnSpPr>
          <p:cNvPr id="15" name="Google Shape;1169;p51">
            <a:extLst>
              <a:ext uri="{FF2B5EF4-FFF2-40B4-BE49-F238E27FC236}">
                <a16:creationId xmlns:a16="http://schemas.microsoft.com/office/drawing/2014/main" id="{F8CB42D6-F2CF-4429-8FD8-0A455AE137DA}"/>
              </a:ext>
            </a:extLst>
          </p:cNvPr>
          <p:cNvCxnSpPr/>
          <p:nvPr/>
        </p:nvCxnSpPr>
        <p:spPr>
          <a:xfrm rot="10800000" flipH="1">
            <a:off x="2657475" y="3714750"/>
            <a:ext cx="638100" cy="266700"/>
          </a:xfrm>
          <a:prstGeom prst="bentConnector3">
            <a:avLst>
              <a:gd name="adj1" fmla="val 50000"/>
            </a:avLst>
          </a:prstGeom>
          <a:noFill/>
          <a:ln w="9525" cap="flat" cmpd="sng">
            <a:solidFill>
              <a:srgbClr val="5F7D95"/>
            </a:solidFill>
            <a:prstDash val="solid"/>
            <a:round/>
            <a:headEnd type="oval" w="med" len="med"/>
            <a:tailEnd type="oval" w="med" len="med"/>
          </a:ln>
        </p:spPr>
      </p:cxnSp>
      <p:cxnSp>
        <p:nvCxnSpPr>
          <p:cNvPr id="16" name="Google Shape;1170;p51">
            <a:extLst>
              <a:ext uri="{FF2B5EF4-FFF2-40B4-BE49-F238E27FC236}">
                <a16:creationId xmlns:a16="http://schemas.microsoft.com/office/drawing/2014/main" id="{4261F05E-2930-40AF-A3F4-C8C792B355AA}"/>
              </a:ext>
            </a:extLst>
          </p:cNvPr>
          <p:cNvCxnSpPr/>
          <p:nvPr/>
        </p:nvCxnSpPr>
        <p:spPr>
          <a:xfrm rot="10800000" flipH="1">
            <a:off x="5361850" y="1986950"/>
            <a:ext cx="963300" cy="204600"/>
          </a:xfrm>
          <a:prstGeom prst="bentConnector3">
            <a:avLst>
              <a:gd name="adj1" fmla="val 50000"/>
            </a:avLst>
          </a:prstGeom>
          <a:noFill/>
          <a:ln w="9525" cap="flat" cmpd="sng">
            <a:solidFill>
              <a:srgbClr val="FCCC3B"/>
            </a:solidFill>
            <a:prstDash val="solid"/>
            <a:round/>
            <a:headEnd type="diamond" w="med" len="med"/>
            <a:tailEnd type="diamond" w="med" len="med"/>
          </a:ln>
        </p:spPr>
      </p:cxnSp>
      <p:cxnSp>
        <p:nvCxnSpPr>
          <p:cNvPr id="17" name="Google Shape;1171;p51">
            <a:extLst>
              <a:ext uri="{FF2B5EF4-FFF2-40B4-BE49-F238E27FC236}">
                <a16:creationId xmlns:a16="http://schemas.microsoft.com/office/drawing/2014/main" id="{A6A3FA8E-4501-4962-9795-2475FEF5ED05}"/>
              </a:ext>
            </a:extLst>
          </p:cNvPr>
          <p:cNvCxnSpPr/>
          <p:nvPr/>
        </p:nvCxnSpPr>
        <p:spPr>
          <a:xfrm>
            <a:off x="5486400" y="2843225"/>
            <a:ext cx="838800" cy="158100"/>
          </a:xfrm>
          <a:prstGeom prst="bentConnector3">
            <a:avLst>
              <a:gd name="adj1" fmla="val 50000"/>
            </a:avLst>
          </a:prstGeom>
          <a:noFill/>
          <a:ln w="9525" cap="flat" cmpd="sng">
            <a:solidFill>
              <a:srgbClr val="E9AA1B"/>
            </a:solidFill>
            <a:prstDash val="solid"/>
            <a:round/>
            <a:headEnd type="diamond" w="med" len="med"/>
            <a:tailEnd type="diamond" w="med" len="med"/>
          </a:ln>
        </p:spPr>
      </p:cxnSp>
      <p:cxnSp>
        <p:nvCxnSpPr>
          <p:cNvPr id="18" name="Google Shape;1172;p51">
            <a:extLst>
              <a:ext uri="{FF2B5EF4-FFF2-40B4-BE49-F238E27FC236}">
                <a16:creationId xmlns:a16="http://schemas.microsoft.com/office/drawing/2014/main" id="{43AAF87C-1A0A-4BC1-B8BB-E4E37E9998FA}"/>
              </a:ext>
            </a:extLst>
          </p:cNvPr>
          <p:cNvCxnSpPr/>
          <p:nvPr/>
        </p:nvCxnSpPr>
        <p:spPr>
          <a:xfrm>
            <a:off x="5895975" y="3800475"/>
            <a:ext cx="453000" cy="182400"/>
          </a:xfrm>
          <a:prstGeom prst="bentConnector3">
            <a:avLst>
              <a:gd name="adj1" fmla="val 50000"/>
            </a:avLst>
          </a:prstGeom>
          <a:noFill/>
          <a:ln w="9525" cap="flat" cmpd="sng">
            <a:solidFill>
              <a:srgbClr val="435D74"/>
            </a:solidFill>
            <a:prstDash val="solid"/>
            <a:round/>
            <a:headEnd type="diamond" w="med" len="med"/>
            <a:tailEnd type="diamond" w="med" len="med"/>
          </a:ln>
        </p:spPr>
      </p:cxnSp>
      <p:grpSp>
        <p:nvGrpSpPr>
          <p:cNvPr id="19" name="Google Shape;1173;p51">
            <a:extLst>
              <a:ext uri="{FF2B5EF4-FFF2-40B4-BE49-F238E27FC236}">
                <a16:creationId xmlns:a16="http://schemas.microsoft.com/office/drawing/2014/main" id="{FC9E6AE3-6489-4A1F-AC05-E875AE52B720}"/>
              </a:ext>
            </a:extLst>
          </p:cNvPr>
          <p:cNvGrpSpPr/>
          <p:nvPr/>
        </p:nvGrpSpPr>
        <p:grpSpPr>
          <a:xfrm>
            <a:off x="3183576" y="1829017"/>
            <a:ext cx="2781183" cy="2776077"/>
            <a:chOff x="3573813" y="1821300"/>
            <a:chExt cx="1711918" cy="1708776"/>
          </a:xfrm>
        </p:grpSpPr>
        <p:sp>
          <p:nvSpPr>
            <p:cNvPr id="20" name="Google Shape;1174;p51">
              <a:extLst>
                <a:ext uri="{FF2B5EF4-FFF2-40B4-BE49-F238E27FC236}">
                  <a16:creationId xmlns:a16="http://schemas.microsoft.com/office/drawing/2014/main" id="{780B524E-D591-49D2-B32D-189045D3A7D4}"/>
                </a:ext>
              </a:extLst>
            </p:cNvPr>
            <p:cNvSpPr/>
            <p:nvPr/>
          </p:nvSpPr>
          <p:spPr>
            <a:xfrm>
              <a:off x="4339547" y="2255413"/>
              <a:ext cx="751015" cy="604197"/>
            </a:xfrm>
            <a:custGeom>
              <a:avLst/>
              <a:gdLst/>
              <a:ahLst/>
              <a:cxnLst/>
              <a:rect l="l" t="t" r="r" b="b"/>
              <a:pathLst>
                <a:path w="13622" h="10959" extrusionOk="0">
                  <a:moveTo>
                    <a:pt x="4106" y="0"/>
                  </a:moveTo>
                  <a:cubicBezTo>
                    <a:pt x="1855" y="0"/>
                    <a:pt x="33" y="1825"/>
                    <a:pt x="33" y="4076"/>
                  </a:cubicBezTo>
                  <a:cubicBezTo>
                    <a:pt x="33" y="6327"/>
                    <a:pt x="1" y="10958"/>
                    <a:pt x="1" y="10958"/>
                  </a:cubicBezTo>
                  <a:cubicBezTo>
                    <a:pt x="1" y="10958"/>
                    <a:pt x="1035" y="8686"/>
                    <a:pt x="3530" y="8314"/>
                  </a:cubicBezTo>
                  <a:cubicBezTo>
                    <a:pt x="3845" y="8267"/>
                    <a:pt x="9521" y="8203"/>
                    <a:pt x="9521" y="8203"/>
                  </a:cubicBezTo>
                  <a:cubicBezTo>
                    <a:pt x="11786" y="8203"/>
                    <a:pt x="13622" y="6367"/>
                    <a:pt x="13622" y="4101"/>
                  </a:cubicBezTo>
                  <a:cubicBezTo>
                    <a:pt x="13622" y="1836"/>
                    <a:pt x="11786" y="0"/>
                    <a:pt x="9521" y="0"/>
                  </a:cubicBez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5;p51">
              <a:extLst>
                <a:ext uri="{FF2B5EF4-FFF2-40B4-BE49-F238E27FC236}">
                  <a16:creationId xmlns:a16="http://schemas.microsoft.com/office/drawing/2014/main" id="{C5136FA9-D190-4C88-A11B-B68A1AFB4BA0}"/>
                </a:ext>
              </a:extLst>
            </p:cNvPr>
            <p:cNvSpPr/>
            <p:nvPr/>
          </p:nvSpPr>
          <p:spPr>
            <a:xfrm>
              <a:off x="4339547" y="1821300"/>
              <a:ext cx="628510" cy="505786"/>
            </a:xfrm>
            <a:custGeom>
              <a:avLst/>
              <a:gdLst/>
              <a:ahLst/>
              <a:cxnLst/>
              <a:rect l="l" t="t" r="r" b="b"/>
              <a:pathLst>
                <a:path w="11400" h="9174" extrusionOk="0">
                  <a:moveTo>
                    <a:pt x="3437" y="1"/>
                  </a:moveTo>
                  <a:cubicBezTo>
                    <a:pt x="1551" y="1"/>
                    <a:pt x="26" y="1529"/>
                    <a:pt x="26" y="3411"/>
                  </a:cubicBezTo>
                  <a:cubicBezTo>
                    <a:pt x="26" y="5294"/>
                    <a:pt x="1" y="9173"/>
                    <a:pt x="1" y="9173"/>
                  </a:cubicBezTo>
                  <a:cubicBezTo>
                    <a:pt x="1" y="9173"/>
                    <a:pt x="867" y="7269"/>
                    <a:pt x="2953" y="6958"/>
                  </a:cubicBezTo>
                  <a:cubicBezTo>
                    <a:pt x="3215" y="6919"/>
                    <a:pt x="7967" y="6865"/>
                    <a:pt x="7967" y="6865"/>
                  </a:cubicBezTo>
                  <a:cubicBezTo>
                    <a:pt x="9861" y="6865"/>
                    <a:pt x="11400" y="5330"/>
                    <a:pt x="11400" y="3433"/>
                  </a:cubicBezTo>
                  <a:cubicBezTo>
                    <a:pt x="11400" y="1540"/>
                    <a:pt x="9861" y="1"/>
                    <a:pt x="7967" y="1"/>
                  </a:cubicBezTo>
                  <a:close/>
                </a:path>
              </a:pathLst>
            </a:custGeom>
            <a:solidFill>
              <a:srgbClr val="FDD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176;p51">
              <a:extLst>
                <a:ext uri="{FF2B5EF4-FFF2-40B4-BE49-F238E27FC236}">
                  <a16:creationId xmlns:a16="http://schemas.microsoft.com/office/drawing/2014/main" id="{2F7B0D8A-AC80-4CC5-A1BA-8706617FE4EC}"/>
                </a:ext>
              </a:extLst>
            </p:cNvPr>
            <p:cNvSpPr/>
            <p:nvPr/>
          </p:nvSpPr>
          <p:spPr>
            <a:xfrm>
              <a:off x="3893470" y="1951743"/>
              <a:ext cx="431577" cy="347114"/>
            </a:xfrm>
            <a:custGeom>
              <a:avLst/>
              <a:gdLst/>
              <a:ahLst/>
              <a:cxnLst/>
              <a:rect l="l" t="t" r="r" b="b"/>
              <a:pathLst>
                <a:path w="7828" h="6296" extrusionOk="0">
                  <a:moveTo>
                    <a:pt x="2359" y="0"/>
                  </a:moveTo>
                  <a:cubicBezTo>
                    <a:pt x="1056" y="0"/>
                    <a:pt x="0" y="1056"/>
                    <a:pt x="0" y="2355"/>
                  </a:cubicBezTo>
                  <a:cubicBezTo>
                    <a:pt x="0" y="3658"/>
                    <a:pt x="1056" y="4710"/>
                    <a:pt x="2359" y="4710"/>
                  </a:cubicBezTo>
                  <a:cubicBezTo>
                    <a:pt x="2359" y="4710"/>
                    <a:pt x="5619" y="4749"/>
                    <a:pt x="5798" y="4774"/>
                  </a:cubicBezTo>
                  <a:cubicBezTo>
                    <a:pt x="7229" y="4989"/>
                    <a:pt x="7827" y="6295"/>
                    <a:pt x="7827" y="6295"/>
                  </a:cubicBezTo>
                  <a:cubicBezTo>
                    <a:pt x="7827" y="6295"/>
                    <a:pt x="7809" y="3633"/>
                    <a:pt x="7809" y="2341"/>
                  </a:cubicBezTo>
                  <a:cubicBezTo>
                    <a:pt x="7809" y="1049"/>
                    <a:pt x="6761" y="0"/>
                    <a:pt x="5469" y="0"/>
                  </a:cubicBezTo>
                  <a:close/>
                </a:path>
              </a:pathLst>
            </a:custGeom>
            <a:solidFill>
              <a:srgbClr val="FEDE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1177;p51">
              <a:extLst>
                <a:ext uri="{FF2B5EF4-FFF2-40B4-BE49-F238E27FC236}">
                  <a16:creationId xmlns:a16="http://schemas.microsoft.com/office/drawing/2014/main" id="{E077A44A-E2F1-4553-BD41-AF9D69C28DC5}"/>
                </a:ext>
              </a:extLst>
            </p:cNvPr>
            <p:cNvSpPr/>
            <p:nvPr/>
          </p:nvSpPr>
          <p:spPr>
            <a:xfrm>
              <a:off x="3573813" y="2255413"/>
              <a:ext cx="751235" cy="604197"/>
            </a:xfrm>
            <a:custGeom>
              <a:avLst/>
              <a:gdLst/>
              <a:ahLst/>
              <a:cxnLst/>
              <a:rect l="l" t="t" r="r" b="b"/>
              <a:pathLst>
                <a:path w="13626" h="10959" extrusionOk="0">
                  <a:moveTo>
                    <a:pt x="4102" y="0"/>
                  </a:moveTo>
                  <a:cubicBezTo>
                    <a:pt x="1836" y="0"/>
                    <a:pt x="0" y="1836"/>
                    <a:pt x="0" y="4101"/>
                  </a:cubicBezTo>
                  <a:cubicBezTo>
                    <a:pt x="0" y="6367"/>
                    <a:pt x="1836" y="8203"/>
                    <a:pt x="4102" y="8203"/>
                  </a:cubicBezTo>
                  <a:cubicBezTo>
                    <a:pt x="4102" y="8203"/>
                    <a:pt x="9781" y="8267"/>
                    <a:pt x="10096" y="8314"/>
                  </a:cubicBezTo>
                  <a:cubicBezTo>
                    <a:pt x="12587" y="8686"/>
                    <a:pt x="13625" y="10958"/>
                    <a:pt x="13625" y="10958"/>
                  </a:cubicBezTo>
                  <a:cubicBezTo>
                    <a:pt x="13625" y="10958"/>
                    <a:pt x="13593" y="6327"/>
                    <a:pt x="13593" y="4076"/>
                  </a:cubicBezTo>
                  <a:cubicBezTo>
                    <a:pt x="13593" y="1825"/>
                    <a:pt x="11768" y="0"/>
                    <a:pt x="9517" y="0"/>
                  </a:cubicBez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78;p51">
              <a:extLst>
                <a:ext uri="{FF2B5EF4-FFF2-40B4-BE49-F238E27FC236}">
                  <a16:creationId xmlns:a16="http://schemas.microsoft.com/office/drawing/2014/main" id="{57BAEE9E-B675-46D5-ACAD-76261E845D83}"/>
                </a:ext>
              </a:extLst>
            </p:cNvPr>
            <p:cNvSpPr/>
            <p:nvPr/>
          </p:nvSpPr>
          <p:spPr>
            <a:xfrm>
              <a:off x="3573813" y="2767593"/>
              <a:ext cx="751235" cy="604252"/>
            </a:xfrm>
            <a:custGeom>
              <a:avLst/>
              <a:gdLst/>
              <a:ahLst/>
              <a:cxnLst/>
              <a:rect l="l" t="t" r="r" b="b"/>
              <a:pathLst>
                <a:path w="13626" h="10960" extrusionOk="0">
                  <a:moveTo>
                    <a:pt x="4102" y="1"/>
                  </a:moveTo>
                  <a:cubicBezTo>
                    <a:pt x="1836" y="1"/>
                    <a:pt x="0" y="1837"/>
                    <a:pt x="0" y="4102"/>
                  </a:cubicBezTo>
                  <a:cubicBezTo>
                    <a:pt x="0" y="6364"/>
                    <a:pt x="1836" y="8200"/>
                    <a:pt x="4102" y="8200"/>
                  </a:cubicBezTo>
                  <a:cubicBezTo>
                    <a:pt x="4102" y="8200"/>
                    <a:pt x="9781" y="8268"/>
                    <a:pt x="10096" y="8314"/>
                  </a:cubicBezTo>
                  <a:cubicBezTo>
                    <a:pt x="12587" y="8683"/>
                    <a:pt x="13625" y="10959"/>
                    <a:pt x="13625" y="10959"/>
                  </a:cubicBezTo>
                  <a:cubicBezTo>
                    <a:pt x="13625" y="10959"/>
                    <a:pt x="13593" y="6325"/>
                    <a:pt x="13593" y="4073"/>
                  </a:cubicBezTo>
                  <a:cubicBezTo>
                    <a:pt x="13593" y="1822"/>
                    <a:pt x="11768" y="1"/>
                    <a:pt x="95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79;p51">
              <a:extLst>
                <a:ext uri="{FF2B5EF4-FFF2-40B4-BE49-F238E27FC236}">
                  <a16:creationId xmlns:a16="http://schemas.microsoft.com/office/drawing/2014/main" id="{BCF4B5B2-E708-4400-B952-D207676B5CB5}"/>
                </a:ext>
              </a:extLst>
            </p:cNvPr>
            <p:cNvSpPr/>
            <p:nvPr/>
          </p:nvSpPr>
          <p:spPr>
            <a:xfrm>
              <a:off x="4339547" y="2768806"/>
              <a:ext cx="946184" cy="761270"/>
            </a:xfrm>
            <a:custGeom>
              <a:avLst/>
              <a:gdLst/>
              <a:ahLst/>
              <a:cxnLst/>
              <a:rect l="l" t="t" r="r" b="b"/>
              <a:pathLst>
                <a:path w="17162" h="13808" extrusionOk="0">
                  <a:moveTo>
                    <a:pt x="5172" y="0"/>
                  </a:moveTo>
                  <a:cubicBezTo>
                    <a:pt x="2338" y="0"/>
                    <a:pt x="40" y="2298"/>
                    <a:pt x="40" y="5136"/>
                  </a:cubicBezTo>
                  <a:cubicBezTo>
                    <a:pt x="40" y="7970"/>
                    <a:pt x="1" y="13807"/>
                    <a:pt x="1" y="13807"/>
                  </a:cubicBezTo>
                  <a:cubicBezTo>
                    <a:pt x="1" y="13807"/>
                    <a:pt x="1307" y="10944"/>
                    <a:pt x="4446" y="10475"/>
                  </a:cubicBezTo>
                  <a:cubicBezTo>
                    <a:pt x="4843" y="10415"/>
                    <a:pt x="11994" y="10336"/>
                    <a:pt x="11994" y="10336"/>
                  </a:cubicBezTo>
                  <a:cubicBezTo>
                    <a:pt x="14846" y="10336"/>
                    <a:pt x="17161" y="8020"/>
                    <a:pt x="17161" y="5168"/>
                  </a:cubicBezTo>
                  <a:cubicBezTo>
                    <a:pt x="17161" y="2316"/>
                    <a:pt x="14846" y="0"/>
                    <a:pt x="11994"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1190;p51">
            <a:extLst>
              <a:ext uri="{FF2B5EF4-FFF2-40B4-BE49-F238E27FC236}">
                <a16:creationId xmlns:a16="http://schemas.microsoft.com/office/drawing/2014/main" id="{3DD4DD92-DC52-4322-A9D2-95FDAC3F8CA6}"/>
              </a:ext>
            </a:extLst>
          </p:cNvPr>
          <p:cNvSpPr/>
          <p:nvPr/>
        </p:nvSpPr>
        <p:spPr>
          <a:xfrm>
            <a:off x="3324900" y="2725646"/>
            <a:ext cx="360391" cy="358603"/>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1191;p51">
            <a:extLst>
              <a:ext uri="{FF2B5EF4-FFF2-40B4-BE49-F238E27FC236}">
                <a16:creationId xmlns:a16="http://schemas.microsoft.com/office/drawing/2014/main" id="{7C8540CA-238E-4228-A6CA-ED1A80FF65A5}"/>
              </a:ext>
            </a:extLst>
          </p:cNvPr>
          <p:cNvSpPr/>
          <p:nvPr/>
        </p:nvSpPr>
        <p:spPr>
          <a:xfrm>
            <a:off x="5201921" y="2725646"/>
            <a:ext cx="310834" cy="365195"/>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192;p51">
            <a:extLst>
              <a:ext uri="{FF2B5EF4-FFF2-40B4-BE49-F238E27FC236}">
                <a16:creationId xmlns:a16="http://schemas.microsoft.com/office/drawing/2014/main" id="{D1398968-D907-4FD4-A22F-3563B8B14457}"/>
              </a:ext>
            </a:extLst>
          </p:cNvPr>
          <p:cNvGrpSpPr/>
          <p:nvPr/>
        </p:nvGrpSpPr>
        <p:grpSpPr>
          <a:xfrm>
            <a:off x="3325047" y="3510431"/>
            <a:ext cx="380039" cy="380998"/>
            <a:chOff x="-61784125" y="3377700"/>
            <a:chExt cx="316650" cy="317450"/>
          </a:xfrm>
        </p:grpSpPr>
        <p:sp>
          <p:nvSpPr>
            <p:cNvPr id="39" name="Google Shape;1193;p51">
              <a:extLst>
                <a:ext uri="{FF2B5EF4-FFF2-40B4-BE49-F238E27FC236}">
                  <a16:creationId xmlns:a16="http://schemas.microsoft.com/office/drawing/2014/main" id="{7E738DD1-B966-43D1-A55E-BDA121B8137E}"/>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4;p51">
              <a:extLst>
                <a:ext uri="{FF2B5EF4-FFF2-40B4-BE49-F238E27FC236}">
                  <a16:creationId xmlns:a16="http://schemas.microsoft.com/office/drawing/2014/main" id="{ED7F2419-8904-4D3B-8CBF-F56AECF81CA2}"/>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5;p51">
              <a:extLst>
                <a:ext uri="{FF2B5EF4-FFF2-40B4-BE49-F238E27FC236}">
                  <a16:creationId xmlns:a16="http://schemas.microsoft.com/office/drawing/2014/main" id="{4F294E54-2562-4B39-B98F-FABA67A024FE}"/>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6;p51">
              <a:extLst>
                <a:ext uri="{FF2B5EF4-FFF2-40B4-BE49-F238E27FC236}">
                  <a16:creationId xmlns:a16="http://schemas.microsoft.com/office/drawing/2014/main" id="{1A5FB0ED-AA82-49ED-8337-4F7D75722648}"/>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7;p51">
              <a:extLst>
                <a:ext uri="{FF2B5EF4-FFF2-40B4-BE49-F238E27FC236}">
                  <a16:creationId xmlns:a16="http://schemas.microsoft.com/office/drawing/2014/main" id="{5D199FEF-8982-4644-9145-B18237546AA6}"/>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8;p51">
              <a:extLst>
                <a:ext uri="{FF2B5EF4-FFF2-40B4-BE49-F238E27FC236}">
                  <a16:creationId xmlns:a16="http://schemas.microsoft.com/office/drawing/2014/main" id="{1033F6BD-42AD-4F9B-A112-607E25274FC1}"/>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9;p51">
              <a:extLst>
                <a:ext uri="{FF2B5EF4-FFF2-40B4-BE49-F238E27FC236}">
                  <a16:creationId xmlns:a16="http://schemas.microsoft.com/office/drawing/2014/main" id="{8754A641-D518-4201-A2EF-9F62B2CBF776}"/>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749;p72">
            <a:extLst>
              <a:ext uri="{FF2B5EF4-FFF2-40B4-BE49-F238E27FC236}">
                <a16:creationId xmlns:a16="http://schemas.microsoft.com/office/drawing/2014/main" id="{5C13B7FF-E89F-4617-982E-134A6A514AC2}"/>
              </a:ext>
            </a:extLst>
          </p:cNvPr>
          <p:cNvGrpSpPr/>
          <p:nvPr/>
        </p:nvGrpSpPr>
        <p:grpSpPr>
          <a:xfrm>
            <a:off x="3775109" y="2112896"/>
            <a:ext cx="273651" cy="273651"/>
            <a:chOff x="-4573475" y="2045850"/>
            <a:chExt cx="293800" cy="293800"/>
          </a:xfrm>
          <a:solidFill>
            <a:schemeClr val="bg1"/>
          </a:solidFill>
        </p:grpSpPr>
        <p:sp>
          <p:nvSpPr>
            <p:cNvPr id="47" name="Google Shape;8750;p72">
              <a:extLst>
                <a:ext uri="{FF2B5EF4-FFF2-40B4-BE49-F238E27FC236}">
                  <a16:creationId xmlns:a16="http://schemas.microsoft.com/office/drawing/2014/main" id="{73DA24BD-47E5-4011-8F9D-DCC7DF313682}"/>
                </a:ext>
              </a:extLst>
            </p:cNvPr>
            <p:cNvSpPr/>
            <p:nvPr/>
          </p:nvSpPr>
          <p:spPr>
            <a:xfrm>
              <a:off x="-4573475" y="2045850"/>
              <a:ext cx="293800" cy="293800"/>
            </a:xfrm>
            <a:custGeom>
              <a:avLst/>
              <a:gdLst/>
              <a:ahLst/>
              <a:cxnLst/>
              <a:rect l="l" t="t" r="r" b="b"/>
              <a:pathLst>
                <a:path w="11752" h="11752" extrusionOk="0">
                  <a:moveTo>
                    <a:pt x="6333" y="756"/>
                  </a:moveTo>
                  <a:lnTo>
                    <a:pt x="6459" y="1292"/>
                  </a:lnTo>
                  <a:cubicBezTo>
                    <a:pt x="6490" y="1418"/>
                    <a:pt x="6585" y="1544"/>
                    <a:pt x="6742" y="1576"/>
                  </a:cubicBezTo>
                  <a:cubicBezTo>
                    <a:pt x="7372" y="1702"/>
                    <a:pt x="7908" y="1922"/>
                    <a:pt x="8444" y="2300"/>
                  </a:cubicBezTo>
                  <a:cubicBezTo>
                    <a:pt x="8491" y="2332"/>
                    <a:pt x="8546" y="2347"/>
                    <a:pt x="8605" y="2347"/>
                  </a:cubicBezTo>
                  <a:cubicBezTo>
                    <a:pt x="8664" y="2347"/>
                    <a:pt x="8727" y="2332"/>
                    <a:pt x="8790" y="2300"/>
                  </a:cubicBezTo>
                  <a:lnTo>
                    <a:pt x="9231" y="2017"/>
                  </a:lnTo>
                  <a:lnTo>
                    <a:pt x="9798" y="2584"/>
                  </a:lnTo>
                  <a:lnTo>
                    <a:pt x="9546" y="3025"/>
                  </a:lnTo>
                  <a:cubicBezTo>
                    <a:pt x="9452" y="3151"/>
                    <a:pt x="9452" y="3308"/>
                    <a:pt x="9546" y="3371"/>
                  </a:cubicBezTo>
                  <a:cubicBezTo>
                    <a:pt x="9893" y="3907"/>
                    <a:pt x="10113" y="4505"/>
                    <a:pt x="10239" y="5073"/>
                  </a:cubicBezTo>
                  <a:cubicBezTo>
                    <a:pt x="10271" y="5199"/>
                    <a:pt x="10365" y="5325"/>
                    <a:pt x="10523" y="5356"/>
                  </a:cubicBezTo>
                  <a:lnTo>
                    <a:pt x="11058" y="5482"/>
                  </a:lnTo>
                  <a:lnTo>
                    <a:pt x="11058" y="6301"/>
                  </a:lnTo>
                  <a:lnTo>
                    <a:pt x="10523" y="6427"/>
                  </a:lnTo>
                  <a:cubicBezTo>
                    <a:pt x="10397" y="6459"/>
                    <a:pt x="10271" y="6553"/>
                    <a:pt x="10239" y="6711"/>
                  </a:cubicBezTo>
                  <a:cubicBezTo>
                    <a:pt x="10113" y="7309"/>
                    <a:pt x="9893" y="7877"/>
                    <a:pt x="9546" y="8381"/>
                  </a:cubicBezTo>
                  <a:cubicBezTo>
                    <a:pt x="9452" y="8507"/>
                    <a:pt x="9452" y="8633"/>
                    <a:pt x="9546" y="8759"/>
                  </a:cubicBezTo>
                  <a:lnTo>
                    <a:pt x="9798" y="9168"/>
                  </a:lnTo>
                  <a:lnTo>
                    <a:pt x="9231" y="9767"/>
                  </a:lnTo>
                  <a:lnTo>
                    <a:pt x="8790" y="9483"/>
                  </a:lnTo>
                  <a:cubicBezTo>
                    <a:pt x="8727" y="9452"/>
                    <a:pt x="8656" y="9436"/>
                    <a:pt x="8593" y="9436"/>
                  </a:cubicBezTo>
                  <a:cubicBezTo>
                    <a:pt x="8530" y="9436"/>
                    <a:pt x="8475" y="9452"/>
                    <a:pt x="8444" y="9483"/>
                  </a:cubicBezTo>
                  <a:cubicBezTo>
                    <a:pt x="7908" y="9861"/>
                    <a:pt x="7341" y="10082"/>
                    <a:pt x="6742" y="10208"/>
                  </a:cubicBezTo>
                  <a:cubicBezTo>
                    <a:pt x="6616" y="10239"/>
                    <a:pt x="6490" y="10334"/>
                    <a:pt x="6459" y="10428"/>
                  </a:cubicBezTo>
                  <a:lnTo>
                    <a:pt x="6333" y="10964"/>
                  </a:lnTo>
                  <a:lnTo>
                    <a:pt x="5514" y="10964"/>
                  </a:lnTo>
                  <a:lnTo>
                    <a:pt x="5388" y="10428"/>
                  </a:lnTo>
                  <a:cubicBezTo>
                    <a:pt x="5356" y="10334"/>
                    <a:pt x="5230" y="10208"/>
                    <a:pt x="5136" y="10208"/>
                  </a:cubicBezTo>
                  <a:cubicBezTo>
                    <a:pt x="4505" y="10082"/>
                    <a:pt x="3938" y="9861"/>
                    <a:pt x="3434" y="9483"/>
                  </a:cubicBezTo>
                  <a:cubicBezTo>
                    <a:pt x="3371" y="9452"/>
                    <a:pt x="3308" y="9436"/>
                    <a:pt x="3249" y="9436"/>
                  </a:cubicBezTo>
                  <a:cubicBezTo>
                    <a:pt x="3190" y="9436"/>
                    <a:pt x="3135" y="9452"/>
                    <a:pt x="3088" y="9483"/>
                  </a:cubicBezTo>
                  <a:lnTo>
                    <a:pt x="2647" y="9767"/>
                  </a:lnTo>
                  <a:lnTo>
                    <a:pt x="2048" y="9168"/>
                  </a:lnTo>
                  <a:lnTo>
                    <a:pt x="2332" y="8759"/>
                  </a:lnTo>
                  <a:cubicBezTo>
                    <a:pt x="2395" y="8633"/>
                    <a:pt x="2395" y="8475"/>
                    <a:pt x="2332" y="8381"/>
                  </a:cubicBezTo>
                  <a:cubicBezTo>
                    <a:pt x="1985" y="7877"/>
                    <a:pt x="1733" y="7278"/>
                    <a:pt x="1607" y="6711"/>
                  </a:cubicBezTo>
                  <a:cubicBezTo>
                    <a:pt x="1575" y="6585"/>
                    <a:pt x="1512" y="6459"/>
                    <a:pt x="1386" y="6427"/>
                  </a:cubicBezTo>
                  <a:lnTo>
                    <a:pt x="882" y="6301"/>
                  </a:lnTo>
                  <a:lnTo>
                    <a:pt x="882" y="5482"/>
                  </a:lnTo>
                  <a:lnTo>
                    <a:pt x="1386" y="5356"/>
                  </a:lnTo>
                  <a:cubicBezTo>
                    <a:pt x="1512" y="5325"/>
                    <a:pt x="1607" y="5199"/>
                    <a:pt x="1607" y="5073"/>
                  </a:cubicBezTo>
                  <a:cubicBezTo>
                    <a:pt x="1733" y="4442"/>
                    <a:pt x="1985" y="3907"/>
                    <a:pt x="2332" y="3371"/>
                  </a:cubicBezTo>
                  <a:cubicBezTo>
                    <a:pt x="2395" y="3277"/>
                    <a:pt x="2395" y="3151"/>
                    <a:pt x="2332" y="3025"/>
                  </a:cubicBezTo>
                  <a:lnTo>
                    <a:pt x="2048" y="2584"/>
                  </a:lnTo>
                  <a:lnTo>
                    <a:pt x="2647" y="2017"/>
                  </a:lnTo>
                  <a:lnTo>
                    <a:pt x="3088" y="2300"/>
                  </a:lnTo>
                  <a:cubicBezTo>
                    <a:pt x="3135" y="2332"/>
                    <a:pt x="3198" y="2347"/>
                    <a:pt x="3261" y="2347"/>
                  </a:cubicBezTo>
                  <a:cubicBezTo>
                    <a:pt x="3324" y="2347"/>
                    <a:pt x="3387" y="2332"/>
                    <a:pt x="3434" y="2300"/>
                  </a:cubicBezTo>
                  <a:cubicBezTo>
                    <a:pt x="3938" y="1922"/>
                    <a:pt x="4537" y="1702"/>
                    <a:pt x="5136" y="1576"/>
                  </a:cubicBezTo>
                  <a:cubicBezTo>
                    <a:pt x="5230" y="1544"/>
                    <a:pt x="5356" y="1450"/>
                    <a:pt x="5388" y="1292"/>
                  </a:cubicBezTo>
                  <a:lnTo>
                    <a:pt x="5514" y="756"/>
                  </a:lnTo>
                  <a:close/>
                  <a:moveTo>
                    <a:pt x="5167" y="0"/>
                  </a:moveTo>
                  <a:cubicBezTo>
                    <a:pt x="5009" y="0"/>
                    <a:pt x="4852" y="126"/>
                    <a:pt x="4852" y="284"/>
                  </a:cubicBezTo>
                  <a:lnTo>
                    <a:pt x="4694" y="882"/>
                  </a:lnTo>
                  <a:cubicBezTo>
                    <a:pt x="4127" y="977"/>
                    <a:pt x="3623" y="1229"/>
                    <a:pt x="3119" y="1513"/>
                  </a:cubicBezTo>
                  <a:lnTo>
                    <a:pt x="2615" y="1197"/>
                  </a:lnTo>
                  <a:cubicBezTo>
                    <a:pt x="2557" y="1154"/>
                    <a:pt x="2485" y="1130"/>
                    <a:pt x="2412" y="1130"/>
                  </a:cubicBezTo>
                  <a:cubicBezTo>
                    <a:pt x="2327" y="1130"/>
                    <a:pt x="2242" y="1161"/>
                    <a:pt x="2174" y="1229"/>
                  </a:cubicBezTo>
                  <a:lnTo>
                    <a:pt x="1197" y="2206"/>
                  </a:lnTo>
                  <a:cubicBezTo>
                    <a:pt x="1071" y="2332"/>
                    <a:pt x="1071" y="2489"/>
                    <a:pt x="1134" y="2647"/>
                  </a:cubicBezTo>
                  <a:lnTo>
                    <a:pt x="1449" y="3151"/>
                  </a:lnTo>
                  <a:cubicBezTo>
                    <a:pt x="1134" y="3623"/>
                    <a:pt x="945" y="4159"/>
                    <a:pt x="819" y="4726"/>
                  </a:cubicBezTo>
                  <a:lnTo>
                    <a:pt x="284" y="4884"/>
                  </a:lnTo>
                  <a:cubicBezTo>
                    <a:pt x="126" y="4915"/>
                    <a:pt x="0" y="5041"/>
                    <a:pt x="0" y="5199"/>
                  </a:cubicBezTo>
                  <a:lnTo>
                    <a:pt x="0" y="6585"/>
                  </a:lnTo>
                  <a:cubicBezTo>
                    <a:pt x="0" y="6742"/>
                    <a:pt x="126" y="6868"/>
                    <a:pt x="284" y="6900"/>
                  </a:cubicBezTo>
                  <a:lnTo>
                    <a:pt x="819" y="7057"/>
                  </a:lnTo>
                  <a:cubicBezTo>
                    <a:pt x="945" y="7593"/>
                    <a:pt x="1197" y="8129"/>
                    <a:pt x="1449" y="8633"/>
                  </a:cubicBezTo>
                  <a:lnTo>
                    <a:pt x="1134" y="9137"/>
                  </a:lnTo>
                  <a:cubicBezTo>
                    <a:pt x="1071" y="9263"/>
                    <a:pt x="1071" y="9452"/>
                    <a:pt x="1197" y="9578"/>
                  </a:cubicBezTo>
                  <a:lnTo>
                    <a:pt x="2174" y="10554"/>
                  </a:lnTo>
                  <a:cubicBezTo>
                    <a:pt x="2242" y="10622"/>
                    <a:pt x="2318" y="10653"/>
                    <a:pt x="2399" y="10653"/>
                  </a:cubicBezTo>
                  <a:cubicBezTo>
                    <a:pt x="2469" y="10653"/>
                    <a:pt x="2542" y="10630"/>
                    <a:pt x="2615" y="10586"/>
                  </a:cubicBezTo>
                  <a:lnTo>
                    <a:pt x="3119" y="10271"/>
                  </a:lnTo>
                  <a:cubicBezTo>
                    <a:pt x="3592" y="10586"/>
                    <a:pt x="4127" y="10806"/>
                    <a:pt x="4694" y="10901"/>
                  </a:cubicBezTo>
                  <a:lnTo>
                    <a:pt x="4852" y="11468"/>
                  </a:lnTo>
                  <a:cubicBezTo>
                    <a:pt x="4883" y="11626"/>
                    <a:pt x="5009" y="11752"/>
                    <a:pt x="5167" y="11752"/>
                  </a:cubicBezTo>
                  <a:lnTo>
                    <a:pt x="6553" y="11752"/>
                  </a:lnTo>
                  <a:cubicBezTo>
                    <a:pt x="6711" y="11752"/>
                    <a:pt x="6805" y="11626"/>
                    <a:pt x="6868" y="11468"/>
                  </a:cubicBezTo>
                  <a:lnTo>
                    <a:pt x="7026" y="10901"/>
                  </a:lnTo>
                  <a:cubicBezTo>
                    <a:pt x="7561" y="10806"/>
                    <a:pt x="8065" y="10554"/>
                    <a:pt x="8601" y="10271"/>
                  </a:cubicBezTo>
                  <a:lnTo>
                    <a:pt x="9105" y="10586"/>
                  </a:lnTo>
                  <a:cubicBezTo>
                    <a:pt x="9164" y="10630"/>
                    <a:pt x="9236" y="10653"/>
                    <a:pt x="9309" y="10653"/>
                  </a:cubicBezTo>
                  <a:cubicBezTo>
                    <a:pt x="9393" y="10653"/>
                    <a:pt x="9479" y="10622"/>
                    <a:pt x="9546" y="10554"/>
                  </a:cubicBezTo>
                  <a:lnTo>
                    <a:pt x="10523" y="9578"/>
                  </a:lnTo>
                  <a:cubicBezTo>
                    <a:pt x="10649" y="9452"/>
                    <a:pt x="10649" y="9294"/>
                    <a:pt x="10554" y="9137"/>
                  </a:cubicBezTo>
                  <a:lnTo>
                    <a:pt x="10239" y="8633"/>
                  </a:lnTo>
                  <a:cubicBezTo>
                    <a:pt x="10554" y="8160"/>
                    <a:pt x="10743" y="7656"/>
                    <a:pt x="10869" y="7057"/>
                  </a:cubicBezTo>
                  <a:lnTo>
                    <a:pt x="11468" y="6900"/>
                  </a:lnTo>
                  <a:cubicBezTo>
                    <a:pt x="11626" y="6868"/>
                    <a:pt x="11752" y="6742"/>
                    <a:pt x="11752" y="6585"/>
                  </a:cubicBezTo>
                  <a:lnTo>
                    <a:pt x="11752" y="5199"/>
                  </a:lnTo>
                  <a:cubicBezTo>
                    <a:pt x="11752" y="5041"/>
                    <a:pt x="11626" y="4915"/>
                    <a:pt x="11468" y="4884"/>
                  </a:cubicBezTo>
                  <a:lnTo>
                    <a:pt x="10869" y="4726"/>
                  </a:lnTo>
                  <a:cubicBezTo>
                    <a:pt x="10743" y="4159"/>
                    <a:pt x="10523" y="3655"/>
                    <a:pt x="10239" y="3151"/>
                  </a:cubicBezTo>
                  <a:lnTo>
                    <a:pt x="10554" y="2647"/>
                  </a:lnTo>
                  <a:cubicBezTo>
                    <a:pt x="10649" y="2521"/>
                    <a:pt x="10649" y="2332"/>
                    <a:pt x="10523" y="2206"/>
                  </a:cubicBezTo>
                  <a:lnTo>
                    <a:pt x="9546" y="1229"/>
                  </a:lnTo>
                  <a:cubicBezTo>
                    <a:pt x="9479" y="1161"/>
                    <a:pt x="9402" y="1130"/>
                    <a:pt x="9321" y="1130"/>
                  </a:cubicBezTo>
                  <a:cubicBezTo>
                    <a:pt x="9251" y="1130"/>
                    <a:pt x="9178" y="1154"/>
                    <a:pt x="9105" y="1197"/>
                  </a:cubicBezTo>
                  <a:lnTo>
                    <a:pt x="8601" y="1513"/>
                  </a:lnTo>
                  <a:cubicBezTo>
                    <a:pt x="8128" y="1197"/>
                    <a:pt x="7593" y="977"/>
                    <a:pt x="7026" y="882"/>
                  </a:cubicBezTo>
                  <a:lnTo>
                    <a:pt x="6868" y="284"/>
                  </a:lnTo>
                  <a:cubicBezTo>
                    <a:pt x="6805" y="126"/>
                    <a:pt x="6711" y="0"/>
                    <a:pt x="65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751;p72">
              <a:extLst>
                <a:ext uri="{FF2B5EF4-FFF2-40B4-BE49-F238E27FC236}">
                  <a16:creationId xmlns:a16="http://schemas.microsoft.com/office/drawing/2014/main" id="{2D48852D-3EAE-421B-B64D-4F3477748BCE}"/>
                </a:ext>
              </a:extLst>
            </p:cNvPr>
            <p:cNvSpPr/>
            <p:nvPr/>
          </p:nvSpPr>
          <p:spPr>
            <a:xfrm>
              <a:off x="-4521500" y="2099400"/>
              <a:ext cx="189050" cy="188275"/>
            </a:xfrm>
            <a:custGeom>
              <a:avLst/>
              <a:gdLst/>
              <a:ahLst/>
              <a:cxnLst/>
              <a:rect l="l" t="t" r="r" b="b"/>
              <a:pathLst>
                <a:path w="7562" h="7531" extrusionOk="0">
                  <a:moveTo>
                    <a:pt x="3750" y="662"/>
                  </a:moveTo>
                  <a:cubicBezTo>
                    <a:pt x="5451" y="662"/>
                    <a:pt x="6837" y="2017"/>
                    <a:pt x="6837" y="3718"/>
                  </a:cubicBezTo>
                  <a:cubicBezTo>
                    <a:pt x="6869" y="5104"/>
                    <a:pt x="6049" y="6239"/>
                    <a:pt x="4821" y="6648"/>
                  </a:cubicBezTo>
                  <a:lnTo>
                    <a:pt x="4821" y="5892"/>
                  </a:lnTo>
                  <a:cubicBezTo>
                    <a:pt x="5640" y="5514"/>
                    <a:pt x="6207" y="4663"/>
                    <a:pt x="6207" y="3718"/>
                  </a:cubicBezTo>
                  <a:cubicBezTo>
                    <a:pt x="6207" y="2710"/>
                    <a:pt x="5577" y="1796"/>
                    <a:pt x="4569" y="1481"/>
                  </a:cubicBezTo>
                  <a:cubicBezTo>
                    <a:pt x="4535" y="1472"/>
                    <a:pt x="4501" y="1467"/>
                    <a:pt x="4468" y="1467"/>
                  </a:cubicBezTo>
                  <a:cubicBezTo>
                    <a:pt x="4278" y="1467"/>
                    <a:pt x="4096" y="1609"/>
                    <a:pt x="4096" y="1796"/>
                  </a:cubicBezTo>
                  <a:lnTo>
                    <a:pt x="4096" y="3372"/>
                  </a:lnTo>
                  <a:lnTo>
                    <a:pt x="3435" y="3372"/>
                  </a:lnTo>
                  <a:lnTo>
                    <a:pt x="3435" y="1796"/>
                  </a:lnTo>
                  <a:cubicBezTo>
                    <a:pt x="3435" y="1609"/>
                    <a:pt x="3276" y="1467"/>
                    <a:pt x="3073" y="1467"/>
                  </a:cubicBezTo>
                  <a:cubicBezTo>
                    <a:pt x="3037" y="1467"/>
                    <a:pt x="3000" y="1472"/>
                    <a:pt x="2962" y="1481"/>
                  </a:cubicBezTo>
                  <a:cubicBezTo>
                    <a:pt x="2017" y="1828"/>
                    <a:pt x="1355" y="2742"/>
                    <a:pt x="1355" y="3718"/>
                  </a:cubicBezTo>
                  <a:cubicBezTo>
                    <a:pt x="1355" y="4663"/>
                    <a:pt x="1891" y="5514"/>
                    <a:pt x="2741" y="5892"/>
                  </a:cubicBezTo>
                  <a:lnTo>
                    <a:pt x="2741" y="6648"/>
                  </a:lnTo>
                  <a:cubicBezTo>
                    <a:pt x="1544" y="6207"/>
                    <a:pt x="694" y="5073"/>
                    <a:pt x="694" y="3718"/>
                  </a:cubicBezTo>
                  <a:cubicBezTo>
                    <a:pt x="694" y="2017"/>
                    <a:pt x="2048" y="662"/>
                    <a:pt x="3750" y="662"/>
                  </a:cubicBezTo>
                  <a:close/>
                  <a:moveTo>
                    <a:pt x="4852" y="2363"/>
                  </a:moveTo>
                  <a:cubicBezTo>
                    <a:pt x="5293" y="2679"/>
                    <a:pt x="5514" y="3183"/>
                    <a:pt x="5514" y="3718"/>
                  </a:cubicBezTo>
                  <a:cubicBezTo>
                    <a:pt x="5514" y="4443"/>
                    <a:pt x="5041" y="5104"/>
                    <a:pt x="4380" y="5356"/>
                  </a:cubicBezTo>
                  <a:cubicBezTo>
                    <a:pt x="4254" y="5388"/>
                    <a:pt x="4159" y="5545"/>
                    <a:pt x="4159" y="5671"/>
                  </a:cubicBezTo>
                  <a:lnTo>
                    <a:pt x="4159" y="6806"/>
                  </a:lnTo>
                  <a:lnTo>
                    <a:pt x="3781" y="6806"/>
                  </a:lnTo>
                  <a:cubicBezTo>
                    <a:pt x="3734" y="6821"/>
                    <a:pt x="3679" y="6829"/>
                    <a:pt x="3624" y="6829"/>
                  </a:cubicBezTo>
                  <a:cubicBezTo>
                    <a:pt x="3568" y="6829"/>
                    <a:pt x="3513" y="6821"/>
                    <a:pt x="3466" y="6806"/>
                  </a:cubicBezTo>
                  <a:lnTo>
                    <a:pt x="3466" y="5671"/>
                  </a:lnTo>
                  <a:cubicBezTo>
                    <a:pt x="3466" y="5514"/>
                    <a:pt x="3403" y="5388"/>
                    <a:pt x="3246" y="5356"/>
                  </a:cubicBezTo>
                  <a:cubicBezTo>
                    <a:pt x="2584" y="5104"/>
                    <a:pt x="2111" y="4443"/>
                    <a:pt x="2111" y="3718"/>
                  </a:cubicBezTo>
                  <a:cubicBezTo>
                    <a:pt x="2111" y="3183"/>
                    <a:pt x="2363" y="2679"/>
                    <a:pt x="2773" y="2363"/>
                  </a:cubicBezTo>
                  <a:lnTo>
                    <a:pt x="2773" y="3718"/>
                  </a:lnTo>
                  <a:cubicBezTo>
                    <a:pt x="2773" y="3939"/>
                    <a:pt x="2930" y="4096"/>
                    <a:pt x="3120" y="4096"/>
                  </a:cubicBezTo>
                  <a:lnTo>
                    <a:pt x="4506" y="4096"/>
                  </a:lnTo>
                  <a:cubicBezTo>
                    <a:pt x="4695" y="4096"/>
                    <a:pt x="4852" y="3939"/>
                    <a:pt x="4852" y="3718"/>
                  </a:cubicBezTo>
                  <a:lnTo>
                    <a:pt x="4852" y="2363"/>
                  </a:lnTo>
                  <a:close/>
                  <a:moveTo>
                    <a:pt x="3781" y="1"/>
                  </a:moveTo>
                  <a:cubicBezTo>
                    <a:pt x="1702" y="1"/>
                    <a:pt x="1" y="1670"/>
                    <a:pt x="1" y="3781"/>
                  </a:cubicBezTo>
                  <a:cubicBezTo>
                    <a:pt x="1" y="5861"/>
                    <a:pt x="1702" y="7530"/>
                    <a:pt x="3781" y="7530"/>
                  </a:cubicBezTo>
                  <a:cubicBezTo>
                    <a:pt x="5892" y="7530"/>
                    <a:pt x="7562" y="5861"/>
                    <a:pt x="7562" y="3781"/>
                  </a:cubicBezTo>
                  <a:cubicBezTo>
                    <a:pt x="7562" y="1670"/>
                    <a:pt x="5892"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6718;p67">
            <a:extLst>
              <a:ext uri="{FF2B5EF4-FFF2-40B4-BE49-F238E27FC236}">
                <a16:creationId xmlns:a16="http://schemas.microsoft.com/office/drawing/2014/main" id="{87B1513B-3075-4712-9E58-B45A861CB064}"/>
              </a:ext>
            </a:extLst>
          </p:cNvPr>
          <p:cNvSpPr/>
          <p:nvPr/>
        </p:nvSpPr>
        <p:spPr>
          <a:xfrm>
            <a:off x="5014188" y="1994693"/>
            <a:ext cx="297281" cy="262920"/>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8823;p72">
            <a:extLst>
              <a:ext uri="{FF2B5EF4-FFF2-40B4-BE49-F238E27FC236}">
                <a16:creationId xmlns:a16="http://schemas.microsoft.com/office/drawing/2014/main" id="{8965A1CA-0432-48F9-8A54-0187E0995498}"/>
              </a:ext>
            </a:extLst>
          </p:cNvPr>
          <p:cNvGrpSpPr/>
          <p:nvPr/>
        </p:nvGrpSpPr>
        <p:grpSpPr>
          <a:xfrm>
            <a:off x="5369109" y="3615288"/>
            <a:ext cx="374904" cy="374904"/>
            <a:chOff x="-5636166" y="2364118"/>
            <a:chExt cx="295400" cy="291450"/>
          </a:xfrm>
          <a:solidFill>
            <a:schemeClr val="bg1"/>
          </a:solidFill>
        </p:grpSpPr>
        <p:sp>
          <p:nvSpPr>
            <p:cNvPr id="56" name="Google Shape;8824;p72">
              <a:extLst>
                <a:ext uri="{FF2B5EF4-FFF2-40B4-BE49-F238E27FC236}">
                  <a16:creationId xmlns:a16="http://schemas.microsoft.com/office/drawing/2014/main" id="{9B02B027-CE6D-4AF0-8D98-FFBC957FC4DF}"/>
                </a:ext>
              </a:extLst>
            </p:cNvPr>
            <p:cNvSpPr/>
            <p:nvPr/>
          </p:nvSpPr>
          <p:spPr>
            <a:xfrm rot="5400000">
              <a:off x="-5578501" y="2421405"/>
              <a:ext cx="78511" cy="89446"/>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25;p72">
              <a:extLst>
                <a:ext uri="{FF2B5EF4-FFF2-40B4-BE49-F238E27FC236}">
                  <a16:creationId xmlns:a16="http://schemas.microsoft.com/office/drawing/2014/main" id="{5FC56A1B-7512-4651-B037-57417D079D76}"/>
                </a:ext>
              </a:extLst>
            </p:cNvPr>
            <p:cNvSpPr/>
            <p:nvPr/>
          </p:nvSpPr>
          <p:spPr>
            <a:xfrm rot="5400000">
              <a:off x="-5525932" y="2472291"/>
              <a:ext cx="83937" cy="82832"/>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26;p72">
              <a:extLst>
                <a:ext uri="{FF2B5EF4-FFF2-40B4-BE49-F238E27FC236}">
                  <a16:creationId xmlns:a16="http://schemas.microsoft.com/office/drawing/2014/main" id="{AD147384-F611-4D4C-965D-64B58B73C82A}"/>
                </a:ext>
              </a:extLst>
            </p:cNvPr>
            <p:cNvSpPr/>
            <p:nvPr/>
          </p:nvSpPr>
          <p:spPr>
            <a:xfrm rot="5400000">
              <a:off x="-5479539" y="2516216"/>
              <a:ext cx="79300" cy="76676"/>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8827;p72">
              <a:extLst>
                <a:ext uri="{FF2B5EF4-FFF2-40B4-BE49-F238E27FC236}">
                  <a16:creationId xmlns:a16="http://schemas.microsoft.com/office/drawing/2014/main" id="{F6608912-DF09-40A2-925B-48E533F7FDF6}"/>
                </a:ext>
              </a:extLst>
            </p:cNvPr>
            <p:cNvSpPr/>
            <p:nvPr/>
          </p:nvSpPr>
          <p:spPr>
            <a:xfrm rot="16200000">
              <a:off x="-5634191" y="2362143"/>
              <a:ext cx="291450" cy="29540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5496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10" name="Picture 9">
            <a:extLst>
              <a:ext uri="{FF2B5EF4-FFF2-40B4-BE49-F238E27FC236}">
                <a16:creationId xmlns:a16="http://schemas.microsoft.com/office/drawing/2014/main" id="{F713C910-A8FC-40AF-9774-969C0A876009}"/>
              </a:ext>
            </a:extLst>
          </p:cNvPr>
          <p:cNvPicPr>
            <a:picLocks noChangeAspect="1"/>
          </p:cNvPicPr>
          <p:nvPr/>
        </p:nvPicPr>
        <p:blipFill rotWithShape="1">
          <a:blip r:embed="rId3"/>
          <a:srcRect l="8503" r="-1"/>
          <a:stretch/>
        </p:blipFill>
        <p:spPr>
          <a:xfrm>
            <a:off x="3550921" y="-887"/>
            <a:ext cx="7178312" cy="5144387"/>
          </a:xfrm>
          <a:prstGeom prst="parallelogram">
            <a:avLst>
              <a:gd name="adj" fmla="val 57389"/>
            </a:avLst>
          </a:prstGeom>
        </p:spPr>
      </p:pic>
      <p:cxnSp>
        <p:nvCxnSpPr>
          <p:cNvPr id="326" name="Google Shape;326;p32"/>
          <p:cNvCxnSpPr/>
          <p:nvPr/>
        </p:nvCxnSpPr>
        <p:spPr>
          <a:xfrm rot="10800000" flipH="1">
            <a:off x="3392875" y="-121475"/>
            <a:ext cx="3116100" cy="5397600"/>
          </a:xfrm>
          <a:prstGeom prst="straightConnector1">
            <a:avLst/>
          </a:prstGeom>
          <a:noFill/>
          <a:ln w="152400" cap="flat" cmpd="sng">
            <a:solidFill>
              <a:srgbClr val="FCCC3B"/>
            </a:solidFill>
            <a:prstDash val="solid"/>
            <a:round/>
            <a:headEnd type="none" w="med" len="med"/>
            <a:tailEnd type="none" w="med" len="med"/>
          </a:ln>
        </p:spPr>
      </p:cxnSp>
      <p:cxnSp>
        <p:nvCxnSpPr>
          <p:cNvPr id="327" name="Google Shape;327;p32"/>
          <p:cNvCxnSpPr/>
          <p:nvPr/>
        </p:nvCxnSpPr>
        <p:spPr>
          <a:xfrm rot="10800000" flipH="1">
            <a:off x="3234900" y="-75200"/>
            <a:ext cx="3073500" cy="5323500"/>
          </a:xfrm>
          <a:prstGeom prst="straightConnector1">
            <a:avLst/>
          </a:prstGeom>
          <a:noFill/>
          <a:ln w="19050" cap="flat" cmpd="sng">
            <a:solidFill>
              <a:srgbClr val="EFEFEF"/>
            </a:solidFill>
            <a:prstDash val="solid"/>
            <a:round/>
            <a:headEnd type="none" w="med" len="med"/>
            <a:tailEnd type="none" w="med" len="med"/>
          </a:ln>
        </p:spPr>
      </p:cxnSp>
      <p:sp>
        <p:nvSpPr>
          <p:cNvPr id="8" name="Google Shape;297;p31">
            <a:extLst>
              <a:ext uri="{FF2B5EF4-FFF2-40B4-BE49-F238E27FC236}">
                <a16:creationId xmlns:a16="http://schemas.microsoft.com/office/drawing/2014/main" id="{F01915C1-4850-40F5-82AC-B99DB999CF97}"/>
              </a:ext>
            </a:extLst>
          </p:cNvPr>
          <p:cNvSpPr txBox="1">
            <a:spLocks/>
          </p:cNvSpPr>
          <p:nvPr/>
        </p:nvSpPr>
        <p:spPr>
          <a:xfrm>
            <a:off x="488370" y="571075"/>
            <a:ext cx="7866000" cy="73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FCCC3B"/>
              </a:buClr>
              <a:buSzPts val="2400"/>
              <a:buFont typeface="Montserrat"/>
              <a:buNone/>
              <a:defRPr sz="2400" b="1" i="0" u="none" strike="noStrike" cap="none">
                <a:solidFill>
                  <a:srgbClr val="FCCC3B"/>
                </a:solidFill>
                <a:latin typeface="Montserrat"/>
                <a:ea typeface="Montserrat"/>
                <a:cs typeface="Montserrat"/>
                <a:sym typeface="Montserrat"/>
              </a:defRPr>
            </a:lvl1pPr>
            <a:lvl2pPr marR="0" lvl="1"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2pPr>
            <a:lvl3pPr marR="0" lvl="2"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3pPr>
            <a:lvl4pPr marR="0" lvl="3"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4pPr>
            <a:lvl5pPr marR="0" lvl="4"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5pPr>
            <a:lvl6pPr marR="0" lvl="5"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6pPr>
            <a:lvl7pPr marR="0" lvl="6"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7pPr>
            <a:lvl8pPr marR="0" lvl="7"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8pPr>
            <a:lvl9pPr marR="0" lvl="8"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9pPr>
          </a:lstStyle>
          <a:p>
            <a:r>
              <a:rPr lang="en-US" sz="2800" dirty="0">
                <a:solidFill>
                  <a:srgbClr val="E9AA1B"/>
                </a:solidFill>
              </a:rPr>
              <a:t>4</a:t>
            </a:r>
            <a:r>
              <a:rPr lang="vi-VN" sz="2800" dirty="0">
                <a:solidFill>
                  <a:srgbClr val="E9AA1B"/>
                </a:solidFill>
              </a:rPr>
              <a:t>. </a:t>
            </a:r>
            <a:r>
              <a:rPr lang="en-US" sz="2800" dirty="0">
                <a:solidFill>
                  <a:srgbClr val="E9AA1B"/>
                </a:solidFill>
              </a:rPr>
              <a:t>DEMO CHƯƠNG TRÌNH</a:t>
            </a:r>
            <a:endParaRPr lang="vi-VN" sz="2800" dirty="0">
              <a:solidFill>
                <a:srgbClr val="E9AA1B"/>
              </a:solidFill>
            </a:endParaRPr>
          </a:p>
        </p:txBody>
      </p:sp>
      <p:sp>
        <p:nvSpPr>
          <p:cNvPr id="11" name="Slide Number Placeholder 10">
            <a:extLst>
              <a:ext uri="{FF2B5EF4-FFF2-40B4-BE49-F238E27FC236}">
                <a16:creationId xmlns:a16="http://schemas.microsoft.com/office/drawing/2014/main" id="{91A480CA-2E77-4B01-AB29-23EBAA54865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22</a:t>
            </a:fld>
            <a:endParaRPr lang="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2" name="Google Shape;1102;p47"/>
          <p:cNvSpPr txBox="1">
            <a:spLocks noGrp="1"/>
          </p:cNvSpPr>
          <p:nvPr>
            <p:ph type="title"/>
          </p:nvPr>
        </p:nvSpPr>
        <p:spPr>
          <a:xfrm>
            <a:off x="314550" y="1919975"/>
            <a:ext cx="8520600" cy="9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6000" b="0" dirty="0">
                <a:solidFill>
                  <a:schemeClr val="lt1"/>
                </a:solidFill>
                <a:latin typeface="Montserrat Black"/>
                <a:ea typeface="Montserrat Black"/>
                <a:cs typeface="Montserrat Black"/>
                <a:sym typeface="Montserrat Black"/>
              </a:rPr>
              <a:t>LỜI CẢM ƠN</a:t>
            </a:r>
            <a:endParaRPr dirty="0"/>
          </a:p>
        </p:txBody>
      </p:sp>
      <p:sp>
        <p:nvSpPr>
          <p:cNvPr id="2" name="Slide Number Placeholder 1">
            <a:extLst>
              <a:ext uri="{FF2B5EF4-FFF2-40B4-BE49-F238E27FC236}">
                <a16:creationId xmlns:a16="http://schemas.microsoft.com/office/drawing/2014/main" id="{E092A84B-4420-4EE5-8630-5C29CFCD46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23</a:t>
            </a:fld>
            <a:endParaRPr lang="es"/>
          </a:p>
        </p:txBody>
      </p:sp>
    </p:spTree>
    <p:extLst>
      <p:ext uri="{BB962C8B-B14F-4D97-AF65-F5344CB8AC3E}">
        <p14:creationId xmlns:p14="http://schemas.microsoft.com/office/powerpoint/2010/main" val="97623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B830627-A98E-4078-A4DB-9FFAD18B77A2}"/>
              </a:ext>
            </a:extLst>
          </p:cNvPr>
          <p:cNvGrpSpPr/>
          <p:nvPr/>
        </p:nvGrpSpPr>
        <p:grpSpPr>
          <a:xfrm>
            <a:off x="944203" y="1298565"/>
            <a:ext cx="864096" cy="1188088"/>
            <a:chOff x="2391994" y="1635646"/>
            <a:chExt cx="805454" cy="1584088"/>
          </a:xfrm>
          <a:solidFill>
            <a:srgbClr val="3E516C"/>
          </a:solidFill>
        </p:grpSpPr>
        <p:sp>
          <p:nvSpPr>
            <p:cNvPr id="12" name="Rectangle 11">
              <a:extLst>
                <a:ext uri="{FF2B5EF4-FFF2-40B4-BE49-F238E27FC236}">
                  <a16:creationId xmlns:a16="http://schemas.microsoft.com/office/drawing/2014/main" id="{2EFCB5BA-DC72-4AB3-81C9-85F1FBC62559}"/>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sp>
          <p:nvSpPr>
            <p:cNvPr id="13" name="Isosceles Triangle 12">
              <a:extLst>
                <a:ext uri="{FF2B5EF4-FFF2-40B4-BE49-F238E27FC236}">
                  <a16:creationId xmlns:a16="http://schemas.microsoft.com/office/drawing/2014/main" id="{2262F655-D828-4F83-8AE6-48AFCC81BD32}"/>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14" name="TextBox 13">
            <a:extLst>
              <a:ext uri="{FF2B5EF4-FFF2-40B4-BE49-F238E27FC236}">
                <a16:creationId xmlns:a16="http://schemas.microsoft.com/office/drawing/2014/main" id="{429CB72C-734E-4C8D-8FF4-B36279891221}"/>
              </a:ext>
            </a:extLst>
          </p:cNvPr>
          <p:cNvSpPr txBox="1"/>
          <p:nvPr/>
        </p:nvSpPr>
        <p:spPr>
          <a:xfrm>
            <a:off x="1908159" y="1374362"/>
            <a:ext cx="1590417" cy="523220"/>
          </a:xfrm>
          <a:prstGeom prst="rect">
            <a:avLst/>
          </a:prstGeom>
          <a:noFill/>
        </p:spPr>
        <p:txBody>
          <a:bodyPr wrap="square" rtlCol="0">
            <a:spAutoFit/>
          </a:bodyPr>
          <a:lstStyle/>
          <a:p>
            <a:r>
              <a:rPr lang="en-US" altLang="ko-KR" sz="1400" b="1" dirty="0">
                <a:solidFill>
                  <a:srgbClr val="404040"/>
                </a:solidFill>
                <a:latin typeface="Montserrat" panose="00000500000000000000" pitchFamily="2" charset="0"/>
                <a:cs typeface="Times New Roman" panose="02020603050405020304" pitchFamily="18" charset="0"/>
              </a:rPr>
              <a:t>ĐẶT VẤN ĐỀ</a:t>
            </a:r>
          </a:p>
          <a:p>
            <a:endParaRPr lang="en-US" altLang="ko-KR" sz="1400" b="1" dirty="0">
              <a:solidFill>
                <a:srgbClr val="404040"/>
              </a:solidFill>
              <a:latin typeface="Montserrat" panose="00000500000000000000" pitchFamily="2" charset="0"/>
              <a:cs typeface="Times New Roman" panose="02020603050405020304" pitchFamily="18" charset="0"/>
            </a:endParaRPr>
          </a:p>
        </p:txBody>
      </p:sp>
      <p:sp>
        <p:nvSpPr>
          <p:cNvPr id="15" name="TextBox 14">
            <a:extLst>
              <a:ext uri="{FF2B5EF4-FFF2-40B4-BE49-F238E27FC236}">
                <a16:creationId xmlns:a16="http://schemas.microsoft.com/office/drawing/2014/main" id="{CEC226F6-2399-44AB-B0EC-EB46E2DBF785}"/>
              </a:ext>
            </a:extLst>
          </p:cNvPr>
          <p:cNvSpPr txBox="1"/>
          <p:nvPr/>
        </p:nvSpPr>
        <p:spPr>
          <a:xfrm>
            <a:off x="1044063" y="1298467"/>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panose="00000500000000000000" pitchFamily="2" charset="0"/>
                <a:cs typeface="Times New Roman" panose="02020603050405020304" pitchFamily="18" charset="0"/>
              </a:rPr>
              <a:t>1</a:t>
            </a:r>
          </a:p>
        </p:txBody>
      </p:sp>
      <p:grpSp>
        <p:nvGrpSpPr>
          <p:cNvPr id="36" name="Group 35">
            <a:extLst>
              <a:ext uri="{FF2B5EF4-FFF2-40B4-BE49-F238E27FC236}">
                <a16:creationId xmlns:a16="http://schemas.microsoft.com/office/drawing/2014/main" id="{06C590B6-7B25-4732-A80A-F2E5AE7884BE}"/>
              </a:ext>
            </a:extLst>
          </p:cNvPr>
          <p:cNvGrpSpPr/>
          <p:nvPr/>
        </p:nvGrpSpPr>
        <p:grpSpPr>
          <a:xfrm>
            <a:off x="3553692" y="1298565"/>
            <a:ext cx="864096" cy="1188088"/>
            <a:chOff x="2391994" y="1635646"/>
            <a:chExt cx="805454" cy="1584088"/>
          </a:xfrm>
          <a:solidFill>
            <a:srgbClr val="3E516C"/>
          </a:solidFill>
        </p:grpSpPr>
        <p:sp>
          <p:nvSpPr>
            <p:cNvPr id="37" name="Rectangle 36">
              <a:extLst>
                <a:ext uri="{FF2B5EF4-FFF2-40B4-BE49-F238E27FC236}">
                  <a16:creationId xmlns:a16="http://schemas.microsoft.com/office/drawing/2014/main" id="{7688A576-4C30-4E17-93B0-211F6272C98E}"/>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2</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38" name="Isosceles Triangle 37">
              <a:extLst>
                <a:ext uri="{FF2B5EF4-FFF2-40B4-BE49-F238E27FC236}">
                  <a16:creationId xmlns:a16="http://schemas.microsoft.com/office/drawing/2014/main" id="{5D33C9E2-8A87-49A4-A9FC-3BDF3357B32A}"/>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39" name="TextBox 38">
            <a:extLst>
              <a:ext uri="{FF2B5EF4-FFF2-40B4-BE49-F238E27FC236}">
                <a16:creationId xmlns:a16="http://schemas.microsoft.com/office/drawing/2014/main" id="{154D6EC5-027F-4D9F-8C07-B30B02092A52}"/>
              </a:ext>
            </a:extLst>
          </p:cNvPr>
          <p:cNvSpPr txBox="1"/>
          <p:nvPr/>
        </p:nvSpPr>
        <p:spPr>
          <a:xfrm>
            <a:off x="4517648" y="1374362"/>
            <a:ext cx="1358265" cy="738664"/>
          </a:xfrm>
          <a:prstGeom prst="rect">
            <a:avLst/>
          </a:prstGeom>
          <a:noFill/>
        </p:spPr>
        <p:txBody>
          <a:bodyPr wrap="square" rtlCol="0">
            <a:spAutoFit/>
          </a:bodyPr>
          <a:lstStyle/>
          <a:p>
            <a:r>
              <a:rPr lang="es-ES" b="1" dirty="0">
                <a:solidFill>
                  <a:srgbClr val="404040"/>
                </a:solidFill>
                <a:effectLst/>
                <a:latin typeface="Montserrat" panose="00000500000000000000" pitchFamily="2" charset="0"/>
                <a:ea typeface="Times New Roman" panose="02020603050405020304" pitchFamily="18" charset="0"/>
              </a:rPr>
              <a:t>LỊCH SỬ GIẢI QUYẾT VẤN ĐỀ</a:t>
            </a:r>
            <a:endParaRPr lang="en-US" altLang="ko-KR" b="1" dirty="0">
              <a:solidFill>
                <a:srgbClr val="404040"/>
              </a:solidFill>
              <a:latin typeface="Montserrat" panose="00000500000000000000" pitchFamily="2" charset="0"/>
              <a:cs typeface="Times New Roman" panose="02020603050405020304" pitchFamily="18" charset="0"/>
            </a:endParaRPr>
          </a:p>
        </p:txBody>
      </p:sp>
      <p:grpSp>
        <p:nvGrpSpPr>
          <p:cNvPr id="40" name="Group 39">
            <a:extLst>
              <a:ext uri="{FF2B5EF4-FFF2-40B4-BE49-F238E27FC236}">
                <a16:creationId xmlns:a16="http://schemas.microsoft.com/office/drawing/2014/main" id="{3919F202-F1F7-4F3A-AB8B-7351817FD683}"/>
              </a:ext>
            </a:extLst>
          </p:cNvPr>
          <p:cNvGrpSpPr/>
          <p:nvPr/>
        </p:nvGrpSpPr>
        <p:grpSpPr>
          <a:xfrm>
            <a:off x="6163180" y="1298565"/>
            <a:ext cx="864096" cy="1188088"/>
            <a:chOff x="2391994" y="1635646"/>
            <a:chExt cx="805454" cy="1584088"/>
          </a:xfrm>
          <a:solidFill>
            <a:srgbClr val="3E516C"/>
          </a:solidFill>
        </p:grpSpPr>
        <p:sp>
          <p:nvSpPr>
            <p:cNvPr id="41" name="Rectangle 40">
              <a:extLst>
                <a:ext uri="{FF2B5EF4-FFF2-40B4-BE49-F238E27FC236}">
                  <a16:creationId xmlns:a16="http://schemas.microsoft.com/office/drawing/2014/main" id="{ACD0BAC5-8E86-446E-A7DA-0C4599E7EE93}"/>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3</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42" name="Isosceles Triangle 41">
              <a:extLst>
                <a:ext uri="{FF2B5EF4-FFF2-40B4-BE49-F238E27FC236}">
                  <a16:creationId xmlns:a16="http://schemas.microsoft.com/office/drawing/2014/main" id="{A35F99D6-AEA8-4184-B539-594F0263CD26}"/>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43" name="TextBox 42">
            <a:extLst>
              <a:ext uri="{FF2B5EF4-FFF2-40B4-BE49-F238E27FC236}">
                <a16:creationId xmlns:a16="http://schemas.microsoft.com/office/drawing/2014/main" id="{BA1C1461-E10F-49B2-9B09-E318D327778D}"/>
              </a:ext>
            </a:extLst>
          </p:cNvPr>
          <p:cNvSpPr txBox="1"/>
          <p:nvPr/>
        </p:nvSpPr>
        <p:spPr>
          <a:xfrm>
            <a:off x="7127136" y="1374362"/>
            <a:ext cx="1358265" cy="523220"/>
          </a:xfrm>
          <a:prstGeom prst="rect">
            <a:avLst/>
          </a:prstGeom>
          <a:noFill/>
        </p:spPr>
        <p:txBody>
          <a:bodyPr wrap="square" rtlCol="0">
            <a:spAutoFit/>
          </a:bodyPr>
          <a:lstStyle/>
          <a:p>
            <a:r>
              <a:rPr lang="es-ES" b="1" dirty="0">
                <a:solidFill>
                  <a:srgbClr val="404040"/>
                </a:solidFill>
                <a:effectLst/>
                <a:latin typeface="Montserrat" panose="00000500000000000000" pitchFamily="2" charset="0"/>
                <a:ea typeface="Times New Roman" panose="02020603050405020304" pitchFamily="18" charset="0"/>
              </a:rPr>
              <a:t>MỤC TIÊU ĐỀ TÀI</a:t>
            </a:r>
            <a:endParaRPr lang="en-US" altLang="ko-KR" b="1" dirty="0">
              <a:solidFill>
                <a:srgbClr val="404040"/>
              </a:solidFill>
              <a:latin typeface="Montserrat" panose="00000500000000000000" pitchFamily="2" charset="0"/>
              <a:cs typeface="Times New Roman" panose="02020603050405020304" pitchFamily="18" charset="0"/>
            </a:endParaRPr>
          </a:p>
        </p:txBody>
      </p:sp>
      <p:grpSp>
        <p:nvGrpSpPr>
          <p:cNvPr id="44" name="Group 43">
            <a:extLst>
              <a:ext uri="{FF2B5EF4-FFF2-40B4-BE49-F238E27FC236}">
                <a16:creationId xmlns:a16="http://schemas.microsoft.com/office/drawing/2014/main" id="{44355306-AFE4-4B32-A8C5-E9330E3BE351}"/>
              </a:ext>
            </a:extLst>
          </p:cNvPr>
          <p:cNvGrpSpPr/>
          <p:nvPr/>
        </p:nvGrpSpPr>
        <p:grpSpPr>
          <a:xfrm>
            <a:off x="2302468" y="2940648"/>
            <a:ext cx="864096" cy="1188088"/>
            <a:chOff x="2391994" y="1635646"/>
            <a:chExt cx="805454" cy="1584088"/>
          </a:xfrm>
          <a:solidFill>
            <a:srgbClr val="3E516C"/>
          </a:solidFill>
        </p:grpSpPr>
        <p:sp>
          <p:nvSpPr>
            <p:cNvPr id="45" name="Rectangle 44">
              <a:extLst>
                <a:ext uri="{FF2B5EF4-FFF2-40B4-BE49-F238E27FC236}">
                  <a16:creationId xmlns:a16="http://schemas.microsoft.com/office/drawing/2014/main" id="{DCD53ED7-FD24-4C75-BED5-8ED04BC3C73A}"/>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4</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46" name="Isosceles Triangle 45">
              <a:extLst>
                <a:ext uri="{FF2B5EF4-FFF2-40B4-BE49-F238E27FC236}">
                  <a16:creationId xmlns:a16="http://schemas.microsoft.com/office/drawing/2014/main" id="{D85600F3-CB4F-4460-A8D5-BA8B4D94BA5E}"/>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47" name="TextBox 46">
            <a:extLst>
              <a:ext uri="{FF2B5EF4-FFF2-40B4-BE49-F238E27FC236}">
                <a16:creationId xmlns:a16="http://schemas.microsoft.com/office/drawing/2014/main" id="{4EAC9C74-8B37-4531-8A31-FA7D41BB91A7}"/>
              </a:ext>
            </a:extLst>
          </p:cNvPr>
          <p:cNvSpPr txBox="1"/>
          <p:nvPr/>
        </p:nvSpPr>
        <p:spPr>
          <a:xfrm>
            <a:off x="3266424" y="3016445"/>
            <a:ext cx="1444724" cy="738664"/>
          </a:xfrm>
          <a:prstGeom prst="rect">
            <a:avLst/>
          </a:prstGeom>
          <a:noFill/>
        </p:spPr>
        <p:txBody>
          <a:bodyPr wrap="square" rtlCol="0">
            <a:spAutoFit/>
          </a:bodyPr>
          <a:lstStyle/>
          <a:p>
            <a:r>
              <a:rPr lang="es-ES" altLang="ko-KR" b="1" dirty="0">
                <a:solidFill>
                  <a:srgbClr val="404040"/>
                </a:solidFill>
                <a:latin typeface="Montserrat" panose="00000500000000000000" pitchFamily="2" charset="0"/>
                <a:cs typeface="Times New Roman" panose="02020603050405020304" pitchFamily="18" charset="0"/>
              </a:rPr>
              <a:t>ĐỐI TƯỢNG VÀ PHẠM VI NGHIÊN CỨU</a:t>
            </a:r>
            <a:endParaRPr lang="en-US" altLang="ko-KR" b="1" dirty="0">
              <a:solidFill>
                <a:srgbClr val="404040"/>
              </a:solidFill>
              <a:latin typeface="Montserrat" panose="00000500000000000000" pitchFamily="2" charset="0"/>
              <a:cs typeface="Times New Roman" panose="02020603050405020304" pitchFamily="18" charset="0"/>
            </a:endParaRPr>
          </a:p>
        </p:txBody>
      </p:sp>
      <p:grpSp>
        <p:nvGrpSpPr>
          <p:cNvPr id="48" name="Group 47">
            <a:extLst>
              <a:ext uri="{FF2B5EF4-FFF2-40B4-BE49-F238E27FC236}">
                <a16:creationId xmlns:a16="http://schemas.microsoft.com/office/drawing/2014/main" id="{84C1D05D-FBB5-48C5-949B-794A3DDEB9BE}"/>
              </a:ext>
            </a:extLst>
          </p:cNvPr>
          <p:cNvGrpSpPr/>
          <p:nvPr/>
        </p:nvGrpSpPr>
        <p:grpSpPr>
          <a:xfrm>
            <a:off x="4911957" y="2940648"/>
            <a:ext cx="864096" cy="1188088"/>
            <a:chOff x="2391994" y="1635646"/>
            <a:chExt cx="805454" cy="1584088"/>
          </a:xfrm>
          <a:solidFill>
            <a:srgbClr val="3E516C"/>
          </a:solidFill>
        </p:grpSpPr>
        <p:sp>
          <p:nvSpPr>
            <p:cNvPr id="49" name="Rectangle 48">
              <a:extLst>
                <a:ext uri="{FF2B5EF4-FFF2-40B4-BE49-F238E27FC236}">
                  <a16:creationId xmlns:a16="http://schemas.microsoft.com/office/drawing/2014/main" id="{E9A911E5-6FED-4EE2-B1BB-C88935B00C4E}"/>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6</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50" name="Isosceles Triangle 49">
              <a:extLst>
                <a:ext uri="{FF2B5EF4-FFF2-40B4-BE49-F238E27FC236}">
                  <a16:creationId xmlns:a16="http://schemas.microsoft.com/office/drawing/2014/main" id="{505296A7-839F-4659-B272-DAF99B90C10F}"/>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51" name="TextBox 50">
            <a:extLst>
              <a:ext uri="{FF2B5EF4-FFF2-40B4-BE49-F238E27FC236}">
                <a16:creationId xmlns:a16="http://schemas.microsoft.com/office/drawing/2014/main" id="{A817505D-15AD-44E0-B5EF-A317B5756C10}"/>
              </a:ext>
            </a:extLst>
          </p:cNvPr>
          <p:cNvSpPr txBox="1"/>
          <p:nvPr/>
        </p:nvSpPr>
        <p:spPr>
          <a:xfrm>
            <a:off x="5875913" y="3016445"/>
            <a:ext cx="1605348" cy="523220"/>
          </a:xfrm>
          <a:prstGeom prst="rect">
            <a:avLst/>
          </a:prstGeom>
          <a:noFill/>
        </p:spPr>
        <p:txBody>
          <a:bodyPr wrap="square" rtlCol="0">
            <a:spAutoFit/>
          </a:bodyPr>
          <a:lstStyle/>
          <a:p>
            <a:r>
              <a:rPr lang="es-ES" b="1" dirty="0">
                <a:solidFill>
                  <a:srgbClr val="404040"/>
                </a:solidFill>
                <a:effectLst/>
                <a:latin typeface="Montserrat" panose="00000500000000000000" pitchFamily="2" charset="0"/>
                <a:ea typeface="Times New Roman" panose="02020603050405020304" pitchFamily="18" charset="0"/>
              </a:rPr>
              <a:t>NHỮNG ĐÓNG GÓP CHÍNH</a:t>
            </a:r>
            <a:endParaRPr lang="en-US" altLang="ko-KR" b="1" dirty="0">
              <a:solidFill>
                <a:srgbClr val="404040"/>
              </a:solidFill>
              <a:latin typeface="Montserrat" panose="00000500000000000000" pitchFamily="2" charset="0"/>
              <a:cs typeface="Times New Roman" panose="02020603050405020304" pitchFamily="18" charset="0"/>
            </a:endParaRPr>
          </a:p>
        </p:txBody>
      </p:sp>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3E516C"/>
                </a:solidFill>
              </a:rPr>
              <a:t>1. GIỚI THIỆU</a:t>
            </a:r>
            <a:endParaRPr sz="3200" dirty="0">
              <a:solidFill>
                <a:srgbClr val="3E516C"/>
              </a:solidFill>
            </a:endParaRPr>
          </a:p>
        </p:txBody>
      </p:sp>
      <p:sp>
        <p:nvSpPr>
          <p:cNvPr id="57" name="Slide Number Placeholder 56">
            <a:extLst>
              <a:ext uri="{FF2B5EF4-FFF2-40B4-BE49-F238E27FC236}">
                <a16:creationId xmlns:a16="http://schemas.microsoft.com/office/drawing/2014/main" id="{26152A7A-1363-48DC-82C7-0811A89487F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3</a:t>
            </a:fld>
            <a:endParaRPr lang="es"/>
          </a:p>
        </p:txBody>
      </p:sp>
    </p:spTree>
    <p:extLst>
      <p:ext uri="{BB962C8B-B14F-4D97-AF65-F5344CB8AC3E}">
        <p14:creationId xmlns:p14="http://schemas.microsoft.com/office/powerpoint/2010/main" val="100158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60276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Đặt vấn đề</a:t>
            </a:r>
          </a:p>
          <a:p>
            <a:pPr marL="457200" indent="-457200">
              <a:buAutoNum type="arabicPeriod"/>
            </a:pPr>
            <a:endParaRPr lang="en-US" sz="2000" b="1" dirty="0">
              <a:solidFill>
                <a:srgbClr val="3E516C"/>
              </a:solidFill>
              <a:latin typeface="Montserrat" panose="00000500000000000000" pitchFamily="2" charset="0"/>
            </a:endParaRPr>
          </a:p>
          <a:p>
            <a:pPr marL="285750" indent="-285750">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Sự phát triển của ngành công nghệ thông tin</a:t>
            </a:r>
          </a:p>
          <a:p>
            <a:pPr marL="285750" indent="-285750">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Nhu cầu tìm kiếm gia sư cá nhân tăng cao</a:t>
            </a:r>
          </a:p>
          <a:p>
            <a:pPr marL="285750" indent="-285750">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Các nền tảng dạy và học online ra đời ngày càng nhiều</a:t>
            </a:r>
          </a:p>
          <a:p>
            <a:pPr indent="0">
              <a:lnSpc>
                <a:spcPct val="100000"/>
              </a:lnSpc>
              <a:spcBef>
                <a:spcPts val="0"/>
              </a:spcBef>
              <a:spcAft>
                <a:spcPts val="1000"/>
              </a:spcAft>
              <a:buFont typeface="Arial" panose="020B0604020202020204" pitchFamily="34" charset="0"/>
              <a:buNone/>
            </a:pPr>
            <a:r>
              <a:rPr lang="en-US" dirty="0">
                <a:solidFill>
                  <a:srgbClr val="404040"/>
                </a:solidFill>
                <a:latin typeface="Cabin" panose="020B0604020202020204" charset="0"/>
                <a:cs typeface="Times New Roman" panose="02020603050405020304" pitchFamily="18" charset="0"/>
              </a:rPr>
              <a:t>       Việc xây dựng “Cộng đồng gia sư” là cần thiết vì:</a:t>
            </a:r>
          </a:p>
          <a:p>
            <a:pPr marL="742950" lvl="1" indent="-285750">
              <a:lnSpc>
                <a:spcPct val="100000"/>
              </a:lnSpc>
              <a:spcBef>
                <a:spcPts val="0"/>
              </a:spcBef>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Dễ dàng lựa chọn gia sư phù hợp </a:t>
            </a:r>
          </a:p>
          <a:p>
            <a:pPr marL="742950" lvl="1" indent="-285750">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Giúp tiết kiệm thời gian, công sức trong việc tìm kiếm gia sư cá nhân</a:t>
            </a:r>
          </a:p>
          <a:p>
            <a:pPr marL="742950" lvl="1" indent="-285750">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Cung cấp nền tảng học tập trực tuyến</a:t>
            </a:r>
          </a:p>
          <a:p>
            <a:pPr marL="742950" lvl="1" indent="-285750">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Cung cấp công cụ cho người dùng có thể lưu trữ và tổ chức tài liệu</a:t>
            </a:r>
          </a:p>
          <a:p>
            <a:pPr marL="742950" lvl="1" indent="-285750">
              <a:lnSpc>
                <a:spcPct val="100000"/>
              </a:lnSpc>
              <a:spcBef>
                <a:spcPts val="0"/>
              </a:spcBef>
              <a:spcAft>
                <a:spcPts val="500"/>
              </a:spcAft>
              <a:buFont typeface="Arial" panose="020B0604020202020204" pitchFamily="34" charset="0"/>
              <a:buChar char="•"/>
            </a:pPr>
            <a:endParaRPr lang="en-US" b="1" dirty="0">
              <a:solidFill>
                <a:srgbClr val="404040"/>
              </a:solidFill>
              <a:latin typeface="Montserrat" panose="00000500000000000000" pitchFamily="2" charset="0"/>
              <a:cs typeface="Times New Roman" panose="02020603050405020304" pitchFamily="18" charset="0"/>
            </a:endParaRPr>
          </a:p>
          <a:p>
            <a:endParaRPr lang="en-US" dirty="0">
              <a:solidFill>
                <a:srgbClr val="404040"/>
              </a:solidFill>
              <a:latin typeface="Montserrat" panose="00000500000000000000" pitchFamily="2" charset="0"/>
            </a:endParaRPr>
          </a:p>
        </p:txBody>
      </p:sp>
      <p:sp>
        <p:nvSpPr>
          <p:cNvPr id="6" name="Google Shape;1630;p61">
            <a:extLst>
              <a:ext uri="{FF2B5EF4-FFF2-40B4-BE49-F238E27FC236}">
                <a16:creationId xmlns:a16="http://schemas.microsoft.com/office/drawing/2014/main" id="{94D924E9-EFC2-4578-B3A9-145D39BB539F}"/>
              </a:ext>
            </a:extLst>
          </p:cNvPr>
          <p:cNvSpPr/>
          <p:nvPr/>
        </p:nvSpPr>
        <p:spPr>
          <a:xfrm>
            <a:off x="1343988" y="2414476"/>
            <a:ext cx="155995" cy="157274"/>
          </a:xfrm>
          <a:custGeom>
            <a:avLst/>
            <a:gdLst/>
            <a:ahLst/>
            <a:cxnLst/>
            <a:rect l="l" t="t" r="r" b="b"/>
            <a:pathLst>
              <a:path w="2655" h="2677" extrusionOk="0">
                <a:moveTo>
                  <a:pt x="1320" y="0"/>
                </a:moveTo>
                <a:lnTo>
                  <a:pt x="1320" y="751"/>
                </a:lnTo>
                <a:lnTo>
                  <a:pt x="0" y="751"/>
                </a:lnTo>
                <a:lnTo>
                  <a:pt x="0" y="1926"/>
                </a:lnTo>
                <a:lnTo>
                  <a:pt x="1320" y="1926"/>
                </a:lnTo>
                <a:lnTo>
                  <a:pt x="1320" y="2676"/>
                </a:lnTo>
                <a:lnTo>
                  <a:pt x="2654" y="1335"/>
                </a:lnTo>
                <a:lnTo>
                  <a:pt x="1320" y="0"/>
                </a:lnTo>
                <a:close/>
              </a:path>
            </a:pathLst>
          </a:custGeom>
          <a:solidFill>
            <a:srgbClr val="869FB2"/>
          </a:solid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Slide Number Placeholder 6">
            <a:extLst>
              <a:ext uri="{FF2B5EF4-FFF2-40B4-BE49-F238E27FC236}">
                <a16:creationId xmlns:a16="http://schemas.microsoft.com/office/drawing/2014/main" id="{93E75F2C-18C4-4BE2-99B0-7623B4FE57E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4</a:t>
            </a:fld>
            <a:endParaRPr lang="es">
              <a:solidFill>
                <a:schemeClr val="bg1"/>
              </a:solidFill>
            </a:endParaRPr>
          </a:p>
        </p:txBody>
      </p:sp>
    </p:spTree>
    <p:extLst>
      <p:ext uri="{BB962C8B-B14F-4D97-AF65-F5344CB8AC3E}">
        <p14:creationId xmlns:p14="http://schemas.microsoft.com/office/powerpoint/2010/main" val="186758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13226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Lịch sử giải quyết vấn đề</a:t>
            </a:r>
          </a:p>
          <a:p>
            <a:endParaRPr lang="en-US" sz="2000" b="1" dirty="0">
              <a:solidFill>
                <a:srgbClr val="404040"/>
              </a:solidFill>
              <a:latin typeface="Montserrat" panose="00000500000000000000" pitchFamily="2" charset="0"/>
            </a:endParaRPr>
          </a:p>
          <a:p>
            <a:pPr algn="just">
              <a:spcBef>
                <a:spcPts val="0"/>
              </a:spcBef>
              <a:spcAft>
                <a:spcPts val="500"/>
              </a:spcAft>
            </a:pPr>
            <a:r>
              <a:rPr lang="en-US" dirty="0">
                <a:latin typeface="Cabin" panose="020B0604020202020204" charset="0"/>
                <a:cs typeface="Times New Roman" panose="02020603050405020304" pitchFamily="18" charset="0"/>
              </a:rPr>
              <a:t>Trên thực tế hiện nay đã có nhiều nền tảng phục vụ cho học tập trực tuyến như </a:t>
            </a:r>
            <a:r>
              <a:rPr lang="en-US" dirty="0" err="1">
                <a:latin typeface="Cabin" panose="020B0604020202020204" charset="0"/>
                <a:cs typeface="Times New Roman" panose="02020603050405020304" pitchFamily="18" charset="0"/>
              </a:rPr>
              <a:t>Skillshare</a:t>
            </a:r>
            <a:r>
              <a:rPr lang="en-US" dirty="0">
                <a:latin typeface="Cabin" panose="020B0604020202020204" charset="0"/>
                <a:cs typeface="Times New Roman" panose="02020603050405020304" pitchFamily="18" charset="0"/>
              </a:rPr>
              <a:t>, </a:t>
            </a:r>
            <a:r>
              <a:rPr lang="en-US" b="0" i="0" dirty="0">
                <a:solidFill>
                  <a:srgbClr val="202124"/>
                </a:solidFill>
                <a:effectLst/>
                <a:latin typeface="Cabin" panose="020B0604020202020204" charset="0"/>
              </a:rPr>
              <a:t>Unica</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rPr>
              <a:t>Edumall</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rPr>
              <a:t>Kyna</a:t>
            </a:r>
            <a:r>
              <a:rPr lang="en-US" b="0" i="0" dirty="0">
                <a:solidFill>
                  <a:srgbClr val="202124"/>
                </a:solidFill>
                <a:effectLst/>
                <a:latin typeface="Cabin" panose="020B0604020202020204" charset="0"/>
                <a:cs typeface="Times New Roman" panose="02020603050405020304" pitchFamily="18" charset="0"/>
              </a:rPr>
              <a:t>…Và các nền tảng giúp tìm kiếm gia sư như: </a:t>
            </a:r>
            <a:r>
              <a:rPr lang="en-US" b="0" i="0" dirty="0" err="1">
                <a:solidFill>
                  <a:srgbClr val="202124"/>
                </a:solidFill>
                <a:effectLst/>
                <a:latin typeface="Cabin" panose="020B0604020202020204" charset="0"/>
                <a:cs typeface="Times New Roman" panose="02020603050405020304" pitchFamily="18" charset="0"/>
              </a:rPr>
              <a:t>edubox</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cs typeface="Times New Roman" panose="02020603050405020304" pitchFamily="18" charset="0"/>
              </a:rPr>
              <a:t>blacasa</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cs typeface="Times New Roman" panose="02020603050405020304" pitchFamily="18" charset="0"/>
              </a:rPr>
              <a:t>giasutructuyen</a:t>
            </a:r>
            <a:r>
              <a:rPr lang="en-US" dirty="0">
                <a:latin typeface="Cabin" panose="020B0604020202020204" charset="0"/>
                <a:cs typeface="Times New Roman" panose="02020603050405020304" pitchFamily="18" charset="0"/>
              </a:rPr>
              <a:t> với giao diện bắt mắt và các tính năng hữu ích.</a:t>
            </a:r>
          </a:p>
          <a:p>
            <a:pPr algn="just">
              <a:spcBef>
                <a:spcPts val="0"/>
              </a:spcBef>
              <a:spcAft>
                <a:spcPts val="500"/>
              </a:spcAft>
            </a:pPr>
            <a:endParaRPr lang="en-US" dirty="0">
              <a:latin typeface="Cabin" panose="020B0604020202020204" charset="0"/>
              <a:cs typeface="Times New Roman" panose="02020603050405020304" pitchFamily="18" charset="0"/>
            </a:endParaRPr>
          </a:p>
        </p:txBody>
      </p:sp>
      <p:sp>
        <p:nvSpPr>
          <p:cNvPr id="6" name="Google Shape;1630;p61">
            <a:extLst>
              <a:ext uri="{FF2B5EF4-FFF2-40B4-BE49-F238E27FC236}">
                <a16:creationId xmlns:a16="http://schemas.microsoft.com/office/drawing/2014/main" id="{F5B11C6D-629A-428C-8ECC-208467E2DDAD}"/>
              </a:ext>
            </a:extLst>
          </p:cNvPr>
          <p:cNvSpPr/>
          <p:nvPr/>
        </p:nvSpPr>
        <p:spPr>
          <a:xfrm>
            <a:off x="1060370" y="2571750"/>
            <a:ext cx="155995" cy="157274"/>
          </a:xfrm>
          <a:custGeom>
            <a:avLst/>
            <a:gdLst/>
            <a:ahLst/>
            <a:cxnLst/>
            <a:rect l="l" t="t" r="r" b="b"/>
            <a:pathLst>
              <a:path w="2655" h="2677" extrusionOk="0">
                <a:moveTo>
                  <a:pt x="1320" y="0"/>
                </a:moveTo>
                <a:lnTo>
                  <a:pt x="1320" y="751"/>
                </a:lnTo>
                <a:lnTo>
                  <a:pt x="0" y="751"/>
                </a:lnTo>
                <a:lnTo>
                  <a:pt x="0" y="1926"/>
                </a:lnTo>
                <a:lnTo>
                  <a:pt x="1320" y="1926"/>
                </a:lnTo>
                <a:lnTo>
                  <a:pt x="1320" y="2676"/>
                </a:lnTo>
                <a:lnTo>
                  <a:pt x="2654" y="1335"/>
                </a:lnTo>
                <a:lnTo>
                  <a:pt x="1320" y="0"/>
                </a:lnTo>
                <a:close/>
              </a:path>
            </a:pathLst>
          </a:custGeom>
          <a:solidFill>
            <a:srgbClr val="869FB2"/>
          </a:solid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1EE2BDFC-4250-4D3F-B73A-6DB2BED4DB4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5</a:t>
            </a:fld>
            <a:endParaRPr lang="es">
              <a:solidFill>
                <a:schemeClr val="bg1"/>
              </a:solidFill>
            </a:endParaRPr>
          </a:p>
        </p:txBody>
      </p:sp>
      <p:sp>
        <p:nvSpPr>
          <p:cNvPr id="7" name="Text Placeholder 3">
            <a:extLst>
              <a:ext uri="{FF2B5EF4-FFF2-40B4-BE49-F238E27FC236}">
                <a16:creationId xmlns:a16="http://schemas.microsoft.com/office/drawing/2014/main" id="{9C88C60E-C864-4FB0-9505-A0803CD4F603}"/>
              </a:ext>
            </a:extLst>
          </p:cNvPr>
          <p:cNvSpPr txBox="1">
            <a:spLocks/>
          </p:cNvSpPr>
          <p:nvPr/>
        </p:nvSpPr>
        <p:spPr>
          <a:xfrm>
            <a:off x="1258350" y="2493113"/>
            <a:ext cx="6825280" cy="11238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Cabin" panose="020B0604020202020204" charset="0"/>
                <a:cs typeface="Times New Roman" panose="02020603050405020304" pitchFamily="18" charset="0"/>
              </a:rPr>
              <a:t>Tuy nhiên các trang web chưa hỗ trợ tìm kiếm gia sư ở gần cũng như quản lý tài liệu cá nhân và học trực tuyến cũng như đăng tải khoá học trong cùng một hệ thống</a:t>
            </a:r>
            <a:endParaRPr lang="en-US" b="1" dirty="0">
              <a:solidFill>
                <a:srgbClr val="404040"/>
              </a:solidFill>
              <a:latin typeface="Cabin" panose="020B0604020202020204" charset="0"/>
              <a:cs typeface="Times New Roman" panose="02020603050405020304" pitchFamily="18" charset="0"/>
            </a:endParaRPr>
          </a:p>
          <a:p>
            <a:endParaRPr lang="en-US" dirty="0">
              <a:latin typeface="Cabin" panose="020B0604020202020204" charset="0"/>
            </a:endParaRPr>
          </a:p>
        </p:txBody>
      </p:sp>
    </p:spTree>
    <p:extLst>
      <p:ext uri="{BB962C8B-B14F-4D97-AF65-F5344CB8AC3E}">
        <p14:creationId xmlns:p14="http://schemas.microsoft.com/office/powerpoint/2010/main" val="373639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Mục tiêu đề tài</a:t>
            </a:r>
            <a:endParaRPr lang="en-US" dirty="0">
              <a:solidFill>
                <a:srgbClr val="3E516C"/>
              </a:solidFill>
            </a:endParaRPr>
          </a:p>
        </p:txBody>
      </p:sp>
      <p:sp>
        <p:nvSpPr>
          <p:cNvPr id="2" name="Slide Number Placeholder 1">
            <a:extLst>
              <a:ext uri="{FF2B5EF4-FFF2-40B4-BE49-F238E27FC236}">
                <a16:creationId xmlns:a16="http://schemas.microsoft.com/office/drawing/2014/main" id="{F0EA5B0F-3AC6-4B16-8908-86F4BDA177E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6</a:t>
            </a:fld>
            <a:endParaRPr lang="es" dirty="0">
              <a:solidFill>
                <a:schemeClr val="bg1"/>
              </a:solidFill>
            </a:endParaRPr>
          </a:p>
        </p:txBody>
      </p:sp>
      <p:sp>
        <p:nvSpPr>
          <p:cNvPr id="7" name="Google Shape;373;p35">
            <a:extLst>
              <a:ext uri="{FF2B5EF4-FFF2-40B4-BE49-F238E27FC236}">
                <a16:creationId xmlns:a16="http://schemas.microsoft.com/office/drawing/2014/main" id="{0DF04BD0-D72C-4187-807C-9DDA1A11FF3A}"/>
              </a:ext>
            </a:extLst>
          </p:cNvPr>
          <p:cNvSpPr txBox="1">
            <a:spLocks/>
          </p:cNvSpPr>
          <p:nvPr/>
        </p:nvSpPr>
        <p:spPr>
          <a:xfrm>
            <a:off x="888100" y="2521725"/>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Tìm kiếm</a:t>
            </a:r>
          </a:p>
        </p:txBody>
      </p:sp>
      <p:cxnSp>
        <p:nvCxnSpPr>
          <p:cNvPr id="24" name="Google Shape;390;p35">
            <a:extLst>
              <a:ext uri="{FF2B5EF4-FFF2-40B4-BE49-F238E27FC236}">
                <a16:creationId xmlns:a16="http://schemas.microsoft.com/office/drawing/2014/main" id="{AA68DEBB-21F7-4BCE-B86C-D1E33BAD9089}"/>
              </a:ext>
            </a:extLst>
          </p:cNvPr>
          <p:cNvCxnSpPr/>
          <p:nvPr/>
        </p:nvCxnSpPr>
        <p:spPr>
          <a:xfrm>
            <a:off x="2532553" y="1878350"/>
            <a:ext cx="0" cy="1961100"/>
          </a:xfrm>
          <a:prstGeom prst="straightConnector1">
            <a:avLst/>
          </a:prstGeom>
          <a:noFill/>
          <a:ln w="9525" cap="rnd" cmpd="sng">
            <a:solidFill>
              <a:srgbClr val="E9AA1B"/>
            </a:solidFill>
            <a:prstDash val="dash"/>
            <a:round/>
            <a:headEnd type="none" w="med" len="med"/>
            <a:tailEnd type="none" w="med" len="med"/>
          </a:ln>
        </p:spPr>
      </p:cxnSp>
      <p:sp>
        <p:nvSpPr>
          <p:cNvPr id="31" name="Google Shape;399;p35">
            <a:extLst>
              <a:ext uri="{FF2B5EF4-FFF2-40B4-BE49-F238E27FC236}">
                <a16:creationId xmlns:a16="http://schemas.microsoft.com/office/drawing/2014/main" id="{F9EA460E-EA8F-4BF1-AB72-37072B3F2B60}"/>
              </a:ext>
            </a:extLst>
          </p:cNvPr>
          <p:cNvSpPr txBox="1">
            <a:spLocks/>
          </p:cNvSpPr>
          <p:nvPr/>
        </p:nvSpPr>
        <p:spPr>
          <a:xfrm>
            <a:off x="888100" y="2802699"/>
            <a:ext cx="1413135"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Tìm kiếm gia sư phù hợp với nhu cầu</a:t>
            </a:r>
          </a:p>
        </p:txBody>
      </p:sp>
      <p:grpSp>
        <p:nvGrpSpPr>
          <p:cNvPr id="47" name="Group 46">
            <a:extLst>
              <a:ext uri="{FF2B5EF4-FFF2-40B4-BE49-F238E27FC236}">
                <a16:creationId xmlns:a16="http://schemas.microsoft.com/office/drawing/2014/main" id="{FA28E3F8-5EFF-45FC-AC5A-800334C25A3C}"/>
              </a:ext>
            </a:extLst>
          </p:cNvPr>
          <p:cNvGrpSpPr/>
          <p:nvPr/>
        </p:nvGrpSpPr>
        <p:grpSpPr>
          <a:xfrm>
            <a:off x="1317333" y="1896550"/>
            <a:ext cx="454500" cy="393600"/>
            <a:chOff x="1000013" y="1896550"/>
            <a:chExt cx="454500" cy="393600"/>
          </a:xfrm>
        </p:grpSpPr>
        <p:sp>
          <p:nvSpPr>
            <p:cNvPr id="27" name="Google Shape;394;p35">
              <a:extLst>
                <a:ext uri="{FF2B5EF4-FFF2-40B4-BE49-F238E27FC236}">
                  <a16:creationId xmlns:a16="http://schemas.microsoft.com/office/drawing/2014/main" id="{9A730DC8-CCC9-4CDD-B0D1-8487A3DE1E50}"/>
                </a:ext>
              </a:extLst>
            </p:cNvPr>
            <p:cNvSpPr/>
            <p:nvPr/>
          </p:nvSpPr>
          <p:spPr>
            <a:xfrm>
              <a:off x="1000013" y="1896550"/>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8831;p72">
              <a:extLst>
                <a:ext uri="{FF2B5EF4-FFF2-40B4-BE49-F238E27FC236}">
                  <a16:creationId xmlns:a16="http://schemas.microsoft.com/office/drawing/2014/main" id="{520A2082-6546-4104-8576-404B496D925B}"/>
                </a:ext>
              </a:extLst>
            </p:cNvPr>
            <p:cNvGrpSpPr/>
            <p:nvPr/>
          </p:nvGrpSpPr>
          <p:grpSpPr>
            <a:xfrm>
              <a:off x="1081494" y="1951490"/>
              <a:ext cx="252666" cy="251307"/>
              <a:chOff x="-3854375" y="2046625"/>
              <a:chExt cx="257033" cy="255652"/>
            </a:xfrm>
          </p:grpSpPr>
          <p:sp>
            <p:nvSpPr>
              <p:cNvPr id="45" name="Google Shape;8832;p72">
                <a:extLst>
                  <a:ext uri="{FF2B5EF4-FFF2-40B4-BE49-F238E27FC236}">
                    <a16:creationId xmlns:a16="http://schemas.microsoft.com/office/drawing/2014/main" id="{BDE833CA-9740-4FA9-AC78-AC448A20BC59}"/>
                  </a:ext>
                </a:extLst>
              </p:cNvPr>
              <p:cNvSpPr/>
              <p:nvPr/>
            </p:nvSpPr>
            <p:spPr>
              <a:xfrm>
                <a:off x="-3854375" y="2046625"/>
                <a:ext cx="257033" cy="255652"/>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3;p72">
                <a:extLst>
                  <a:ext uri="{FF2B5EF4-FFF2-40B4-BE49-F238E27FC236}">
                    <a16:creationId xmlns:a16="http://schemas.microsoft.com/office/drawing/2014/main" id="{E2A3342E-FC8A-479A-9046-223F2704D1A6}"/>
                  </a:ext>
                </a:extLst>
              </p:cNvPr>
              <p:cNvSpPr/>
              <p:nvPr/>
            </p:nvSpPr>
            <p:spPr>
              <a:xfrm>
                <a:off x="-3722930" y="2088089"/>
                <a:ext cx="73679" cy="85494"/>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373;p35">
            <a:extLst>
              <a:ext uri="{FF2B5EF4-FFF2-40B4-BE49-F238E27FC236}">
                <a16:creationId xmlns:a16="http://schemas.microsoft.com/office/drawing/2014/main" id="{18D30BCC-120B-41EB-863E-A3C3767CA0DD}"/>
              </a:ext>
            </a:extLst>
          </p:cNvPr>
          <p:cNvSpPr txBox="1">
            <a:spLocks/>
          </p:cNvSpPr>
          <p:nvPr/>
        </p:nvSpPr>
        <p:spPr>
          <a:xfrm>
            <a:off x="2813307" y="2521725"/>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Trò chuyện</a:t>
            </a:r>
          </a:p>
        </p:txBody>
      </p:sp>
      <p:cxnSp>
        <p:nvCxnSpPr>
          <p:cNvPr id="49" name="Google Shape;390;p35">
            <a:extLst>
              <a:ext uri="{FF2B5EF4-FFF2-40B4-BE49-F238E27FC236}">
                <a16:creationId xmlns:a16="http://schemas.microsoft.com/office/drawing/2014/main" id="{1DF5C667-DA43-4A16-B405-93E6FBAD8AA5}"/>
              </a:ext>
            </a:extLst>
          </p:cNvPr>
          <p:cNvCxnSpPr/>
          <p:nvPr/>
        </p:nvCxnSpPr>
        <p:spPr>
          <a:xfrm>
            <a:off x="4457760" y="1878350"/>
            <a:ext cx="0" cy="1961100"/>
          </a:xfrm>
          <a:prstGeom prst="straightConnector1">
            <a:avLst/>
          </a:prstGeom>
          <a:noFill/>
          <a:ln w="9525" cap="rnd" cmpd="sng">
            <a:solidFill>
              <a:srgbClr val="E9AA1B"/>
            </a:solidFill>
            <a:prstDash val="dash"/>
            <a:round/>
            <a:headEnd type="none" w="med" len="med"/>
            <a:tailEnd type="none" w="med" len="med"/>
          </a:ln>
        </p:spPr>
      </p:cxnSp>
      <p:sp>
        <p:nvSpPr>
          <p:cNvPr id="50" name="Google Shape;399;p35">
            <a:extLst>
              <a:ext uri="{FF2B5EF4-FFF2-40B4-BE49-F238E27FC236}">
                <a16:creationId xmlns:a16="http://schemas.microsoft.com/office/drawing/2014/main" id="{1D0F49C6-41BA-4B29-A176-275CB497DE43}"/>
              </a:ext>
            </a:extLst>
          </p:cNvPr>
          <p:cNvSpPr txBox="1">
            <a:spLocks/>
          </p:cNvSpPr>
          <p:nvPr/>
        </p:nvSpPr>
        <p:spPr>
          <a:xfrm>
            <a:off x="2813307" y="2802699"/>
            <a:ext cx="1413135"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Trò chuyện trực tuyến giữa gia sư và học viên</a:t>
            </a:r>
          </a:p>
        </p:txBody>
      </p:sp>
      <p:sp>
        <p:nvSpPr>
          <p:cNvPr id="56" name="Google Shape;373;p35">
            <a:extLst>
              <a:ext uri="{FF2B5EF4-FFF2-40B4-BE49-F238E27FC236}">
                <a16:creationId xmlns:a16="http://schemas.microsoft.com/office/drawing/2014/main" id="{88061CE1-D75D-486B-82A7-79870F9CAF21}"/>
              </a:ext>
            </a:extLst>
          </p:cNvPr>
          <p:cNvSpPr txBox="1">
            <a:spLocks/>
          </p:cNvSpPr>
          <p:nvPr/>
        </p:nvSpPr>
        <p:spPr>
          <a:xfrm>
            <a:off x="4743387" y="2503462"/>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Tài liệu</a:t>
            </a:r>
          </a:p>
        </p:txBody>
      </p:sp>
      <p:cxnSp>
        <p:nvCxnSpPr>
          <p:cNvPr id="57" name="Google Shape;390;p35">
            <a:extLst>
              <a:ext uri="{FF2B5EF4-FFF2-40B4-BE49-F238E27FC236}">
                <a16:creationId xmlns:a16="http://schemas.microsoft.com/office/drawing/2014/main" id="{47519233-AD3A-4E90-8614-DB26A2F9E711}"/>
              </a:ext>
            </a:extLst>
          </p:cNvPr>
          <p:cNvCxnSpPr/>
          <p:nvPr/>
        </p:nvCxnSpPr>
        <p:spPr>
          <a:xfrm>
            <a:off x="6387840" y="1860087"/>
            <a:ext cx="0" cy="1961100"/>
          </a:xfrm>
          <a:prstGeom prst="straightConnector1">
            <a:avLst/>
          </a:prstGeom>
          <a:noFill/>
          <a:ln w="9525" cap="rnd" cmpd="sng">
            <a:solidFill>
              <a:srgbClr val="E9AA1B"/>
            </a:solidFill>
            <a:prstDash val="dash"/>
            <a:round/>
            <a:headEnd type="none" w="med" len="med"/>
            <a:tailEnd type="none" w="med" len="med"/>
          </a:ln>
        </p:spPr>
      </p:cxnSp>
      <p:sp>
        <p:nvSpPr>
          <p:cNvPr id="58" name="Google Shape;399;p35">
            <a:extLst>
              <a:ext uri="{FF2B5EF4-FFF2-40B4-BE49-F238E27FC236}">
                <a16:creationId xmlns:a16="http://schemas.microsoft.com/office/drawing/2014/main" id="{33D85190-5E5E-44ED-848D-3500EE04D824}"/>
              </a:ext>
            </a:extLst>
          </p:cNvPr>
          <p:cNvSpPr txBox="1">
            <a:spLocks/>
          </p:cNvSpPr>
          <p:nvPr/>
        </p:nvSpPr>
        <p:spPr>
          <a:xfrm>
            <a:off x="4743387" y="2784436"/>
            <a:ext cx="1413135"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Quản lý tài liệu cá nhân và tài liệu khoá học</a:t>
            </a:r>
          </a:p>
        </p:txBody>
      </p:sp>
      <p:sp>
        <p:nvSpPr>
          <p:cNvPr id="64" name="Google Shape;373;p35">
            <a:extLst>
              <a:ext uri="{FF2B5EF4-FFF2-40B4-BE49-F238E27FC236}">
                <a16:creationId xmlns:a16="http://schemas.microsoft.com/office/drawing/2014/main" id="{F7F8834A-5901-40F8-B038-A97BA9FEF2CE}"/>
              </a:ext>
            </a:extLst>
          </p:cNvPr>
          <p:cNvSpPr txBox="1">
            <a:spLocks/>
          </p:cNvSpPr>
          <p:nvPr/>
        </p:nvSpPr>
        <p:spPr>
          <a:xfrm>
            <a:off x="6668594" y="2503462"/>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Trực tuyến</a:t>
            </a:r>
          </a:p>
        </p:txBody>
      </p:sp>
      <p:sp>
        <p:nvSpPr>
          <p:cNvPr id="66" name="Google Shape;399;p35">
            <a:extLst>
              <a:ext uri="{FF2B5EF4-FFF2-40B4-BE49-F238E27FC236}">
                <a16:creationId xmlns:a16="http://schemas.microsoft.com/office/drawing/2014/main" id="{541B7639-D701-4228-AA2E-6676192652D3}"/>
              </a:ext>
            </a:extLst>
          </p:cNvPr>
          <p:cNvSpPr txBox="1">
            <a:spLocks/>
          </p:cNvSpPr>
          <p:nvPr/>
        </p:nvSpPr>
        <p:spPr>
          <a:xfrm>
            <a:off x="6668594" y="2784436"/>
            <a:ext cx="1413135"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Học tập trực tuyến trên hệ thống</a:t>
            </a:r>
          </a:p>
        </p:txBody>
      </p:sp>
      <p:grpSp>
        <p:nvGrpSpPr>
          <p:cNvPr id="82" name="Group 81">
            <a:extLst>
              <a:ext uri="{FF2B5EF4-FFF2-40B4-BE49-F238E27FC236}">
                <a16:creationId xmlns:a16="http://schemas.microsoft.com/office/drawing/2014/main" id="{0F7D5D38-C55B-4CBB-9873-AB38844FEB5E}"/>
              </a:ext>
            </a:extLst>
          </p:cNvPr>
          <p:cNvGrpSpPr/>
          <p:nvPr/>
        </p:nvGrpSpPr>
        <p:grpSpPr>
          <a:xfrm>
            <a:off x="3242539" y="1896550"/>
            <a:ext cx="454500" cy="393600"/>
            <a:chOff x="2925220" y="1896550"/>
            <a:chExt cx="454500" cy="393600"/>
          </a:xfrm>
        </p:grpSpPr>
        <p:sp>
          <p:nvSpPr>
            <p:cNvPr id="52" name="Google Shape;394;p35">
              <a:extLst>
                <a:ext uri="{FF2B5EF4-FFF2-40B4-BE49-F238E27FC236}">
                  <a16:creationId xmlns:a16="http://schemas.microsoft.com/office/drawing/2014/main" id="{C8AA2792-4D3C-4DFD-87F7-4EE32AF72EF7}"/>
                </a:ext>
              </a:extLst>
            </p:cNvPr>
            <p:cNvSpPr/>
            <p:nvPr/>
          </p:nvSpPr>
          <p:spPr>
            <a:xfrm>
              <a:off x="2925220" y="1896550"/>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 name="Google Shape;7067;p68">
              <a:extLst>
                <a:ext uri="{FF2B5EF4-FFF2-40B4-BE49-F238E27FC236}">
                  <a16:creationId xmlns:a16="http://schemas.microsoft.com/office/drawing/2014/main" id="{D1A2B89B-B7F8-40EF-B925-09F72B143BD1}"/>
                </a:ext>
              </a:extLst>
            </p:cNvPr>
            <p:cNvGrpSpPr/>
            <p:nvPr/>
          </p:nvGrpSpPr>
          <p:grpSpPr>
            <a:xfrm>
              <a:off x="3028246" y="1976363"/>
              <a:ext cx="243653" cy="244008"/>
              <a:chOff x="-35134875" y="2272675"/>
              <a:chExt cx="291450" cy="291875"/>
            </a:xfrm>
          </p:grpSpPr>
          <p:sp>
            <p:nvSpPr>
              <p:cNvPr id="73" name="Google Shape;7068;p68">
                <a:extLst>
                  <a:ext uri="{FF2B5EF4-FFF2-40B4-BE49-F238E27FC236}">
                    <a16:creationId xmlns:a16="http://schemas.microsoft.com/office/drawing/2014/main" id="{BB332BCF-C23C-4C51-B9E5-1BC5DD51AB32}"/>
                  </a:ext>
                </a:extLst>
              </p:cNvPr>
              <p:cNvSpPr/>
              <p:nvPr/>
            </p:nvSpPr>
            <p:spPr>
              <a:xfrm>
                <a:off x="-35134875" y="2272675"/>
                <a:ext cx="291450" cy="291875"/>
              </a:xfrm>
              <a:custGeom>
                <a:avLst/>
                <a:gdLst/>
                <a:ahLst/>
                <a:cxnLst/>
                <a:rect l="l" t="t" r="r" b="b"/>
                <a:pathLst>
                  <a:path w="11658" h="11675" extrusionOk="0">
                    <a:moveTo>
                      <a:pt x="9925" y="662"/>
                    </a:moveTo>
                    <a:cubicBezTo>
                      <a:pt x="10460" y="662"/>
                      <a:pt x="10933" y="1135"/>
                      <a:pt x="10933" y="1733"/>
                    </a:cubicBezTo>
                    <a:lnTo>
                      <a:pt x="10933" y="5136"/>
                    </a:lnTo>
                    <a:cubicBezTo>
                      <a:pt x="10933" y="5703"/>
                      <a:pt x="10460" y="6176"/>
                      <a:pt x="9925" y="6176"/>
                    </a:cubicBezTo>
                    <a:cubicBezTo>
                      <a:pt x="9704" y="6176"/>
                      <a:pt x="9547" y="6333"/>
                      <a:pt x="9547" y="6522"/>
                    </a:cubicBezTo>
                    <a:lnTo>
                      <a:pt x="9547" y="7751"/>
                    </a:lnTo>
                    <a:lnTo>
                      <a:pt x="8192" y="6365"/>
                    </a:lnTo>
                    <a:lnTo>
                      <a:pt x="8192" y="4474"/>
                    </a:lnTo>
                    <a:cubicBezTo>
                      <a:pt x="8192" y="3529"/>
                      <a:pt x="7404" y="2742"/>
                      <a:pt x="6459" y="2742"/>
                    </a:cubicBezTo>
                    <a:lnTo>
                      <a:pt x="3372" y="2742"/>
                    </a:lnTo>
                    <a:lnTo>
                      <a:pt x="3372" y="1733"/>
                    </a:lnTo>
                    <a:cubicBezTo>
                      <a:pt x="3372" y="1166"/>
                      <a:pt x="3844" y="662"/>
                      <a:pt x="4411" y="662"/>
                    </a:cubicBezTo>
                    <a:close/>
                    <a:moveTo>
                      <a:pt x="6459" y="3403"/>
                    </a:moveTo>
                    <a:cubicBezTo>
                      <a:pt x="6995" y="3403"/>
                      <a:pt x="7499" y="3876"/>
                      <a:pt x="7499" y="4474"/>
                    </a:cubicBezTo>
                    <a:lnTo>
                      <a:pt x="7499" y="7908"/>
                    </a:lnTo>
                    <a:lnTo>
                      <a:pt x="7467" y="7908"/>
                    </a:lnTo>
                    <a:cubicBezTo>
                      <a:pt x="7467" y="8444"/>
                      <a:pt x="6995" y="8917"/>
                      <a:pt x="6396" y="8917"/>
                    </a:cubicBezTo>
                    <a:lnTo>
                      <a:pt x="3687" y="8917"/>
                    </a:lnTo>
                    <a:cubicBezTo>
                      <a:pt x="3624" y="8917"/>
                      <a:pt x="3498" y="8948"/>
                      <a:pt x="3466" y="9043"/>
                    </a:cubicBezTo>
                    <a:lnTo>
                      <a:pt x="1986" y="10492"/>
                    </a:lnTo>
                    <a:lnTo>
                      <a:pt x="1986" y="9295"/>
                    </a:lnTo>
                    <a:cubicBezTo>
                      <a:pt x="1986" y="9074"/>
                      <a:pt x="1828" y="8917"/>
                      <a:pt x="1639" y="8917"/>
                    </a:cubicBezTo>
                    <a:cubicBezTo>
                      <a:pt x="1103" y="8917"/>
                      <a:pt x="631" y="8444"/>
                      <a:pt x="631" y="7908"/>
                    </a:cubicBezTo>
                    <a:lnTo>
                      <a:pt x="631" y="4474"/>
                    </a:lnTo>
                    <a:cubicBezTo>
                      <a:pt x="631" y="3939"/>
                      <a:pt x="1103" y="3403"/>
                      <a:pt x="1639" y="3403"/>
                    </a:cubicBezTo>
                    <a:close/>
                    <a:moveTo>
                      <a:pt x="4411" y="1"/>
                    </a:moveTo>
                    <a:cubicBezTo>
                      <a:pt x="3466" y="1"/>
                      <a:pt x="2710" y="788"/>
                      <a:pt x="2710" y="1733"/>
                    </a:cubicBezTo>
                    <a:lnTo>
                      <a:pt x="2710" y="2742"/>
                    </a:lnTo>
                    <a:lnTo>
                      <a:pt x="1671" y="2742"/>
                    </a:lnTo>
                    <a:cubicBezTo>
                      <a:pt x="725" y="2742"/>
                      <a:pt x="1" y="3529"/>
                      <a:pt x="1" y="4474"/>
                    </a:cubicBezTo>
                    <a:lnTo>
                      <a:pt x="1" y="7908"/>
                    </a:lnTo>
                    <a:cubicBezTo>
                      <a:pt x="1" y="8728"/>
                      <a:pt x="568" y="9452"/>
                      <a:pt x="1355" y="9610"/>
                    </a:cubicBezTo>
                    <a:lnTo>
                      <a:pt x="1355" y="11342"/>
                    </a:lnTo>
                    <a:cubicBezTo>
                      <a:pt x="1355" y="11500"/>
                      <a:pt x="1450" y="11594"/>
                      <a:pt x="1576" y="11657"/>
                    </a:cubicBezTo>
                    <a:cubicBezTo>
                      <a:pt x="1607" y="11668"/>
                      <a:pt x="1646" y="11675"/>
                      <a:pt x="1687" y="11675"/>
                    </a:cubicBezTo>
                    <a:cubicBezTo>
                      <a:pt x="1769" y="11675"/>
                      <a:pt x="1860" y="11647"/>
                      <a:pt x="1923" y="11563"/>
                    </a:cubicBezTo>
                    <a:lnTo>
                      <a:pt x="3876" y="9610"/>
                    </a:lnTo>
                    <a:lnTo>
                      <a:pt x="6491" y="9610"/>
                    </a:lnTo>
                    <a:cubicBezTo>
                      <a:pt x="7436" y="9610"/>
                      <a:pt x="8224" y="8854"/>
                      <a:pt x="8224" y="7908"/>
                    </a:cubicBezTo>
                    <a:lnTo>
                      <a:pt x="8224" y="7341"/>
                    </a:lnTo>
                    <a:lnTo>
                      <a:pt x="9704" y="8822"/>
                    </a:lnTo>
                    <a:cubicBezTo>
                      <a:pt x="9773" y="8868"/>
                      <a:pt x="9876" y="8897"/>
                      <a:pt x="9976" y="8897"/>
                    </a:cubicBezTo>
                    <a:cubicBezTo>
                      <a:pt x="10013" y="8897"/>
                      <a:pt x="10049" y="8893"/>
                      <a:pt x="10082" y="8885"/>
                    </a:cubicBezTo>
                    <a:cubicBezTo>
                      <a:pt x="10208" y="8854"/>
                      <a:pt x="10271" y="8696"/>
                      <a:pt x="10271" y="8570"/>
                    </a:cubicBezTo>
                    <a:lnTo>
                      <a:pt x="10271" y="6837"/>
                    </a:lnTo>
                    <a:cubicBezTo>
                      <a:pt x="11059" y="6680"/>
                      <a:pt x="11658" y="5987"/>
                      <a:pt x="11658" y="5136"/>
                    </a:cubicBezTo>
                    <a:lnTo>
                      <a:pt x="11658" y="1733"/>
                    </a:lnTo>
                    <a:cubicBezTo>
                      <a:pt x="11595" y="788"/>
                      <a:pt x="10870" y="1"/>
                      <a:pt x="99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069;p68">
                <a:extLst>
                  <a:ext uri="{FF2B5EF4-FFF2-40B4-BE49-F238E27FC236}">
                    <a16:creationId xmlns:a16="http://schemas.microsoft.com/office/drawing/2014/main" id="{99D603FE-A7B0-49D1-95FE-0C0BD83BA848}"/>
                  </a:ext>
                </a:extLst>
              </p:cNvPr>
              <p:cNvSpPr/>
              <p:nvPr/>
            </p:nvSpPr>
            <p:spPr>
              <a:xfrm>
                <a:off x="-35093925" y="2419175"/>
                <a:ext cx="18150" cy="17350"/>
              </a:xfrm>
              <a:custGeom>
                <a:avLst/>
                <a:gdLst/>
                <a:ahLst/>
                <a:cxnLst/>
                <a:rect l="l" t="t" r="r" b="b"/>
                <a:pathLst>
                  <a:path w="726" h="694" extrusionOk="0">
                    <a:moveTo>
                      <a:pt x="348" y="1"/>
                    </a:moveTo>
                    <a:cubicBezTo>
                      <a:pt x="159" y="1"/>
                      <a:pt x="1" y="158"/>
                      <a:pt x="1" y="347"/>
                    </a:cubicBezTo>
                    <a:cubicBezTo>
                      <a:pt x="1" y="536"/>
                      <a:pt x="159"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070;p68">
                <a:extLst>
                  <a:ext uri="{FF2B5EF4-FFF2-40B4-BE49-F238E27FC236}">
                    <a16:creationId xmlns:a16="http://schemas.microsoft.com/office/drawing/2014/main" id="{3F77A34C-C4F7-4407-9566-270FCA5F1D1A}"/>
                  </a:ext>
                </a:extLst>
              </p:cNvPr>
              <p:cNvSpPr/>
              <p:nvPr/>
            </p:nvSpPr>
            <p:spPr>
              <a:xfrm>
                <a:off x="-350427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071;p68">
                <a:extLst>
                  <a:ext uri="{FF2B5EF4-FFF2-40B4-BE49-F238E27FC236}">
                    <a16:creationId xmlns:a16="http://schemas.microsoft.com/office/drawing/2014/main" id="{28A28933-058A-4FFA-BBF6-C3FE697567AB}"/>
                  </a:ext>
                </a:extLst>
              </p:cNvPr>
              <p:cNvSpPr/>
              <p:nvPr/>
            </p:nvSpPr>
            <p:spPr>
              <a:xfrm>
                <a:off x="-349915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 name="Group 82">
            <a:extLst>
              <a:ext uri="{FF2B5EF4-FFF2-40B4-BE49-F238E27FC236}">
                <a16:creationId xmlns:a16="http://schemas.microsoft.com/office/drawing/2014/main" id="{76C73EF7-B461-4086-B27C-D3B9419AA7BE}"/>
              </a:ext>
            </a:extLst>
          </p:cNvPr>
          <p:cNvGrpSpPr/>
          <p:nvPr/>
        </p:nvGrpSpPr>
        <p:grpSpPr>
          <a:xfrm>
            <a:off x="5221450" y="1878287"/>
            <a:ext cx="454500" cy="393600"/>
            <a:chOff x="4855300" y="1878287"/>
            <a:chExt cx="454500" cy="393600"/>
          </a:xfrm>
        </p:grpSpPr>
        <p:sp>
          <p:nvSpPr>
            <p:cNvPr id="60" name="Google Shape;394;p35">
              <a:extLst>
                <a:ext uri="{FF2B5EF4-FFF2-40B4-BE49-F238E27FC236}">
                  <a16:creationId xmlns:a16="http://schemas.microsoft.com/office/drawing/2014/main" id="{A1621419-099E-433B-A745-AD6F8439D999}"/>
                </a:ext>
              </a:extLst>
            </p:cNvPr>
            <p:cNvSpPr/>
            <p:nvPr/>
          </p:nvSpPr>
          <p:spPr>
            <a:xfrm>
              <a:off x="4855300" y="1878287"/>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316;p66">
              <a:extLst>
                <a:ext uri="{FF2B5EF4-FFF2-40B4-BE49-F238E27FC236}">
                  <a16:creationId xmlns:a16="http://schemas.microsoft.com/office/drawing/2014/main" id="{4E0EF44B-035F-4A85-B5BC-92D1FE8963AD}"/>
                </a:ext>
              </a:extLst>
            </p:cNvPr>
            <p:cNvSpPr/>
            <p:nvPr/>
          </p:nvSpPr>
          <p:spPr>
            <a:xfrm>
              <a:off x="4970825" y="1934887"/>
              <a:ext cx="223450" cy="246888"/>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roup 83">
            <a:extLst>
              <a:ext uri="{FF2B5EF4-FFF2-40B4-BE49-F238E27FC236}">
                <a16:creationId xmlns:a16="http://schemas.microsoft.com/office/drawing/2014/main" id="{BBAA7CCD-D181-4EA9-A5B2-CCAC1200BB9C}"/>
              </a:ext>
            </a:extLst>
          </p:cNvPr>
          <p:cNvGrpSpPr/>
          <p:nvPr/>
        </p:nvGrpSpPr>
        <p:grpSpPr>
          <a:xfrm>
            <a:off x="7156597" y="1878287"/>
            <a:ext cx="454500" cy="393600"/>
            <a:chOff x="6780507" y="1878287"/>
            <a:chExt cx="454500" cy="393600"/>
          </a:xfrm>
        </p:grpSpPr>
        <p:sp>
          <p:nvSpPr>
            <p:cNvPr id="68" name="Google Shape;394;p35">
              <a:extLst>
                <a:ext uri="{FF2B5EF4-FFF2-40B4-BE49-F238E27FC236}">
                  <a16:creationId xmlns:a16="http://schemas.microsoft.com/office/drawing/2014/main" id="{24C84AA9-E014-4207-A3EC-519FAB39E4D9}"/>
                </a:ext>
              </a:extLst>
            </p:cNvPr>
            <p:cNvSpPr/>
            <p:nvPr/>
          </p:nvSpPr>
          <p:spPr>
            <a:xfrm>
              <a:off x="6780507" y="1878287"/>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101;p68">
              <a:extLst>
                <a:ext uri="{FF2B5EF4-FFF2-40B4-BE49-F238E27FC236}">
                  <a16:creationId xmlns:a16="http://schemas.microsoft.com/office/drawing/2014/main" id="{0FF45555-0DEF-488E-9D87-F20D26BF1C9B}"/>
                </a:ext>
              </a:extLst>
            </p:cNvPr>
            <p:cNvGrpSpPr/>
            <p:nvPr/>
          </p:nvGrpSpPr>
          <p:grpSpPr>
            <a:xfrm>
              <a:off x="6922508" y="1947374"/>
              <a:ext cx="239562" cy="255426"/>
              <a:chOff x="-34767825" y="1914325"/>
              <a:chExt cx="273325" cy="291425"/>
            </a:xfrm>
          </p:grpSpPr>
          <p:sp>
            <p:nvSpPr>
              <p:cNvPr id="79" name="Google Shape;7102;p68">
                <a:extLst>
                  <a:ext uri="{FF2B5EF4-FFF2-40B4-BE49-F238E27FC236}">
                    <a16:creationId xmlns:a16="http://schemas.microsoft.com/office/drawing/2014/main" id="{B85B6B94-0A9B-4CAE-B19B-24D75729031C}"/>
                  </a:ext>
                </a:extLst>
              </p:cNvPr>
              <p:cNvSpPr/>
              <p:nvPr/>
            </p:nvSpPr>
            <p:spPr>
              <a:xfrm>
                <a:off x="-34767825" y="1914325"/>
                <a:ext cx="273325" cy="291425"/>
              </a:xfrm>
              <a:custGeom>
                <a:avLst/>
                <a:gdLst/>
                <a:ahLst/>
                <a:cxnLst/>
                <a:rect l="l" t="t" r="r" b="b"/>
                <a:pathLst>
                  <a:path w="10933" h="11657" extrusionOk="0">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103;p68">
                <a:extLst>
                  <a:ext uri="{FF2B5EF4-FFF2-40B4-BE49-F238E27FC236}">
                    <a16:creationId xmlns:a16="http://schemas.microsoft.com/office/drawing/2014/main" id="{48C63CBA-295A-41D2-B840-46F940578D36}"/>
                  </a:ext>
                </a:extLst>
              </p:cNvPr>
              <p:cNvSpPr/>
              <p:nvPr/>
            </p:nvSpPr>
            <p:spPr>
              <a:xfrm>
                <a:off x="-34579600" y="1947400"/>
                <a:ext cx="17350" cy="18125"/>
              </a:xfrm>
              <a:custGeom>
                <a:avLst/>
                <a:gdLst/>
                <a:ahLst/>
                <a:cxnLst/>
                <a:rect l="l" t="t" r="r" b="b"/>
                <a:pathLst>
                  <a:path w="694" h="725" extrusionOk="0">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104;p68">
                <a:extLst>
                  <a:ext uri="{FF2B5EF4-FFF2-40B4-BE49-F238E27FC236}">
                    <a16:creationId xmlns:a16="http://schemas.microsoft.com/office/drawing/2014/main" id="{A5A62368-F973-4177-8708-0EABA72D27A0}"/>
                  </a:ext>
                </a:extLst>
              </p:cNvPr>
              <p:cNvSpPr/>
              <p:nvPr/>
            </p:nvSpPr>
            <p:spPr>
              <a:xfrm>
                <a:off x="-34581175" y="1982050"/>
                <a:ext cx="18150" cy="52000"/>
              </a:xfrm>
              <a:custGeom>
                <a:avLst/>
                <a:gdLst/>
                <a:ahLst/>
                <a:cxnLst/>
                <a:rect l="l" t="t" r="r" b="b"/>
                <a:pathLst>
                  <a:path w="726" h="2080" extrusionOk="0">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2345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4. Đối tượng và phạm vi nghiên cứu</a:t>
            </a:r>
          </a:p>
          <a:p>
            <a:endParaRPr lang="en-US" sz="2000" b="1" dirty="0">
              <a:solidFill>
                <a:srgbClr val="404040"/>
              </a:solidFill>
              <a:latin typeface="Montserrat" panose="00000500000000000000" pitchFamily="2" charset="0"/>
            </a:endParaRPr>
          </a:p>
          <a:p>
            <a:endParaRPr lang="en-US" dirty="0"/>
          </a:p>
        </p:txBody>
      </p:sp>
      <p:sp>
        <p:nvSpPr>
          <p:cNvPr id="2" name="Slide Number Placeholder 1">
            <a:extLst>
              <a:ext uri="{FF2B5EF4-FFF2-40B4-BE49-F238E27FC236}">
                <a16:creationId xmlns:a16="http://schemas.microsoft.com/office/drawing/2014/main" id="{0EC638F1-BF4E-4CB2-94B8-AEBFC05FA6F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7</a:t>
            </a:fld>
            <a:endParaRPr lang="es">
              <a:solidFill>
                <a:schemeClr val="bg1"/>
              </a:solidFill>
            </a:endParaRPr>
          </a:p>
        </p:txBody>
      </p:sp>
      <p:sp>
        <p:nvSpPr>
          <p:cNvPr id="7" name="Rectangle 6">
            <a:extLst>
              <a:ext uri="{FF2B5EF4-FFF2-40B4-BE49-F238E27FC236}">
                <a16:creationId xmlns:a16="http://schemas.microsoft.com/office/drawing/2014/main" id="{242AF096-A46A-49E9-9B40-C1788899F3F3}"/>
              </a:ext>
            </a:extLst>
          </p:cNvPr>
          <p:cNvSpPr/>
          <p:nvPr/>
        </p:nvSpPr>
        <p:spPr>
          <a:xfrm>
            <a:off x="4967214" y="2179319"/>
            <a:ext cx="3401076" cy="1608754"/>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726092D8-5704-42D5-802F-A6F9B1F0EC1E}"/>
              </a:ext>
            </a:extLst>
          </p:cNvPr>
          <p:cNvSpPr/>
          <p:nvPr/>
        </p:nvSpPr>
        <p:spPr>
          <a:xfrm>
            <a:off x="1165586" y="2179320"/>
            <a:ext cx="3401076" cy="1608754"/>
          </a:xfrm>
          <a:prstGeom prst="rect">
            <a:avLst/>
          </a:prstGeom>
          <a:ln w="3175">
            <a:solidFill>
              <a:srgbClr val="3E516C"/>
            </a:solidFill>
          </a:ln>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37" name="Google Shape;342;p34">
            <a:extLst>
              <a:ext uri="{FF2B5EF4-FFF2-40B4-BE49-F238E27FC236}">
                <a16:creationId xmlns:a16="http://schemas.microsoft.com/office/drawing/2014/main" id="{FF5B21EA-987B-41FE-B0B4-43FFEA0F8E58}"/>
              </a:ext>
            </a:extLst>
          </p:cNvPr>
          <p:cNvSpPr txBox="1">
            <a:spLocks/>
          </p:cNvSpPr>
          <p:nvPr/>
        </p:nvSpPr>
        <p:spPr>
          <a:xfrm>
            <a:off x="1461450" y="2368250"/>
            <a:ext cx="2871000" cy="32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3E516C"/>
                </a:solidFill>
                <a:latin typeface="Montserrat" panose="00000500000000000000" pitchFamily="2" charset="0"/>
                <a:ea typeface="Montserrat SemiBold"/>
                <a:cs typeface="Montserrat SemiBold"/>
                <a:sym typeface="Montserrat SemiBold"/>
              </a:rPr>
              <a:t>Đối tượng</a:t>
            </a:r>
          </a:p>
        </p:txBody>
      </p:sp>
      <p:sp>
        <p:nvSpPr>
          <p:cNvPr id="38" name="Google Shape;342;p34">
            <a:extLst>
              <a:ext uri="{FF2B5EF4-FFF2-40B4-BE49-F238E27FC236}">
                <a16:creationId xmlns:a16="http://schemas.microsoft.com/office/drawing/2014/main" id="{5B71A0FD-9C69-49AE-97F4-F9E298428A0A}"/>
              </a:ext>
            </a:extLst>
          </p:cNvPr>
          <p:cNvSpPr txBox="1">
            <a:spLocks/>
          </p:cNvSpPr>
          <p:nvPr/>
        </p:nvSpPr>
        <p:spPr>
          <a:xfrm>
            <a:off x="5404526" y="2368250"/>
            <a:ext cx="2871000" cy="32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E8A81A"/>
                </a:solidFill>
                <a:latin typeface="Montserrat "/>
                <a:ea typeface="Montserrat SemiBold"/>
                <a:cs typeface="Montserrat SemiBold"/>
                <a:sym typeface="Montserrat SemiBold"/>
              </a:rPr>
              <a:t>Phạm vi nghiên cứu</a:t>
            </a:r>
          </a:p>
        </p:txBody>
      </p:sp>
      <p:grpSp>
        <p:nvGrpSpPr>
          <p:cNvPr id="47" name="Group 46">
            <a:extLst>
              <a:ext uri="{FF2B5EF4-FFF2-40B4-BE49-F238E27FC236}">
                <a16:creationId xmlns:a16="http://schemas.microsoft.com/office/drawing/2014/main" id="{119241DB-9373-4754-92A0-98B77B63D816}"/>
              </a:ext>
            </a:extLst>
          </p:cNvPr>
          <p:cNvGrpSpPr/>
          <p:nvPr/>
        </p:nvGrpSpPr>
        <p:grpSpPr>
          <a:xfrm>
            <a:off x="891236" y="2746096"/>
            <a:ext cx="548700" cy="475200"/>
            <a:chOff x="891236" y="3059036"/>
            <a:chExt cx="548700" cy="475200"/>
          </a:xfrm>
        </p:grpSpPr>
        <p:sp>
          <p:nvSpPr>
            <p:cNvPr id="10" name="Google Shape;353;p34">
              <a:extLst>
                <a:ext uri="{FF2B5EF4-FFF2-40B4-BE49-F238E27FC236}">
                  <a16:creationId xmlns:a16="http://schemas.microsoft.com/office/drawing/2014/main" id="{55BF25E7-32E9-4F08-B01A-1CD41576CE4B}"/>
                </a:ext>
              </a:extLst>
            </p:cNvPr>
            <p:cNvSpPr/>
            <p:nvPr/>
          </p:nvSpPr>
          <p:spPr>
            <a:xfrm>
              <a:off x="891236" y="3059036"/>
              <a:ext cx="548700" cy="4752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5355;p64">
              <a:extLst>
                <a:ext uri="{FF2B5EF4-FFF2-40B4-BE49-F238E27FC236}">
                  <a16:creationId xmlns:a16="http://schemas.microsoft.com/office/drawing/2014/main" id="{F4140283-FF9C-4DBF-9785-E0A12BF23F40}"/>
                </a:ext>
              </a:extLst>
            </p:cNvPr>
            <p:cNvGrpSpPr/>
            <p:nvPr/>
          </p:nvGrpSpPr>
          <p:grpSpPr>
            <a:xfrm>
              <a:off x="1020232" y="3122536"/>
              <a:ext cx="293391" cy="293763"/>
              <a:chOff x="-61784125" y="1931250"/>
              <a:chExt cx="316650" cy="317050"/>
            </a:xfrm>
            <a:solidFill>
              <a:schemeClr val="bg1"/>
            </a:solidFill>
          </p:grpSpPr>
          <p:sp>
            <p:nvSpPr>
              <p:cNvPr id="40" name="Google Shape;5356;p64">
                <a:extLst>
                  <a:ext uri="{FF2B5EF4-FFF2-40B4-BE49-F238E27FC236}">
                    <a16:creationId xmlns:a16="http://schemas.microsoft.com/office/drawing/2014/main" id="{71AB1C14-8949-49F5-9F18-C3778DBF0960}"/>
                  </a:ext>
                </a:extLst>
              </p:cNvPr>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57;p64">
                <a:extLst>
                  <a:ext uri="{FF2B5EF4-FFF2-40B4-BE49-F238E27FC236}">
                    <a16:creationId xmlns:a16="http://schemas.microsoft.com/office/drawing/2014/main" id="{B38E7ECD-AB80-4E16-8EC5-2DA58F5C1EC7}"/>
                  </a:ext>
                </a:extLst>
              </p:cNvPr>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58;p64">
                <a:extLst>
                  <a:ext uri="{FF2B5EF4-FFF2-40B4-BE49-F238E27FC236}">
                    <a16:creationId xmlns:a16="http://schemas.microsoft.com/office/drawing/2014/main" id="{A8F98C68-A66B-4FBF-AC96-E3F64BA14A6D}"/>
                  </a:ext>
                </a:extLst>
              </p:cNvPr>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59;p64">
                <a:extLst>
                  <a:ext uri="{FF2B5EF4-FFF2-40B4-BE49-F238E27FC236}">
                    <a16:creationId xmlns:a16="http://schemas.microsoft.com/office/drawing/2014/main" id="{1D5FFD8A-0F44-4D6E-94DE-023C6C8A51F3}"/>
                  </a:ext>
                </a:extLst>
              </p:cNvPr>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 name="Group 45">
            <a:extLst>
              <a:ext uri="{FF2B5EF4-FFF2-40B4-BE49-F238E27FC236}">
                <a16:creationId xmlns:a16="http://schemas.microsoft.com/office/drawing/2014/main" id="{8892E5EC-AD8F-4137-B942-915FC337AA59}"/>
              </a:ext>
            </a:extLst>
          </p:cNvPr>
          <p:cNvGrpSpPr/>
          <p:nvPr/>
        </p:nvGrpSpPr>
        <p:grpSpPr>
          <a:xfrm>
            <a:off x="4692864" y="2732861"/>
            <a:ext cx="548700" cy="475200"/>
            <a:chOff x="4692864" y="3073420"/>
            <a:chExt cx="548700" cy="475200"/>
          </a:xfrm>
        </p:grpSpPr>
        <p:sp>
          <p:nvSpPr>
            <p:cNvPr id="24" name="Google Shape;353;p34">
              <a:extLst>
                <a:ext uri="{FF2B5EF4-FFF2-40B4-BE49-F238E27FC236}">
                  <a16:creationId xmlns:a16="http://schemas.microsoft.com/office/drawing/2014/main" id="{8747F4B1-6B46-4610-818E-B6CEAA98A32F}"/>
                </a:ext>
              </a:extLst>
            </p:cNvPr>
            <p:cNvSpPr/>
            <p:nvPr/>
          </p:nvSpPr>
          <p:spPr>
            <a:xfrm>
              <a:off x="4692864" y="3073420"/>
              <a:ext cx="548700" cy="475200"/>
            </a:xfrm>
            <a:prstGeom prst="hexagon">
              <a:avLst>
                <a:gd name="adj" fmla="val 25000"/>
                <a:gd name="vf" fmla="val 115470"/>
              </a:avLst>
            </a:prstGeom>
            <a:solidFill>
              <a:srgbClr val="FCCC3B"/>
            </a:solidFill>
            <a:ln w="9525" cap="flat" cmpd="sng">
              <a:solidFill>
                <a:srgbClr val="FCCC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992;p63">
              <a:extLst>
                <a:ext uri="{FF2B5EF4-FFF2-40B4-BE49-F238E27FC236}">
                  <a16:creationId xmlns:a16="http://schemas.microsoft.com/office/drawing/2014/main" id="{33D575D7-9068-43AE-AA2A-EE28E3B32A93}"/>
                </a:ext>
              </a:extLst>
            </p:cNvPr>
            <p:cNvSpPr/>
            <p:nvPr/>
          </p:nvSpPr>
          <p:spPr>
            <a:xfrm>
              <a:off x="4820910" y="3164716"/>
              <a:ext cx="292608" cy="29260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bg1"/>
            </a:solidFill>
            <a:ln>
              <a:solidFill>
                <a:srgbClr val="FCCC3B"/>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TextBox 2">
            <a:extLst>
              <a:ext uri="{FF2B5EF4-FFF2-40B4-BE49-F238E27FC236}">
                <a16:creationId xmlns:a16="http://schemas.microsoft.com/office/drawing/2014/main" id="{9BED5714-4280-4C6C-B7CF-B35F540E6C61}"/>
              </a:ext>
            </a:extLst>
          </p:cNvPr>
          <p:cNvSpPr txBox="1"/>
          <p:nvPr/>
        </p:nvSpPr>
        <p:spPr>
          <a:xfrm>
            <a:off x="1460416" y="2618522"/>
            <a:ext cx="2928730" cy="1169551"/>
          </a:xfrm>
          <a:prstGeom prst="rect">
            <a:avLst/>
          </a:prstGeom>
          <a:noFill/>
        </p:spPr>
        <p:txBody>
          <a:bodyPr wrap="square" rtlCol="0">
            <a:spAutoFit/>
          </a:bodyPr>
          <a:lstStyle/>
          <a:p>
            <a:r>
              <a:rPr lang="en-US" dirty="0">
                <a:ln w="0"/>
                <a:latin typeface="Cabin" panose="020B0604020202020204" charset="0"/>
                <a:ea typeface="Tahoma" panose="020B0604030504040204" pitchFamily="34" charset="0"/>
                <a:cs typeface="Tahoma" panose="020B0604030504040204" pitchFamily="34" charset="0"/>
              </a:rPr>
              <a:t>Nghiên cứu lập trình ứng dụng web hướng đến mọi người dùng có nhu cầu dạy và học, là cầu nối giữa gia sư và học viên</a:t>
            </a:r>
          </a:p>
          <a:p>
            <a:endParaRPr lang="en-US" dirty="0"/>
          </a:p>
        </p:txBody>
      </p:sp>
      <p:sp>
        <p:nvSpPr>
          <p:cNvPr id="45" name="TextBox 44">
            <a:extLst>
              <a:ext uri="{FF2B5EF4-FFF2-40B4-BE49-F238E27FC236}">
                <a16:creationId xmlns:a16="http://schemas.microsoft.com/office/drawing/2014/main" id="{F400875B-DCB2-490F-8B3E-8D86439A330C}"/>
              </a:ext>
            </a:extLst>
          </p:cNvPr>
          <p:cNvSpPr txBox="1"/>
          <p:nvPr/>
        </p:nvSpPr>
        <p:spPr>
          <a:xfrm>
            <a:off x="5404526" y="2689094"/>
            <a:ext cx="2985124"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bin" panose="020B0604020202020204" charset="0"/>
              </a:rPr>
              <a:t>Người dùng không có tài khoản</a:t>
            </a:r>
          </a:p>
          <a:p>
            <a:pPr marL="285750" indent="-285750">
              <a:buFont typeface="Arial" panose="020B0604020202020204" pitchFamily="34" charset="0"/>
              <a:buChar char="•"/>
            </a:pPr>
            <a:r>
              <a:rPr lang="en-US" dirty="0">
                <a:latin typeface="Cabin" panose="020B0604020202020204" charset="0"/>
              </a:rPr>
              <a:t>Gia sư</a:t>
            </a:r>
          </a:p>
          <a:p>
            <a:pPr marL="285750" indent="-285750">
              <a:buFont typeface="Arial" panose="020B0604020202020204" pitchFamily="34" charset="0"/>
              <a:buChar char="•"/>
            </a:pPr>
            <a:r>
              <a:rPr lang="en-US" dirty="0">
                <a:latin typeface="Cabin" panose="020B0604020202020204" charset="0"/>
              </a:rPr>
              <a:t>Học viên</a:t>
            </a:r>
          </a:p>
          <a:p>
            <a:pPr marL="285750" indent="-285750">
              <a:buFont typeface="Arial" panose="020B0604020202020204" pitchFamily="34" charset="0"/>
              <a:buChar char="•"/>
            </a:pPr>
            <a:r>
              <a:rPr lang="en-US" dirty="0">
                <a:latin typeface="Cabin" panose="020B0604020202020204" charset="0"/>
              </a:rPr>
              <a:t>Quản trị viên</a:t>
            </a:r>
          </a:p>
        </p:txBody>
      </p:sp>
    </p:spTree>
    <p:extLst>
      <p:ext uri="{BB962C8B-B14F-4D97-AF65-F5344CB8AC3E}">
        <p14:creationId xmlns:p14="http://schemas.microsoft.com/office/powerpoint/2010/main" val="357760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5. Đóng góp chính của đề tài</a:t>
            </a:r>
            <a:endParaRPr lang="en-US" dirty="0">
              <a:solidFill>
                <a:srgbClr val="3E516C"/>
              </a:solidFill>
            </a:endParaRPr>
          </a:p>
        </p:txBody>
      </p:sp>
      <p:sp>
        <p:nvSpPr>
          <p:cNvPr id="2" name="Slide Number Placeholder 1">
            <a:extLst>
              <a:ext uri="{FF2B5EF4-FFF2-40B4-BE49-F238E27FC236}">
                <a16:creationId xmlns:a16="http://schemas.microsoft.com/office/drawing/2014/main" id="{1941E3BA-A5A3-45C3-B5B6-63B91D83C51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8</a:t>
            </a:fld>
            <a:endParaRPr lang="es">
              <a:solidFill>
                <a:schemeClr val="bg1"/>
              </a:solidFill>
            </a:endParaRPr>
          </a:p>
        </p:txBody>
      </p:sp>
      <p:grpSp>
        <p:nvGrpSpPr>
          <p:cNvPr id="55" name="Group 54">
            <a:extLst>
              <a:ext uri="{FF2B5EF4-FFF2-40B4-BE49-F238E27FC236}">
                <a16:creationId xmlns:a16="http://schemas.microsoft.com/office/drawing/2014/main" id="{55141BDD-6282-45D9-A064-EEBBC10E00DC}"/>
              </a:ext>
            </a:extLst>
          </p:cNvPr>
          <p:cNvGrpSpPr/>
          <p:nvPr/>
        </p:nvGrpSpPr>
        <p:grpSpPr>
          <a:xfrm>
            <a:off x="4630633" y="1577283"/>
            <a:ext cx="1879800" cy="2609217"/>
            <a:chOff x="4630633" y="1577283"/>
            <a:chExt cx="1879800" cy="2609217"/>
          </a:xfrm>
        </p:grpSpPr>
        <p:grpSp>
          <p:nvGrpSpPr>
            <p:cNvPr id="3" name="Group 2">
              <a:extLst>
                <a:ext uri="{FF2B5EF4-FFF2-40B4-BE49-F238E27FC236}">
                  <a16:creationId xmlns:a16="http://schemas.microsoft.com/office/drawing/2014/main" id="{39FA6E6A-DFD4-48EC-AA95-54B5FEB68EA1}"/>
                </a:ext>
              </a:extLst>
            </p:cNvPr>
            <p:cNvGrpSpPr/>
            <p:nvPr/>
          </p:nvGrpSpPr>
          <p:grpSpPr>
            <a:xfrm>
              <a:off x="4630633" y="1577283"/>
              <a:ext cx="1879800" cy="2609217"/>
              <a:chOff x="3632050" y="1577283"/>
              <a:chExt cx="1879800" cy="2609217"/>
            </a:xfrm>
          </p:grpSpPr>
          <p:sp>
            <p:nvSpPr>
              <p:cNvPr id="9" name="Google Shape;1222;p53">
                <a:extLst>
                  <a:ext uri="{FF2B5EF4-FFF2-40B4-BE49-F238E27FC236}">
                    <a16:creationId xmlns:a16="http://schemas.microsoft.com/office/drawing/2014/main" id="{DAA0DF63-D058-4227-BB8F-4182E9DA384D}"/>
                  </a:ext>
                </a:extLst>
              </p:cNvPr>
              <p:cNvSpPr/>
              <p:nvPr/>
            </p:nvSpPr>
            <p:spPr>
              <a:xfrm>
                <a:off x="3632050" y="1791000"/>
                <a:ext cx="1879800" cy="2395500"/>
              </a:xfrm>
              <a:prstGeom prst="rect">
                <a:avLst/>
              </a:prstGeom>
              <a:solidFill>
                <a:srgbClr val="FFFFFF"/>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 name="Google Shape;1223;p53">
                <a:extLst>
                  <a:ext uri="{FF2B5EF4-FFF2-40B4-BE49-F238E27FC236}">
                    <a16:creationId xmlns:a16="http://schemas.microsoft.com/office/drawing/2014/main" id="{3E5E3C29-78A6-4C04-8C4E-4FC55D8E5060}"/>
                  </a:ext>
                </a:extLst>
              </p:cNvPr>
              <p:cNvSpPr txBox="1"/>
              <p:nvPr/>
            </p:nvSpPr>
            <p:spPr>
              <a:xfrm>
                <a:off x="3828250" y="3586663"/>
                <a:ext cx="1487400" cy="395700"/>
              </a:xfrm>
              <a:prstGeom prst="rect">
                <a:avLst/>
              </a:prstGeom>
              <a:solidFill>
                <a:srgbClr val="FCCC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dirty="0">
                    <a:solidFill>
                      <a:srgbClr val="3E516C"/>
                    </a:solidFill>
                    <a:latin typeface="Montserrat"/>
                    <a:ea typeface="Montserrat"/>
                    <a:cs typeface="Montserrat"/>
                    <a:sym typeface="Montserrat"/>
                  </a:rPr>
                  <a:t>GIA SƯ</a:t>
                </a:r>
                <a:endParaRPr dirty="0">
                  <a:solidFill>
                    <a:srgbClr val="3E516C"/>
                  </a:solidFill>
                  <a:latin typeface="Montserrat"/>
                  <a:ea typeface="Montserrat"/>
                  <a:cs typeface="Montserrat"/>
                  <a:sym typeface="Montserrat"/>
                </a:endParaRPr>
              </a:p>
            </p:txBody>
          </p:sp>
          <p:sp>
            <p:nvSpPr>
              <p:cNvPr id="16" name="Google Shape;1233;p53">
                <a:extLst>
                  <a:ext uri="{FF2B5EF4-FFF2-40B4-BE49-F238E27FC236}">
                    <a16:creationId xmlns:a16="http://schemas.microsoft.com/office/drawing/2014/main" id="{8D5E5A67-D770-4885-9EBC-E894F9672B3E}"/>
                  </a:ext>
                </a:extLst>
              </p:cNvPr>
              <p:cNvSpPr txBox="1">
                <a:spLocks/>
              </p:cNvSpPr>
              <p:nvPr/>
            </p:nvSpPr>
            <p:spPr>
              <a:xfrm>
                <a:off x="3668800" y="2389299"/>
                <a:ext cx="18063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lgn="ctr">
                  <a:spcAft>
                    <a:spcPts val="1000"/>
                  </a:spcAft>
                  <a:buFont typeface="Cabin"/>
                  <a:buNone/>
                </a:pPr>
                <a:r>
                  <a:rPr lang="vi-VN" sz="1200" dirty="0">
                    <a:solidFill>
                      <a:schemeClr val="tx1"/>
                    </a:solidFill>
                  </a:rPr>
                  <a:t>Giúp gia sư tìm được việc làm phù hợp tạo thêm thu nhập</a:t>
                </a:r>
              </a:p>
            </p:txBody>
          </p:sp>
          <p:sp>
            <p:nvSpPr>
              <p:cNvPr id="18" name="Google Shape;1235;p53">
                <a:extLst>
                  <a:ext uri="{FF2B5EF4-FFF2-40B4-BE49-F238E27FC236}">
                    <a16:creationId xmlns:a16="http://schemas.microsoft.com/office/drawing/2014/main" id="{5399C43F-E2F6-4E37-B40A-69E1FDB3D1A5}"/>
                  </a:ext>
                </a:extLst>
              </p:cNvPr>
              <p:cNvSpPr/>
              <p:nvPr/>
            </p:nvSpPr>
            <p:spPr>
              <a:xfrm>
                <a:off x="4314700" y="1577283"/>
                <a:ext cx="514500" cy="445800"/>
              </a:xfrm>
              <a:prstGeom prst="hexagon">
                <a:avLst>
                  <a:gd name="adj" fmla="val 25000"/>
                  <a:gd name="vf" fmla="val 115470"/>
                </a:avLst>
              </a:prstGeom>
              <a:solidFill>
                <a:srgbClr val="E9AA1B"/>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 name="Google Shape;5740;p65">
              <a:extLst>
                <a:ext uri="{FF2B5EF4-FFF2-40B4-BE49-F238E27FC236}">
                  <a16:creationId xmlns:a16="http://schemas.microsoft.com/office/drawing/2014/main" id="{C8370336-541D-40FD-A316-3F984DEC7521}"/>
                </a:ext>
              </a:extLst>
            </p:cNvPr>
            <p:cNvGrpSpPr/>
            <p:nvPr/>
          </p:nvGrpSpPr>
          <p:grpSpPr>
            <a:xfrm>
              <a:off x="5413425" y="1621418"/>
              <a:ext cx="314216" cy="337178"/>
              <a:chOff x="-54826975" y="1903275"/>
              <a:chExt cx="297300" cy="319025"/>
            </a:xfrm>
            <a:solidFill>
              <a:schemeClr val="bg1"/>
            </a:solidFill>
          </p:grpSpPr>
          <p:sp>
            <p:nvSpPr>
              <p:cNvPr id="49" name="Google Shape;5741;p65">
                <a:extLst>
                  <a:ext uri="{FF2B5EF4-FFF2-40B4-BE49-F238E27FC236}">
                    <a16:creationId xmlns:a16="http://schemas.microsoft.com/office/drawing/2014/main" id="{510A38E6-91EB-4DE7-98B6-68D167056DBF}"/>
                  </a:ext>
                </a:extLst>
              </p:cNvPr>
              <p:cNvSpPr/>
              <p:nvPr/>
            </p:nvSpPr>
            <p:spPr>
              <a:xfrm>
                <a:off x="-54712850" y="2135825"/>
                <a:ext cx="73275" cy="28975"/>
              </a:xfrm>
              <a:custGeom>
                <a:avLst/>
                <a:gdLst/>
                <a:ahLst/>
                <a:cxnLst/>
                <a:rect l="l" t="t" r="r" b="b"/>
                <a:pathLst>
                  <a:path w="2931" h="1159" extrusionOk="0">
                    <a:moveTo>
                      <a:pt x="414" y="1"/>
                    </a:moveTo>
                    <a:cubicBezTo>
                      <a:pt x="316" y="1"/>
                      <a:pt x="222" y="40"/>
                      <a:pt x="159" y="119"/>
                    </a:cubicBezTo>
                    <a:cubicBezTo>
                      <a:pt x="1" y="276"/>
                      <a:pt x="1" y="497"/>
                      <a:pt x="159" y="623"/>
                    </a:cubicBezTo>
                    <a:cubicBezTo>
                      <a:pt x="537" y="970"/>
                      <a:pt x="1009" y="1159"/>
                      <a:pt x="1482" y="1159"/>
                    </a:cubicBezTo>
                    <a:cubicBezTo>
                      <a:pt x="1986" y="1159"/>
                      <a:pt x="2458" y="970"/>
                      <a:pt x="2773" y="623"/>
                    </a:cubicBezTo>
                    <a:cubicBezTo>
                      <a:pt x="2931" y="465"/>
                      <a:pt x="2931" y="213"/>
                      <a:pt x="2773" y="119"/>
                    </a:cubicBezTo>
                    <a:cubicBezTo>
                      <a:pt x="2695" y="40"/>
                      <a:pt x="2592" y="1"/>
                      <a:pt x="2498" y="1"/>
                    </a:cubicBezTo>
                    <a:cubicBezTo>
                      <a:pt x="2403" y="1"/>
                      <a:pt x="2317" y="40"/>
                      <a:pt x="2269" y="119"/>
                    </a:cubicBezTo>
                    <a:cubicBezTo>
                      <a:pt x="2049" y="308"/>
                      <a:pt x="1734" y="434"/>
                      <a:pt x="1482" y="434"/>
                    </a:cubicBezTo>
                    <a:cubicBezTo>
                      <a:pt x="1167" y="434"/>
                      <a:pt x="883" y="308"/>
                      <a:pt x="694" y="119"/>
                    </a:cubicBezTo>
                    <a:cubicBezTo>
                      <a:pt x="615" y="40"/>
                      <a:pt x="513" y="1"/>
                      <a:pt x="414"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742;p65">
                <a:extLst>
                  <a:ext uri="{FF2B5EF4-FFF2-40B4-BE49-F238E27FC236}">
                    <a16:creationId xmlns:a16="http://schemas.microsoft.com/office/drawing/2014/main" id="{0CD2E77C-7E65-4522-93ED-F569CE128D3A}"/>
                  </a:ext>
                </a:extLst>
              </p:cNvPr>
              <p:cNvSpPr/>
              <p:nvPr/>
            </p:nvSpPr>
            <p:spPr>
              <a:xfrm>
                <a:off x="-54826975" y="1903275"/>
                <a:ext cx="297300" cy="319025"/>
              </a:xfrm>
              <a:custGeom>
                <a:avLst/>
                <a:gdLst/>
                <a:ahLst/>
                <a:cxnLst/>
                <a:rect l="l" t="t" r="r" b="b"/>
                <a:pathLst>
                  <a:path w="11892" h="12761" extrusionOk="0">
                    <a:moveTo>
                      <a:pt x="3400" y="694"/>
                    </a:moveTo>
                    <a:cubicBezTo>
                      <a:pt x="3715" y="694"/>
                      <a:pt x="3999" y="915"/>
                      <a:pt x="4093" y="1167"/>
                    </a:cubicBezTo>
                    <a:cubicBezTo>
                      <a:pt x="2928" y="1797"/>
                      <a:pt x="2046" y="3025"/>
                      <a:pt x="1951" y="4443"/>
                    </a:cubicBezTo>
                    <a:cubicBezTo>
                      <a:pt x="1932" y="4444"/>
                      <a:pt x="1914" y="4445"/>
                      <a:pt x="1895" y="4445"/>
                    </a:cubicBezTo>
                    <a:cubicBezTo>
                      <a:pt x="1481" y="4445"/>
                      <a:pt x="1163" y="4112"/>
                      <a:pt x="1163" y="3750"/>
                    </a:cubicBezTo>
                    <a:cubicBezTo>
                      <a:pt x="1163" y="3498"/>
                      <a:pt x="1258" y="3340"/>
                      <a:pt x="1352" y="3214"/>
                    </a:cubicBezTo>
                    <a:cubicBezTo>
                      <a:pt x="1478" y="3057"/>
                      <a:pt x="1478" y="2868"/>
                      <a:pt x="1352" y="2710"/>
                    </a:cubicBezTo>
                    <a:cubicBezTo>
                      <a:pt x="1258" y="2584"/>
                      <a:pt x="1163" y="2427"/>
                      <a:pt x="1163" y="2206"/>
                    </a:cubicBezTo>
                    <a:cubicBezTo>
                      <a:pt x="1163" y="1797"/>
                      <a:pt x="1478" y="1450"/>
                      <a:pt x="1888" y="1450"/>
                    </a:cubicBezTo>
                    <a:cubicBezTo>
                      <a:pt x="1983" y="1450"/>
                      <a:pt x="2109" y="1450"/>
                      <a:pt x="2172" y="1482"/>
                    </a:cubicBezTo>
                    <a:cubicBezTo>
                      <a:pt x="2216" y="1504"/>
                      <a:pt x="2263" y="1514"/>
                      <a:pt x="2311" y="1514"/>
                    </a:cubicBezTo>
                    <a:cubicBezTo>
                      <a:pt x="2468" y="1514"/>
                      <a:pt x="2627" y="1406"/>
                      <a:pt x="2676" y="1261"/>
                    </a:cubicBezTo>
                    <a:cubicBezTo>
                      <a:pt x="2770" y="946"/>
                      <a:pt x="3085" y="694"/>
                      <a:pt x="3400" y="694"/>
                    </a:cubicBezTo>
                    <a:close/>
                    <a:moveTo>
                      <a:pt x="8504" y="757"/>
                    </a:moveTo>
                    <a:cubicBezTo>
                      <a:pt x="8819" y="757"/>
                      <a:pt x="9166" y="978"/>
                      <a:pt x="9229" y="1293"/>
                    </a:cubicBezTo>
                    <a:cubicBezTo>
                      <a:pt x="9255" y="1448"/>
                      <a:pt x="9430" y="1561"/>
                      <a:pt x="9614" y="1561"/>
                    </a:cubicBezTo>
                    <a:cubicBezTo>
                      <a:pt x="9654" y="1561"/>
                      <a:pt x="9694" y="1556"/>
                      <a:pt x="9733" y="1545"/>
                    </a:cubicBezTo>
                    <a:cubicBezTo>
                      <a:pt x="9827" y="1482"/>
                      <a:pt x="9953" y="1482"/>
                      <a:pt x="10016" y="1482"/>
                    </a:cubicBezTo>
                    <a:cubicBezTo>
                      <a:pt x="10394" y="1482"/>
                      <a:pt x="10772" y="1797"/>
                      <a:pt x="10772" y="2238"/>
                    </a:cubicBezTo>
                    <a:cubicBezTo>
                      <a:pt x="10772" y="2490"/>
                      <a:pt x="10646" y="2647"/>
                      <a:pt x="10552" y="2742"/>
                    </a:cubicBezTo>
                    <a:cubicBezTo>
                      <a:pt x="10457" y="2899"/>
                      <a:pt x="10457" y="3120"/>
                      <a:pt x="10552" y="3277"/>
                    </a:cubicBezTo>
                    <a:cubicBezTo>
                      <a:pt x="10646" y="3372"/>
                      <a:pt x="10772" y="3529"/>
                      <a:pt x="10772" y="3782"/>
                    </a:cubicBezTo>
                    <a:cubicBezTo>
                      <a:pt x="10772" y="4160"/>
                      <a:pt x="10489" y="4475"/>
                      <a:pt x="10079" y="4538"/>
                    </a:cubicBezTo>
                    <a:cubicBezTo>
                      <a:pt x="9985" y="3057"/>
                      <a:pt x="9071" y="1860"/>
                      <a:pt x="7842" y="1230"/>
                    </a:cubicBezTo>
                    <a:cubicBezTo>
                      <a:pt x="7969" y="915"/>
                      <a:pt x="8252" y="757"/>
                      <a:pt x="8504" y="757"/>
                    </a:cubicBezTo>
                    <a:close/>
                    <a:moveTo>
                      <a:pt x="6078" y="1482"/>
                    </a:moveTo>
                    <a:cubicBezTo>
                      <a:pt x="7874" y="1482"/>
                      <a:pt x="9386" y="2994"/>
                      <a:pt x="9386" y="4853"/>
                    </a:cubicBezTo>
                    <a:lnTo>
                      <a:pt x="9386" y="5640"/>
                    </a:lnTo>
                    <a:cubicBezTo>
                      <a:pt x="9071" y="5388"/>
                      <a:pt x="8662" y="5262"/>
                      <a:pt x="8284" y="5262"/>
                    </a:cubicBezTo>
                    <a:cubicBezTo>
                      <a:pt x="7370" y="5262"/>
                      <a:pt x="6614" y="5892"/>
                      <a:pt x="6456" y="6774"/>
                    </a:cubicBezTo>
                    <a:lnTo>
                      <a:pt x="5637" y="6774"/>
                    </a:lnTo>
                    <a:cubicBezTo>
                      <a:pt x="5480" y="5892"/>
                      <a:pt x="4692" y="5262"/>
                      <a:pt x="3841" y="5262"/>
                    </a:cubicBezTo>
                    <a:cubicBezTo>
                      <a:pt x="3400" y="5262"/>
                      <a:pt x="3054" y="5420"/>
                      <a:pt x="2739" y="5640"/>
                    </a:cubicBezTo>
                    <a:lnTo>
                      <a:pt x="2739" y="4853"/>
                    </a:lnTo>
                    <a:cubicBezTo>
                      <a:pt x="2739" y="2994"/>
                      <a:pt x="4219" y="1482"/>
                      <a:pt x="6078" y="1482"/>
                    </a:cubicBezTo>
                    <a:close/>
                    <a:moveTo>
                      <a:pt x="1888" y="6743"/>
                    </a:moveTo>
                    <a:lnTo>
                      <a:pt x="1888" y="7058"/>
                    </a:lnTo>
                    <a:lnTo>
                      <a:pt x="1857" y="7216"/>
                    </a:lnTo>
                    <a:cubicBezTo>
                      <a:pt x="1794" y="7531"/>
                      <a:pt x="1731" y="7877"/>
                      <a:pt x="1699" y="8192"/>
                    </a:cubicBezTo>
                    <a:cubicBezTo>
                      <a:pt x="1384" y="8098"/>
                      <a:pt x="1163" y="7783"/>
                      <a:pt x="1163" y="7468"/>
                    </a:cubicBezTo>
                    <a:cubicBezTo>
                      <a:pt x="1163" y="7090"/>
                      <a:pt x="1478" y="6743"/>
                      <a:pt x="1888" y="6743"/>
                    </a:cubicBezTo>
                    <a:close/>
                    <a:moveTo>
                      <a:pt x="3778" y="5987"/>
                    </a:moveTo>
                    <a:cubicBezTo>
                      <a:pt x="4440" y="5987"/>
                      <a:pt x="4881" y="6491"/>
                      <a:pt x="4881" y="7090"/>
                    </a:cubicBezTo>
                    <a:cubicBezTo>
                      <a:pt x="4881" y="7688"/>
                      <a:pt x="4377" y="8192"/>
                      <a:pt x="3778" y="8192"/>
                    </a:cubicBezTo>
                    <a:cubicBezTo>
                      <a:pt x="3211" y="8192"/>
                      <a:pt x="2676" y="7688"/>
                      <a:pt x="2676" y="7090"/>
                    </a:cubicBezTo>
                    <a:cubicBezTo>
                      <a:pt x="2676" y="6491"/>
                      <a:pt x="3148" y="5987"/>
                      <a:pt x="3778" y="5987"/>
                    </a:cubicBezTo>
                    <a:close/>
                    <a:moveTo>
                      <a:pt x="10142" y="6743"/>
                    </a:moveTo>
                    <a:cubicBezTo>
                      <a:pt x="10520" y="6743"/>
                      <a:pt x="10867" y="7058"/>
                      <a:pt x="10867" y="7468"/>
                    </a:cubicBezTo>
                    <a:cubicBezTo>
                      <a:pt x="10867" y="7846"/>
                      <a:pt x="10646" y="8098"/>
                      <a:pt x="10331" y="8192"/>
                    </a:cubicBezTo>
                    <a:cubicBezTo>
                      <a:pt x="10331" y="7877"/>
                      <a:pt x="10237" y="7531"/>
                      <a:pt x="10174" y="7216"/>
                    </a:cubicBezTo>
                    <a:lnTo>
                      <a:pt x="10142" y="7058"/>
                    </a:lnTo>
                    <a:lnTo>
                      <a:pt x="10142" y="6743"/>
                    </a:lnTo>
                    <a:close/>
                    <a:moveTo>
                      <a:pt x="8337" y="6017"/>
                    </a:moveTo>
                    <a:cubicBezTo>
                      <a:pt x="8912" y="6017"/>
                      <a:pt x="9386" y="6510"/>
                      <a:pt x="9386" y="7121"/>
                    </a:cubicBezTo>
                    <a:cubicBezTo>
                      <a:pt x="9386" y="7751"/>
                      <a:pt x="8882" y="8224"/>
                      <a:pt x="8284" y="8224"/>
                    </a:cubicBezTo>
                    <a:cubicBezTo>
                      <a:pt x="7653" y="8224"/>
                      <a:pt x="7181" y="7720"/>
                      <a:pt x="7181" y="7121"/>
                    </a:cubicBezTo>
                    <a:cubicBezTo>
                      <a:pt x="7181" y="6522"/>
                      <a:pt x="7685" y="6018"/>
                      <a:pt x="8284" y="6018"/>
                    </a:cubicBezTo>
                    <a:cubicBezTo>
                      <a:pt x="8301" y="6017"/>
                      <a:pt x="8319" y="6017"/>
                      <a:pt x="8337" y="6017"/>
                    </a:cubicBezTo>
                    <a:close/>
                    <a:moveTo>
                      <a:pt x="6456" y="7436"/>
                    </a:moveTo>
                    <a:cubicBezTo>
                      <a:pt x="6614" y="8318"/>
                      <a:pt x="7401" y="8948"/>
                      <a:pt x="8284" y="8948"/>
                    </a:cubicBezTo>
                    <a:cubicBezTo>
                      <a:pt x="8788" y="8948"/>
                      <a:pt x="9260" y="8728"/>
                      <a:pt x="9607" y="8381"/>
                    </a:cubicBezTo>
                    <a:lnTo>
                      <a:pt x="9607" y="8381"/>
                    </a:lnTo>
                    <a:cubicBezTo>
                      <a:pt x="9575" y="8476"/>
                      <a:pt x="9575" y="8507"/>
                      <a:pt x="9575" y="8539"/>
                    </a:cubicBezTo>
                    <a:lnTo>
                      <a:pt x="9575" y="8570"/>
                    </a:lnTo>
                    <a:cubicBezTo>
                      <a:pt x="9449" y="10398"/>
                      <a:pt x="7969" y="11973"/>
                      <a:pt x="6047" y="11973"/>
                    </a:cubicBezTo>
                    <a:cubicBezTo>
                      <a:pt x="4062" y="11973"/>
                      <a:pt x="2581" y="10398"/>
                      <a:pt x="2487" y="8570"/>
                    </a:cubicBezTo>
                    <a:lnTo>
                      <a:pt x="2487" y="8539"/>
                    </a:lnTo>
                    <a:lnTo>
                      <a:pt x="2487" y="8381"/>
                    </a:lnTo>
                    <a:cubicBezTo>
                      <a:pt x="2833" y="8728"/>
                      <a:pt x="3306" y="8948"/>
                      <a:pt x="3841" y="8948"/>
                    </a:cubicBezTo>
                    <a:cubicBezTo>
                      <a:pt x="4724" y="8948"/>
                      <a:pt x="5480" y="8318"/>
                      <a:pt x="5637" y="7436"/>
                    </a:cubicBezTo>
                    <a:close/>
                    <a:moveTo>
                      <a:pt x="3400" y="1"/>
                    </a:moveTo>
                    <a:cubicBezTo>
                      <a:pt x="2833" y="1"/>
                      <a:pt x="2361" y="316"/>
                      <a:pt x="2109" y="726"/>
                    </a:cubicBezTo>
                    <a:cubicBezTo>
                      <a:pt x="2041" y="717"/>
                      <a:pt x="1974" y="713"/>
                      <a:pt x="1909" y="713"/>
                    </a:cubicBezTo>
                    <a:cubicBezTo>
                      <a:pt x="784" y="713"/>
                      <a:pt x="1" y="1948"/>
                      <a:pt x="596" y="2931"/>
                    </a:cubicBezTo>
                    <a:cubicBezTo>
                      <a:pt x="470" y="3183"/>
                      <a:pt x="407" y="3403"/>
                      <a:pt x="407" y="3687"/>
                    </a:cubicBezTo>
                    <a:cubicBezTo>
                      <a:pt x="407" y="4506"/>
                      <a:pt x="1069" y="5199"/>
                      <a:pt x="1888" y="5199"/>
                    </a:cubicBezTo>
                    <a:lnTo>
                      <a:pt x="1888" y="5987"/>
                    </a:lnTo>
                    <a:cubicBezTo>
                      <a:pt x="1069" y="5987"/>
                      <a:pt x="407" y="6648"/>
                      <a:pt x="407" y="7468"/>
                    </a:cubicBezTo>
                    <a:cubicBezTo>
                      <a:pt x="407" y="8224"/>
                      <a:pt x="1006" y="8854"/>
                      <a:pt x="1699" y="8980"/>
                    </a:cubicBezTo>
                    <a:cubicBezTo>
                      <a:pt x="1983" y="11028"/>
                      <a:pt x="3715" y="12760"/>
                      <a:pt x="5984" y="12760"/>
                    </a:cubicBezTo>
                    <a:cubicBezTo>
                      <a:pt x="8252" y="12760"/>
                      <a:pt x="10016" y="11028"/>
                      <a:pt x="10300" y="8980"/>
                    </a:cubicBezTo>
                    <a:cubicBezTo>
                      <a:pt x="11024" y="8885"/>
                      <a:pt x="11592" y="8255"/>
                      <a:pt x="11592" y="7468"/>
                    </a:cubicBezTo>
                    <a:cubicBezTo>
                      <a:pt x="11623" y="6648"/>
                      <a:pt x="10961" y="5987"/>
                      <a:pt x="10142" y="5987"/>
                    </a:cubicBezTo>
                    <a:lnTo>
                      <a:pt x="10142" y="5199"/>
                    </a:lnTo>
                    <a:cubicBezTo>
                      <a:pt x="10930" y="5168"/>
                      <a:pt x="11497" y="4475"/>
                      <a:pt x="11497" y="3687"/>
                    </a:cubicBezTo>
                    <a:cubicBezTo>
                      <a:pt x="11497" y="3435"/>
                      <a:pt x="11434" y="3183"/>
                      <a:pt x="11308" y="2962"/>
                    </a:cubicBezTo>
                    <a:cubicBezTo>
                      <a:pt x="11892" y="1970"/>
                      <a:pt x="11150" y="733"/>
                      <a:pt x="10085" y="733"/>
                    </a:cubicBezTo>
                    <a:cubicBezTo>
                      <a:pt x="10001" y="733"/>
                      <a:pt x="9915" y="741"/>
                      <a:pt x="9827" y="757"/>
                    </a:cubicBezTo>
                    <a:cubicBezTo>
                      <a:pt x="9544" y="284"/>
                      <a:pt x="9071" y="1"/>
                      <a:pt x="8504" y="1"/>
                    </a:cubicBezTo>
                    <a:cubicBezTo>
                      <a:pt x="8126" y="1"/>
                      <a:pt x="7779" y="158"/>
                      <a:pt x="7496" y="379"/>
                    </a:cubicBezTo>
                    <a:cubicBezTo>
                      <a:pt x="7338" y="537"/>
                      <a:pt x="7212" y="694"/>
                      <a:pt x="7149" y="915"/>
                    </a:cubicBezTo>
                    <a:cubicBezTo>
                      <a:pt x="6771" y="789"/>
                      <a:pt x="6393" y="726"/>
                      <a:pt x="5984" y="726"/>
                    </a:cubicBezTo>
                    <a:cubicBezTo>
                      <a:pt x="5574" y="726"/>
                      <a:pt x="5165" y="820"/>
                      <a:pt x="4787" y="946"/>
                    </a:cubicBezTo>
                    <a:cubicBezTo>
                      <a:pt x="4534" y="379"/>
                      <a:pt x="4030" y="1"/>
                      <a:pt x="3400"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743;p65">
                <a:extLst>
                  <a:ext uri="{FF2B5EF4-FFF2-40B4-BE49-F238E27FC236}">
                    <a16:creationId xmlns:a16="http://schemas.microsoft.com/office/drawing/2014/main" id="{408F708C-7764-41E6-96F1-50F1CBDE7D06}"/>
                  </a:ext>
                </a:extLst>
              </p:cNvPr>
              <p:cNvSpPr/>
              <p:nvPr/>
            </p:nvSpPr>
            <p:spPr>
              <a:xfrm>
                <a:off x="-54722300" y="1997800"/>
                <a:ext cx="92175" cy="17350"/>
              </a:xfrm>
              <a:custGeom>
                <a:avLst/>
                <a:gdLst/>
                <a:ahLst/>
                <a:cxnLst/>
                <a:rect l="l" t="t" r="r" b="b"/>
                <a:pathLst>
                  <a:path w="3687" h="694" extrusionOk="0">
                    <a:moveTo>
                      <a:pt x="347" y="1"/>
                    </a:moveTo>
                    <a:cubicBezTo>
                      <a:pt x="158" y="1"/>
                      <a:pt x="1" y="158"/>
                      <a:pt x="1" y="347"/>
                    </a:cubicBezTo>
                    <a:cubicBezTo>
                      <a:pt x="1" y="536"/>
                      <a:pt x="158" y="694"/>
                      <a:pt x="347" y="694"/>
                    </a:cubicBezTo>
                    <a:lnTo>
                      <a:pt x="3340" y="694"/>
                    </a:lnTo>
                    <a:cubicBezTo>
                      <a:pt x="3529" y="694"/>
                      <a:pt x="3687" y="536"/>
                      <a:pt x="3687" y="347"/>
                    </a:cubicBezTo>
                    <a:cubicBezTo>
                      <a:pt x="3687" y="158"/>
                      <a:pt x="3529" y="1"/>
                      <a:pt x="3340"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roup 55">
            <a:extLst>
              <a:ext uri="{FF2B5EF4-FFF2-40B4-BE49-F238E27FC236}">
                <a16:creationId xmlns:a16="http://schemas.microsoft.com/office/drawing/2014/main" id="{A89B9F86-1CA1-4232-A4FF-5AE20379813B}"/>
              </a:ext>
            </a:extLst>
          </p:cNvPr>
          <p:cNvGrpSpPr/>
          <p:nvPr/>
        </p:nvGrpSpPr>
        <p:grpSpPr>
          <a:xfrm>
            <a:off x="1991473" y="1577225"/>
            <a:ext cx="1879800" cy="2609275"/>
            <a:chOff x="1991473" y="1577225"/>
            <a:chExt cx="1879800" cy="2609275"/>
          </a:xfrm>
        </p:grpSpPr>
        <p:grpSp>
          <p:nvGrpSpPr>
            <p:cNvPr id="30" name="Group 29">
              <a:extLst>
                <a:ext uri="{FF2B5EF4-FFF2-40B4-BE49-F238E27FC236}">
                  <a16:creationId xmlns:a16="http://schemas.microsoft.com/office/drawing/2014/main" id="{17F42A3F-989F-4726-98BF-CD012D8179B0}"/>
                </a:ext>
              </a:extLst>
            </p:cNvPr>
            <p:cNvGrpSpPr/>
            <p:nvPr/>
          </p:nvGrpSpPr>
          <p:grpSpPr>
            <a:xfrm>
              <a:off x="1991473" y="1577225"/>
              <a:ext cx="1879800" cy="2609275"/>
              <a:chOff x="1428825" y="1577225"/>
              <a:chExt cx="1879800" cy="2609275"/>
            </a:xfrm>
          </p:grpSpPr>
          <p:sp>
            <p:nvSpPr>
              <p:cNvPr id="7" name="Google Shape;1220;p53">
                <a:extLst>
                  <a:ext uri="{FF2B5EF4-FFF2-40B4-BE49-F238E27FC236}">
                    <a16:creationId xmlns:a16="http://schemas.microsoft.com/office/drawing/2014/main" id="{30B96706-B618-4742-BA32-FC4AEA3E01FC}"/>
                  </a:ext>
                </a:extLst>
              </p:cNvPr>
              <p:cNvSpPr/>
              <p:nvPr/>
            </p:nvSpPr>
            <p:spPr>
              <a:xfrm>
                <a:off x="1428825" y="1791000"/>
                <a:ext cx="1879800" cy="2395500"/>
              </a:xfrm>
              <a:prstGeom prst="rect">
                <a:avLst/>
              </a:prstGeom>
              <a:solidFill>
                <a:srgbClr val="FFFFFF"/>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 name="Google Shape;1221;p53">
                <a:extLst>
                  <a:ext uri="{FF2B5EF4-FFF2-40B4-BE49-F238E27FC236}">
                    <a16:creationId xmlns:a16="http://schemas.microsoft.com/office/drawing/2014/main" id="{27F32D2C-429A-47C1-B1DE-FEE101B77A29}"/>
                  </a:ext>
                </a:extLst>
              </p:cNvPr>
              <p:cNvSpPr txBox="1"/>
              <p:nvPr/>
            </p:nvSpPr>
            <p:spPr>
              <a:xfrm>
                <a:off x="1625025" y="3586663"/>
                <a:ext cx="1487400" cy="395700"/>
              </a:xfrm>
              <a:prstGeom prst="rect">
                <a:avLst/>
              </a:prstGeom>
              <a:solidFill>
                <a:srgbClr val="FCCC3B"/>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dirty="0">
                    <a:solidFill>
                      <a:srgbClr val="3E516C"/>
                    </a:solidFill>
                    <a:latin typeface="Montserrat"/>
                    <a:ea typeface="Montserrat"/>
                    <a:cs typeface="Montserrat"/>
                    <a:sym typeface="Montserrat"/>
                  </a:rPr>
                  <a:t>HỌC VIÊN</a:t>
                </a:r>
                <a:endParaRPr dirty="0">
                  <a:solidFill>
                    <a:srgbClr val="3E516C"/>
                  </a:solidFill>
                  <a:latin typeface="Montserrat"/>
                  <a:ea typeface="Montserrat"/>
                  <a:cs typeface="Montserrat"/>
                  <a:sym typeface="Montserrat"/>
                </a:endParaRPr>
              </a:p>
            </p:txBody>
          </p:sp>
          <p:sp>
            <p:nvSpPr>
              <p:cNvPr id="13" name="Google Shape;1229;p53">
                <a:extLst>
                  <a:ext uri="{FF2B5EF4-FFF2-40B4-BE49-F238E27FC236}">
                    <a16:creationId xmlns:a16="http://schemas.microsoft.com/office/drawing/2014/main" id="{C448044C-3B25-4DFA-A2C8-0535453ACBB9}"/>
                  </a:ext>
                </a:extLst>
              </p:cNvPr>
              <p:cNvSpPr txBox="1">
                <a:spLocks/>
              </p:cNvSpPr>
              <p:nvPr/>
            </p:nvSpPr>
            <p:spPr>
              <a:xfrm>
                <a:off x="1465575" y="2389299"/>
                <a:ext cx="18063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lgn="ctr">
                  <a:spcAft>
                    <a:spcPts val="1000"/>
                  </a:spcAft>
                  <a:buFont typeface="Cabin"/>
                  <a:buNone/>
                </a:pPr>
                <a:r>
                  <a:rPr lang="vi-VN" sz="1200" dirty="0">
                    <a:solidFill>
                      <a:schemeClr val="tx1"/>
                    </a:solidFill>
                  </a:rPr>
                  <a:t>Giúp cho người học có thể tìm kiếm gia sư thích hợp với mình</a:t>
                </a:r>
              </a:p>
            </p:txBody>
          </p:sp>
          <p:sp>
            <p:nvSpPr>
              <p:cNvPr id="17" name="Google Shape;1234;p53">
                <a:extLst>
                  <a:ext uri="{FF2B5EF4-FFF2-40B4-BE49-F238E27FC236}">
                    <a16:creationId xmlns:a16="http://schemas.microsoft.com/office/drawing/2014/main" id="{271DBE0C-E499-4864-BCFC-92773C98F683}"/>
                  </a:ext>
                </a:extLst>
              </p:cNvPr>
              <p:cNvSpPr/>
              <p:nvPr/>
            </p:nvSpPr>
            <p:spPr>
              <a:xfrm>
                <a:off x="2111475" y="1577225"/>
                <a:ext cx="514500" cy="445800"/>
              </a:xfrm>
              <a:prstGeom prst="hexagon">
                <a:avLst>
                  <a:gd name="adj" fmla="val 25000"/>
                  <a:gd name="vf" fmla="val 115470"/>
                </a:avLst>
              </a:prstGeom>
              <a:solidFill>
                <a:srgbClr val="E9AA1B"/>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797;p65">
              <a:extLst>
                <a:ext uri="{FF2B5EF4-FFF2-40B4-BE49-F238E27FC236}">
                  <a16:creationId xmlns:a16="http://schemas.microsoft.com/office/drawing/2014/main" id="{D3AAAA8A-FCF1-494D-8964-CC454C2BB73F}"/>
                </a:ext>
              </a:extLst>
            </p:cNvPr>
            <p:cNvGrpSpPr/>
            <p:nvPr/>
          </p:nvGrpSpPr>
          <p:grpSpPr>
            <a:xfrm>
              <a:off x="2764039" y="1632474"/>
              <a:ext cx="334667" cy="335302"/>
              <a:chOff x="-52513800" y="1903475"/>
              <a:chExt cx="316650" cy="317250"/>
            </a:xfrm>
            <a:solidFill>
              <a:schemeClr val="bg1"/>
            </a:solidFill>
          </p:grpSpPr>
          <p:sp>
            <p:nvSpPr>
              <p:cNvPr id="53" name="Google Shape;5798;p65">
                <a:extLst>
                  <a:ext uri="{FF2B5EF4-FFF2-40B4-BE49-F238E27FC236}">
                    <a16:creationId xmlns:a16="http://schemas.microsoft.com/office/drawing/2014/main" id="{9EBEFA1F-4ABA-4D12-90B5-08D0CE1CAD4E}"/>
                  </a:ext>
                </a:extLst>
              </p:cNvPr>
              <p:cNvSpPr/>
              <p:nvPr/>
            </p:nvSpPr>
            <p:spPr>
              <a:xfrm>
                <a:off x="-52391700" y="2135825"/>
                <a:ext cx="72475" cy="28975"/>
              </a:xfrm>
              <a:custGeom>
                <a:avLst/>
                <a:gdLst/>
                <a:ahLst/>
                <a:cxnLst/>
                <a:rect l="l" t="t" r="r" b="b"/>
                <a:pathLst>
                  <a:path w="2899" h="1159" extrusionOk="0">
                    <a:moveTo>
                      <a:pt x="386" y="1"/>
                    </a:moveTo>
                    <a:cubicBezTo>
                      <a:pt x="291" y="1"/>
                      <a:pt x="205" y="40"/>
                      <a:pt x="158" y="119"/>
                    </a:cubicBezTo>
                    <a:cubicBezTo>
                      <a:pt x="0" y="276"/>
                      <a:pt x="0" y="497"/>
                      <a:pt x="158" y="623"/>
                    </a:cubicBezTo>
                    <a:cubicBezTo>
                      <a:pt x="504" y="970"/>
                      <a:pt x="977" y="1159"/>
                      <a:pt x="1449" y="1159"/>
                    </a:cubicBezTo>
                    <a:cubicBezTo>
                      <a:pt x="1922" y="1159"/>
                      <a:pt x="2426" y="970"/>
                      <a:pt x="2741" y="623"/>
                    </a:cubicBezTo>
                    <a:cubicBezTo>
                      <a:pt x="2898" y="465"/>
                      <a:pt x="2898"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0" y="1"/>
                      <a:pt x="386"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799;p65">
                <a:extLst>
                  <a:ext uri="{FF2B5EF4-FFF2-40B4-BE49-F238E27FC236}">
                    <a16:creationId xmlns:a16="http://schemas.microsoft.com/office/drawing/2014/main" id="{49774664-97F7-4B75-B5E2-1BF136B54BEC}"/>
                  </a:ext>
                </a:extLst>
              </p:cNvPr>
              <p:cNvSpPr/>
              <p:nvPr/>
            </p:nvSpPr>
            <p:spPr>
              <a:xfrm>
                <a:off x="-52513800" y="1903475"/>
                <a:ext cx="316650" cy="317250"/>
              </a:xfrm>
              <a:custGeom>
                <a:avLst/>
                <a:gdLst/>
                <a:ahLst/>
                <a:cxnLst/>
                <a:rect l="l" t="t" r="r" b="b"/>
                <a:pathLst>
                  <a:path w="12666" h="12690" extrusionOk="0">
                    <a:moveTo>
                      <a:pt x="6333" y="781"/>
                    </a:moveTo>
                    <a:lnTo>
                      <a:pt x="11500" y="3332"/>
                    </a:lnTo>
                    <a:lnTo>
                      <a:pt x="10082" y="4057"/>
                    </a:lnTo>
                    <a:lnTo>
                      <a:pt x="9641" y="3175"/>
                    </a:lnTo>
                    <a:cubicBezTo>
                      <a:pt x="9547" y="3049"/>
                      <a:pt x="9452" y="2986"/>
                      <a:pt x="9326" y="2986"/>
                    </a:cubicBezTo>
                    <a:lnTo>
                      <a:pt x="3309" y="2986"/>
                    </a:lnTo>
                    <a:cubicBezTo>
                      <a:pt x="3151" y="2986"/>
                      <a:pt x="3025" y="3049"/>
                      <a:pt x="2994" y="3175"/>
                    </a:cubicBezTo>
                    <a:lnTo>
                      <a:pt x="2553" y="4057"/>
                    </a:lnTo>
                    <a:lnTo>
                      <a:pt x="1167" y="3332"/>
                    </a:lnTo>
                    <a:lnTo>
                      <a:pt x="6333" y="781"/>
                    </a:lnTo>
                    <a:close/>
                    <a:moveTo>
                      <a:pt x="9043" y="3742"/>
                    </a:moveTo>
                    <a:lnTo>
                      <a:pt x="9389" y="4467"/>
                    </a:lnTo>
                    <a:lnTo>
                      <a:pt x="3151" y="4467"/>
                    </a:lnTo>
                    <a:lnTo>
                      <a:pt x="3498" y="3742"/>
                    </a:lnTo>
                    <a:close/>
                    <a:moveTo>
                      <a:pt x="9673" y="5223"/>
                    </a:moveTo>
                    <a:lnTo>
                      <a:pt x="9673" y="6105"/>
                    </a:lnTo>
                    <a:cubicBezTo>
                      <a:pt x="9547" y="6042"/>
                      <a:pt x="9452" y="6010"/>
                      <a:pt x="9326" y="6010"/>
                    </a:cubicBezTo>
                    <a:lnTo>
                      <a:pt x="7782" y="6010"/>
                    </a:lnTo>
                    <a:cubicBezTo>
                      <a:pt x="7310" y="6010"/>
                      <a:pt x="6869" y="6325"/>
                      <a:pt x="6743" y="6766"/>
                    </a:cubicBezTo>
                    <a:lnTo>
                      <a:pt x="5861" y="6766"/>
                    </a:lnTo>
                    <a:cubicBezTo>
                      <a:pt x="5703" y="6325"/>
                      <a:pt x="5325" y="6010"/>
                      <a:pt x="4790" y="6010"/>
                    </a:cubicBezTo>
                    <a:lnTo>
                      <a:pt x="3277" y="6010"/>
                    </a:lnTo>
                    <a:cubicBezTo>
                      <a:pt x="3151" y="6010"/>
                      <a:pt x="2994" y="6042"/>
                      <a:pt x="2899" y="6105"/>
                    </a:cubicBezTo>
                    <a:lnTo>
                      <a:pt x="2899" y="5223"/>
                    </a:lnTo>
                    <a:close/>
                    <a:moveTo>
                      <a:pt x="4821" y="6766"/>
                    </a:moveTo>
                    <a:cubicBezTo>
                      <a:pt x="5042" y="6766"/>
                      <a:pt x="5199" y="6924"/>
                      <a:pt x="5199" y="7113"/>
                    </a:cubicBezTo>
                    <a:cubicBezTo>
                      <a:pt x="5199" y="7743"/>
                      <a:pt x="4664" y="8216"/>
                      <a:pt x="4096" y="8216"/>
                    </a:cubicBezTo>
                    <a:lnTo>
                      <a:pt x="3309" y="8216"/>
                    </a:lnTo>
                    <a:cubicBezTo>
                      <a:pt x="3088" y="8216"/>
                      <a:pt x="2931" y="8058"/>
                      <a:pt x="2931" y="7869"/>
                    </a:cubicBezTo>
                    <a:lnTo>
                      <a:pt x="2931" y="7113"/>
                    </a:lnTo>
                    <a:cubicBezTo>
                      <a:pt x="2931" y="6924"/>
                      <a:pt x="3088" y="6766"/>
                      <a:pt x="3309" y="6766"/>
                    </a:cubicBezTo>
                    <a:close/>
                    <a:moveTo>
                      <a:pt x="9326" y="6766"/>
                    </a:moveTo>
                    <a:cubicBezTo>
                      <a:pt x="9515" y="6766"/>
                      <a:pt x="9673" y="6924"/>
                      <a:pt x="9673" y="7113"/>
                    </a:cubicBezTo>
                    <a:lnTo>
                      <a:pt x="9673" y="7869"/>
                    </a:lnTo>
                    <a:cubicBezTo>
                      <a:pt x="9673" y="8058"/>
                      <a:pt x="9515" y="8216"/>
                      <a:pt x="9326" y="8216"/>
                    </a:cubicBezTo>
                    <a:lnTo>
                      <a:pt x="8570" y="8216"/>
                    </a:lnTo>
                    <a:cubicBezTo>
                      <a:pt x="7940" y="8216"/>
                      <a:pt x="7436" y="7712"/>
                      <a:pt x="7436" y="7113"/>
                    </a:cubicBezTo>
                    <a:cubicBezTo>
                      <a:pt x="7436" y="6924"/>
                      <a:pt x="7593" y="6766"/>
                      <a:pt x="7782" y="6766"/>
                    </a:cubicBezTo>
                    <a:close/>
                    <a:moveTo>
                      <a:pt x="2206" y="6766"/>
                    </a:moveTo>
                    <a:lnTo>
                      <a:pt x="2206" y="8247"/>
                    </a:lnTo>
                    <a:cubicBezTo>
                      <a:pt x="1765" y="8247"/>
                      <a:pt x="1450" y="7901"/>
                      <a:pt x="1450" y="7523"/>
                    </a:cubicBezTo>
                    <a:cubicBezTo>
                      <a:pt x="1450" y="7113"/>
                      <a:pt x="1765" y="6766"/>
                      <a:pt x="2206" y="6766"/>
                    </a:cubicBezTo>
                    <a:close/>
                    <a:moveTo>
                      <a:pt x="10429" y="6766"/>
                    </a:moveTo>
                    <a:cubicBezTo>
                      <a:pt x="10870" y="6766"/>
                      <a:pt x="11185" y="7082"/>
                      <a:pt x="11185" y="7523"/>
                    </a:cubicBezTo>
                    <a:cubicBezTo>
                      <a:pt x="11185" y="7901"/>
                      <a:pt x="10807" y="8247"/>
                      <a:pt x="10429" y="8247"/>
                    </a:cubicBezTo>
                    <a:lnTo>
                      <a:pt x="10429" y="6766"/>
                    </a:lnTo>
                    <a:close/>
                    <a:moveTo>
                      <a:pt x="6680" y="7523"/>
                    </a:moveTo>
                    <a:cubicBezTo>
                      <a:pt x="6774" y="7869"/>
                      <a:pt x="6932" y="8184"/>
                      <a:pt x="7184" y="8468"/>
                    </a:cubicBezTo>
                    <a:cubicBezTo>
                      <a:pt x="7562" y="8814"/>
                      <a:pt x="8035" y="9003"/>
                      <a:pt x="8539" y="9003"/>
                    </a:cubicBezTo>
                    <a:lnTo>
                      <a:pt x="9295" y="9003"/>
                    </a:lnTo>
                    <a:cubicBezTo>
                      <a:pt x="9389" y="9003"/>
                      <a:pt x="9515" y="8972"/>
                      <a:pt x="9641" y="8940"/>
                    </a:cubicBezTo>
                    <a:lnTo>
                      <a:pt x="9641" y="8940"/>
                    </a:lnTo>
                    <a:cubicBezTo>
                      <a:pt x="9515" y="10610"/>
                      <a:pt x="8066" y="11965"/>
                      <a:pt x="6302" y="11965"/>
                    </a:cubicBezTo>
                    <a:cubicBezTo>
                      <a:pt x="4506" y="11965"/>
                      <a:pt x="3088" y="10610"/>
                      <a:pt x="2899" y="8940"/>
                    </a:cubicBezTo>
                    <a:lnTo>
                      <a:pt x="2899" y="8940"/>
                    </a:lnTo>
                    <a:cubicBezTo>
                      <a:pt x="3025" y="8972"/>
                      <a:pt x="3151" y="9003"/>
                      <a:pt x="3246" y="9003"/>
                    </a:cubicBezTo>
                    <a:lnTo>
                      <a:pt x="4033" y="9003"/>
                    </a:lnTo>
                    <a:cubicBezTo>
                      <a:pt x="4947" y="9003"/>
                      <a:pt x="5703" y="8373"/>
                      <a:pt x="5861" y="7523"/>
                    </a:cubicBezTo>
                    <a:close/>
                    <a:moveTo>
                      <a:pt x="6310" y="1"/>
                    </a:moveTo>
                    <a:cubicBezTo>
                      <a:pt x="6255" y="1"/>
                      <a:pt x="6207" y="9"/>
                      <a:pt x="6176" y="24"/>
                    </a:cubicBezTo>
                    <a:lnTo>
                      <a:pt x="190" y="3017"/>
                    </a:lnTo>
                    <a:cubicBezTo>
                      <a:pt x="64" y="3112"/>
                      <a:pt x="1" y="3206"/>
                      <a:pt x="1" y="3332"/>
                    </a:cubicBezTo>
                    <a:cubicBezTo>
                      <a:pt x="1" y="3490"/>
                      <a:pt x="64" y="3616"/>
                      <a:pt x="190" y="3647"/>
                    </a:cubicBezTo>
                    <a:lnTo>
                      <a:pt x="2238" y="4656"/>
                    </a:lnTo>
                    <a:cubicBezTo>
                      <a:pt x="2238" y="4719"/>
                      <a:pt x="2206" y="4750"/>
                      <a:pt x="2206" y="4782"/>
                    </a:cubicBezTo>
                    <a:lnTo>
                      <a:pt x="2206" y="5979"/>
                    </a:lnTo>
                    <a:cubicBezTo>
                      <a:pt x="1356" y="5979"/>
                      <a:pt x="694" y="6640"/>
                      <a:pt x="694" y="7460"/>
                    </a:cubicBezTo>
                    <a:cubicBezTo>
                      <a:pt x="694" y="8279"/>
                      <a:pt x="1356" y="8972"/>
                      <a:pt x="2206" y="8972"/>
                    </a:cubicBezTo>
                    <a:cubicBezTo>
                      <a:pt x="2395" y="11051"/>
                      <a:pt x="4159" y="12689"/>
                      <a:pt x="6302" y="12689"/>
                    </a:cubicBezTo>
                    <a:cubicBezTo>
                      <a:pt x="8413" y="12689"/>
                      <a:pt x="10240" y="11051"/>
                      <a:pt x="10397" y="8972"/>
                    </a:cubicBezTo>
                    <a:cubicBezTo>
                      <a:pt x="11217" y="8972"/>
                      <a:pt x="11878" y="8279"/>
                      <a:pt x="11878" y="7460"/>
                    </a:cubicBezTo>
                    <a:cubicBezTo>
                      <a:pt x="11878" y="6640"/>
                      <a:pt x="11217" y="5979"/>
                      <a:pt x="10397" y="5979"/>
                    </a:cubicBezTo>
                    <a:lnTo>
                      <a:pt x="10397" y="4782"/>
                    </a:lnTo>
                    <a:cubicBezTo>
                      <a:pt x="10397" y="4750"/>
                      <a:pt x="10397" y="4719"/>
                      <a:pt x="10334" y="4656"/>
                    </a:cubicBezTo>
                    <a:lnTo>
                      <a:pt x="11847" y="3931"/>
                    </a:lnTo>
                    <a:lnTo>
                      <a:pt x="11847" y="6357"/>
                    </a:lnTo>
                    <a:cubicBezTo>
                      <a:pt x="11847" y="6546"/>
                      <a:pt x="12004" y="6703"/>
                      <a:pt x="12193" y="6703"/>
                    </a:cubicBezTo>
                    <a:cubicBezTo>
                      <a:pt x="12382" y="6703"/>
                      <a:pt x="12540" y="6546"/>
                      <a:pt x="12540" y="6357"/>
                    </a:cubicBezTo>
                    <a:lnTo>
                      <a:pt x="12540" y="3332"/>
                    </a:lnTo>
                    <a:lnTo>
                      <a:pt x="12666" y="3332"/>
                    </a:lnTo>
                    <a:cubicBezTo>
                      <a:pt x="12666" y="3206"/>
                      <a:pt x="12603" y="3049"/>
                      <a:pt x="12477" y="3017"/>
                    </a:cubicBezTo>
                    <a:lnTo>
                      <a:pt x="6491" y="24"/>
                    </a:lnTo>
                    <a:cubicBezTo>
                      <a:pt x="6428" y="9"/>
                      <a:pt x="6365" y="1"/>
                      <a:pt x="6310"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0451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B830627-A98E-4078-A4DB-9FFAD18B77A2}"/>
              </a:ext>
            </a:extLst>
          </p:cNvPr>
          <p:cNvGrpSpPr/>
          <p:nvPr/>
        </p:nvGrpSpPr>
        <p:grpSpPr>
          <a:xfrm>
            <a:off x="1653194" y="1424461"/>
            <a:ext cx="864096" cy="1188088"/>
            <a:chOff x="2391994" y="1635646"/>
            <a:chExt cx="805454" cy="1584088"/>
          </a:xfrm>
          <a:solidFill>
            <a:srgbClr val="3E516C"/>
          </a:solidFill>
        </p:grpSpPr>
        <p:sp>
          <p:nvSpPr>
            <p:cNvPr id="12" name="Rectangle 11">
              <a:extLst>
                <a:ext uri="{FF2B5EF4-FFF2-40B4-BE49-F238E27FC236}">
                  <a16:creationId xmlns:a16="http://schemas.microsoft.com/office/drawing/2014/main" id="{2EFCB5BA-DC72-4AB3-81C9-85F1FBC62559}"/>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13" name="Isosceles Triangle 12">
              <a:extLst>
                <a:ext uri="{FF2B5EF4-FFF2-40B4-BE49-F238E27FC236}">
                  <a16:creationId xmlns:a16="http://schemas.microsoft.com/office/drawing/2014/main" id="{2262F655-D828-4F83-8AE6-48AFCC81BD32}"/>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14" name="TextBox 13">
            <a:extLst>
              <a:ext uri="{FF2B5EF4-FFF2-40B4-BE49-F238E27FC236}">
                <a16:creationId xmlns:a16="http://schemas.microsoft.com/office/drawing/2014/main" id="{429CB72C-734E-4C8D-8FF4-B36279891221}"/>
              </a:ext>
            </a:extLst>
          </p:cNvPr>
          <p:cNvSpPr txBox="1"/>
          <p:nvPr/>
        </p:nvSpPr>
        <p:spPr>
          <a:xfrm>
            <a:off x="2617150" y="1473128"/>
            <a:ext cx="2402422" cy="307777"/>
          </a:xfrm>
          <a:prstGeom prst="rect">
            <a:avLst/>
          </a:prstGeom>
          <a:noFill/>
        </p:spPr>
        <p:txBody>
          <a:bodyPr wrap="square" rtlCol="0">
            <a:spAutoFit/>
          </a:bodyPr>
          <a:lstStyle/>
          <a:p>
            <a:r>
              <a:rPr lang="en-US" altLang="ko-KR" sz="1400" b="1" dirty="0">
                <a:solidFill>
                  <a:srgbClr val="404040"/>
                </a:solidFill>
                <a:latin typeface="Montserrat "/>
                <a:cs typeface="Times New Roman" panose="02020603050405020304" pitchFamily="18" charset="0"/>
              </a:rPr>
              <a:t>MÔ TẢ HỆ THỐNG</a:t>
            </a:r>
          </a:p>
        </p:txBody>
      </p:sp>
      <p:sp>
        <p:nvSpPr>
          <p:cNvPr id="15" name="TextBox 14">
            <a:extLst>
              <a:ext uri="{FF2B5EF4-FFF2-40B4-BE49-F238E27FC236}">
                <a16:creationId xmlns:a16="http://schemas.microsoft.com/office/drawing/2014/main" id="{CEC226F6-2399-44AB-B0EC-EB46E2DBF785}"/>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6" name="Group 35">
            <a:extLst>
              <a:ext uri="{FF2B5EF4-FFF2-40B4-BE49-F238E27FC236}">
                <a16:creationId xmlns:a16="http://schemas.microsoft.com/office/drawing/2014/main" id="{06C590B6-7B25-4732-A80A-F2E5AE7884BE}"/>
              </a:ext>
            </a:extLst>
          </p:cNvPr>
          <p:cNvGrpSpPr/>
          <p:nvPr/>
        </p:nvGrpSpPr>
        <p:grpSpPr>
          <a:xfrm>
            <a:off x="2904335" y="2210857"/>
            <a:ext cx="864096" cy="1188088"/>
            <a:chOff x="2391994" y="1635646"/>
            <a:chExt cx="805454" cy="1584088"/>
          </a:xfrm>
          <a:solidFill>
            <a:srgbClr val="3E516C"/>
          </a:solidFill>
        </p:grpSpPr>
        <p:sp>
          <p:nvSpPr>
            <p:cNvPr id="37" name="Rectangle 36">
              <a:extLst>
                <a:ext uri="{FF2B5EF4-FFF2-40B4-BE49-F238E27FC236}">
                  <a16:creationId xmlns:a16="http://schemas.microsoft.com/office/drawing/2014/main" id="{7688A576-4C30-4E17-93B0-211F6272C98E}"/>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38" name="Isosceles Triangle 37">
              <a:extLst>
                <a:ext uri="{FF2B5EF4-FFF2-40B4-BE49-F238E27FC236}">
                  <a16:creationId xmlns:a16="http://schemas.microsoft.com/office/drawing/2014/main" id="{5D33C9E2-8A87-49A4-A9FC-3BDF3357B32A}"/>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9" name="TextBox 38">
            <a:extLst>
              <a:ext uri="{FF2B5EF4-FFF2-40B4-BE49-F238E27FC236}">
                <a16:creationId xmlns:a16="http://schemas.microsoft.com/office/drawing/2014/main" id="{154D6EC5-027F-4D9F-8C07-B30B02092A52}"/>
              </a:ext>
            </a:extLst>
          </p:cNvPr>
          <p:cNvSpPr txBox="1"/>
          <p:nvPr/>
        </p:nvSpPr>
        <p:spPr>
          <a:xfrm>
            <a:off x="3868291" y="2259524"/>
            <a:ext cx="2174700"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CƠ SỞ LÝ THUYẾT</a:t>
            </a:r>
            <a:endParaRPr lang="en-US" altLang="ko-KR" b="1" dirty="0">
              <a:solidFill>
                <a:srgbClr val="404040"/>
              </a:solidFill>
              <a:latin typeface="Montserrat "/>
              <a:cs typeface="Times New Roman" panose="02020603050405020304" pitchFamily="18" charset="0"/>
            </a:endParaRPr>
          </a:p>
        </p:txBody>
      </p:sp>
      <p:grpSp>
        <p:nvGrpSpPr>
          <p:cNvPr id="40" name="Group 39">
            <a:extLst>
              <a:ext uri="{FF2B5EF4-FFF2-40B4-BE49-F238E27FC236}">
                <a16:creationId xmlns:a16="http://schemas.microsoft.com/office/drawing/2014/main" id="{3919F202-F1F7-4F3A-AB8B-7351817FD683}"/>
              </a:ext>
            </a:extLst>
          </p:cNvPr>
          <p:cNvGrpSpPr/>
          <p:nvPr/>
        </p:nvGrpSpPr>
        <p:grpSpPr>
          <a:xfrm>
            <a:off x="4155476" y="2981784"/>
            <a:ext cx="864096" cy="1188088"/>
            <a:chOff x="2391994" y="1635646"/>
            <a:chExt cx="805454" cy="1584088"/>
          </a:xfrm>
          <a:solidFill>
            <a:srgbClr val="3E516C"/>
          </a:solidFill>
        </p:grpSpPr>
        <p:sp>
          <p:nvSpPr>
            <p:cNvPr id="41" name="Rectangle 40">
              <a:extLst>
                <a:ext uri="{FF2B5EF4-FFF2-40B4-BE49-F238E27FC236}">
                  <a16:creationId xmlns:a16="http://schemas.microsoft.com/office/drawing/2014/main" id="{ACD0BAC5-8E86-446E-A7DA-0C4599E7EE93}"/>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3</a:t>
              </a:r>
              <a:endParaRPr lang="ko-KR" altLang="en-US" sz="3200" b="1" dirty="0">
                <a:solidFill>
                  <a:schemeClr val="bg1"/>
                </a:solidFill>
                <a:latin typeface="Montserrat "/>
                <a:cs typeface="Times New Roman" panose="02020603050405020304" pitchFamily="18" charset="0"/>
              </a:endParaRPr>
            </a:p>
          </p:txBody>
        </p:sp>
        <p:sp>
          <p:nvSpPr>
            <p:cNvPr id="42" name="Isosceles Triangle 41">
              <a:extLst>
                <a:ext uri="{FF2B5EF4-FFF2-40B4-BE49-F238E27FC236}">
                  <a16:creationId xmlns:a16="http://schemas.microsoft.com/office/drawing/2014/main" id="{A35F99D6-AEA8-4184-B539-594F0263CD26}"/>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43" name="TextBox 42">
            <a:extLst>
              <a:ext uri="{FF2B5EF4-FFF2-40B4-BE49-F238E27FC236}">
                <a16:creationId xmlns:a16="http://schemas.microsoft.com/office/drawing/2014/main" id="{BA1C1461-E10F-49B2-9B09-E318D327778D}"/>
              </a:ext>
            </a:extLst>
          </p:cNvPr>
          <p:cNvSpPr txBox="1"/>
          <p:nvPr/>
        </p:nvSpPr>
        <p:spPr>
          <a:xfrm>
            <a:off x="5119432" y="3030451"/>
            <a:ext cx="2174700"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THIẾT KẾ HỆ THỐNG</a:t>
            </a:r>
            <a:endParaRPr lang="en-US" altLang="ko-KR" b="1" dirty="0">
              <a:solidFill>
                <a:srgbClr val="404040"/>
              </a:solidFill>
              <a:latin typeface="Montserrat "/>
              <a:cs typeface="Times New Roman" panose="02020603050405020304" pitchFamily="18" charset="0"/>
            </a:endParaRPr>
          </a:p>
        </p:txBody>
      </p:sp>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3E516C"/>
                </a:solidFill>
              </a:rPr>
              <a:t>2. NỘI DUNG VÀ KẾT QUẢ</a:t>
            </a:r>
          </a:p>
        </p:txBody>
      </p:sp>
      <p:sp>
        <p:nvSpPr>
          <p:cNvPr id="2" name="Slide Number Placeholder 1">
            <a:extLst>
              <a:ext uri="{FF2B5EF4-FFF2-40B4-BE49-F238E27FC236}">
                <a16:creationId xmlns:a16="http://schemas.microsoft.com/office/drawing/2014/main" id="{8437F64F-FA9B-434F-89F2-209C7370CD5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9</a:t>
            </a:fld>
            <a:endParaRPr lang="es"/>
          </a:p>
        </p:txBody>
      </p:sp>
    </p:spTree>
    <p:extLst>
      <p:ext uri="{BB962C8B-B14F-4D97-AF65-F5344CB8AC3E}">
        <p14:creationId xmlns:p14="http://schemas.microsoft.com/office/powerpoint/2010/main" val="3225476450"/>
      </p:ext>
    </p:extLst>
  </p:cSld>
  <p:clrMapOvr>
    <a:masterClrMapping/>
  </p:clrMapOvr>
</p:sld>
</file>

<file path=ppt/theme/theme1.xml><?xml version="1.0" encoding="utf-8"?>
<a:theme xmlns:a="http://schemas.openxmlformats.org/drawingml/2006/main" name="Yellow Abstract Bussin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1097</Words>
  <Application>Microsoft Office PowerPoint</Application>
  <PresentationFormat>On-screen Show (16:9)</PresentationFormat>
  <Paragraphs>178</Paragraphs>
  <Slides>23</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Montserrat Medium</vt:lpstr>
      <vt:lpstr>Cabin Regular</vt:lpstr>
      <vt:lpstr>Cabin</vt:lpstr>
      <vt:lpstr>Wingdings</vt:lpstr>
      <vt:lpstr>Montserrat</vt:lpstr>
      <vt:lpstr>Montserrat Black</vt:lpstr>
      <vt:lpstr>Open Sans</vt:lpstr>
      <vt:lpstr>Montserrat ExtraBold</vt:lpstr>
      <vt:lpstr>Montserrat </vt:lpstr>
      <vt:lpstr>Arvo</vt:lpstr>
      <vt:lpstr>Arial</vt:lpstr>
      <vt:lpstr>PT Sans</vt:lpstr>
      <vt:lpstr>Yellow Abstract Bussines</vt:lpstr>
      <vt:lpstr>Đề tài: NỀN TẢNG CHIA SẺ KHOÁ HỌC – HỌC TẬP TRỰC TUYẾN THÔNG MINH</vt:lpstr>
      <vt:lpstr>NỘI DUNG</vt:lpstr>
      <vt:lpstr>1. GIỚI THIỆU</vt:lpstr>
      <vt:lpstr>1. Giới thiệu</vt:lpstr>
      <vt:lpstr>1. Giới thiệu</vt:lpstr>
      <vt:lpstr>1. Giới thiệu</vt:lpstr>
      <vt:lpstr>1. Giới thiệu</vt:lpstr>
      <vt:lpstr>1. Giới thiệu</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3. KẾT LUẬN VÀ HƯỚNG PHÁT TRIỂN</vt:lpstr>
      <vt:lpstr>3. Kết luận và hướng phát triển</vt:lpstr>
      <vt:lpstr>3. Kết luận và hướng phát triển</vt:lpstr>
      <vt:lpstr>3. Kết luận và hướng phát triển</vt:lpstr>
      <vt:lpstr>PowerPoint Presentation</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your presentation begins</dc:title>
  <dc:creator>minhn</dc:creator>
  <cp:lastModifiedBy>Minh Nghia Le</cp:lastModifiedBy>
  <cp:revision>79</cp:revision>
  <dcterms:modified xsi:type="dcterms:W3CDTF">2021-01-09T16:42:28Z</dcterms:modified>
</cp:coreProperties>
</file>