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169"/>
    <a:srgbClr val="FF8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0"/>
    <p:restoredTop sz="94617"/>
  </p:normalViewPr>
  <p:slideViewPr>
    <p:cSldViewPr snapToGrid="0" snapToObjects="1">
      <p:cViewPr varScale="1">
        <p:scale>
          <a:sx n="125" d="100"/>
          <a:sy n="125" d="100"/>
        </p:scale>
        <p:origin x="1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3BD77-8646-F141-8FCB-40BC8F19273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0986E-2A91-F041-9599-1E00F3BC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BD1404-0887-AC42-AF39-2624F961B57F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-14288" y="549275"/>
            <a:ext cx="4289426" cy="2413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Arial" pitchFamily="34" charset="0"/>
                <a:ea typeface="+mn-ea"/>
                <a:cs typeface="Arial" pitchFamily="34" charset="0"/>
              </a:rPr>
              <a:t>Summary Overview</a:t>
            </a:r>
          </a:p>
          <a:p>
            <a:pPr eaLnBrk="1" hangingPunct="1">
              <a:defRPr/>
            </a:pPr>
            <a:r>
              <a:rPr lang="en-US" dirty="0" smtClean="0">
                <a:latin typeface="Arial" pitchFamily="34" charset="0"/>
                <a:ea typeface="+mn-ea"/>
                <a:cs typeface="Arial" pitchFamily="34" charset="0"/>
              </a:rPr>
              <a:t>Marketing strategy planning means finding opportunities and developing profitable marketing strategies that the company can use to capitalize on the opportunities.</a:t>
            </a:r>
          </a:p>
          <a:p>
            <a:pPr eaLnBrk="1" hangingPunct="1">
              <a:defRPr/>
            </a:pPr>
            <a:r>
              <a:rPr lang="en-US" b="1" dirty="0" smtClean="0">
                <a:latin typeface="Arial" pitchFamily="34" charset="0"/>
                <a:ea typeface="+mn-ea"/>
                <a:cs typeface="Arial" pitchFamily="34" charset="0"/>
              </a:rPr>
              <a:t>Key Issues</a:t>
            </a:r>
          </a:p>
          <a:p>
            <a:pPr eaLnBrk="1" hangingPunct="1">
              <a:buFontTx/>
              <a:buChar char="•"/>
              <a:defRPr/>
            </a:pPr>
            <a:r>
              <a:rPr lang="en-US" b="1" dirty="0" smtClean="0">
                <a:latin typeface="Arial" pitchFamily="34" charset="0"/>
                <a:ea typeface="+mn-ea"/>
                <a:cs typeface="Arial" pitchFamily="34" charset="0"/>
              </a:rPr>
              <a:t> Marketing strategy</a:t>
            </a:r>
            <a:r>
              <a:rPr lang="en-US" dirty="0" smtClean="0">
                <a:latin typeface="Arial" pitchFamily="34" charset="0"/>
                <a:ea typeface="+mn-ea"/>
                <a:cs typeface="Arial" pitchFamily="34" charset="0"/>
              </a:rPr>
              <a:t>—specifies a target market and a related marketing mix; provides a “big picture” of what the firm will do.</a:t>
            </a:r>
            <a:r>
              <a:rPr lang="en-US" b="1" dirty="0" smtClean="0"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 smtClean="0">
                <a:latin typeface="Arial" pitchFamily="34" charset="0"/>
                <a:ea typeface="+mn-ea"/>
                <a:cs typeface="Arial" pitchFamily="34" charset="0"/>
              </a:rPr>
              <a:t> Target market—a fairly homogeneous (similar) group of customers to whom a company wishes to appeal.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 smtClean="0">
                <a:latin typeface="Arial" pitchFamily="34" charset="0"/>
                <a:ea typeface="+mn-ea"/>
                <a:cs typeface="Arial" pitchFamily="34" charset="0"/>
              </a:rPr>
              <a:t> Marketing mix—the controllable variables the company puts together to satisfy the target market.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 smtClean="0">
                <a:latin typeface="Arial" pitchFamily="34" charset="0"/>
                <a:ea typeface="+mn-ea"/>
                <a:cs typeface="Arial" pitchFamily="34" charset="0"/>
              </a:rPr>
              <a:t> The customer is surrounded by the controllable variables that we call the “marketing mix.”</a:t>
            </a:r>
          </a:p>
          <a:p>
            <a:pPr lvl="1" eaLnBrk="1" hangingPunct="1">
              <a:defRPr/>
            </a:pPr>
            <a:endParaRPr lang="en-US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b="1" i="1" dirty="0" smtClean="0">
                <a:latin typeface="Arial" pitchFamily="34" charset="0"/>
                <a:ea typeface="+mn-ea"/>
                <a:cs typeface="Arial" pitchFamily="34" charset="0"/>
              </a:rPr>
              <a:t>Discussion Question:</a:t>
            </a:r>
            <a:r>
              <a:rPr lang="en-US" b="1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b="1" i="1" dirty="0" smtClean="0">
                <a:latin typeface="Arial" pitchFamily="34" charset="0"/>
                <a:ea typeface="+mn-ea"/>
                <a:cs typeface="Arial" pitchFamily="34" charset="0"/>
              </a:rPr>
              <a:t>Why does the target market appear in the center of the diagram of a marketing strategy?</a:t>
            </a:r>
          </a:p>
          <a:p>
            <a:pPr eaLnBrk="1" hangingPunct="1">
              <a:defRPr/>
            </a:pPr>
            <a:endParaRPr lang="en-US" b="1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1" eaLnBrk="1" hangingPunct="1">
              <a:spcBef>
                <a:spcPct val="50000"/>
              </a:spcBef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endParaRPr lang="en-US" sz="1000" dirty="0" smtClean="0">
              <a:ea typeface="+mn-ea"/>
            </a:endParaRPr>
          </a:p>
          <a:p>
            <a:pPr eaLnBrk="1" hangingPunct="1">
              <a:defRPr/>
            </a:pPr>
            <a:endParaRPr lang="en-US" sz="1000" dirty="0" smtClean="0">
              <a:ea typeface="+mn-ea"/>
            </a:endParaRPr>
          </a:p>
          <a:p>
            <a:pPr eaLnBrk="1" hangingPunct="1">
              <a:defRPr/>
            </a:pPr>
            <a:endParaRPr lang="en-US" sz="1000" dirty="0" smtClean="0">
              <a:ea typeface="+mn-ea"/>
            </a:endParaRPr>
          </a:p>
          <a:p>
            <a:pPr marL="228600" indent="-228600" eaLnBrk="1" hangingPunct="1"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54277" name="Text Box 25"/>
          <p:cNvSpPr txBox="1">
            <a:spLocks noChangeArrowheads="1"/>
          </p:cNvSpPr>
          <p:nvPr/>
        </p:nvSpPr>
        <p:spPr bwMode="auto">
          <a:xfrm>
            <a:off x="4389438" y="400050"/>
            <a:ext cx="24384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39" tIns="48320" rIns="96639" bIns="48320">
            <a:spAutoFit/>
          </a:bodyPr>
          <a:lstStyle>
            <a:lvl1pPr defTabSz="968375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8375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8375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8375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8375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500" b="1"/>
              <a:t>This slide relates to material on pp. 33.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500" b="1">
                <a:sym typeface="Wingdings" charset="2"/>
              </a:rPr>
              <a:t></a:t>
            </a:r>
            <a:r>
              <a:rPr lang="en-US" altLang="en-US" sz="1500" b="1"/>
              <a:t>Indicates place where slide “builds” to include the corresponding point (upon mouse click).</a:t>
            </a:r>
          </a:p>
        </p:txBody>
      </p:sp>
    </p:spTree>
    <p:extLst>
      <p:ext uri="{BB962C8B-B14F-4D97-AF65-F5344CB8AC3E}">
        <p14:creationId xmlns:p14="http://schemas.microsoft.com/office/powerpoint/2010/main" val="143967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4000"/>
                <a:satMod val="80000"/>
                <a:lumMod val="0"/>
                <a:lumOff val="10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867103"/>
          </a:xfrm>
        </p:spPr>
        <p:txBody>
          <a:bodyPr>
            <a:noAutofit/>
          </a:bodyPr>
          <a:lstStyle/>
          <a:p>
            <a:r>
              <a:rPr lang="en-US" altLang="en-US" sz="4400" b="1" dirty="0">
                <a:solidFill>
                  <a:schemeClr val="accent2">
                    <a:lumMod val="7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The Management Job in Marketing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638" y="1307346"/>
            <a:ext cx="36421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🔻 </a:t>
            </a:r>
            <a:r>
              <a:rPr lang="en-US" sz="2800" b="1" dirty="0" smtClean="0"/>
              <a:t>The </a:t>
            </a:r>
            <a:r>
              <a:rPr lang="en-US" sz="2800" b="1" dirty="0"/>
              <a:t>marketing management process</a:t>
            </a:r>
            <a:r>
              <a:rPr lang="en-US" sz="2800" dirty="0"/>
              <a:t>: is </a:t>
            </a:r>
            <a:r>
              <a:rPr lang="en-US" sz="2800" dirty="0" smtClean="0"/>
              <a:t>the process of (1</a:t>
            </a:r>
            <a:r>
              <a:rPr lang="en-US" sz="2800" i="1" dirty="0" smtClean="0"/>
              <a:t>) planning marketing activities</a:t>
            </a:r>
            <a:r>
              <a:rPr lang="en-US" sz="2800" dirty="0" smtClean="0"/>
              <a:t>, (2) </a:t>
            </a:r>
            <a:r>
              <a:rPr lang="en-US" sz="2800" i="1" dirty="0" smtClean="0"/>
              <a:t>directing the implementation </a:t>
            </a:r>
            <a:r>
              <a:rPr lang="en-US" sz="2800" dirty="0" smtClean="0"/>
              <a:t>of the plans, and (3) </a:t>
            </a:r>
            <a:r>
              <a:rPr lang="en-US" sz="2800" i="1" dirty="0" smtClean="0"/>
              <a:t>controlling these plans.</a:t>
            </a:r>
            <a:endParaRPr lang="en-US" sz="2800" i="1" dirty="0"/>
          </a:p>
          <a:p>
            <a:endParaRPr lang="en-US" dirty="0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3545840" y="4927600"/>
            <a:ext cx="3886200" cy="1143000"/>
          </a:xfrm>
          <a:prstGeom prst="roundRect">
            <a:avLst>
              <a:gd name="adj" fmla="val 35556"/>
            </a:avLst>
          </a:prstGeom>
          <a:solidFill>
            <a:srgbClr val="FFFF8B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53340" dir="2700000" algn="ctr" rotWithShape="0">
              <a:schemeClr val="tx1">
                <a:alpha val="74998"/>
              </a:schemeClr>
            </a:outerShdw>
          </a:effec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Control Marketing Plan(s) and Program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7889240" y="4983163"/>
            <a:ext cx="3886200" cy="1143000"/>
          </a:xfrm>
          <a:prstGeom prst="roundRect">
            <a:avLst>
              <a:gd name="adj" fmla="val 35556"/>
            </a:avLst>
          </a:prstGeom>
          <a:solidFill>
            <a:srgbClr val="FFFF8B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53340" dir="2700000" algn="ctr" rotWithShape="0">
              <a:schemeClr val="tx1">
                <a:alpha val="74998"/>
              </a:schemeClr>
            </a:outerShdw>
          </a:effec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Implement Marketing Plan(s) and Program</a:t>
            </a: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5908040" y="2290763"/>
            <a:ext cx="3429000" cy="1390650"/>
          </a:xfrm>
          <a:prstGeom prst="roundRect">
            <a:avLst>
              <a:gd name="adj" fmla="val 35556"/>
            </a:avLst>
          </a:prstGeom>
          <a:solidFill>
            <a:srgbClr val="5DBAFF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53340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800" b="1" dirty="0" smtClean="0"/>
          </a:p>
          <a:p>
            <a:pPr eaLnBrk="1" hangingPunct="1"/>
            <a:r>
              <a:rPr lang="en-US" altLang="en-US" sz="2800" b="1" dirty="0" smtClean="0"/>
              <a:t>Marketing</a:t>
            </a: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 smtClean="0"/>
              <a:t>Planning</a:t>
            </a:r>
          </a:p>
          <a:p>
            <a:pPr eaLnBrk="1" hangingPunct="1"/>
            <a:endParaRPr lang="en-US" altLang="en-US" sz="2800" b="1" dirty="0"/>
          </a:p>
        </p:txBody>
      </p:sp>
      <p:cxnSp>
        <p:nvCxnSpPr>
          <p:cNvPr id="10" name="AutoShape 24"/>
          <p:cNvCxnSpPr>
            <a:cxnSpLocks noChangeShapeType="1"/>
          </p:cNvCxnSpPr>
          <p:nvPr/>
        </p:nvCxnSpPr>
        <p:spPr bwMode="auto">
          <a:xfrm>
            <a:off x="9356090" y="2986088"/>
            <a:ext cx="800100" cy="2024062"/>
          </a:xfrm>
          <a:prstGeom prst="curvedConnector2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6"/>
          <p:cNvCxnSpPr>
            <a:cxnSpLocks noChangeShapeType="1"/>
          </p:cNvCxnSpPr>
          <p:nvPr/>
        </p:nvCxnSpPr>
        <p:spPr bwMode="auto">
          <a:xfrm rot="5400000">
            <a:off x="7659846" y="3975894"/>
            <a:ext cx="1588" cy="4343400"/>
          </a:xfrm>
          <a:prstGeom prst="curvedConnector3">
            <a:avLst>
              <a:gd name="adj1" fmla="val 28700009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8879840" y="1223963"/>
            <a:ext cx="2997200" cy="2895600"/>
            <a:chOff x="3552" y="803"/>
            <a:chExt cx="1888" cy="1824"/>
          </a:xfrm>
        </p:grpSpPr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3552" y="803"/>
              <a:ext cx="1888" cy="1824"/>
            </a:xfrm>
            <a:prstGeom prst="ellipse">
              <a:avLst/>
            </a:prstGeom>
            <a:solidFill>
              <a:srgbClr val="9FFF8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63500" dist="53882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3696" y="1258"/>
              <a:ext cx="1584" cy="902"/>
            </a:xfrm>
            <a:prstGeom prst="rect">
              <a:avLst/>
            </a:prstGeom>
            <a:solidFill>
              <a:srgbClr val="9FFF81"/>
            </a:solidFill>
            <a:ln>
              <a:noFill/>
            </a:ln>
            <a:extLst/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2200" b="1" dirty="0" smtClean="0">
                  <a:ea typeface="+mn-ea"/>
                </a:rPr>
                <a:t>Whole-Company</a:t>
              </a:r>
              <a:br>
                <a:rPr lang="en-US" sz="2200" b="1" dirty="0" smtClean="0">
                  <a:ea typeface="+mn-ea"/>
                </a:rPr>
              </a:br>
              <a:r>
                <a:rPr lang="en-US" sz="2200" b="1" dirty="0" smtClean="0">
                  <a:ea typeface="+mn-ea"/>
                </a:rPr>
                <a:t>Strategic</a:t>
              </a:r>
              <a:br>
                <a:rPr lang="en-US" sz="2200" b="1" dirty="0" smtClean="0">
                  <a:ea typeface="+mn-ea"/>
                </a:rPr>
              </a:br>
              <a:r>
                <a:rPr lang="en-US" sz="2200" b="1" dirty="0" smtClean="0">
                  <a:ea typeface="+mn-ea"/>
                </a:rPr>
                <a:t>Management</a:t>
              </a:r>
              <a:br>
                <a:rPr lang="en-US" sz="2200" b="1" dirty="0" smtClean="0">
                  <a:ea typeface="+mn-ea"/>
                </a:rPr>
              </a:br>
              <a:r>
                <a:rPr lang="en-US" sz="2200" b="1" dirty="0" smtClean="0">
                  <a:ea typeface="+mn-ea"/>
                </a:rPr>
                <a:t>Planning</a:t>
              </a:r>
              <a:endParaRPr lang="en-US" sz="22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endParaRPr>
            </a:p>
          </p:txBody>
        </p:sp>
      </p:grpSp>
      <p:cxnSp>
        <p:nvCxnSpPr>
          <p:cNvPr id="15" name="AutoShape 29"/>
          <p:cNvCxnSpPr>
            <a:cxnSpLocks noChangeShapeType="1"/>
          </p:cNvCxnSpPr>
          <p:nvPr/>
        </p:nvCxnSpPr>
        <p:spPr bwMode="auto">
          <a:xfrm rot="16200000">
            <a:off x="4417377" y="3446463"/>
            <a:ext cx="1971675" cy="971550"/>
          </a:xfrm>
          <a:prstGeom prst="curvedConnector2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>
          <a:xfrm>
            <a:off x="9910421" y="648866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/>
              <a:t>(Exhibit 2-1)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08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gradFill>
          <a:gsLst>
            <a:gs pos="0">
              <a:schemeClr val="bg2">
                <a:tint val="94000"/>
                <a:satMod val="80000"/>
                <a:lumMod val="36000"/>
                <a:lumOff val="64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4640" y="274638"/>
            <a:ext cx="1141984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IN" altLang="en-US" sz="4400" b="1" dirty="0">
                <a:solidFill>
                  <a:schemeClr val="accent2">
                    <a:lumMod val="75000"/>
                  </a:schemeClr>
                </a:solidFill>
                <a:latin typeface="Cooper Black" charset="0"/>
                <a:ea typeface="Cooper Black" charset="0"/>
                <a:cs typeface="Cooper Black" charset="0"/>
              </a:rPr>
              <a:t>What is a Marketing Strategy? </a:t>
            </a:r>
            <a:endParaRPr lang="en-US" altLang="en-US" sz="4400" b="1" dirty="0">
              <a:solidFill>
                <a:schemeClr val="accent2">
                  <a:lumMod val="75000"/>
                </a:schemeClr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9459" name="Line 9"/>
          <p:cNvSpPr>
            <a:spLocks noChangeShapeType="1"/>
          </p:cNvSpPr>
          <p:nvPr/>
        </p:nvSpPr>
        <p:spPr bwMode="auto">
          <a:xfrm>
            <a:off x="6102350" y="3965575"/>
            <a:ext cx="158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200" y="831636"/>
            <a:ext cx="113487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marketing strategy specifies a target market and a related marketing mix. It is a big picture of what a firm will do in some market.  Two interrelated parts are needed: </a:t>
            </a:r>
          </a:p>
          <a:p>
            <a:pPr marL="342900" indent="-342900">
              <a:buAutoNum type="arabicPeriod"/>
            </a:pPr>
            <a:r>
              <a:rPr lang="en-US" sz="2500" dirty="0" smtClean="0"/>
              <a:t>A </a:t>
            </a:r>
            <a:r>
              <a:rPr lang="en-US" sz="2500" b="1" dirty="0" smtClean="0"/>
              <a:t>target market </a:t>
            </a:r>
            <a:r>
              <a:rPr lang="mr-IN" sz="2500" dirty="0" smtClean="0"/>
              <a:t>–</a:t>
            </a:r>
            <a:r>
              <a:rPr lang="en-US" sz="2500" dirty="0" smtClean="0"/>
              <a:t> a fairly homogeneous (similar) group of customers to whom a company wishes to appeal.</a:t>
            </a:r>
          </a:p>
          <a:p>
            <a:pPr marL="342900" indent="-342900">
              <a:buAutoNum type="arabicPeriod"/>
            </a:pPr>
            <a:r>
              <a:rPr lang="en-US" sz="2500" dirty="0" smtClean="0"/>
              <a:t>A </a:t>
            </a:r>
            <a:r>
              <a:rPr lang="en-US" sz="2500" b="1" dirty="0" smtClean="0"/>
              <a:t>marketing mix </a:t>
            </a:r>
            <a:r>
              <a:rPr lang="mr-IN" sz="2500" dirty="0" smtClean="0"/>
              <a:t>–</a:t>
            </a:r>
            <a:r>
              <a:rPr lang="en-AU" sz="2500" dirty="0" smtClean="0"/>
              <a:t> the controllable variables the company puts together to satisfy this target group </a:t>
            </a:r>
            <a:endParaRPr lang="en-US" sz="2500" dirty="0"/>
          </a:p>
        </p:txBody>
      </p:sp>
      <p:sp>
        <p:nvSpPr>
          <p:cNvPr id="19464" name="Oval 10"/>
          <p:cNvSpPr>
            <a:spLocks noChangeAspect="1" noChangeArrowheads="1"/>
          </p:cNvSpPr>
          <p:nvPr/>
        </p:nvSpPr>
        <p:spPr bwMode="auto">
          <a:xfrm>
            <a:off x="638308" y="3501447"/>
            <a:ext cx="3307005" cy="2989437"/>
          </a:xfrm>
          <a:prstGeom prst="ellipse">
            <a:avLst/>
          </a:prstGeom>
          <a:solidFill>
            <a:schemeClr val="tx1"/>
          </a:solidFill>
          <a:ln w="146050">
            <a:solidFill>
              <a:srgbClr val="BA216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082472" y="3914386"/>
            <a:ext cx="2473528" cy="2518672"/>
          </a:xfrm>
          <a:custGeom>
            <a:avLst/>
            <a:gdLst>
              <a:gd name="connsiteX0" fmla="*/ 0 w 3691010"/>
              <a:gd name="connsiteY0" fmla="*/ 0 h 492443"/>
              <a:gd name="connsiteX1" fmla="*/ 3691010 w 3691010"/>
              <a:gd name="connsiteY1" fmla="*/ 0 h 492443"/>
              <a:gd name="connsiteX2" fmla="*/ 3691010 w 3691010"/>
              <a:gd name="connsiteY2" fmla="*/ 492443 h 492443"/>
              <a:gd name="connsiteX3" fmla="*/ 0 w 3691010"/>
              <a:gd name="connsiteY3" fmla="*/ 492443 h 492443"/>
              <a:gd name="connsiteX4" fmla="*/ 0 w 3691010"/>
              <a:gd name="connsiteY4" fmla="*/ 0 h 492443"/>
              <a:gd name="connsiteX0" fmla="*/ 0 w 3691010"/>
              <a:gd name="connsiteY0" fmla="*/ 0 h 492443"/>
              <a:gd name="connsiteX1" fmla="*/ 3691010 w 3691010"/>
              <a:gd name="connsiteY1" fmla="*/ 0 h 492443"/>
              <a:gd name="connsiteX2" fmla="*/ 3691010 w 3691010"/>
              <a:gd name="connsiteY2" fmla="*/ 492443 h 492443"/>
              <a:gd name="connsiteX3" fmla="*/ 1855525 w 3691010"/>
              <a:gd name="connsiteY3" fmla="*/ 289083 h 492443"/>
              <a:gd name="connsiteX4" fmla="*/ 0 w 3691010"/>
              <a:gd name="connsiteY4" fmla="*/ 492443 h 492443"/>
              <a:gd name="connsiteX5" fmla="*/ 0 w 3691010"/>
              <a:gd name="connsiteY5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010" h="492443">
                <a:moveTo>
                  <a:pt x="0" y="0"/>
                </a:moveTo>
                <a:lnTo>
                  <a:pt x="3691010" y="0"/>
                </a:lnTo>
                <a:lnTo>
                  <a:pt x="3691010" y="492443"/>
                </a:lnTo>
                <a:cubicBezTo>
                  <a:pt x="3075795" y="489003"/>
                  <a:pt x="2470740" y="292523"/>
                  <a:pt x="1855525" y="289083"/>
                </a:cubicBezTo>
                <a:lnTo>
                  <a:pt x="0" y="492443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ArchUp">
              <a:avLst>
                <a:gd name="adj" fmla="val 12419734"/>
              </a:avLst>
            </a:prstTxWarp>
            <a:sp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The marketing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mix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8137" y="4163139"/>
            <a:ext cx="1907200" cy="1674202"/>
            <a:chOff x="9372192" y="3935413"/>
            <a:chExt cx="1986346" cy="1863539"/>
          </a:xfrm>
        </p:grpSpPr>
        <p:grpSp>
          <p:nvGrpSpPr>
            <p:cNvPr id="3" name="Group 2"/>
            <p:cNvGrpSpPr/>
            <p:nvPr/>
          </p:nvGrpSpPr>
          <p:grpSpPr>
            <a:xfrm>
              <a:off x="9372192" y="3935413"/>
              <a:ext cx="1986346" cy="1863539"/>
              <a:chOff x="8378990" y="4161818"/>
              <a:chExt cx="1986346" cy="1863539"/>
            </a:xfrm>
          </p:grpSpPr>
          <p:sp>
            <p:nvSpPr>
              <p:cNvPr id="19" name="Freeform 10"/>
              <p:cNvSpPr>
                <a:spLocks noChangeAspect="1"/>
              </p:cNvSpPr>
              <p:nvPr/>
            </p:nvSpPr>
            <p:spPr bwMode="auto">
              <a:xfrm>
                <a:off x="8378990" y="4161818"/>
                <a:ext cx="1986346" cy="1863539"/>
              </a:xfrm>
              <a:custGeom>
                <a:avLst/>
                <a:gdLst>
                  <a:gd name="T0" fmla="*/ 0 w 992"/>
                  <a:gd name="T1" fmla="*/ 2147483647 h 994"/>
                  <a:gd name="T2" fmla="*/ 2147483647 w 992"/>
                  <a:gd name="T3" fmla="*/ 2147483647 h 994"/>
                  <a:gd name="T4" fmla="*/ 2147483647 w 992"/>
                  <a:gd name="T5" fmla="*/ 2147483647 h 994"/>
                  <a:gd name="T6" fmla="*/ 2147483647 w 992"/>
                  <a:gd name="T7" fmla="*/ 2147483647 h 994"/>
                  <a:gd name="T8" fmla="*/ 2147483647 w 992"/>
                  <a:gd name="T9" fmla="*/ 2147483647 h 994"/>
                  <a:gd name="T10" fmla="*/ 2147483647 w 992"/>
                  <a:gd name="T11" fmla="*/ 2147483647 h 994"/>
                  <a:gd name="T12" fmla="*/ 2147483647 w 992"/>
                  <a:gd name="T13" fmla="*/ 2147483647 h 994"/>
                  <a:gd name="T14" fmla="*/ 2147483647 w 992"/>
                  <a:gd name="T15" fmla="*/ 2147483647 h 994"/>
                  <a:gd name="T16" fmla="*/ 2147483647 w 992"/>
                  <a:gd name="T17" fmla="*/ 2147483647 h 994"/>
                  <a:gd name="T18" fmla="*/ 2147483647 w 992"/>
                  <a:gd name="T19" fmla="*/ 2147483647 h 994"/>
                  <a:gd name="T20" fmla="*/ 2147483647 w 992"/>
                  <a:gd name="T21" fmla="*/ 2147483647 h 994"/>
                  <a:gd name="T22" fmla="*/ 2147483647 w 992"/>
                  <a:gd name="T23" fmla="*/ 2147483647 h 994"/>
                  <a:gd name="T24" fmla="*/ 2147483647 w 992"/>
                  <a:gd name="T25" fmla="*/ 2147483647 h 994"/>
                  <a:gd name="T26" fmla="*/ 2147483647 w 992"/>
                  <a:gd name="T27" fmla="*/ 2147483647 h 994"/>
                  <a:gd name="T28" fmla="*/ 2147483647 w 992"/>
                  <a:gd name="T29" fmla="*/ 2147483647 h 994"/>
                  <a:gd name="T30" fmla="*/ 2147483647 w 992"/>
                  <a:gd name="T31" fmla="*/ 2147483647 h 994"/>
                  <a:gd name="T32" fmla="*/ 2147483647 w 992"/>
                  <a:gd name="T33" fmla="*/ 2147483647 h 994"/>
                  <a:gd name="T34" fmla="*/ 2147483647 w 992"/>
                  <a:gd name="T35" fmla="*/ 2147483647 h 994"/>
                  <a:gd name="T36" fmla="*/ 2147483647 w 992"/>
                  <a:gd name="T37" fmla="*/ 2147483647 h 994"/>
                  <a:gd name="T38" fmla="*/ 2147483647 w 992"/>
                  <a:gd name="T39" fmla="*/ 2147483647 h 994"/>
                  <a:gd name="T40" fmla="*/ 2147483647 w 992"/>
                  <a:gd name="T41" fmla="*/ 2147483647 h 994"/>
                  <a:gd name="T42" fmla="*/ 2147483647 w 992"/>
                  <a:gd name="T43" fmla="*/ 2147483647 h 994"/>
                  <a:gd name="T44" fmla="*/ 2147483647 w 992"/>
                  <a:gd name="T45" fmla="*/ 2147483647 h 994"/>
                  <a:gd name="T46" fmla="*/ 2147483647 w 992"/>
                  <a:gd name="T47" fmla="*/ 2147483647 h 994"/>
                  <a:gd name="T48" fmla="*/ 2147483647 w 992"/>
                  <a:gd name="T49" fmla="*/ 2147483647 h 994"/>
                  <a:gd name="T50" fmla="*/ 2147483647 w 992"/>
                  <a:gd name="T51" fmla="*/ 2147483647 h 994"/>
                  <a:gd name="T52" fmla="*/ 2147483647 w 992"/>
                  <a:gd name="T53" fmla="*/ 2147483647 h 994"/>
                  <a:gd name="T54" fmla="*/ 2147483647 w 992"/>
                  <a:gd name="T55" fmla="*/ 2147483647 h 994"/>
                  <a:gd name="T56" fmla="*/ 2147483647 w 992"/>
                  <a:gd name="T57" fmla="*/ 2147483647 h 994"/>
                  <a:gd name="T58" fmla="*/ 2147483647 w 992"/>
                  <a:gd name="T59" fmla="*/ 2147483647 h 994"/>
                  <a:gd name="T60" fmla="*/ 2147483647 w 992"/>
                  <a:gd name="T61" fmla="*/ 2147483647 h 994"/>
                  <a:gd name="T62" fmla="*/ 2147483647 w 992"/>
                  <a:gd name="T63" fmla="*/ 2147483647 h 994"/>
                  <a:gd name="T64" fmla="*/ 2147483647 w 992"/>
                  <a:gd name="T65" fmla="*/ 2147483647 h 994"/>
                  <a:gd name="T66" fmla="*/ 2147483647 w 992"/>
                  <a:gd name="T67" fmla="*/ 2147483647 h 994"/>
                  <a:gd name="T68" fmla="*/ 2147483647 w 992"/>
                  <a:gd name="T69" fmla="*/ 2147483647 h 994"/>
                  <a:gd name="T70" fmla="*/ 2147483647 w 992"/>
                  <a:gd name="T71" fmla="*/ 2147483647 h 994"/>
                  <a:gd name="T72" fmla="*/ 2147483647 w 992"/>
                  <a:gd name="T73" fmla="*/ 2147483647 h 994"/>
                  <a:gd name="T74" fmla="*/ 2147483647 w 992"/>
                  <a:gd name="T75" fmla="*/ 2147483647 h 994"/>
                  <a:gd name="T76" fmla="*/ 2147483647 w 992"/>
                  <a:gd name="T77" fmla="*/ 2147483647 h 994"/>
                  <a:gd name="T78" fmla="*/ 2147483647 w 992"/>
                  <a:gd name="T79" fmla="*/ 2147483647 h 994"/>
                  <a:gd name="T80" fmla="*/ 2147483647 w 992"/>
                  <a:gd name="T81" fmla="*/ 2147483647 h 994"/>
                  <a:gd name="T82" fmla="*/ 2147483647 w 992"/>
                  <a:gd name="T83" fmla="*/ 2147483647 h 994"/>
                  <a:gd name="T84" fmla="*/ 2147483647 w 992"/>
                  <a:gd name="T85" fmla="*/ 2147483647 h 994"/>
                  <a:gd name="T86" fmla="*/ 0 w 992"/>
                  <a:gd name="T87" fmla="*/ 2147483647 h 99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92"/>
                  <a:gd name="T133" fmla="*/ 0 h 994"/>
                  <a:gd name="T134" fmla="*/ 992 w 992"/>
                  <a:gd name="T135" fmla="*/ 994 h 99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92" h="994">
                    <a:moveTo>
                      <a:pt x="0" y="496"/>
                    </a:moveTo>
                    <a:lnTo>
                      <a:pt x="0" y="496"/>
                    </a:lnTo>
                    <a:lnTo>
                      <a:pt x="0" y="472"/>
                    </a:lnTo>
                    <a:lnTo>
                      <a:pt x="2" y="447"/>
                    </a:lnTo>
                    <a:lnTo>
                      <a:pt x="5" y="421"/>
                    </a:lnTo>
                    <a:lnTo>
                      <a:pt x="9" y="397"/>
                    </a:lnTo>
                    <a:lnTo>
                      <a:pt x="14" y="373"/>
                    </a:lnTo>
                    <a:lnTo>
                      <a:pt x="22" y="349"/>
                    </a:lnTo>
                    <a:lnTo>
                      <a:pt x="29" y="327"/>
                    </a:lnTo>
                    <a:lnTo>
                      <a:pt x="38" y="303"/>
                    </a:lnTo>
                    <a:lnTo>
                      <a:pt x="47" y="281"/>
                    </a:lnTo>
                    <a:lnTo>
                      <a:pt x="59" y="261"/>
                    </a:lnTo>
                    <a:lnTo>
                      <a:pt x="71" y="239"/>
                    </a:lnTo>
                    <a:lnTo>
                      <a:pt x="84" y="219"/>
                    </a:lnTo>
                    <a:lnTo>
                      <a:pt x="97" y="200"/>
                    </a:lnTo>
                    <a:lnTo>
                      <a:pt x="112" y="182"/>
                    </a:lnTo>
                    <a:lnTo>
                      <a:pt x="128" y="163"/>
                    </a:lnTo>
                    <a:lnTo>
                      <a:pt x="145" y="145"/>
                    </a:lnTo>
                    <a:lnTo>
                      <a:pt x="161" y="129"/>
                    </a:lnTo>
                    <a:lnTo>
                      <a:pt x="180" y="114"/>
                    </a:lnTo>
                    <a:lnTo>
                      <a:pt x="198" y="99"/>
                    </a:lnTo>
                    <a:lnTo>
                      <a:pt x="218" y="84"/>
                    </a:lnTo>
                    <a:lnTo>
                      <a:pt x="239" y="72"/>
                    </a:lnTo>
                    <a:lnTo>
                      <a:pt x="259" y="61"/>
                    </a:lnTo>
                    <a:lnTo>
                      <a:pt x="281" y="49"/>
                    </a:lnTo>
                    <a:lnTo>
                      <a:pt x="303" y="40"/>
                    </a:lnTo>
                    <a:lnTo>
                      <a:pt x="325" y="31"/>
                    </a:lnTo>
                    <a:lnTo>
                      <a:pt x="347" y="22"/>
                    </a:lnTo>
                    <a:lnTo>
                      <a:pt x="371" y="16"/>
                    </a:lnTo>
                    <a:lnTo>
                      <a:pt x="395" y="11"/>
                    </a:lnTo>
                    <a:lnTo>
                      <a:pt x="421" y="5"/>
                    </a:lnTo>
                    <a:lnTo>
                      <a:pt x="445" y="4"/>
                    </a:lnTo>
                    <a:lnTo>
                      <a:pt x="470" y="2"/>
                    </a:lnTo>
                    <a:lnTo>
                      <a:pt x="496" y="0"/>
                    </a:lnTo>
                    <a:lnTo>
                      <a:pt x="522" y="2"/>
                    </a:lnTo>
                    <a:lnTo>
                      <a:pt x="546" y="4"/>
                    </a:lnTo>
                    <a:lnTo>
                      <a:pt x="571" y="5"/>
                    </a:lnTo>
                    <a:lnTo>
                      <a:pt x="595" y="11"/>
                    </a:lnTo>
                    <a:lnTo>
                      <a:pt x="619" y="16"/>
                    </a:lnTo>
                    <a:lnTo>
                      <a:pt x="643" y="22"/>
                    </a:lnTo>
                    <a:lnTo>
                      <a:pt x="667" y="31"/>
                    </a:lnTo>
                    <a:lnTo>
                      <a:pt x="689" y="40"/>
                    </a:lnTo>
                    <a:lnTo>
                      <a:pt x="711" y="49"/>
                    </a:lnTo>
                    <a:lnTo>
                      <a:pt x="733" y="61"/>
                    </a:lnTo>
                    <a:lnTo>
                      <a:pt x="753" y="72"/>
                    </a:lnTo>
                    <a:lnTo>
                      <a:pt x="774" y="84"/>
                    </a:lnTo>
                    <a:lnTo>
                      <a:pt x="792" y="99"/>
                    </a:lnTo>
                    <a:lnTo>
                      <a:pt x="812" y="114"/>
                    </a:lnTo>
                    <a:lnTo>
                      <a:pt x="829" y="129"/>
                    </a:lnTo>
                    <a:lnTo>
                      <a:pt x="847" y="145"/>
                    </a:lnTo>
                    <a:lnTo>
                      <a:pt x="864" y="163"/>
                    </a:lnTo>
                    <a:lnTo>
                      <a:pt x="878" y="182"/>
                    </a:lnTo>
                    <a:lnTo>
                      <a:pt x="893" y="200"/>
                    </a:lnTo>
                    <a:lnTo>
                      <a:pt x="908" y="219"/>
                    </a:lnTo>
                    <a:lnTo>
                      <a:pt x="921" y="239"/>
                    </a:lnTo>
                    <a:lnTo>
                      <a:pt x="932" y="261"/>
                    </a:lnTo>
                    <a:lnTo>
                      <a:pt x="943" y="281"/>
                    </a:lnTo>
                    <a:lnTo>
                      <a:pt x="954" y="303"/>
                    </a:lnTo>
                    <a:lnTo>
                      <a:pt x="963" y="327"/>
                    </a:lnTo>
                    <a:lnTo>
                      <a:pt x="970" y="349"/>
                    </a:lnTo>
                    <a:lnTo>
                      <a:pt x="976" y="373"/>
                    </a:lnTo>
                    <a:lnTo>
                      <a:pt x="981" y="397"/>
                    </a:lnTo>
                    <a:lnTo>
                      <a:pt x="987" y="421"/>
                    </a:lnTo>
                    <a:lnTo>
                      <a:pt x="990" y="447"/>
                    </a:lnTo>
                    <a:lnTo>
                      <a:pt x="992" y="472"/>
                    </a:lnTo>
                    <a:lnTo>
                      <a:pt x="992" y="496"/>
                    </a:lnTo>
                    <a:lnTo>
                      <a:pt x="992" y="522"/>
                    </a:lnTo>
                    <a:lnTo>
                      <a:pt x="990" y="548"/>
                    </a:lnTo>
                    <a:lnTo>
                      <a:pt x="987" y="573"/>
                    </a:lnTo>
                    <a:lnTo>
                      <a:pt x="981" y="597"/>
                    </a:lnTo>
                    <a:lnTo>
                      <a:pt x="976" y="621"/>
                    </a:lnTo>
                    <a:lnTo>
                      <a:pt x="970" y="645"/>
                    </a:lnTo>
                    <a:lnTo>
                      <a:pt x="963" y="667"/>
                    </a:lnTo>
                    <a:lnTo>
                      <a:pt x="954" y="691"/>
                    </a:lnTo>
                    <a:lnTo>
                      <a:pt x="943" y="713"/>
                    </a:lnTo>
                    <a:lnTo>
                      <a:pt x="932" y="733"/>
                    </a:lnTo>
                    <a:lnTo>
                      <a:pt x="921" y="755"/>
                    </a:lnTo>
                    <a:lnTo>
                      <a:pt x="908" y="776"/>
                    </a:lnTo>
                    <a:lnTo>
                      <a:pt x="893" y="794"/>
                    </a:lnTo>
                    <a:lnTo>
                      <a:pt x="878" y="812"/>
                    </a:lnTo>
                    <a:lnTo>
                      <a:pt x="864" y="831"/>
                    </a:lnTo>
                    <a:lnTo>
                      <a:pt x="847" y="849"/>
                    </a:lnTo>
                    <a:lnTo>
                      <a:pt x="829" y="864"/>
                    </a:lnTo>
                    <a:lnTo>
                      <a:pt x="812" y="880"/>
                    </a:lnTo>
                    <a:lnTo>
                      <a:pt x="792" y="895"/>
                    </a:lnTo>
                    <a:lnTo>
                      <a:pt x="774" y="910"/>
                    </a:lnTo>
                    <a:lnTo>
                      <a:pt x="753" y="923"/>
                    </a:lnTo>
                    <a:lnTo>
                      <a:pt x="733" y="934"/>
                    </a:lnTo>
                    <a:lnTo>
                      <a:pt x="711" y="945"/>
                    </a:lnTo>
                    <a:lnTo>
                      <a:pt x="689" y="954"/>
                    </a:lnTo>
                    <a:lnTo>
                      <a:pt x="667" y="963"/>
                    </a:lnTo>
                    <a:lnTo>
                      <a:pt x="643" y="972"/>
                    </a:lnTo>
                    <a:lnTo>
                      <a:pt x="619" y="978"/>
                    </a:lnTo>
                    <a:lnTo>
                      <a:pt x="595" y="983"/>
                    </a:lnTo>
                    <a:lnTo>
                      <a:pt x="571" y="989"/>
                    </a:lnTo>
                    <a:lnTo>
                      <a:pt x="546" y="991"/>
                    </a:lnTo>
                    <a:lnTo>
                      <a:pt x="522" y="992"/>
                    </a:lnTo>
                    <a:lnTo>
                      <a:pt x="496" y="994"/>
                    </a:lnTo>
                    <a:lnTo>
                      <a:pt x="470" y="992"/>
                    </a:lnTo>
                    <a:lnTo>
                      <a:pt x="445" y="991"/>
                    </a:lnTo>
                    <a:lnTo>
                      <a:pt x="421" y="989"/>
                    </a:lnTo>
                    <a:lnTo>
                      <a:pt x="395" y="983"/>
                    </a:lnTo>
                    <a:lnTo>
                      <a:pt x="371" y="978"/>
                    </a:lnTo>
                    <a:lnTo>
                      <a:pt x="347" y="972"/>
                    </a:lnTo>
                    <a:lnTo>
                      <a:pt x="325" y="963"/>
                    </a:lnTo>
                    <a:lnTo>
                      <a:pt x="303" y="954"/>
                    </a:lnTo>
                    <a:lnTo>
                      <a:pt x="281" y="945"/>
                    </a:lnTo>
                    <a:lnTo>
                      <a:pt x="259" y="934"/>
                    </a:lnTo>
                    <a:lnTo>
                      <a:pt x="239" y="923"/>
                    </a:lnTo>
                    <a:lnTo>
                      <a:pt x="218" y="910"/>
                    </a:lnTo>
                    <a:lnTo>
                      <a:pt x="198" y="895"/>
                    </a:lnTo>
                    <a:lnTo>
                      <a:pt x="180" y="880"/>
                    </a:lnTo>
                    <a:lnTo>
                      <a:pt x="161" y="864"/>
                    </a:lnTo>
                    <a:lnTo>
                      <a:pt x="145" y="849"/>
                    </a:lnTo>
                    <a:lnTo>
                      <a:pt x="128" y="831"/>
                    </a:lnTo>
                    <a:lnTo>
                      <a:pt x="112" y="812"/>
                    </a:lnTo>
                    <a:lnTo>
                      <a:pt x="97" y="794"/>
                    </a:lnTo>
                    <a:lnTo>
                      <a:pt x="84" y="776"/>
                    </a:lnTo>
                    <a:lnTo>
                      <a:pt x="71" y="755"/>
                    </a:lnTo>
                    <a:lnTo>
                      <a:pt x="59" y="733"/>
                    </a:lnTo>
                    <a:lnTo>
                      <a:pt x="47" y="713"/>
                    </a:lnTo>
                    <a:lnTo>
                      <a:pt x="38" y="691"/>
                    </a:lnTo>
                    <a:lnTo>
                      <a:pt x="29" y="667"/>
                    </a:lnTo>
                    <a:lnTo>
                      <a:pt x="22" y="645"/>
                    </a:lnTo>
                    <a:lnTo>
                      <a:pt x="14" y="621"/>
                    </a:lnTo>
                    <a:lnTo>
                      <a:pt x="9" y="597"/>
                    </a:lnTo>
                    <a:lnTo>
                      <a:pt x="5" y="573"/>
                    </a:lnTo>
                    <a:lnTo>
                      <a:pt x="2" y="548"/>
                    </a:lnTo>
                    <a:lnTo>
                      <a:pt x="0" y="522"/>
                    </a:lnTo>
                    <a:lnTo>
                      <a:pt x="0" y="49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ChangeAspect="1"/>
              </p:cNvSpPr>
              <p:nvPr/>
            </p:nvSpPr>
            <p:spPr bwMode="auto">
              <a:xfrm>
                <a:off x="8531388" y="4314219"/>
                <a:ext cx="1688027" cy="1583664"/>
              </a:xfrm>
              <a:custGeom>
                <a:avLst/>
                <a:gdLst>
                  <a:gd name="T0" fmla="*/ 0 w 992"/>
                  <a:gd name="T1" fmla="*/ 2147483647 h 994"/>
                  <a:gd name="T2" fmla="*/ 2147483647 w 992"/>
                  <a:gd name="T3" fmla="*/ 2147483647 h 994"/>
                  <a:gd name="T4" fmla="*/ 2147483647 w 992"/>
                  <a:gd name="T5" fmla="*/ 2147483647 h 994"/>
                  <a:gd name="T6" fmla="*/ 2147483647 w 992"/>
                  <a:gd name="T7" fmla="*/ 2147483647 h 994"/>
                  <a:gd name="T8" fmla="*/ 2147483647 w 992"/>
                  <a:gd name="T9" fmla="*/ 2147483647 h 994"/>
                  <a:gd name="T10" fmla="*/ 2147483647 w 992"/>
                  <a:gd name="T11" fmla="*/ 2147483647 h 994"/>
                  <a:gd name="T12" fmla="*/ 2147483647 w 992"/>
                  <a:gd name="T13" fmla="*/ 2147483647 h 994"/>
                  <a:gd name="T14" fmla="*/ 2147483647 w 992"/>
                  <a:gd name="T15" fmla="*/ 2147483647 h 994"/>
                  <a:gd name="T16" fmla="*/ 2147483647 w 992"/>
                  <a:gd name="T17" fmla="*/ 2147483647 h 994"/>
                  <a:gd name="T18" fmla="*/ 2147483647 w 992"/>
                  <a:gd name="T19" fmla="*/ 2147483647 h 994"/>
                  <a:gd name="T20" fmla="*/ 2147483647 w 992"/>
                  <a:gd name="T21" fmla="*/ 2147483647 h 994"/>
                  <a:gd name="T22" fmla="*/ 2147483647 w 992"/>
                  <a:gd name="T23" fmla="*/ 2147483647 h 994"/>
                  <a:gd name="T24" fmla="*/ 2147483647 w 992"/>
                  <a:gd name="T25" fmla="*/ 2147483647 h 994"/>
                  <a:gd name="T26" fmla="*/ 2147483647 w 992"/>
                  <a:gd name="T27" fmla="*/ 2147483647 h 994"/>
                  <a:gd name="T28" fmla="*/ 2147483647 w 992"/>
                  <a:gd name="T29" fmla="*/ 2147483647 h 994"/>
                  <a:gd name="T30" fmla="*/ 2147483647 w 992"/>
                  <a:gd name="T31" fmla="*/ 2147483647 h 994"/>
                  <a:gd name="T32" fmla="*/ 2147483647 w 992"/>
                  <a:gd name="T33" fmla="*/ 2147483647 h 994"/>
                  <a:gd name="T34" fmla="*/ 2147483647 w 992"/>
                  <a:gd name="T35" fmla="*/ 2147483647 h 994"/>
                  <a:gd name="T36" fmla="*/ 2147483647 w 992"/>
                  <a:gd name="T37" fmla="*/ 2147483647 h 994"/>
                  <a:gd name="T38" fmla="*/ 2147483647 w 992"/>
                  <a:gd name="T39" fmla="*/ 2147483647 h 994"/>
                  <a:gd name="T40" fmla="*/ 2147483647 w 992"/>
                  <a:gd name="T41" fmla="*/ 2147483647 h 994"/>
                  <a:gd name="T42" fmla="*/ 2147483647 w 992"/>
                  <a:gd name="T43" fmla="*/ 2147483647 h 994"/>
                  <a:gd name="T44" fmla="*/ 2147483647 w 992"/>
                  <a:gd name="T45" fmla="*/ 2147483647 h 994"/>
                  <a:gd name="T46" fmla="*/ 2147483647 w 992"/>
                  <a:gd name="T47" fmla="*/ 2147483647 h 994"/>
                  <a:gd name="T48" fmla="*/ 2147483647 w 992"/>
                  <a:gd name="T49" fmla="*/ 2147483647 h 994"/>
                  <a:gd name="T50" fmla="*/ 2147483647 w 992"/>
                  <a:gd name="T51" fmla="*/ 2147483647 h 994"/>
                  <a:gd name="T52" fmla="*/ 2147483647 w 992"/>
                  <a:gd name="T53" fmla="*/ 2147483647 h 994"/>
                  <a:gd name="T54" fmla="*/ 2147483647 w 992"/>
                  <a:gd name="T55" fmla="*/ 2147483647 h 994"/>
                  <a:gd name="T56" fmla="*/ 2147483647 w 992"/>
                  <a:gd name="T57" fmla="*/ 2147483647 h 994"/>
                  <a:gd name="T58" fmla="*/ 2147483647 w 992"/>
                  <a:gd name="T59" fmla="*/ 2147483647 h 994"/>
                  <a:gd name="T60" fmla="*/ 2147483647 w 992"/>
                  <a:gd name="T61" fmla="*/ 2147483647 h 994"/>
                  <a:gd name="T62" fmla="*/ 2147483647 w 992"/>
                  <a:gd name="T63" fmla="*/ 2147483647 h 994"/>
                  <a:gd name="T64" fmla="*/ 2147483647 w 992"/>
                  <a:gd name="T65" fmla="*/ 2147483647 h 994"/>
                  <a:gd name="T66" fmla="*/ 2147483647 w 992"/>
                  <a:gd name="T67" fmla="*/ 2147483647 h 994"/>
                  <a:gd name="T68" fmla="*/ 2147483647 w 992"/>
                  <a:gd name="T69" fmla="*/ 2147483647 h 994"/>
                  <a:gd name="T70" fmla="*/ 2147483647 w 992"/>
                  <a:gd name="T71" fmla="*/ 2147483647 h 994"/>
                  <a:gd name="T72" fmla="*/ 2147483647 w 992"/>
                  <a:gd name="T73" fmla="*/ 2147483647 h 994"/>
                  <a:gd name="T74" fmla="*/ 2147483647 w 992"/>
                  <a:gd name="T75" fmla="*/ 2147483647 h 994"/>
                  <a:gd name="T76" fmla="*/ 2147483647 w 992"/>
                  <a:gd name="T77" fmla="*/ 2147483647 h 994"/>
                  <a:gd name="T78" fmla="*/ 2147483647 w 992"/>
                  <a:gd name="T79" fmla="*/ 2147483647 h 994"/>
                  <a:gd name="T80" fmla="*/ 2147483647 w 992"/>
                  <a:gd name="T81" fmla="*/ 2147483647 h 994"/>
                  <a:gd name="T82" fmla="*/ 2147483647 w 992"/>
                  <a:gd name="T83" fmla="*/ 2147483647 h 994"/>
                  <a:gd name="T84" fmla="*/ 2147483647 w 992"/>
                  <a:gd name="T85" fmla="*/ 2147483647 h 994"/>
                  <a:gd name="T86" fmla="*/ 0 w 992"/>
                  <a:gd name="T87" fmla="*/ 2147483647 h 99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92"/>
                  <a:gd name="T133" fmla="*/ 0 h 994"/>
                  <a:gd name="T134" fmla="*/ 992 w 992"/>
                  <a:gd name="T135" fmla="*/ 994 h 99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92" h="994">
                    <a:moveTo>
                      <a:pt x="0" y="496"/>
                    </a:moveTo>
                    <a:lnTo>
                      <a:pt x="0" y="496"/>
                    </a:lnTo>
                    <a:lnTo>
                      <a:pt x="0" y="472"/>
                    </a:lnTo>
                    <a:lnTo>
                      <a:pt x="2" y="447"/>
                    </a:lnTo>
                    <a:lnTo>
                      <a:pt x="5" y="421"/>
                    </a:lnTo>
                    <a:lnTo>
                      <a:pt x="9" y="397"/>
                    </a:lnTo>
                    <a:lnTo>
                      <a:pt x="14" y="373"/>
                    </a:lnTo>
                    <a:lnTo>
                      <a:pt x="22" y="349"/>
                    </a:lnTo>
                    <a:lnTo>
                      <a:pt x="29" y="327"/>
                    </a:lnTo>
                    <a:lnTo>
                      <a:pt x="38" y="303"/>
                    </a:lnTo>
                    <a:lnTo>
                      <a:pt x="47" y="281"/>
                    </a:lnTo>
                    <a:lnTo>
                      <a:pt x="59" y="261"/>
                    </a:lnTo>
                    <a:lnTo>
                      <a:pt x="71" y="239"/>
                    </a:lnTo>
                    <a:lnTo>
                      <a:pt x="84" y="219"/>
                    </a:lnTo>
                    <a:lnTo>
                      <a:pt x="97" y="200"/>
                    </a:lnTo>
                    <a:lnTo>
                      <a:pt x="112" y="182"/>
                    </a:lnTo>
                    <a:lnTo>
                      <a:pt x="128" y="163"/>
                    </a:lnTo>
                    <a:lnTo>
                      <a:pt x="145" y="145"/>
                    </a:lnTo>
                    <a:lnTo>
                      <a:pt x="161" y="129"/>
                    </a:lnTo>
                    <a:lnTo>
                      <a:pt x="180" y="114"/>
                    </a:lnTo>
                    <a:lnTo>
                      <a:pt x="198" y="99"/>
                    </a:lnTo>
                    <a:lnTo>
                      <a:pt x="218" y="84"/>
                    </a:lnTo>
                    <a:lnTo>
                      <a:pt x="239" y="72"/>
                    </a:lnTo>
                    <a:lnTo>
                      <a:pt x="259" y="61"/>
                    </a:lnTo>
                    <a:lnTo>
                      <a:pt x="281" y="49"/>
                    </a:lnTo>
                    <a:lnTo>
                      <a:pt x="303" y="40"/>
                    </a:lnTo>
                    <a:lnTo>
                      <a:pt x="325" y="31"/>
                    </a:lnTo>
                    <a:lnTo>
                      <a:pt x="347" y="22"/>
                    </a:lnTo>
                    <a:lnTo>
                      <a:pt x="371" y="16"/>
                    </a:lnTo>
                    <a:lnTo>
                      <a:pt x="395" y="11"/>
                    </a:lnTo>
                    <a:lnTo>
                      <a:pt x="421" y="5"/>
                    </a:lnTo>
                    <a:lnTo>
                      <a:pt x="445" y="4"/>
                    </a:lnTo>
                    <a:lnTo>
                      <a:pt x="470" y="2"/>
                    </a:lnTo>
                    <a:lnTo>
                      <a:pt x="496" y="0"/>
                    </a:lnTo>
                    <a:lnTo>
                      <a:pt x="522" y="2"/>
                    </a:lnTo>
                    <a:lnTo>
                      <a:pt x="546" y="4"/>
                    </a:lnTo>
                    <a:lnTo>
                      <a:pt x="571" y="5"/>
                    </a:lnTo>
                    <a:lnTo>
                      <a:pt x="595" y="11"/>
                    </a:lnTo>
                    <a:lnTo>
                      <a:pt x="619" y="16"/>
                    </a:lnTo>
                    <a:lnTo>
                      <a:pt x="643" y="22"/>
                    </a:lnTo>
                    <a:lnTo>
                      <a:pt x="667" y="31"/>
                    </a:lnTo>
                    <a:lnTo>
                      <a:pt x="689" y="40"/>
                    </a:lnTo>
                    <a:lnTo>
                      <a:pt x="711" y="49"/>
                    </a:lnTo>
                    <a:lnTo>
                      <a:pt x="733" y="61"/>
                    </a:lnTo>
                    <a:lnTo>
                      <a:pt x="753" y="72"/>
                    </a:lnTo>
                    <a:lnTo>
                      <a:pt x="774" y="84"/>
                    </a:lnTo>
                    <a:lnTo>
                      <a:pt x="792" y="99"/>
                    </a:lnTo>
                    <a:lnTo>
                      <a:pt x="812" y="114"/>
                    </a:lnTo>
                    <a:lnTo>
                      <a:pt x="829" y="129"/>
                    </a:lnTo>
                    <a:lnTo>
                      <a:pt x="847" y="145"/>
                    </a:lnTo>
                    <a:lnTo>
                      <a:pt x="864" y="163"/>
                    </a:lnTo>
                    <a:lnTo>
                      <a:pt x="878" y="182"/>
                    </a:lnTo>
                    <a:lnTo>
                      <a:pt x="893" y="200"/>
                    </a:lnTo>
                    <a:lnTo>
                      <a:pt x="908" y="219"/>
                    </a:lnTo>
                    <a:lnTo>
                      <a:pt x="921" y="239"/>
                    </a:lnTo>
                    <a:lnTo>
                      <a:pt x="932" y="261"/>
                    </a:lnTo>
                    <a:lnTo>
                      <a:pt x="943" y="281"/>
                    </a:lnTo>
                    <a:lnTo>
                      <a:pt x="954" y="303"/>
                    </a:lnTo>
                    <a:lnTo>
                      <a:pt x="963" y="327"/>
                    </a:lnTo>
                    <a:lnTo>
                      <a:pt x="970" y="349"/>
                    </a:lnTo>
                    <a:lnTo>
                      <a:pt x="976" y="373"/>
                    </a:lnTo>
                    <a:lnTo>
                      <a:pt x="981" y="397"/>
                    </a:lnTo>
                    <a:lnTo>
                      <a:pt x="987" y="421"/>
                    </a:lnTo>
                    <a:lnTo>
                      <a:pt x="990" y="447"/>
                    </a:lnTo>
                    <a:lnTo>
                      <a:pt x="992" y="472"/>
                    </a:lnTo>
                    <a:lnTo>
                      <a:pt x="992" y="496"/>
                    </a:lnTo>
                    <a:lnTo>
                      <a:pt x="992" y="522"/>
                    </a:lnTo>
                    <a:lnTo>
                      <a:pt x="990" y="548"/>
                    </a:lnTo>
                    <a:lnTo>
                      <a:pt x="987" y="573"/>
                    </a:lnTo>
                    <a:lnTo>
                      <a:pt x="981" y="597"/>
                    </a:lnTo>
                    <a:lnTo>
                      <a:pt x="976" y="621"/>
                    </a:lnTo>
                    <a:lnTo>
                      <a:pt x="970" y="645"/>
                    </a:lnTo>
                    <a:lnTo>
                      <a:pt x="963" y="667"/>
                    </a:lnTo>
                    <a:lnTo>
                      <a:pt x="954" y="691"/>
                    </a:lnTo>
                    <a:lnTo>
                      <a:pt x="943" y="713"/>
                    </a:lnTo>
                    <a:lnTo>
                      <a:pt x="932" y="733"/>
                    </a:lnTo>
                    <a:lnTo>
                      <a:pt x="921" y="755"/>
                    </a:lnTo>
                    <a:lnTo>
                      <a:pt x="908" y="776"/>
                    </a:lnTo>
                    <a:lnTo>
                      <a:pt x="893" y="794"/>
                    </a:lnTo>
                    <a:lnTo>
                      <a:pt x="878" y="812"/>
                    </a:lnTo>
                    <a:lnTo>
                      <a:pt x="864" y="831"/>
                    </a:lnTo>
                    <a:lnTo>
                      <a:pt x="847" y="849"/>
                    </a:lnTo>
                    <a:lnTo>
                      <a:pt x="829" y="864"/>
                    </a:lnTo>
                    <a:lnTo>
                      <a:pt x="812" y="880"/>
                    </a:lnTo>
                    <a:lnTo>
                      <a:pt x="792" y="895"/>
                    </a:lnTo>
                    <a:lnTo>
                      <a:pt x="774" y="910"/>
                    </a:lnTo>
                    <a:lnTo>
                      <a:pt x="753" y="923"/>
                    </a:lnTo>
                    <a:lnTo>
                      <a:pt x="733" y="934"/>
                    </a:lnTo>
                    <a:lnTo>
                      <a:pt x="711" y="945"/>
                    </a:lnTo>
                    <a:lnTo>
                      <a:pt x="689" y="954"/>
                    </a:lnTo>
                    <a:lnTo>
                      <a:pt x="667" y="963"/>
                    </a:lnTo>
                    <a:lnTo>
                      <a:pt x="643" y="972"/>
                    </a:lnTo>
                    <a:lnTo>
                      <a:pt x="619" y="978"/>
                    </a:lnTo>
                    <a:lnTo>
                      <a:pt x="595" y="983"/>
                    </a:lnTo>
                    <a:lnTo>
                      <a:pt x="571" y="989"/>
                    </a:lnTo>
                    <a:lnTo>
                      <a:pt x="546" y="991"/>
                    </a:lnTo>
                    <a:lnTo>
                      <a:pt x="522" y="992"/>
                    </a:lnTo>
                    <a:lnTo>
                      <a:pt x="496" y="994"/>
                    </a:lnTo>
                    <a:lnTo>
                      <a:pt x="470" y="992"/>
                    </a:lnTo>
                    <a:lnTo>
                      <a:pt x="445" y="991"/>
                    </a:lnTo>
                    <a:lnTo>
                      <a:pt x="421" y="989"/>
                    </a:lnTo>
                    <a:lnTo>
                      <a:pt x="395" y="983"/>
                    </a:lnTo>
                    <a:lnTo>
                      <a:pt x="371" y="978"/>
                    </a:lnTo>
                    <a:lnTo>
                      <a:pt x="347" y="972"/>
                    </a:lnTo>
                    <a:lnTo>
                      <a:pt x="325" y="963"/>
                    </a:lnTo>
                    <a:lnTo>
                      <a:pt x="303" y="954"/>
                    </a:lnTo>
                    <a:lnTo>
                      <a:pt x="281" y="945"/>
                    </a:lnTo>
                    <a:lnTo>
                      <a:pt x="259" y="934"/>
                    </a:lnTo>
                    <a:lnTo>
                      <a:pt x="239" y="923"/>
                    </a:lnTo>
                    <a:lnTo>
                      <a:pt x="218" y="910"/>
                    </a:lnTo>
                    <a:lnTo>
                      <a:pt x="198" y="895"/>
                    </a:lnTo>
                    <a:lnTo>
                      <a:pt x="180" y="880"/>
                    </a:lnTo>
                    <a:lnTo>
                      <a:pt x="161" y="864"/>
                    </a:lnTo>
                    <a:lnTo>
                      <a:pt x="145" y="849"/>
                    </a:lnTo>
                    <a:lnTo>
                      <a:pt x="128" y="831"/>
                    </a:lnTo>
                    <a:lnTo>
                      <a:pt x="112" y="812"/>
                    </a:lnTo>
                    <a:lnTo>
                      <a:pt x="97" y="794"/>
                    </a:lnTo>
                    <a:lnTo>
                      <a:pt x="84" y="776"/>
                    </a:lnTo>
                    <a:lnTo>
                      <a:pt x="71" y="755"/>
                    </a:lnTo>
                    <a:lnTo>
                      <a:pt x="59" y="733"/>
                    </a:lnTo>
                    <a:lnTo>
                      <a:pt x="47" y="713"/>
                    </a:lnTo>
                    <a:lnTo>
                      <a:pt x="38" y="691"/>
                    </a:lnTo>
                    <a:lnTo>
                      <a:pt x="29" y="667"/>
                    </a:lnTo>
                    <a:lnTo>
                      <a:pt x="22" y="645"/>
                    </a:lnTo>
                    <a:lnTo>
                      <a:pt x="14" y="621"/>
                    </a:lnTo>
                    <a:lnTo>
                      <a:pt x="9" y="597"/>
                    </a:lnTo>
                    <a:lnTo>
                      <a:pt x="5" y="573"/>
                    </a:lnTo>
                    <a:lnTo>
                      <a:pt x="2" y="548"/>
                    </a:lnTo>
                    <a:lnTo>
                      <a:pt x="0" y="522"/>
                    </a:lnTo>
                    <a:lnTo>
                      <a:pt x="0" y="4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Freeform 10"/>
            <p:cNvSpPr>
              <a:spLocks noChangeAspect="1"/>
            </p:cNvSpPr>
            <p:nvPr/>
          </p:nvSpPr>
          <p:spPr bwMode="auto">
            <a:xfrm>
              <a:off x="9642601" y="4211101"/>
              <a:ext cx="1425203" cy="1337089"/>
            </a:xfrm>
            <a:custGeom>
              <a:avLst/>
              <a:gdLst>
                <a:gd name="T0" fmla="*/ 0 w 992"/>
                <a:gd name="T1" fmla="*/ 2147483647 h 994"/>
                <a:gd name="T2" fmla="*/ 2147483647 w 992"/>
                <a:gd name="T3" fmla="*/ 2147483647 h 994"/>
                <a:gd name="T4" fmla="*/ 2147483647 w 992"/>
                <a:gd name="T5" fmla="*/ 2147483647 h 994"/>
                <a:gd name="T6" fmla="*/ 2147483647 w 992"/>
                <a:gd name="T7" fmla="*/ 2147483647 h 994"/>
                <a:gd name="T8" fmla="*/ 2147483647 w 992"/>
                <a:gd name="T9" fmla="*/ 2147483647 h 994"/>
                <a:gd name="T10" fmla="*/ 2147483647 w 992"/>
                <a:gd name="T11" fmla="*/ 2147483647 h 994"/>
                <a:gd name="T12" fmla="*/ 2147483647 w 992"/>
                <a:gd name="T13" fmla="*/ 2147483647 h 994"/>
                <a:gd name="T14" fmla="*/ 2147483647 w 992"/>
                <a:gd name="T15" fmla="*/ 2147483647 h 994"/>
                <a:gd name="T16" fmla="*/ 2147483647 w 992"/>
                <a:gd name="T17" fmla="*/ 2147483647 h 994"/>
                <a:gd name="T18" fmla="*/ 2147483647 w 992"/>
                <a:gd name="T19" fmla="*/ 2147483647 h 994"/>
                <a:gd name="T20" fmla="*/ 2147483647 w 992"/>
                <a:gd name="T21" fmla="*/ 2147483647 h 994"/>
                <a:gd name="T22" fmla="*/ 2147483647 w 992"/>
                <a:gd name="T23" fmla="*/ 2147483647 h 994"/>
                <a:gd name="T24" fmla="*/ 2147483647 w 992"/>
                <a:gd name="T25" fmla="*/ 2147483647 h 994"/>
                <a:gd name="T26" fmla="*/ 2147483647 w 992"/>
                <a:gd name="T27" fmla="*/ 2147483647 h 994"/>
                <a:gd name="T28" fmla="*/ 2147483647 w 992"/>
                <a:gd name="T29" fmla="*/ 2147483647 h 994"/>
                <a:gd name="T30" fmla="*/ 2147483647 w 992"/>
                <a:gd name="T31" fmla="*/ 2147483647 h 994"/>
                <a:gd name="T32" fmla="*/ 2147483647 w 992"/>
                <a:gd name="T33" fmla="*/ 2147483647 h 994"/>
                <a:gd name="T34" fmla="*/ 2147483647 w 992"/>
                <a:gd name="T35" fmla="*/ 2147483647 h 994"/>
                <a:gd name="T36" fmla="*/ 2147483647 w 992"/>
                <a:gd name="T37" fmla="*/ 2147483647 h 994"/>
                <a:gd name="T38" fmla="*/ 2147483647 w 992"/>
                <a:gd name="T39" fmla="*/ 2147483647 h 994"/>
                <a:gd name="T40" fmla="*/ 2147483647 w 992"/>
                <a:gd name="T41" fmla="*/ 2147483647 h 994"/>
                <a:gd name="T42" fmla="*/ 2147483647 w 992"/>
                <a:gd name="T43" fmla="*/ 2147483647 h 994"/>
                <a:gd name="T44" fmla="*/ 2147483647 w 992"/>
                <a:gd name="T45" fmla="*/ 2147483647 h 994"/>
                <a:gd name="T46" fmla="*/ 2147483647 w 992"/>
                <a:gd name="T47" fmla="*/ 2147483647 h 994"/>
                <a:gd name="T48" fmla="*/ 2147483647 w 992"/>
                <a:gd name="T49" fmla="*/ 2147483647 h 994"/>
                <a:gd name="T50" fmla="*/ 2147483647 w 992"/>
                <a:gd name="T51" fmla="*/ 2147483647 h 994"/>
                <a:gd name="T52" fmla="*/ 2147483647 w 992"/>
                <a:gd name="T53" fmla="*/ 2147483647 h 994"/>
                <a:gd name="T54" fmla="*/ 2147483647 w 992"/>
                <a:gd name="T55" fmla="*/ 2147483647 h 994"/>
                <a:gd name="T56" fmla="*/ 2147483647 w 992"/>
                <a:gd name="T57" fmla="*/ 2147483647 h 994"/>
                <a:gd name="T58" fmla="*/ 2147483647 w 992"/>
                <a:gd name="T59" fmla="*/ 2147483647 h 994"/>
                <a:gd name="T60" fmla="*/ 2147483647 w 992"/>
                <a:gd name="T61" fmla="*/ 2147483647 h 994"/>
                <a:gd name="T62" fmla="*/ 2147483647 w 992"/>
                <a:gd name="T63" fmla="*/ 2147483647 h 994"/>
                <a:gd name="T64" fmla="*/ 2147483647 w 992"/>
                <a:gd name="T65" fmla="*/ 2147483647 h 994"/>
                <a:gd name="T66" fmla="*/ 2147483647 w 992"/>
                <a:gd name="T67" fmla="*/ 2147483647 h 994"/>
                <a:gd name="T68" fmla="*/ 2147483647 w 992"/>
                <a:gd name="T69" fmla="*/ 2147483647 h 994"/>
                <a:gd name="T70" fmla="*/ 2147483647 w 992"/>
                <a:gd name="T71" fmla="*/ 2147483647 h 994"/>
                <a:gd name="T72" fmla="*/ 2147483647 w 992"/>
                <a:gd name="T73" fmla="*/ 2147483647 h 994"/>
                <a:gd name="T74" fmla="*/ 2147483647 w 992"/>
                <a:gd name="T75" fmla="*/ 2147483647 h 994"/>
                <a:gd name="T76" fmla="*/ 2147483647 w 992"/>
                <a:gd name="T77" fmla="*/ 2147483647 h 994"/>
                <a:gd name="T78" fmla="*/ 2147483647 w 992"/>
                <a:gd name="T79" fmla="*/ 2147483647 h 994"/>
                <a:gd name="T80" fmla="*/ 2147483647 w 992"/>
                <a:gd name="T81" fmla="*/ 2147483647 h 994"/>
                <a:gd name="T82" fmla="*/ 2147483647 w 992"/>
                <a:gd name="T83" fmla="*/ 2147483647 h 994"/>
                <a:gd name="T84" fmla="*/ 2147483647 w 992"/>
                <a:gd name="T85" fmla="*/ 2147483647 h 994"/>
                <a:gd name="T86" fmla="*/ 0 w 992"/>
                <a:gd name="T87" fmla="*/ 2147483647 h 9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92"/>
                <a:gd name="T133" fmla="*/ 0 h 994"/>
                <a:gd name="T134" fmla="*/ 992 w 992"/>
                <a:gd name="T135" fmla="*/ 994 h 9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92" h="994">
                  <a:moveTo>
                    <a:pt x="0" y="496"/>
                  </a:moveTo>
                  <a:lnTo>
                    <a:pt x="0" y="496"/>
                  </a:lnTo>
                  <a:lnTo>
                    <a:pt x="0" y="472"/>
                  </a:lnTo>
                  <a:lnTo>
                    <a:pt x="2" y="447"/>
                  </a:lnTo>
                  <a:lnTo>
                    <a:pt x="5" y="421"/>
                  </a:lnTo>
                  <a:lnTo>
                    <a:pt x="9" y="397"/>
                  </a:lnTo>
                  <a:lnTo>
                    <a:pt x="14" y="373"/>
                  </a:lnTo>
                  <a:lnTo>
                    <a:pt x="22" y="349"/>
                  </a:lnTo>
                  <a:lnTo>
                    <a:pt x="29" y="327"/>
                  </a:lnTo>
                  <a:lnTo>
                    <a:pt x="38" y="303"/>
                  </a:lnTo>
                  <a:lnTo>
                    <a:pt x="47" y="281"/>
                  </a:lnTo>
                  <a:lnTo>
                    <a:pt x="59" y="261"/>
                  </a:lnTo>
                  <a:lnTo>
                    <a:pt x="71" y="239"/>
                  </a:lnTo>
                  <a:lnTo>
                    <a:pt x="84" y="219"/>
                  </a:lnTo>
                  <a:lnTo>
                    <a:pt x="97" y="200"/>
                  </a:lnTo>
                  <a:lnTo>
                    <a:pt x="112" y="182"/>
                  </a:lnTo>
                  <a:lnTo>
                    <a:pt x="128" y="163"/>
                  </a:lnTo>
                  <a:lnTo>
                    <a:pt x="145" y="145"/>
                  </a:lnTo>
                  <a:lnTo>
                    <a:pt x="161" y="129"/>
                  </a:lnTo>
                  <a:lnTo>
                    <a:pt x="180" y="114"/>
                  </a:lnTo>
                  <a:lnTo>
                    <a:pt x="198" y="99"/>
                  </a:lnTo>
                  <a:lnTo>
                    <a:pt x="218" y="84"/>
                  </a:lnTo>
                  <a:lnTo>
                    <a:pt x="239" y="72"/>
                  </a:lnTo>
                  <a:lnTo>
                    <a:pt x="259" y="61"/>
                  </a:lnTo>
                  <a:lnTo>
                    <a:pt x="281" y="49"/>
                  </a:lnTo>
                  <a:lnTo>
                    <a:pt x="303" y="40"/>
                  </a:lnTo>
                  <a:lnTo>
                    <a:pt x="325" y="31"/>
                  </a:lnTo>
                  <a:lnTo>
                    <a:pt x="347" y="22"/>
                  </a:lnTo>
                  <a:lnTo>
                    <a:pt x="371" y="16"/>
                  </a:lnTo>
                  <a:lnTo>
                    <a:pt x="395" y="11"/>
                  </a:lnTo>
                  <a:lnTo>
                    <a:pt x="421" y="5"/>
                  </a:lnTo>
                  <a:lnTo>
                    <a:pt x="445" y="4"/>
                  </a:lnTo>
                  <a:lnTo>
                    <a:pt x="470" y="2"/>
                  </a:lnTo>
                  <a:lnTo>
                    <a:pt x="496" y="0"/>
                  </a:lnTo>
                  <a:lnTo>
                    <a:pt x="522" y="2"/>
                  </a:lnTo>
                  <a:lnTo>
                    <a:pt x="546" y="4"/>
                  </a:lnTo>
                  <a:lnTo>
                    <a:pt x="571" y="5"/>
                  </a:lnTo>
                  <a:lnTo>
                    <a:pt x="595" y="11"/>
                  </a:lnTo>
                  <a:lnTo>
                    <a:pt x="619" y="16"/>
                  </a:lnTo>
                  <a:lnTo>
                    <a:pt x="643" y="22"/>
                  </a:lnTo>
                  <a:lnTo>
                    <a:pt x="667" y="31"/>
                  </a:lnTo>
                  <a:lnTo>
                    <a:pt x="689" y="40"/>
                  </a:lnTo>
                  <a:lnTo>
                    <a:pt x="711" y="49"/>
                  </a:lnTo>
                  <a:lnTo>
                    <a:pt x="733" y="61"/>
                  </a:lnTo>
                  <a:lnTo>
                    <a:pt x="753" y="72"/>
                  </a:lnTo>
                  <a:lnTo>
                    <a:pt x="774" y="84"/>
                  </a:lnTo>
                  <a:lnTo>
                    <a:pt x="792" y="99"/>
                  </a:lnTo>
                  <a:lnTo>
                    <a:pt x="812" y="114"/>
                  </a:lnTo>
                  <a:lnTo>
                    <a:pt x="829" y="129"/>
                  </a:lnTo>
                  <a:lnTo>
                    <a:pt x="847" y="145"/>
                  </a:lnTo>
                  <a:lnTo>
                    <a:pt x="864" y="163"/>
                  </a:lnTo>
                  <a:lnTo>
                    <a:pt x="878" y="182"/>
                  </a:lnTo>
                  <a:lnTo>
                    <a:pt x="893" y="200"/>
                  </a:lnTo>
                  <a:lnTo>
                    <a:pt x="908" y="219"/>
                  </a:lnTo>
                  <a:lnTo>
                    <a:pt x="921" y="239"/>
                  </a:lnTo>
                  <a:lnTo>
                    <a:pt x="932" y="261"/>
                  </a:lnTo>
                  <a:lnTo>
                    <a:pt x="943" y="281"/>
                  </a:lnTo>
                  <a:lnTo>
                    <a:pt x="954" y="303"/>
                  </a:lnTo>
                  <a:lnTo>
                    <a:pt x="963" y="327"/>
                  </a:lnTo>
                  <a:lnTo>
                    <a:pt x="970" y="349"/>
                  </a:lnTo>
                  <a:lnTo>
                    <a:pt x="976" y="373"/>
                  </a:lnTo>
                  <a:lnTo>
                    <a:pt x="981" y="397"/>
                  </a:lnTo>
                  <a:lnTo>
                    <a:pt x="987" y="421"/>
                  </a:lnTo>
                  <a:lnTo>
                    <a:pt x="990" y="447"/>
                  </a:lnTo>
                  <a:lnTo>
                    <a:pt x="992" y="472"/>
                  </a:lnTo>
                  <a:lnTo>
                    <a:pt x="992" y="496"/>
                  </a:lnTo>
                  <a:lnTo>
                    <a:pt x="992" y="522"/>
                  </a:lnTo>
                  <a:lnTo>
                    <a:pt x="990" y="548"/>
                  </a:lnTo>
                  <a:lnTo>
                    <a:pt x="987" y="573"/>
                  </a:lnTo>
                  <a:lnTo>
                    <a:pt x="981" y="597"/>
                  </a:lnTo>
                  <a:lnTo>
                    <a:pt x="976" y="621"/>
                  </a:lnTo>
                  <a:lnTo>
                    <a:pt x="970" y="645"/>
                  </a:lnTo>
                  <a:lnTo>
                    <a:pt x="963" y="667"/>
                  </a:lnTo>
                  <a:lnTo>
                    <a:pt x="954" y="691"/>
                  </a:lnTo>
                  <a:lnTo>
                    <a:pt x="943" y="713"/>
                  </a:lnTo>
                  <a:lnTo>
                    <a:pt x="932" y="733"/>
                  </a:lnTo>
                  <a:lnTo>
                    <a:pt x="921" y="755"/>
                  </a:lnTo>
                  <a:lnTo>
                    <a:pt x="908" y="776"/>
                  </a:lnTo>
                  <a:lnTo>
                    <a:pt x="893" y="794"/>
                  </a:lnTo>
                  <a:lnTo>
                    <a:pt x="878" y="812"/>
                  </a:lnTo>
                  <a:lnTo>
                    <a:pt x="864" y="831"/>
                  </a:lnTo>
                  <a:lnTo>
                    <a:pt x="847" y="849"/>
                  </a:lnTo>
                  <a:lnTo>
                    <a:pt x="829" y="864"/>
                  </a:lnTo>
                  <a:lnTo>
                    <a:pt x="812" y="880"/>
                  </a:lnTo>
                  <a:lnTo>
                    <a:pt x="792" y="895"/>
                  </a:lnTo>
                  <a:lnTo>
                    <a:pt x="774" y="910"/>
                  </a:lnTo>
                  <a:lnTo>
                    <a:pt x="753" y="923"/>
                  </a:lnTo>
                  <a:lnTo>
                    <a:pt x="733" y="934"/>
                  </a:lnTo>
                  <a:lnTo>
                    <a:pt x="711" y="945"/>
                  </a:lnTo>
                  <a:lnTo>
                    <a:pt x="689" y="954"/>
                  </a:lnTo>
                  <a:lnTo>
                    <a:pt x="667" y="963"/>
                  </a:lnTo>
                  <a:lnTo>
                    <a:pt x="643" y="972"/>
                  </a:lnTo>
                  <a:lnTo>
                    <a:pt x="619" y="978"/>
                  </a:lnTo>
                  <a:lnTo>
                    <a:pt x="595" y="983"/>
                  </a:lnTo>
                  <a:lnTo>
                    <a:pt x="571" y="989"/>
                  </a:lnTo>
                  <a:lnTo>
                    <a:pt x="546" y="991"/>
                  </a:lnTo>
                  <a:lnTo>
                    <a:pt x="522" y="992"/>
                  </a:lnTo>
                  <a:lnTo>
                    <a:pt x="496" y="994"/>
                  </a:lnTo>
                  <a:lnTo>
                    <a:pt x="470" y="992"/>
                  </a:lnTo>
                  <a:lnTo>
                    <a:pt x="445" y="991"/>
                  </a:lnTo>
                  <a:lnTo>
                    <a:pt x="421" y="989"/>
                  </a:lnTo>
                  <a:lnTo>
                    <a:pt x="395" y="983"/>
                  </a:lnTo>
                  <a:lnTo>
                    <a:pt x="371" y="978"/>
                  </a:lnTo>
                  <a:lnTo>
                    <a:pt x="347" y="972"/>
                  </a:lnTo>
                  <a:lnTo>
                    <a:pt x="325" y="963"/>
                  </a:lnTo>
                  <a:lnTo>
                    <a:pt x="303" y="954"/>
                  </a:lnTo>
                  <a:lnTo>
                    <a:pt x="281" y="945"/>
                  </a:lnTo>
                  <a:lnTo>
                    <a:pt x="259" y="934"/>
                  </a:lnTo>
                  <a:lnTo>
                    <a:pt x="239" y="923"/>
                  </a:lnTo>
                  <a:lnTo>
                    <a:pt x="218" y="910"/>
                  </a:lnTo>
                  <a:lnTo>
                    <a:pt x="198" y="895"/>
                  </a:lnTo>
                  <a:lnTo>
                    <a:pt x="180" y="880"/>
                  </a:lnTo>
                  <a:lnTo>
                    <a:pt x="161" y="864"/>
                  </a:lnTo>
                  <a:lnTo>
                    <a:pt x="145" y="849"/>
                  </a:lnTo>
                  <a:lnTo>
                    <a:pt x="128" y="831"/>
                  </a:lnTo>
                  <a:lnTo>
                    <a:pt x="112" y="812"/>
                  </a:lnTo>
                  <a:lnTo>
                    <a:pt x="97" y="794"/>
                  </a:lnTo>
                  <a:lnTo>
                    <a:pt x="84" y="776"/>
                  </a:lnTo>
                  <a:lnTo>
                    <a:pt x="71" y="755"/>
                  </a:lnTo>
                  <a:lnTo>
                    <a:pt x="59" y="733"/>
                  </a:lnTo>
                  <a:lnTo>
                    <a:pt x="47" y="713"/>
                  </a:lnTo>
                  <a:lnTo>
                    <a:pt x="38" y="691"/>
                  </a:lnTo>
                  <a:lnTo>
                    <a:pt x="29" y="667"/>
                  </a:lnTo>
                  <a:lnTo>
                    <a:pt x="22" y="645"/>
                  </a:lnTo>
                  <a:lnTo>
                    <a:pt x="14" y="621"/>
                  </a:lnTo>
                  <a:lnTo>
                    <a:pt x="9" y="597"/>
                  </a:lnTo>
                  <a:lnTo>
                    <a:pt x="5" y="573"/>
                  </a:lnTo>
                  <a:lnTo>
                    <a:pt x="2" y="548"/>
                  </a:lnTo>
                  <a:lnTo>
                    <a:pt x="0" y="522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FFF05B"/>
            </a:solidFill>
            <a:ln w="146050">
              <a:solidFill>
                <a:srgbClr val="FFEB3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758740" y="4668432"/>
            <a:ext cx="1150963" cy="66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TARGET 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0433" y="6529391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Exhibit 2-2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356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293</Words>
  <Application>Microsoft Macintosh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Cooper Black</vt:lpstr>
      <vt:lpstr>Gill Sans MT</vt:lpstr>
      <vt:lpstr>Mangal</vt:lpstr>
      <vt:lpstr>Arial</vt:lpstr>
      <vt:lpstr>Calibri</vt:lpstr>
      <vt:lpstr>Wingdings</vt:lpstr>
      <vt:lpstr>Gallery</vt:lpstr>
      <vt:lpstr>The Management Job in Marketing</vt:lpstr>
      <vt:lpstr>What is a Marketing Strategy?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Management Job in Marketing</dc:title>
  <dc:creator>Microsoft Office User</dc:creator>
  <cp:lastModifiedBy>Microsoft Office User</cp:lastModifiedBy>
  <cp:revision>11</cp:revision>
  <dcterms:created xsi:type="dcterms:W3CDTF">2020-12-13T06:09:23Z</dcterms:created>
  <dcterms:modified xsi:type="dcterms:W3CDTF">2020-12-13T06:58:02Z</dcterms:modified>
</cp:coreProperties>
</file>