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25"/>
  </p:notesMasterIdLst>
  <p:sldIdLst>
    <p:sldId id="258" r:id="rId2"/>
    <p:sldId id="303" r:id="rId3"/>
    <p:sldId id="305" r:id="rId4"/>
    <p:sldId id="308" r:id="rId5"/>
    <p:sldId id="310" r:id="rId6"/>
    <p:sldId id="312" r:id="rId7"/>
    <p:sldId id="311" r:id="rId8"/>
    <p:sldId id="314" r:id="rId9"/>
    <p:sldId id="306" r:id="rId10"/>
    <p:sldId id="316" r:id="rId11"/>
    <p:sldId id="331" r:id="rId12"/>
    <p:sldId id="317" r:id="rId13"/>
    <p:sldId id="326" r:id="rId14"/>
    <p:sldId id="328" r:id="rId15"/>
    <p:sldId id="327" r:id="rId16"/>
    <p:sldId id="329" r:id="rId17"/>
    <p:sldId id="330" r:id="rId18"/>
    <p:sldId id="307" r:id="rId19"/>
    <p:sldId id="318" r:id="rId20"/>
    <p:sldId id="319" r:id="rId21"/>
    <p:sldId id="320" r:id="rId22"/>
    <p:sldId id="260" r:id="rId23"/>
    <p:sldId id="321" r:id="rId24"/>
  </p:sldIdLst>
  <p:sldSz cx="9144000" cy="5143500" type="screen16x9"/>
  <p:notesSz cx="6858000" cy="9144000"/>
  <p:embeddedFontLst>
    <p:embeddedFont>
      <p:font typeface="Arvo" panose="020B0604020202020204" charset="0"/>
      <p:regular r:id="rId26"/>
      <p:bold r:id="rId27"/>
      <p:italic r:id="rId28"/>
      <p:boldItalic r:id="rId29"/>
    </p:embeddedFont>
    <p:embeddedFont>
      <p:font typeface="Cabin" panose="020B0604020202020204" charset="0"/>
      <p:regular r:id="rId30"/>
      <p:bold r:id="rId31"/>
      <p:italic r:id="rId32"/>
      <p:boldItalic r:id="rId33"/>
    </p:embeddedFont>
    <p:embeddedFont>
      <p:font typeface="Cabin Regular" panose="020B0604020202020204" charset="0"/>
      <p:regular r:id="rId34"/>
      <p:bold r:id="rId35"/>
      <p:italic r:id="rId36"/>
      <p:boldItalic r:id="rId37"/>
    </p:embeddedFont>
    <p:embeddedFont>
      <p:font typeface="Montserrat" panose="00000500000000000000" pitchFamily="50" charset="0"/>
      <p:regular r:id="rId38"/>
      <p:bold r:id="rId39"/>
      <p:italic r:id="rId40"/>
      <p:boldItalic r:id="rId41"/>
    </p:embeddedFont>
    <p:embeddedFont>
      <p:font typeface="Montserrat Black" panose="00000A00000000000000" pitchFamily="50" charset="0"/>
      <p:bold r:id="rId42"/>
      <p:boldItalic r:id="rId43"/>
    </p:embeddedFont>
    <p:embeddedFont>
      <p:font typeface="Montserrat ExtraBold" panose="00000900000000000000" pitchFamily="50" charset="0"/>
      <p:bold r:id="rId44"/>
      <p:boldItalic r:id="rId45"/>
    </p:embeddedFont>
    <p:embeddedFont>
      <p:font typeface="Montserrat Medium" panose="00000600000000000000" pitchFamily="50" charset="0"/>
      <p:regular r:id="rId46"/>
      <p:bold r:id="rId47"/>
      <p:italic r:id="rId48"/>
      <p:boldItalic r:id="rId49"/>
    </p:embeddedFont>
    <p:embeddedFont>
      <p:font typeface="Open Sans" panose="020B0606030504020204" pitchFamily="34" charset="0"/>
      <p:regular r:id="rId50"/>
      <p:bold r:id="rId51"/>
      <p:italic r:id="rId52"/>
      <p:boldItalic r:id="rId53"/>
    </p:embeddedFont>
    <p:embeddedFont>
      <p:font typeface="PT Sans"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8A81A"/>
    <a:srgbClr val="3E516C"/>
    <a:srgbClr val="FCCC3B"/>
    <a:srgbClr val="E6E6E6"/>
    <a:srgbClr val="E9A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7BE4-D316-4183-8768-3345B6F3DF97}">
  <a:tblStyle styleId="{FC7F7BE4-D316-4183-8768-3345B6F3DF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76" autoAdjust="0"/>
  </p:normalViewPr>
  <p:slideViewPr>
    <p:cSldViewPr snapToGrid="0">
      <p:cViewPr>
        <p:scale>
          <a:sx n="100" d="100"/>
          <a:sy n="100" d="100"/>
        </p:scale>
        <p:origin x="-158"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font" Target="fonts/font32.fntdata"/><Relationship Id="rId10" Type="http://schemas.openxmlformats.org/officeDocument/2006/relationships/slide" Target="slides/slide9.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30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Tăng cường bảo mật cho upload file</a:t>
            </a:r>
          </a:p>
        </p:txBody>
      </p:sp>
    </p:spTree>
    <p:extLst>
      <p:ext uri="{BB962C8B-B14F-4D97-AF65-F5344CB8AC3E}">
        <p14:creationId xmlns:p14="http://schemas.microsoft.com/office/powerpoint/2010/main" val="399392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ea541527f_0_18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ea541527f_0_18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Cntt</a:t>
            </a:r>
            <a:r>
              <a:rPr lang="en-US" dirty="0"/>
              <a:t> đã có sự phát triển rất vượt bậc đặc biệt là những năm gần đây càng được ứng dụng nhiều vào mọi mặt của cs, trong đó giáo dục là ngành không thể không nhắc đến</a:t>
            </a:r>
          </a:p>
          <a:p>
            <a:r>
              <a:rPr lang="en-US" dirty="0"/>
              <a:t>Cùng với sự phát triển đó, nhu cầu học tập của </a:t>
            </a:r>
            <a:r>
              <a:rPr lang="en-US" dirty="0" err="1"/>
              <a:t>mn</a:t>
            </a:r>
            <a:r>
              <a:rPr lang="en-US" dirty="0"/>
              <a:t> cũng tăng cao hơn, vì thế mà các bậc cha mẹ không muốn con mình thua thiệt bất kỳ ai nên luôn muốn tìm gia sư dạy kèm cho con mình, nhưng vấn đề tìm kiếm được gia sư giỏi và phù hợp lại là một vấn đề rất khó khăn</a:t>
            </a:r>
          </a:p>
          <a:p>
            <a:r>
              <a:rPr lang="en-US" dirty="0"/>
              <a:t>Trong năm 2020 này đã xảy ra vấn đề mà không ai muốn xảy đến đó chính là dịch bệnh </a:t>
            </a:r>
            <a:r>
              <a:rPr lang="en-US" dirty="0" err="1"/>
              <a:t>covid</a:t>
            </a:r>
            <a:r>
              <a:rPr lang="en-US" dirty="0"/>
              <a:t>, làm cho hơn 1,85 triệu nhiều người, và đến 81 triệu người mất việc trên thế giới nói chung và ở việt nam  là hơn 1,3 triệu. Con người phải giản cách xã hội, không thể đi làm, không thể đến lớp, vì vậy mà các nền tảng học online được phổ biến hơn bao giờ hết</a:t>
            </a:r>
          </a:p>
          <a:p>
            <a:r>
              <a:rPr lang="en-US" dirty="0"/>
              <a:t>Từ những bất cập đó em quyết định xây dựng đề tài “Nền tảng chia sẻ khoá học- học tập trực tuyến thông minh” để ….</a:t>
            </a:r>
          </a:p>
        </p:txBody>
      </p:sp>
    </p:spTree>
    <p:extLst>
      <p:ext uri="{BB962C8B-B14F-4D97-AF65-F5344CB8AC3E}">
        <p14:creationId xmlns:p14="http://schemas.microsoft.com/office/powerpoint/2010/main" val="14222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134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Tìm kiếm: giúp tìm được gia sư theo đúng nhu cầu, tin cậy, ở gần</a:t>
            </a:r>
          </a:p>
          <a:p>
            <a:r>
              <a:rPr lang="en-US" dirty="0"/>
              <a:t>Trò </a:t>
            </a:r>
            <a:r>
              <a:rPr lang="en-US" dirty="0" err="1"/>
              <a:t>chuyện:biết</a:t>
            </a:r>
            <a:r>
              <a:rPr lang="en-US" dirty="0"/>
              <a:t> rõ hơn về gia sư, thuận tiện trao đổi</a:t>
            </a:r>
          </a:p>
          <a:p>
            <a:r>
              <a:rPr lang="en-US" dirty="0"/>
              <a:t>Tài liệu: cung cấp công cụ quản lý tài liệu cá nhân cũng như tài liệu trong khoá học</a:t>
            </a:r>
          </a:p>
          <a:p>
            <a:r>
              <a:rPr lang="en-US" dirty="0"/>
              <a:t>Dạy trực tuyến:  hỗ trợ dạy trực tuyến, cho phép chia sẻ màn hình giữa mọi người trong phòng học</a:t>
            </a:r>
          </a:p>
        </p:txBody>
      </p:sp>
    </p:spTree>
    <p:extLst>
      <p:ext uri="{BB962C8B-B14F-4D97-AF65-F5344CB8AC3E}">
        <p14:creationId xmlns:p14="http://schemas.microsoft.com/office/powerpoint/2010/main" val="173751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484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Những đóng góp chính và quan trọng nhất của đề tài đó là trở thành môi trường kết nối gia sư và học viên lại với nhau, giúp học viên tìm được gia sư theo đúng nhu cầu của mình và gia sư có thể có thêm thu nhập từ các khoá học, cung cấp công cụ giúp quản lý tài liệu, là nền tảng học tập trực tuyến cho mọi người</a:t>
            </a:r>
          </a:p>
        </p:txBody>
      </p:sp>
    </p:spTree>
    <p:extLst>
      <p:ext uri="{BB962C8B-B14F-4D97-AF65-F5344CB8AC3E}">
        <p14:creationId xmlns:p14="http://schemas.microsoft.com/office/powerpoint/2010/main" val="423474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79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0" i="0" dirty="0" err="1">
                <a:solidFill>
                  <a:srgbClr val="1B1B1B"/>
                </a:solidFill>
                <a:effectLst/>
                <a:latin typeface="Open Sans" panose="020B0606030504020204" pitchFamily="34" charset="0"/>
              </a:rPr>
              <a:t>Stringee</a:t>
            </a:r>
            <a:r>
              <a:rPr lang="en-US" b="0" i="0" dirty="0">
                <a:solidFill>
                  <a:srgbClr val="1B1B1B"/>
                </a:solidFill>
                <a:effectLst/>
                <a:latin typeface="Open Sans" panose="020B0606030504020204" pitchFamily="34" charset="0"/>
              </a:rPr>
              <a:t> là nền tảng (SDK/API) cung cấp tính năng Nghe - Gọi - Chat - SMS, có thể tích hợp nhanh vào các ứng dụng web.</a:t>
            </a:r>
          </a:p>
          <a:p>
            <a:pPr marL="158750" indent="0">
              <a:buNone/>
            </a:pPr>
            <a:r>
              <a:rPr lang="en-US" b="0" i="0" dirty="0" err="1">
                <a:solidFill>
                  <a:srgbClr val="333333"/>
                </a:solidFill>
                <a:effectLst/>
                <a:latin typeface="Roboto-Regular"/>
              </a:rPr>
              <a:t>Stringee</a:t>
            </a:r>
            <a:r>
              <a:rPr lang="en-US" b="0" i="0" dirty="0">
                <a:solidFill>
                  <a:srgbClr val="333333"/>
                </a:solidFill>
                <a:effectLst/>
                <a:latin typeface="Roboto-Regular"/>
              </a:rPr>
              <a:t> – một startup trong lĩnh vực lập trình giao tiếp (Communication APIs) của việt nam, sau khi gọi vốn được 2 triệu USD thì đã được các tập đoàn lớn yêu cầu tích hợp như </a:t>
            </a:r>
            <a:r>
              <a:rPr lang="en-US" b="0" i="0" dirty="0">
                <a:solidFill>
                  <a:srgbClr val="535353"/>
                </a:solidFill>
                <a:effectLst/>
                <a:latin typeface="Quicksand"/>
              </a:rPr>
              <a:t>Viettel, VOV, Misa, </a:t>
            </a:r>
            <a:r>
              <a:rPr lang="en-US" b="0" i="0" dirty="0" err="1">
                <a:solidFill>
                  <a:srgbClr val="535353"/>
                </a:solidFill>
                <a:effectLst/>
                <a:latin typeface="Quicksand"/>
              </a:rPr>
              <a:t>Mobifone</a:t>
            </a:r>
            <a:r>
              <a:rPr lang="en-US" b="0" i="0" dirty="0">
                <a:solidFill>
                  <a:srgbClr val="535353"/>
                </a:solidFill>
                <a:effectLst/>
                <a:latin typeface="Quicksand"/>
              </a:rPr>
              <a:t>, </a:t>
            </a:r>
            <a:r>
              <a:rPr lang="en-US" b="0" i="0" dirty="0" err="1">
                <a:solidFill>
                  <a:srgbClr val="535353"/>
                </a:solidFill>
                <a:effectLst/>
                <a:latin typeface="Quicksand"/>
              </a:rPr>
              <a:t>VnDirect</a:t>
            </a:r>
            <a:r>
              <a:rPr lang="en-US" b="0" i="0" dirty="0">
                <a:solidFill>
                  <a:srgbClr val="535353"/>
                </a:solidFill>
                <a:effectLst/>
                <a:latin typeface="Quicksand"/>
              </a:rPr>
              <a:t>, </a:t>
            </a:r>
            <a:r>
              <a:rPr lang="en-US" b="0" i="0" dirty="0" err="1">
                <a:solidFill>
                  <a:srgbClr val="535353"/>
                </a:solidFill>
                <a:effectLst/>
                <a:latin typeface="Quicksand"/>
              </a:rPr>
              <a:t>Mediamart</a:t>
            </a:r>
            <a:r>
              <a:rPr lang="en-US" b="0" i="0" dirty="0">
                <a:solidFill>
                  <a:srgbClr val="535353"/>
                </a:solidFill>
                <a:effectLst/>
                <a:latin typeface="Quicksand"/>
              </a:rPr>
              <a:t>,… </a:t>
            </a:r>
          </a:p>
          <a:p>
            <a:pPr marL="457200" indent="-298450"/>
            <a:r>
              <a:rPr lang="vi-VN" dirty="0" err="1"/>
              <a:t>Firebase</a:t>
            </a:r>
            <a:r>
              <a:rPr lang="vi-VN" dirty="0"/>
              <a:t> là một nền tảng phát triển ứng dụng di động và </a:t>
            </a:r>
            <a:r>
              <a:rPr lang="vi-VN" dirty="0" err="1"/>
              <a:t>website</a:t>
            </a:r>
            <a:r>
              <a:rPr lang="vi-VN" dirty="0"/>
              <a:t>. </a:t>
            </a:r>
            <a:r>
              <a:rPr lang="vi-VN" dirty="0" err="1"/>
              <a:t>Firebase</a:t>
            </a:r>
            <a:r>
              <a:rPr lang="vi-VN" dirty="0"/>
              <a:t> cung cấp rất nhiều công cụ và dịch vụ để triển khai và phát triển cơ sở người dùng mà không cần quan tâm đến hạ tầng phần cứng</a:t>
            </a:r>
            <a:endParaRPr lang="en-US" b="0" i="0" dirty="0">
              <a:solidFill>
                <a:srgbClr val="535353"/>
              </a:solidFill>
              <a:effectLst/>
              <a:latin typeface="Quicksand"/>
            </a:endParaRPr>
          </a:p>
          <a:p>
            <a:pPr marL="457200" indent="-298450"/>
            <a:r>
              <a:rPr lang="en-US" dirty="0"/>
              <a:t>Glitch là 1 nền tảng mà giúp chúng ta có thể xây dựng ứng dụng Node.js trên cloud, public hoặc private .Tính năng:</a:t>
            </a:r>
          </a:p>
          <a:p>
            <a:pPr marL="158750" indent="0">
              <a:buNone/>
            </a:pPr>
            <a:r>
              <a:rPr lang="vi-VN" dirty="0"/>
              <a:t>Hỗ trợ </a:t>
            </a:r>
            <a:r>
              <a:rPr lang="vi-VN" dirty="0" err="1"/>
              <a:t>version</a:t>
            </a:r>
            <a:r>
              <a:rPr lang="vi-VN" dirty="0"/>
              <a:t> </a:t>
            </a:r>
            <a:r>
              <a:rPr lang="vi-VN" dirty="0" err="1"/>
              <a:t>control</a:t>
            </a:r>
            <a:r>
              <a:rPr lang="vi-VN" dirty="0"/>
              <a:t> giống như </a:t>
            </a:r>
            <a:r>
              <a:rPr lang="vi-VN" dirty="0" err="1"/>
              <a:t>git</a:t>
            </a:r>
            <a:endParaRPr lang="en-US" dirty="0"/>
          </a:p>
          <a:p>
            <a:pPr marL="158750" indent="0">
              <a:buNone/>
            </a:pPr>
            <a:r>
              <a:rPr lang="en-US" dirty="0"/>
              <a:t>Cấu hình sẵn domain và hosting</a:t>
            </a:r>
          </a:p>
          <a:p>
            <a:pPr marL="158750" indent="0">
              <a:buNone/>
            </a:pPr>
            <a:r>
              <a:rPr lang="en-US" dirty="0"/>
              <a:t>Cũng cấp nhiều template để sử dụng</a:t>
            </a:r>
          </a:p>
        </p:txBody>
      </p:sp>
    </p:spTree>
    <p:extLst>
      <p:ext uri="{BB962C8B-B14F-4D97-AF65-F5344CB8AC3E}">
        <p14:creationId xmlns:p14="http://schemas.microsoft.com/office/powerpoint/2010/main" val="325757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139253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68" r:id="rId6"/>
    <p:sldLayoutId id="2147483669"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1274847" y="1546492"/>
            <a:ext cx="6594305" cy="1456571"/>
          </a:xfrm>
          <a:prstGeom prst="rect">
            <a:avLst/>
          </a:prstGeom>
        </p:spPr>
        <p:txBody>
          <a:bodyPr spcFirstLastPara="1" wrap="square" lIns="91425" tIns="91425" rIns="91425" bIns="91425" anchor="ctr" anchorCtr="0">
            <a:noAutofit/>
          </a:bodyPr>
          <a:lstStyle/>
          <a:p>
            <a:pPr>
              <a:spcBef>
                <a:spcPts val="600"/>
              </a:spcBef>
            </a:pPr>
            <a:r>
              <a:rPr lang="en-US" altLang="en-US" sz="2400" b="1" i="1" dirty="0">
                <a:solidFill>
                  <a:schemeClr val="tx1"/>
                </a:solidFill>
                <a:latin typeface="Montserrat Medium" panose="00000600000000000000" pitchFamily="2" charset="0"/>
                <a:cs typeface="Times New Roman" panose="02020603050405020304" pitchFamily="18" charset="0"/>
              </a:rPr>
              <a:t>Đề tài</a:t>
            </a:r>
            <a:r>
              <a:rPr lang="en-US" altLang="en-US" sz="2400" b="1" i="1" dirty="0">
                <a:solidFill>
                  <a:schemeClr val="tx1"/>
                </a:solidFill>
                <a:latin typeface="Montserrat" panose="00000500000000000000" pitchFamily="2" charset="0"/>
                <a:cs typeface="Times New Roman" panose="02020603050405020304" pitchFamily="18" charset="0"/>
              </a:rPr>
              <a:t>: </a:t>
            </a:r>
            <a:r>
              <a:rPr lang="en-US" altLang="en-US" sz="2400" b="1" dirty="0">
                <a:solidFill>
                  <a:schemeClr val="tx1"/>
                </a:solidFill>
                <a:latin typeface="Montserrat" panose="00000500000000000000" pitchFamily="2" charset="0"/>
                <a:cs typeface="Times New Roman" panose="02020603050405020304" pitchFamily="18" charset="0"/>
              </a:rPr>
              <a:t>NỀN TẢNG CHIA SẺ KHOÁ HỌC – HỌC TẬP TRỰC TUYẾN THÔNG MINH</a:t>
            </a: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11C15AA6-D073-4A08-8250-313B9C4D8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50" y="454738"/>
            <a:ext cx="865031" cy="865031"/>
          </a:xfrm>
          <a:prstGeom prst="rect">
            <a:avLst/>
          </a:prstGeom>
        </p:spPr>
      </p:pic>
      <p:sp>
        <p:nvSpPr>
          <p:cNvPr id="5" name="Text Box 13">
            <a:extLst>
              <a:ext uri="{FF2B5EF4-FFF2-40B4-BE49-F238E27FC236}">
                <a16:creationId xmlns:a16="http://schemas.microsoft.com/office/drawing/2014/main" id="{810DA676-2837-4B3A-B0B9-DB7E23BA59E3}"/>
              </a:ext>
            </a:extLst>
          </p:cNvPr>
          <p:cNvSpPr txBox="1"/>
          <p:nvPr/>
        </p:nvSpPr>
        <p:spPr>
          <a:xfrm>
            <a:off x="1274847" y="533311"/>
            <a:ext cx="6594306" cy="707886"/>
          </a:xfrm>
          <a:prstGeom prst="rect">
            <a:avLst/>
          </a:prstGeom>
          <a:noFill/>
        </p:spPr>
        <p:txBody>
          <a:bodyPr wrap="square" rtlCol="0">
            <a:spAutoFit/>
          </a:bodyPr>
          <a:lstStyle/>
          <a:p>
            <a:pPr algn="ctr"/>
            <a:r>
              <a:rPr lang="en-US" sz="2000" b="1" dirty="0">
                <a:latin typeface="Montserrat Medium" panose="00000600000000000000" pitchFamily="2" charset="0"/>
                <a:cs typeface="Times New Roman" panose="02020603050405020304" pitchFamily="18" charset="0"/>
              </a:rPr>
              <a:t>TRƯỜNG ĐẠI HỌC CẦN THƠ</a:t>
            </a:r>
          </a:p>
          <a:p>
            <a:pPr algn="ctr"/>
            <a:r>
              <a:rPr lang="en-US" sz="2000" b="1" dirty="0">
                <a:latin typeface="Montserrat Medium" panose="00000600000000000000" pitchFamily="2" charset="0"/>
                <a:cs typeface="Times New Roman" panose="02020603050405020304" pitchFamily="18" charset="0"/>
              </a:rPr>
              <a:t>KHOA CÔNG NGHỆ THÔNG TIN &amp; TRUYỀN THÔNG</a:t>
            </a:r>
          </a:p>
        </p:txBody>
      </p:sp>
      <p:sp>
        <p:nvSpPr>
          <p:cNvPr id="7" name="Google Shape;289;p30">
            <a:extLst>
              <a:ext uri="{FF2B5EF4-FFF2-40B4-BE49-F238E27FC236}">
                <a16:creationId xmlns:a16="http://schemas.microsoft.com/office/drawing/2014/main" id="{98605A2F-A4D0-4A8C-BE3A-4997F4E197F0}"/>
              </a:ext>
            </a:extLst>
          </p:cNvPr>
          <p:cNvSpPr txBox="1">
            <a:spLocks/>
          </p:cNvSpPr>
          <p:nvPr/>
        </p:nvSpPr>
        <p:spPr>
          <a:xfrm>
            <a:off x="5794230" y="3308358"/>
            <a:ext cx="216400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Sinh viên thực hiện: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LÊ MINH NGHĨA</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B1605229</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0" name="Google Shape;289;p30">
            <a:extLst>
              <a:ext uri="{FF2B5EF4-FFF2-40B4-BE49-F238E27FC236}">
                <a16:creationId xmlns:a16="http://schemas.microsoft.com/office/drawing/2014/main" id="{51A55AFF-DF80-4DD5-9580-E936CBAD2A2A}"/>
              </a:ext>
            </a:extLst>
          </p:cNvPr>
          <p:cNvSpPr txBox="1">
            <a:spLocks/>
          </p:cNvSpPr>
          <p:nvPr/>
        </p:nvSpPr>
        <p:spPr>
          <a:xfrm>
            <a:off x="1274847" y="3402613"/>
            <a:ext cx="2369596" cy="622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Giáo viên hướng dẫn:</a:t>
            </a:r>
          </a:p>
          <a:p>
            <a:pPr marL="342900" indent="-342900" algn="l">
              <a:lnSpc>
                <a:spcPct val="120000"/>
              </a:lnSpc>
              <a:spcBef>
                <a:spcPct val="50000"/>
              </a:spcBef>
              <a:buClr>
                <a:srgbClr val="2060E0"/>
              </a:buClr>
              <a:buFont typeface="Wingdings" panose="05000000000000000000" pitchFamily="2" charset="2"/>
              <a:buNone/>
            </a:pPr>
            <a:r>
              <a:rPr lang="en-US" b="1" dirty="0" err="1">
                <a:solidFill>
                  <a:srgbClr val="3E516C"/>
                </a:solidFill>
                <a:latin typeface="Montserrat Medium" panose="00000600000000000000" pitchFamily="2" charset="0"/>
                <a:cs typeface="Times New Roman" panose="02020603050405020304" pitchFamily="18" charset="0"/>
              </a:rPr>
              <a:t>Ths</a:t>
            </a:r>
            <a:r>
              <a:rPr lang="en-US" b="1" dirty="0">
                <a:solidFill>
                  <a:srgbClr val="3E516C"/>
                </a:solidFill>
                <a:latin typeface="Montserrat Medium" panose="00000600000000000000" pitchFamily="2" charset="0"/>
                <a:cs typeface="Times New Roman" panose="02020603050405020304" pitchFamily="18" charset="0"/>
              </a:rPr>
              <a:t>. PHẠM NGỌC QUYỀN</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46E87991-D66D-4A7E-9253-4D2E271341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1</a:t>
            </a:fld>
            <a:endParaRPr lang="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10</a:t>
            </a:fld>
            <a:endParaRPr lang="es">
              <a:solidFill>
                <a:schemeClr val="bg1"/>
              </a:solidFill>
            </a:endParaRPr>
          </a:p>
        </p:txBody>
      </p:sp>
      <p:sp>
        <p:nvSpPr>
          <p:cNvPr id="7" name="Text Box 3">
            <a:extLst>
              <a:ext uri="{FF2B5EF4-FFF2-40B4-BE49-F238E27FC236}">
                <a16:creationId xmlns:a16="http://schemas.microsoft.com/office/drawing/2014/main" id="{2495B42A-D9D0-4C54-B637-EE69E23DF548}"/>
              </a:ext>
            </a:extLst>
          </p:cNvPr>
          <p:cNvSpPr txBox="1"/>
          <p:nvPr/>
        </p:nvSpPr>
        <p:spPr>
          <a:xfrm>
            <a:off x="961939" y="1467652"/>
            <a:ext cx="7047100" cy="523220"/>
          </a:xfrm>
          <a:prstGeom prst="rect">
            <a:avLst/>
          </a:prstGeom>
          <a:noFill/>
        </p:spPr>
        <p:txBody>
          <a:bodyPr wrap="square" rtlCol="0">
            <a:spAutoFit/>
          </a:bodyPr>
          <a:lstStyle/>
          <a:p>
            <a:r>
              <a:rPr lang="en-US" dirty="0">
                <a:latin typeface="Montserrat "/>
                <a:cs typeface="Times New Roman" panose="02020603050405020304" pitchFamily="18" charset="0"/>
              </a:rPr>
              <a:t>Hệ thống “Cộng đồng gia sư” được thiết kế và xây dựng dựa trên các nền tảng và công nghệ sau: </a:t>
            </a:r>
          </a:p>
        </p:txBody>
      </p:sp>
      <p:grpSp>
        <p:nvGrpSpPr>
          <p:cNvPr id="16" name="Group 15">
            <a:extLst>
              <a:ext uri="{FF2B5EF4-FFF2-40B4-BE49-F238E27FC236}">
                <a16:creationId xmlns:a16="http://schemas.microsoft.com/office/drawing/2014/main" id="{1B5896EC-0127-4311-A246-A41D475F443F}"/>
              </a:ext>
            </a:extLst>
          </p:cNvPr>
          <p:cNvGrpSpPr/>
          <p:nvPr/>
        </p:nvGrpSpPr>
        <p:grpSpPr>
          <a:xfrm>
            <a:off x="1021088" y="2159695"/>
            <a:ext cx="7629290" cy="2094004"/>
            <a:chOff x="1021088" y="2159695"/>
            <a:chExt cx="7629290" cy="2094004"/>
          </a:xfrm>
        </p:grpSpPr>
        <p:grpSp>
          <p:nvGrpSpPr>
            <p:cNvPr id="15" name="Group 14">
              <a:extLst>
                <a:ext uri="{FF2B5EF4-FFF2-40B4-BE49-F238E27FC236}">
                  <a16:creationId xmlns:a16="http://schemas.microsoft.com/office/drawing/2014/main" id="{A8D365B2-6F61-465A-B0C8-837CAC607B21}"/>
                </a:ext>
              </a:extLst>
            </p:cNvPr>
            <p:cNvGrpSpPr/>
            <p:nvPr/>
          </p:nvGrpSpPr>
          <p:grpSpPr>
            <a:xfrm>
              <a:off x="1021088" y="2159695"/>
              <a:ext cx="7629290" cy="2094004"/>
              <a:chOff x="1021088" y="1994042"/>
              <a:chExt cx="7629290" cy="2094004"/>
            </a:xfrm>
          </p:grpSpPr>
          <p:pic>
            <p:nvPicPr>
              <p:cNvPr id="1026" name="Picture 2" descr="Glitch (company) - Wikipedia">
                <a:extLst>
                  <a:ext uri="{FF2B5EF4-FFF2-40B4-BE49-F238E27FC236}">
                    <a16:creationId xmlns:a16="http://schemas.microsoft.com/office/drawing/2014/main" id="{95C854CC-59BD-475C-9D2D-7B8BF1C39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11" y="2588341"/>
                <a:ext cx="388048" cy="30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an API Key | Maps JavaScript API | Google Developers">
                <a:extLst>
                  <a:ext uri="{FF2B5EF4-FFF2-40B4-BE49-F238E27FC236}">
                    <a16:creationId xmlns:a16="http://schemas.microsoft.com/office/drawing/2014/main" id="{7AAD7605-6A33-4F54-A2BA-A19C58C2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46" y="3686318"/>
                <a:ext cx="386836" cy="386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ài mở đầu: Giới thiệu về Firebase. - Eitguide">
                <a:extLst>
                  <a:ext uri="{FF2B5EF4-FFF2-40B4-BE49-F238E27FC236}">
                    <a16:creationId xmlns:a16="http://schemas.microsoft.com/office/drawing/2014/main" id="{B2F5C067-ECB7-48CD-80EA-C19CC0B92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485" y="2931274"/>
                <a:ext cx="691276" cy="6284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Kết quả hình ảnh cho bootstrap icon">
                <a:extLst>
                  <a:ext uri="{FF2B5EF4-FFF2-40B4-BE49-F238E27FC236}">
                    <a16:creationId xmlns:a16="http://schemas.microsoft.com/office/drawing/2014/main" id="{95E153A7-8C85-48E4-9A89-00A1B0719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21088" y="2474222"/>
                <a:ext cx="540228" cy="4537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Kết quả hình ảnh cho jquery">
                <a:extLst>
                  <a:ext uri="{FF2B5EF4-FFF2-40B4-BE49-F238E27FC236}">
                    <a16:creationId xmlns:a16="http://schemas.microsoft.com/office/drawing/2014/main" id="{240E86CD-4245-4FE7-AF96-C9BB3F1A4C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6951" y="3665810"/>
                <a:ext cx="395970" cy="39597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Kết quả hình ảnh cho html">
                <a:extLst>
                  <a:ext uri="{FF2B5EF4-FFF2-40B4-BE49-F238E27FC236}">
                    <a16:creationId xmlns:a16="http://schemas.microsoft.com/office/drawing/2014/main" id="{6FC06DBE-6FE1-4802-9E60-D8F6D64AF6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035" y="2023821"/>
                <a:ext cx="567731" cy="31934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Kết quả hình ảnh cho php">
                <a:extLst>
                  <a:ext uri="{FF2B5EF4-FFF2-40B4-BE49-F238E27FC236}">
                    <a16:creationId xmlns:a16="http://schemas.microsoft.com/office/drawing/2014/main" id="{616B3E50-45A5-410C-B37C-69920D4C61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80913" y="2580400"/>
                <a:ext cx="523742" cy="32822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Kết quả hình ảnh cho ajax php">
                <a:extLst>
                  <a:ext uri="{FF2B5EF4-FFF2-40B4-BE49-F238E27FC236}">
                    <a16:creationId xmlns:a16="http://schemas.microsoft.com/office/drawing/2014/main" id="{4B67E992-59DB-4889-948E-162AF0DC62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9480" y="2034376"/>
                <a:ext cx="620108" cy="324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Kết quả hình ảnh cho mysql">
                <a:extLst>
                  <a:ext uri="{FF2B5EF4-FFF2-40B4-BE49-F238E27FC236}">
                    <a16:creationId xmlns:a16="http://schemas.microsoft.com/office/drawing/2014/main" id="{D01AE965-EFB5-4059-90F0-A6958F276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2912" y="3195868"/>
                <a:ext cx="537796" cy="2783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Kết quả hình ảnh cho mvc model icon">
                <a:extLst>
                  <a:ext uri="{FF2B5EF4-FFF2-40B4-BE49-F238E27FC236}">
                    <a16:creationId xmlns:a16="http://schemas.microsoft.com/office/drawing/2014/main" id="{0EECD2F8-52D6-4BA4-B2EF-25D45351241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6071" y="3662609"/>
                <a:ext cx="598736" cy="3985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339EB042-8F5F-45BA-8A4F-ACD97C7991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4394" y="3108115"/>
                <a:ext cx="540228" cy="369678"/>
              </a:xfrm>
              <a:prstGeom prst="rect">
                <a:avLst/>
              </a:prstGeom>
            </p:spPr>
          </p:pic>
          <p:pic>
            <p:nvPicPr>
              <p:cNvPr id="65" name="Picture 64">
                <a:extLst>
                  <a:ext uri="{FF2B5EF4-FFF2-40B4-BE49-F238E27FC236}">
                    <a16:creationId xmlns:a16="http://schemas.microsoft.com/office/drawing/2014/main" id="{CB72C95A-E761-453C-9D48-47DF9173BD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26014" y="1994042"/>
                <a:ext cx="347038" cy="347038"/>
              </a:xfrm>
              <a:prstGeom prst="rect">
                <a:avLst/>
              </a:prstGeom>
            </p:spPr>
          </p:pic>
          <p:pic>
            <p:nvPicPr>
              <p:cNvPr id="1040" name="Picture 16" descr="GitHub Logos and Usage · GitHub">
                <a:extLst>
                  <a:ext uri="{FF2B5EF4-FFF2-40B4-BE49-F238E27FC236}">
                    <a16:creationId xmlns:a16="http://schemas.microsoft.com/office/drawing/2014/main" id="{3D57E4BF-10F3-46BB-8ACA-FBD7CD55E69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75107" y="3616350"/>
                <a:ext cx="471696" cy="47169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A84AAC9-D655-4CB5-B9B0-DA099F5F09B6}"/>
                  </a:ext>
                </a:extLst>
              </p:cNvPr>
              <p:cNvSpPr/>
              <p:nvPr/>
            </p:nvSpPr>
            <p:spPr>
              <a:xfrm>
                <a:off x="3345871" y="3180937"/>
                <a:ext cx="1012895"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Laravel</a:t>
                </a:r>
              </a:p>
            </p:txBody>
          </p:sp>
          <p:sp>
            <p:nvSpPr>
              <p:cNvPr id="88" name="Rectangle 87">
                <a:extLst>
                  <a:ext uri="{FF2B5EF4-FFF2-40B4-BE49-F238E27FC236}">
                    <a16:creationId xmlns:a16="http://schemas.microsoft.com/office/drawing/2014/main" id="{8D0688F4-3017-4A38-8E46-775C4FCECD08}"/>
                  </a:ext>
                </a:extLst>
              </p:cNvPr>
              <p:cNvSpPr/>
              <p:nvPr/>
            </p:nvSpPr>
            <p:spPr>
              <a:xfrm>
                <a:off x="1429081" y="2040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HTML – CSS </a:t>
                </a:r>
              </a:p>
            </p:txBody>
          </p:sp>
          <p:sp>
            <p:nvSpPr>
              <p:cNvPr id="89" name="Rectangle 88">
                <a:extLst>
                  <a:ext uri="{FF2B5EF4-FFF2-40B4-BE49-F238E27FC236}">
                    <a16:creationId xmlns:a16="http://schemas.microsoft.com/office/drawing/2014/main" id="{E01542BF-560B-4551-ADD0-0385AFF69083}"/>
                  </a:ext>
                </a:extLst>
              </p:cNvPr>
              <p:cNvSpPr/>
              <p:nvPr/>
            </p:nvSpPr>
            <p:spPr>
              <a:xfrm>
                <a:off x="1424796" y="260111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Bootstrap</a:t>
                </a:r>
              </a:p>
            </p:txBody>
          </p:sp>
          <p:sp>
            <p:nvSpPr>
              <p:cNvPr id="90" name="Rectangle 89">
                <a:extLst>
                  <a:ext uri="{FF2B5EF4-FFF2-40B4-BE49-F238E27FC236}">
                    <a16:creationId xmlns:a16="http://schemas.microsoft.com/office/drawing/2014/main" id="{550C1665-A3F0-4A6D-B583-C48248B12F12}"/>
                  </a:ext>
                </a:extLst>
              </p:cNvPr>
              <p:cNvSpPr/>
              <p:nvPr/>
            </p:nvSpPr>
            <p:spPr>
              <a:xfrm>
                <a:off x="1413258" y="3746610"/>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Jquery</a:t>
                </a:r>
                <a:endParaRPr lang="en-US" dirty="0">
                  <a:ln w="0"/>
                  <a:latin typeface="Montserrat "/>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192CB603-D57E-4B3F-B581-4C26229F48F3}"/>
                  </a:ext>
                </a:extLst>
              </p:cNvPr>
              <p:cNvSpPr/>
              <p:nvPr/>
            </p:nvSpPr>
            <p:spPr>
              <a:xfrm>
                <a:off x="3345871" y="260573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PHP</a:t>
                </a:r>
              </a:p>
            </p:txBody>
          </p:sp>
          <p:sp>
            <p:nvSpPr>
              <p:cNvPr id="93" name="Rectangle 92">
                <a:extLst>
                  <a:ext uri="{FF2B5EF4-FFF2-40B4-BE49-F238E27FC236}">
                    <a16:creationId xmlns:a16="http://schemas.microsoft.com/office/drawing/2014/main" id="{BBA2B925-C272-44B3-967B-99F49EF59900}"/>
                  </a:ext>
                </a:extLst>
              </p:cNvPr>
              <p:cNvSpPr/>
              <p:nvPr/>
            </p:nvSpPr>
            <p:spPr>
              <a:xfrm>
                <a:off x="3364872" y="2015029"/>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Ajax</a:t>
                </a:r>
              </a:p>
            </p:txBody>
          </p:sp>
          <p:sp>
            <p:nvSpPr>
              <p:cNvPr id="94" name="Rectangle 93">
                <a:extLst>
                  <a:ext uri="{FF2B5EF4-FFF2-40B4-BE49-F238E27FC236}">
                    <a16:creationId xmlns:a16="http://schemas.microsoft.com/office/drawing/2014/main" id="{7CC12660-A281-490E-B17A-A9B9C00C9361}"/>
                  </a:ext>
                </a:extLst>
              </p:cNvPr>
              <p:cNvSpPr/>
              <p:nvPr/>
            </p:nvSpPr>
            <p:spPr>
              <a:xfrm>
                <a:off x="3345870" y="3761969"/>
                <a:ext cx="1680143"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Mô hình MVC</a:t>
                </a:r>
              </a:p>
            </p:txBody>
          </p:sp>
          <p:sp>
            <p:nvSpPr>
              <p:cNvPr id="95" name="Rectangle 94">
                <a:extLst>
                  <a:ext uri="{FF2B5EF4-FFF2-40B4-BE49-F238E27FC236}">
                    <a16:creationId xmlns:a16="http://schemas.microsoft.com/office/drawing/2014/main" id="{FA6437E2-E696-4D45-AAC5-F83B64C2E40A}"/>
                  </a:ext>
                </a:extLst>
              </p:cNvPr>
              <p:cNvSpPr/>
              <p:nvPr/>
            </p:nvSpPr>
            <p:spPr>
              <a:xfrm>
                <a:off x="5265309" y="201393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Visual Code</a:t>
                </a:r>
              </a:p>
            </p:txBody>
          </p:sp>
          <p:sp>
            <p:nvSpPr>
              <p:cNvPr id="96" name="Rectangle 95">
                <a:extLst>
                  <a:ext uri="{FF2B5EF4-FFF2-40B4-BE49-F238E27FC236}">
                    <a16:creationId xmlns:a16="http://schemas.microsoft.com/office/drawing/2014/main" id="{38AD3D3B-A396-4D76-8984-24833B182382}"/>
                  </a:ext>
                </a:extLst>
              </p:cNvPr>
              <p:cNvSpPr/>
              <p:nvPr/>
            </p:nvSpPr>
            <p:spPr>
              <a:xfrm>
                <a:off x="5284164" y="2576136"/>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Stringee</a:t>
                </a:r>
                <a:endParaRPr lang="en-US" dirty="0">
                  <a:ln w="0"/>
                  <a:latin typeface="Montserrat "/>
                  <a:ea typeface="Tahoma" panose="020B0604030504040204" pitchFamily="34" charset="0"/>
                  <a:cs typeface="Tahoma" panose="020B0604030504040204" pitchFamily="34" charset="0"/>
                </a:endParaRPr>
              </a:p>
            </p:txBody>
          </p:sp>
          <p:sp>
            <p:nvSpPr>
              <p:cNvPr id="97" name="Rectangle 96">
                <a:extLst>
                  <a:ext uri="{FF2B5EF4-FFF2-40B4-BE49-F238E27FC236}">
                    <a16:creationId xmlns:a16="http://schemas.microsoft.com/office/drawing/2014/main" id="{0A6E5986-0E25-45B0-B751-8C41EE255800}"/>
                  </a:ext>
                </a:extLst>
              </p:cNvPr>
              <p:cNvSpPr/>
              <p:nvPr/>
            </p:nvSpPr>
            <p:spPr>
              <a:xfrm>
                <a:off x="5300870" y="3147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MySQL</a:t>
                </a:r>
              </a:p>
            </p:txBody>
          </p:sp>
          <p:sp>
            <p:nvSpPr>
              <p:cNvPr id="98" name="Rectangle 97">
                <a:extLst>
                  <a:ext uri="{FF2B5EF4-FFF2-40B4-BE49-F238E27FC236}">
                    <a16:creationId xmlns:a16="http://schemas.microsoft.com/office/drawing/2014/main" id="{DE2ACCD9-4F5E-49B8-86C1-480679104582}"/>
                  </a:ext>
                </a:extLst>
              </p:cNvPr>
              <p:cNvSpPr/>
              <p:nvPr/>
            </p:nvSpPr>
            <p:spPr>
              <a:xfrm>
                <a:off x="5277812" y="3731731"/>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Github</a:t>
                </a:r>
                <a:endParaRPr lang="en-US" dirty="0">
                  <a:ln w="0"/>
                  <a:latin typeface="Montserrat "/>
                  <a:ea typeface="Tahoma" panose="020B0604030504040204" pitchFamily="34" charset="0"/>
                  <a:cs typeface="Tahoma" panose="020B0604030504040204" pitchFamily="34" charset="0"/>
                </a:endParaRPr>
              </a:p>
            </p:txBody>
          </p:sp>
          <p:sp>
            <p:nvSpPr>
              <p:cNvPr id="99" name="Rectangle 98">
                <a:extLst>
                  <a:ext uri="{FF2B5EF4-FFF2-40B4-BE49-F238E27FC236}">
                    <a16:creationId xmlns:a16="http://schemas.microsoft.com/office/drawing/2014/main" id="{DC20614E-4494-45D6-8FD7-8B8FA7964A41}"/>
                  </a:ext>
                </a:extLst>
              </p:cNvPr>
              <p:cNvSpPr/>
              <p:nvPr/>
            </p:nvSpPr>
            <p:spPr>
              <a:xfrm>
                <a:off x="7211056" y="2024445"/>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VNPay</a:t>
                </a:r>
                <a:endParaRPr lang="en-US" dirty="0">
                  <a:ln w="0"/>
                  <a:latin typeface="Montserrat "/>
                  <a:ea typeface="Tahoma" panose="020B0604030504040204" pitchFamily="34" charset="0"/>
                  <a:cs typeface="Tahoma" panose="020B0604030504040204" pitchFamily="34" charset="0"/>
                </a:endParaRPr>
              </a:p>
            </p:txBody>
          </p:sp>
          <p:sp>
            <p:nvSpPr>
              <p:cNvPr id="100" name="Rectangle 99">
                <a:extLst>
                  <a:ext uri="{FF2B5EF4-FFF2-40B4-BE49-F238E27FC236}">
                    <a16:creationId xmlns:a16="http://schemas.microsoft.com/office/drawing/2014/main" id="{19D25FE0-183C-4779-8BB9-3B4EAE2A2364}"/>
                  </a:ext>
                </a:extLst>
              </p:cNvPr>
              <p:cNvSpPr/>
              <p:nvPr/>
            </p:nvSpPr>
            <p:spPr>
              <a:xfrm>
                <a:off x="7193773" y="258642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Glitch</a:t>
                </a:r>
              </a:p>
            </p:txBody>
          </p:sp>
          <p:sp>
            <p:nvSpPr>
              <p:cNvPr id="101" name="Rectangle 100">
                <a:extLst>
                  <a:ext uri="{FF2B5EF4-FFF2-40B4-BE49-F238E27FC236}">
                    <a16:creationId xmlns:a16="http://schemas.microsoft.com/office/drawing/2014/main" id="{3E9DEEAE-9A8E-4A0A-8E4D-206B1FA47E60}"/>
                  </a:ext>
                </a:extLst>
              </p:cNvPr>
              <p:cNvSpPr/>
              <p:nvPr/>
            </p:nvSpPr>
            <p:spPr>
              <a:xfrm>
                <a:off x="7211056" y="3174303"/>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Firebase</a:t>
                </a:r>
              </a:p>
            </p:txBody>
          </p:sp>
          <p:sp>
            <p:nvSpPr>
              <p:cNvPr id="102" name="Rectangle 101">
                <a:extLst>
                  <a:ext uri="{FF2B5EF4-FFF2-40B4-BE49-F238E27FC236}">
                    <a16:creationId xmlns:a16="http://schemas.microsoft.com/office/drawing/2014/main" id="{6551590A-9886-4408-863F-0277CA83CB81}"/>
                  </a:ext>
                </a:extLst>
              </p:cNvPr>
              <p:cNvSpPr/>
              <p:nvPr/>
            </p:nvSpPr>
            <p:spPr>
              <a:xfrm>
                <a:off x="7211056" y="372687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Google API</a:t>
                </a:r>
              </a:p>
            </p:txBody>
          </p:sp>
          <p:pic>
            <p:nvPicPr>
              <p:cNvPr id="1048" name="Picture 24" descr="Javascript Icon Png #393508 - Free Icons Library">
                <a:extLst>
                  <a:ext uri="{FF2B5EF4-FFF2-40B4-BE49-F238E27FC236}">
                    <a16:creationId xmlns:a16="http://schemas.microsoft.com/office/drawing/2014/main" id="{7082A3EE-1A07-40DE-868B-14C1670A4A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6275" y="3093377"/>
                <a:ext cx="406985" cy="40698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FA30FBA7-4627-420D-B9C0-F10038A0354A}"/>
                  </a:ext>
                </a:extLst>
              </p:cNvPr>
              <p:cNvSpPr/>
              <p:nvPr/>
            </p:nvSpPr>
            <p:spPr>
              <a:xfrm>
                <a:off x="1424796" y="3174303"/>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Javascript</a:t>
                </a:r>
                <a:endParaRPr lang="en-US" dirty="0">
                  <a:ln w="0"/>
                  <a:latin typeface="Montserrat "/>
                  <a:ea typeface="Tahoma" panose="020B0604030504040204" pitchFamily="34" charset="0"/>
                  <a:cs typeface="Tahoma" panose="020B0604030504040204" pitchFamily="34" charset="0"/>
                </a:endParaRPr>
              </a:p>
            </p:txBody>
          </p:sp>
        </p:grpSp>
        <p:pic>
          <p:nvPicPr>
            <p:cNvPr id="1050" name="Picture 26" descr="VNPAY - Công ty cổ phần giải pháp thanh toán Việt Nam">
              <a:extLst>
                <a:ext uri="{FF2B5EF4-FFF2-40B4-BE49-F238E27FC236}">
                  <a16:creationId xmlns:a16="http://schemas.microsoft.com/office/drawing/2014/main" id="{70671513-ED9D-4130-855E-EE7AAD2273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07485" y="2226601"/>
              <a:ext cx="652998" cy="22221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descr="Công ty CP Stringee - Startup VnExpress">
            <a:extLst>
              <a:ext uri="{FF2B5EF4-FFF2-40B4-BE49-F238E27FC236}">
                <a16:creationId xmlns:a16="http://schemas.microsoft.com/office/drawing/2014/main" id="{DFBE563F-3948-4126-A2CC-A3667C55013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5656" y="2592203"/>
            <a:ext cx="831183" cy="48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0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11</a:t>
            </a:fld>
            <a:endParaRPr lang="es">
              <a:solidFill>
                <a:schemeClr val="bg1"/>
              </a:solidFill>
            </a:endParaRPr>
          </a:p>
        </p:txBody>
      </p:sp>
      <p:pic>
        <p:nvPicPr>
          <p:cNvPr id="8" name="Picture 7">
            <a:extLst>
              <a:ext uri="{FF2B5EF4-FFF2-40B4-BE49-F238E27FC236}">
                <a16:creationId xmlns:a16="http://schemas.microsoft.com/office/drawing/2014/main" id="{DC6B85DB-68F6-4A18-BF60-6C99D415B9D3}"/>
              </a:ext>
            </a:extLst>
          </p:cNvPr>
          <p:cNvPicPr>
            <a:picLocks noChangeAspect="1"/>
          </p:cNvPicPr>
          <p:nvPr/>
        </p:nvPicPr>
        <p:blipFill>
          <a:blip r:embed="rId3"/>
          <a:stretch>
            <a:fillRect/>
          </a:stretch>
        </p:blipFill>
        <p:spPr>
          <a:xfrm>
            <a:off x="3091720" y="1604194"/>
            <a:ext cx="2960559" cy="3063895"/>
          </a:xfrm>
          <a:prstGeom prst="rect">
            <a:avLst/>
          </a:prstGeom>
        </p:spPr>
      </p:pic>
    </p:spTree>
    <p:extLst>
      <p:ext uri="{BB962C8B-B14F-4D97-AF65-F5344CB8AC3E}">
        <p14:creationId xmlns:p14="http://schemas.microsoft.com/office/powerpoint/2010/main" val="400313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12</a:t>
            </a:fld>
            <a:endParaRPr lang="es" dirty="0">
              <a:solidFill>
                <a:schemeClr val="bg1"/>
              </a:solidFill>
            </a:endParaRPr>
          </a:p>
        </p:txBody>
      </p:sp>
      <p:pic>
        <p:nvPicPr>
          <p:cNvPr id="7" name="Picture 6">
            <a:extLst>
              <a:ext uri="{FF2B5EF4-FFF2-40B4-BE49-F238E27FC236}">
                <a16:creationId xmlns:a16="http://schemas.microsoft.com/office/drawing/2014/main" id="{89F9E3C2-8082-4987-A205-B7A53F5C81C3}"/>
              </a:ext>
            </a:extLst>
          </p:cNvPr>
          <p:cNvPicPr>
            <a:picLocks noChangeAspect="1"/>
          </p:cNvPicPr>
          <p:nvPr/>
        </p:nvPicPr>
        <p:blipFill>
          <a:blip r:embed="rId2"/>
          <a:stretch>
            <a:fillRect/>
          </a:stretch>
        </p:blipFill>
        <p:spPr>
          <a:xfrm>
            <a:off x="2766254" y="1463040"/>
            <a:ext cx="2910646" cy="3138731"/>
          </a:xfrm>
          <a:prstGeom prst="rect">
            <a:avLst/>
          </a:prstGeom>
        </p:spPr>
      </p:pic>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274515" y="4601771"/>
            <a:ext cx="482462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người dùng không có tài khoản</a:t>
            </a:r>
            <a:endParaRPr lang="en-US" dirty="0">
              <a:latin typeface="Montserrat "/>
            </a:endParaRPr>
          </a:p>
        </p:txBody>
      </p:sp>
    </p:spTree>
    <p:extLst>
      <p:ext uri="{BB962C8B-B14F-4D97-AF65-F5344CB8AC3E}">
        <p14:creationId xmlns:p14="http://schemas.microsoft.com/office/powerpoint/2010/main" val="30717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13</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7421" y="4638225"/>
            <a:ext cx="2709158"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học viên</a:t>
            </a:r>
            <a:endParaRPr lang="en-US" dirty="0">
              <a:latin typeface="Montserrat "/>
            </a:endParaRPr>
          </a:p>
        </p:txBody>
      </p:sp>
      <p:pic>
        <p:nvPicPr>
          <p:cNvPr id="6" name="Picture 5">
            <a:extLst>
              <a:ext uri="{FF2B5EF4-FFF2-40B4-BE49-F238E27FC236}">
                <a16:creationId xmlns:a16="http://schemas.microsoft.com/office/drawing/2014/main" id="{B5931ECC-BDD6-4D6B-B1A3-0062EB64C9CE}"/>
              </a:ext>
            </a:extLst>
          </p:cNvPr>
          <p:cNvPicPr>
            <a:picLocks noChangeAspect="1"/>
          </p:cNvPicPr>
          <p:nvPr/>
        </p:nvPicPr>
        <p:blipFill>
          <a:blip r:embed="rId2"/>
          <a:stretch>
            <a:fillRect/>
          </a:stretch>
        </p:blipFill>
        <p:spPr>
          <a:xfrm>
            <a:off x="3710451" y="1531263"/>
            <a:ext cx="1219689" cy="3070508"/>
          </a:xfrm>
          <a:prstGeom prst="rect">
            <a:avLst/>
          </a:prstGeom>
        </p:spPr>
      </p:pic>
    </p:spTree>
    <p:extLst>
      <p:ext uri="{BB962C8B-B14F-4D97-AF65-F5344CB8AC3E}">
        <p14:creationId xmlns:p14="http://schemas.microsoft.com/office/powerpoint/2010/main" val="2803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14</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3652" y="4628902"/>
            <a:ext cx="2430863"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gia sư</a:t>
            </a:r>
            <a:endParaRPr lang="en-US" dirty="0">
              <a:latin typeface="Montserrat "/>
            </a:endParaRPr>
          </a:p>
        </p:txBody>
      </p:sp>
      <p:pic>
        <p:nvPicPr>
          <p:cNvPr id="7" name="Picture 6">
            <a:extLst>
              <a:ext uri="{FF2B5EF4-FFF2-40B4-BE49-F238E27FC236}">
                <a16:creationId xmlns:a16="http://schemas.microsoft.com/office/drawing/2014/main" id="{6291808E-A4F7-43B4-9296-0164B9D91D36}"/>
              </a:ext>
            </a:extLst>
          </p:cNvPr>
          <p:cNvPicPr>
            <a:picLocks noChangeAspect="1"/>
          </p:cNvPicPr>
          <p:nvPr/>
        </p:nvPicPr>
        <p:blipFill>
          <a:blip r:embed="rId2"/>
          <a:stretch>
            <a:fillRect/>
          </a:stretch>
        </p:blipFill>
        <p:spPr>
          <a:xfrm>
            <a:off x="2765984" y="1459600"/>
            <a:ext cx="3451936" cy="3025969"/>
          </a:xfrm>
          <a:prstGeom prst="rect">
            <a:avLst/>
          </a:prstGeom>
        </p:spPr>
      </p:pic>
    </p:spTree>
    <p:extLst>
      <p:ext uri="{BB962C8B-B14F-4D97-AF65-F5344CB8AC3E}">
        <p14:creationId xmlns:p14="http://schemas.microsoft.com/office/powerpoint/2010/main" val="410063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15</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948610" y="4628902"/>
            <a:ext cx="305595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quản trị viên</a:t>
            </a:r>
            <a:endParaRPr lang="en-US" dirty="0">
              <a:latin typeface="Montserrat "/>
            </a:endParaRPr>
          </a:p>
        </p:txBody>
      </p:sp>
      <p:pic>
        <p:nvPicPr>
          <p:cNvPr id="7" name="Picture 6">
            <a:extLst>
              <a:ext uri="{FF2B5EF4-FFF2-40B4-BE49-F238E27FC236}">
                <a16:creationId xmlns:a16="http://schemas.microsoft.com/office/drawing/2014/main" id="{B0A5E455-BEBB-4AB4-8CB8-ED1C8DC78B86}"/>
              </a:ext>
            </a:extLst>
          </p:cNvPr>
          <p:cNvPicPr>
            <a:picLocks noChangeAspect="1"/>
          </p:cNvPicPr>
          <p:nvPr/>
        </p:nvPicPr>
        <p:blipFill>
          <a:blip r:embed="rId2"/>
          <a:stretch>
            <a:fillRect/>
          </a:stretch>
        </p:blipFill>
        <p:spPr>
          <a:xfrm>
            <a:off x="2678746" y="1466227"/>
            <a:ext cx="4404541" cy="3162675"/>
          </a:xfrm>
          <a:prstGeom prst="rect">
            <a:avLst/>
          </a:prstGeom>
        </p:spPr>
      </p:pic>
    </p:spTree>
    <p:extLst>
      <p:ext uri="{BB962C8B-B14F-4D97-AF65-F5344CB8AC3E}">
        <p14:creationId xmlns:p14="http://schemas.microsoft.com/office/powerpoint/2010/main" val="328804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16</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78740" y="4637913"/>
            <a:ext cx="4644362"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quan niệm (CDM) (trang 31)</a:t>
            </a:r>
            <a:endParaRPr lang="en-US" dirty="0">
              <a:latin typeface="Montserrat "/>
            </a:endParaRPr>
          </a:p>
        </p:txBody>
      </p:sp>
      <p:pic>
        <p:nvPicPr>
          <p:cNvPr id="6" name="Picture 5">
            <a:extLst>
              <a:ext uri="{FF2B5EF4-FFF2-40B4-BE49-F238E27FC236}">
                <a16:creationId xmlns:a16="http://schemas.microsoft.com/office/drawing/2014/main" id="{6D698042-63AD-478E-A42E-029A1CE09E65}"/>
              </a:ext>
            </a:extLst>
          </p:cNvPr>
          <p:cNvPicPr>
            <a:picLocks noChangeAspect="1"/>
          </p:cNvPicPr>
          <p:nvPr/>
        </p:nvPicPr>
        <p:blipFill>
          <a:blip r:embed="rId2"/>
          <a:stretch>
            <a:fillRect/>
          </a:stretch>
        </p:blipFill>
        <p:spPr>
          <a:xfrm>
            <a:off x="2875328" y="1499879"/>
            <a:ext cx="3317855" cy="3040220"/>
          </a:xfrm>
          <a:prstGeom prst="rect">
            <a:avLst/>
          </a:prstGeom>
        </p:spPr>
      </p:pic>
    </p:spTree>
    <p:extLst>
      <p:ext uri="{BB962C8B-B14F-4D97-AF65-F5344CB8AC3E}">
        <p14:creationId xmlns:p14="http://schemas.microsoft.com/office/powerpoint/2010/main" val="18691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17</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81387" y="4663913"/>
            <a:ext cx="411808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vật lý (PDM) (trang 31)</a:t>
            </a:r>
            <a:endParaRPr lang="en-US" dirty="0">
              <a:latin typeface="Montserrat "/>
            </a:endParaRPr>
          </a:p>
        </p:txBody>
      </p:sp>
      <p:pic>
        <p:nvPicPr>
          <p:cNvPr id="7" name="Picture 6">
            <a:extLst>
              <a:ext uri="{FF2B5EF4-FFF2-40B4-BE49-F238E27FC236}">
                <a16:creationId xmlns:a16="http://schemas.microsoft.com/office/drawing/2014/main" id="{A8707971-CCBD-4736-AAE5-AF830340FCDC}"/>
              </a:ext>
            </a:extLst>
          </p:cNvPr>
          <p:cNvPicPr>
            <a:picLocks noChangeAspect="1"/>
          </p:cNvPicPr>
          <p:nvPr/>
        </p:nvPicPr>
        <p:blipFill>
          <a:blip r:embed="rId2"/>
          <a:stretch>
            <a:fillRect/>
          </a:stretch>
        </p:blipFill>
        <p:spPr>
          <a:xfrm>
            <a:off x="2772203" y="1452202"/>
            <a:ext cx="3303889" cy="3092402"/>
          </a:xfrm>
          <a:prstGeom prst="rect">
            <a:avLst/>
          </a:prstGeom>
        </p:spPr>
      </p:pic>
    </p:spTree>
    <p:extLst>
      <p:ext uri="{BB962C8B-B14F-4D97-AF65-F5344CB8AC3E}">
        <p14:creationId xmlns:p14="http://schemas.microsoft.com/office/powerpoint/2010/main" val="91114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3E516C"/>
                </a:solidFill>
                <a:latin typeface="Montserrat "/>
              </a:rPr>
              <a:t>3. </a:t>
            </a:r>
            <a:r>
              <a:rPr lang="vi-VN" sz="2800" dirty="0">
                <a:solidFill>
                  <a:srgbClr val="3E516C"/>
                </a:solidFill>
                <a:latin typeface="Montserrat "/>
              </a:rPr>
              <a:t>KẾT LUẬN VÀ HƯỚNG PHÁT TRIỂN</a:t>
            </a:r>
            <a:endParaRPr sz="2800" dirty="0">
              <a:solidFill>
                <a:srgbClr val="3E516C"/>
              </a:solidFill>
              <a:latin typeface="Montserrat "/>
            </a:endParaRPr>
          </a:p>
        </p:txBody>
      </p:sp>
      <p:grpSp>
        <p:nvGrpSpPr>
          <p:cNvPr id="28" name="Group 27">
            <a:extLst>
              <a:ext uri="{FF2B5EF4-FFF2-40B4-BE49-F238E27FC236}">
                <a16:creationId xmlns:a16="http://schemas.microsoft.com/office/drawing/2014/main" id="{4BE0BBF8-ABE9-4180-89F4-399132E5C8F3}"/>
              </a:ext>
            </a:extLst>
          </p:cNvPr>
          <p:cNvGrpSpPr/>
          <p:nvPr/>
        </p:nvGrpSpPr>
        <p:grpSpPr>
          <a:xfrm>
            <a:off x="1653194" y="1424461"/>
            <a:ext cx="864096" cy="1188088"/>
            <a:chOff x="2391994" y="1635646"/>
            <a:chExt cx="805454" cy="1584088"/>
          </a:xfrm>
          <a:solidFill>
            <a:srgbClr val="3E516C"/>
          </a:solidFill>
        </p:grpSpPr>
        <p:sp>
          <p:nvSpPr>
            <p:cNvPr id="29" name="Rectangle 28">
              <a:extLst>
                <a:ext uri="{FF2B5EF4-FFF2-40B4-BE49-F238E27FC236}">
                  <a16:creationId xmlns:a16="http://schemas.microsoft.com/office/drawing/2014/main" id="{D1D396E1-A017-4CF4-ADB0-D9825C56E62C}"/>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30" name="Isosceles Triangle 29">
              <a:extLst>
                <a:ext uri="{FF2B5EF4-FFF2-40B4-BE49-F238E27FC236}">
                  <a16:creationId xmlns:a16="http://schemas.microsoft.com/office/drawing/2014/main" id="{D8C3B94E-0D5A-484E-BBFF-386F57096265}"/>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1" name="TextBox 30">
            <a:extLst>
              <a:ext uri="{FF2B5EF4-FFF2-40B4-BE49-F238E27FC236}">
                <a16:creationId xmlns:a16="http://schemas.microsoft.com/office/drawing/2014/main" id="{A9774FBC-1A78-4206-8376-8C2A1FA98265}"/>
              </a:ext>
            </a:extLst>
          </p:cNvPr>
          <p:cNvSpPr txBox="1"/>
          <p:nvPr/>
        </p:nvSpPr>
        <p:spPr>
          <a:xfrm>
            <a:off x="2617150" y="1473128"/>
            <a:ext cx="2402422" cy="307777"/>
          </a:xfrm>
          <a:prstGeom prst="rect">
            <a:avLst/>
          </a:prstGeom>
          <a:noFill/>
        </p:spPr>
        <p:txBody>
          <a:bodyPr wrap="square" rtlCol="0">
            <a:spAutoFit/>
          </a:bodyPr>
          <a:lstStyle/>
          <a:p>
            <a:r>
              <a:rPr lang="en-US" altLang="ko-KR" sz="1400" b="1" dirty="0">
                <a:solidFill>
                  <a:srgbClr val="404040"/>
                </a:solidFill>
                <a:latin typeface="Montserrat "/>
                <a:cs typeface="Times New Roman" panose="02020603050405020304" pitchFamily="18" charset="0"/>
              </a:rPr>
              <a:t>KẾT QUẢ ĐẠT ĐƯỢC</a:t>
            </a:r>
          </a:p>
        </p:txBody>
      </p:sp>
      <p:sp>
        <p:nvSpPr>
          <p:cNvPr id="32" name="TextBox 31">
            <a:extLst>
              <a:ext uri="{FF2B5EF4-FFF2-40B4-BE49-F238E27FC236}">
                <a16:creationId xmlns:a16="http://schemas.microsoft.com/office/drawing/2014/main" id="{F64F8F5B-A447-4886-BDCF-6CE65E766D84}"/>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3" name="Group 32">
            <a:extLst>
              <a:ext uri="{FF2B5EF4-FFF2-40B4-BE49-F238E27FC236}">
                <a16:creationId xmlns:a16="http://schemas.microsoft.com/office/drawing/2014/main" id="{02EFB978-7840-4FA0-9561-88454B48F964}"/>
              </a:ext>
            </a:extLst>
          </p:cNvPr>
          <p:cNvGrpSpPr/>
          <p:nvPr/>
        </p:nvGrpSpPr>
        <p:grpSpPr>
          <a:xfrm>
            <a:off x="2904335" y="2210857"/>
            <a:ext cx="864096" cy="1188088"/>
            <a:chOff x="2391994" y="1635646"/>
            <a:chExt cx="805454" cy="1584088"/>
          </a:xfrm>
          <a:solidFill>
            <a:srgbClr val="3E516C"/>
          </a:solidFill>
        </p:grpSpPr>
        <p:sp>
          <p:nvSpPr>
            <p:cNvPr id="34" name="Rectangle 33">
              <a:extLst>
                <a:ext uri="{FF2B5EF4-FFF2-40B4-BE49-F238E27FC236}">
                  <a16:creationId xmlns:a16="http://schemas.microsoft.com/office/drawing/2014/main" id="{9C346C01-EDFA-4F89-82F3-4BD456852C12}"/>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5" name="Isosceles Triangle 34">
              <a:extLst>
                <a:ext uri="{FF2B5EF4-FFF2-40B4-BE49-F238E27FC236}">
                  <a16:creationId xmlns:a16="http://schemas.microsoft.com/office/drawing/2014/main" id="{7FAD300B-E0B1-46F0-9F97-C5B73ED2898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7" name="TextBox 56">
            <a:extLst>
              <a:ext uri="{FF2B5EF4-FFF2-40B4-BE49-F238E27FC236}">
                <a16:creationId xmlns:a16="http://schemas.microsoft.com/office/drawing/2014/main" id="{DE062F93-16A8-4112-AD14-227E59DFE041}"/>
              </a:ext>
            </a:extLst>
          </p:cNvPr>
          <p:cNvSpPr txBox="1"/>
          <p:nvPr/>
        </p:nvSpPr>
        <p:spPr>
          <a:xfrm>
            <a:off x="3868291" y="2259524"/>
            <a:ext cx="2459622"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HẠN CHẾ VÀ KHÓ KHĂN</a:t>
            </a:r>
            <a:endParaRPr lang="en-US" altLang="ko-KR" b="1" dirty="0">
              <a:solidFill>
                <a:srgbClr val="404040"/>
              </a:solidFill>
              <a:latin typeface="Montserrat "/>
              <a:cs typeface="Times New Roman" panose="02020603050405020304" pitchFamily="18" charset="0"/>
            </a:endParaRPr>
          </a:p>
        </p:txBody>
      </p:sp>
      <p:grpSp>
        <p:nvGrpSpPr>
          <p:cNvPr id="58" name="Group 57">
            <a:extLst>
              <a:ext uri="{FF2B5EF4-FFF2-40B4-BE49-F238E27FC236}">
                <a16:creationId xmlns:a16="http://schemas.microsoft.com/office/drawing/2014/main" id="{53F812E2-6D66-4479-8375-28C52152B17E}"/>
              </a:ext>
            </a:extLst>
          </p:cNvPr>
          <p:cNvGrpSpPr/>
          <p:nvPr/>
        </p:nvGrpSpPr>
        <p:grpSpPr>
          <a:xfrm>
            <a:off x="4155476" y="2973170"/>
            <a:ext cx="864096" cy="1188088"/>
            <a:chOff x="2391994" y="1635646"/>
            <a:chExt cx="805454" cy="1584088"/>
          </a:xfrm>
          <a:solidFill>
            <a:srgbClr val="3E516C"/>
          </a:solidFill>
        </p:grpSpPr>
        <p:sp>
          <p:nvSpPr>
            <p:cNvPr id="59" name="Rectangle 58">
              <a:extLst>
                <a:ext uri="{FF2B5EF4-FFF2-40B4-BE49-F238E27FC236}">
                  <a16:creationId xmlns:a16="http://schemas.microsoft.com/office/drawing/2014/main" id="{D114683B-3113-42D9-B292-E1CD3C735176}"/>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60" name="Isosceles Triangle 59">
              <a:extLst>
                <a:ext uri="{FF2B5EF4-FFF2-40B4-BE49-F238E27FC236}">
                  <a16:creationId xmlns:a16="http://schemas.microsoft.com/office/drawing/2014/main" id="{D4DFA016-764E-4E8B-9C59-1A69A07EFB7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61" name="TextBox 60">
            <a:extLst>
              <a:ext uri="{FF2B5EF4-FFF2-40B4-BE49-F238E27FC236}">
                <a16:creationId xmlns:a16="http://schemas.microsoft.com/office/drawing/2014/main" id="{ED451F00-A50B-4ECF-BB88-B49E80A03646}"/>
              </a:ext>
            </a:extLst>
          </p:cNvPr>
          <p:cNvSpPr txBox="1"/>
          <p:nvPr/>
        </p:nvSpPr>
        <p:spPr>
          <a:xfrm>
            <a:off x="5119432" y="3021837"/>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HƯỚNG PHÁT TRIỂN</a:t>
            </a:r>
            <a:endParaRPr lang="en-US" altLang="ko-KR" b="1" dirty="0">
              <a:solidFill>
                <a:srgbClr val="404040"/>
              </a:solidFill>
              <a:latin typeface="Montserrat "/>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2FE97C-EEE7-4D8B-BCB3-0AC435C76B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latin typeface="Montserrat "/>
              </a:rPr>
              <a:t>18</a:t>
            </a:fld>
            <a:endParaRPr lang="es">
              <a:latin typeface="Montserrat "/>
            </a:endParaRPr>
          </a:p>
        </p:txBody>
      </p:sp>
    </p:spTree>
    <p:extLst>
      <p:ext uri="{BB962C8B-B14F-4D97-AF65-F5344CB8AC3E}">
        <p14:creationId xmlns:p14="http://schemas.microsoft.com/office/powerpoint/2010/main" val="67692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19</a:t>
            </a:fld>
            <a:endParaRPr lang="es" dirty="0">
              <a:solidFill>
                <a:schemeClr val="bg1"/>
              </a:solidFill>
            </a:endParaRPr>
          </a:p>
        </p:txBody>
      </p:sp>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sym typeface="Montserrat"/>
              </a:rPr>
              <a:t>Tìm kiếm</a:t>
            </a:r>
            <a:br>
              <a:rPr lang="en-US" dirty="0"/>
            </a:br>
            <a:r>
              <a:rPr lang="en-US" sz="1200" dirty="0"/>
              <a:t>Đáp ứng nhu cầu tìm kiếm gia sư cho người học</a:t>
            </a:r>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3E516C"/>
                </a:solidFill>
                <a:latin typeface="Montserrat"/>
                <a:ea typeface="Montserrat"/>
                <a:cs typeface="Montserrat"/>
                <a:sym typeface="Montserrat"/>
              </a:rPr>
              <a:t>Trò chuyện</a:t>
            </a:r>
            <a:br>
              <a:rPr lang="en-US" sz="1400" b="1" dirty="0">
                <a:solidFill>
                  <a:srgbClr val="F8BC28"/>
                </a:solidFill>
                <a:latin typeface="Montserrat"/>
                <a:ea typeface="Montserrat"/>
                <a:cs typeface="Montserrat"/>
                <a:sym typeface="Montserrat"/>
              </a:rPr>
            </a:br>
            <a:r>
              <a:rPr lang="en-US" sz="1200" dirty="0"/>
              <a:t>Hỗ trợ trò chuyện trực tuyến giữa gia sư – học viên và trò chuyện trong lớp học</a:t>
            </a:r>
            <a:endParaRPr lang="en-US" sz="1400" b="1" dirty="0">
              <a:solidFill>
                <a:srgbClr val="F8BC28"/>
              </a:solidFill>
              <a:latin typeface="Montserrat"/>
              <a:ea typeface="Montserrat"/>
              <a:cs typeface="Montserrat"/>
              <a:sym typeface="Montserrat"/>
            </a:endParaRPr>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Quản lý tài liệu</a:t>
            </a:r>
            <a:br>
              <a:rPr lang="en-US" sz="1400" dirty="0"/>
            </a:br>
            <a:r>
              <a:rPr lang="en-US" sz="1200" dirty="0"/>
              <a:t>Hỗ trợ quản lý tài liệu cá nhân cũng như tài liệu của khoá học</a:t>
            </a:r>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140625"/>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sym typeface="Montserrat"/>
              </a:rPr>
              <a:t>Bản đồ</a:t>
            </a:r>
            <a:br>
              <a:rPr lang="en-US" sz="1400" dirty="0"/>
            </a:br>
            <a:r>
              <a:rPr lang="en-US" sz="1200" dirty="0"/>
              <a:t>Hiển thị được bản đồ gia sư cũng như vị trí và đường đi và khoảng cách đến gia sư đó</a:t>
            </a:r>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299" y="3140625"/>
            <a:ext cx="222469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Học trực tuyến</a:t>
            </a:r>
            <a:br>
              <a:rPr lang="en-US" sz="1400" dirty="0"/>
            </a:br>
            <a:r>
              <a:rPr lang="en-US" sz="1200" dirty="0"/>
              <a:t>Cung cấp nền tảng học tập trực tuyến cho người dùng</a:t>
            </a:r>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799" y="3140617"/>
            <a:ext cx="2338443"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Quản lý</a:t>
            </a:r>
            <a:br>
              <a:rPr lang="en-US" sz="1400" dirty="0"/>
            </a:br>
            <a:r>
              <a:rPr lang="en-US" sz="1200" dirty="0"/>
              <a:t>Quản lý được người dùng trên hệ thống</a:t>
            </a:r>
          </a:p>
          <a:p>
            <a:pPr marL="0" indent="0">
              <a:buFont typeface="Cabin"/>
              <a:buNone/>
            </a:pPr>
            <a:r>
              <a:rPr lang="en-US" sz="1200" dirty="0"/>
              <a:t>Thống kê được dữ liệu người dùng</a:t>
            </a:r>
            <a:endParaRPr lang="en-US" sz="1400"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6088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BAA0DB-73F8-4BBA-A940-2F754846ABA6}"/>
              </a:ext>
            </a:extLst>
          </p:cNvPr>
          <p:cNvSpPr>
            <a:spLocks noGrp="1"/>
          </p:cNvSpPr>
          <p:nvPr>
            <p:ph type="title"/>
          </p:nvPr>
        </p:nvSpPr>
        <p:spPr>
          <a:xfrm>
            <a:off x="311700" y="314183"/>
            <a:ext cx="8520600" cy="964500"/>
          </a:xfrm>
        </p:spPr>
        <p:txBody>
          <a:bodyPr/>
          <a:lstStyle/>
          <a:p>
            <a:r>
              <a:rPr lang="en-US" dirty="0">
                <a:solidFill>
                  <a:srgbClr val="3E516C"/>
                </a:solidFill>
              </a:rPr>
              <a:t>NỘI DUNG</a:t>
            </a:r>
          </a:p>
        </p:txBody>
      </p:sp>
      <p:sp>
        <p:nvSpPr>
          <p:cNvPr id="17" name="Rectangle 16">
            <a:extLst>
              <a:ext uri="{FF2B5EF4-FFF2-40B4-BE49-F238E27FC236}">
                <a16:creationId xmlns:a16="http://schemas.microsoft.com/office/drawing/2014/main" id="{E3DE3028-05D7-4406-B880-925D497CF275}"/>
              </a:ext>
            </a:extLst>
          </p:cNvPr>
          <p:cNvSpPr/>
          <p:nvPr/>
        </p:nvSpPr>
        <p:spPr>
          <a:xfrm>
            <a:off x="2855095" y="134210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19" name="TextBox 10">
            <a:extLst>
              <a:ext uri="{FF2B5EF4-FFF2-40B4-BE49-F238E27FC236}">
                <a16:creationId xmlns:a16="http://schemas.microsoft.com/office/drawing/2014/main" id="{4FA27636-C1B4-4E9A-AC52-098557810C76}"/>
              </a:ext>
            </a:extLst>
          </p:cNvPr>
          <p:cNvSpPr txBox="1"/>
          <p:nvPr/>
        </p:nvSpPr>
        <p:spPr bwMode="auto">
          <a:xfrm>
            <a:off x="3058572" y="1497025"/>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GIỚI THIỆU</a:t>
            </a:r>
            <a:endParaRPr lang="en-US" altLang="ko-KR" sz="1400" b="1" dirty="0">
              <a:solidFill>
                <a:srgbClr val="3E516C"/>
              </a:solidFill>
              <a:latin typeface="Montserrat" panose="00000500000000000000" pitchFamily="2" charset="0"/>
              <a:cs typeface="Arial" pitchFamily="34" charset="0"/>
            </a:endParaRPr>
          </a:p>
        </p:txBody>
      </p:sp>
      <p:sp>
        <p:nvSpPr>
          <p:cNvPr id="21" name="Chevron 11">
            <a:extLst>
              <a:ext uri="{FF2B5EF4-FFF2-40B4-BE49-F238E27FC236}">
                <a16:creationId xmlns:a16="http://schemas.microsoft.com/office/drawing/2014/main" id="{E5852F9E-3388-497C-98BE-ABE6BE46887D}"/>
              </a:ext>
            </a:extLst>
          </p:cNvPr>
          <p:cNvSpPr/>
          <p:nvPr/>
        </p:nvSpPr>
        <p:spPr>
          <a:xfrm>
            <a:off x="1891393" y="127936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2" name="TextBox 21">
            <a:extLst>
              <a:ext uri="{FF2B5EF4-FFF2-40B4-BE49-F238E27FC236}">
                <a16:creationId xmlns:a16="http://schemas.microsoft.com/office/drawing/2014/main" id="{8E6432A3-253A-45C5-9D2C-C5865CACACAD}"/>
              </a:ext>
            </a:extLst>
          </p:cNvPr>
          <p:cNvSpPr txBox="1"/>
          <p:nvPr/>
        </p:nvSpPr>
        <p:spPr>
          <a:xfrm>
            <a:off x="2076884" y="146972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1</a:t>
            </a:r>
            <a:endParaRPr lang="ko-KR" altLang="en-US" sz="2400" b="1" dirty="0">
              <a:solidFill>
                <a:schemeClr val="bg1"/>
              </a:solidFill>
              <a:latin typeface="Montserrat" panose="00000500000000000000" pitchFamily="2" charset="0"/>
              <a:cs typeface="Arial" pitchFamily="34" charset="0"/>
            </a:endParaRPr>
          </a:p>
        </p:txBody>
      </p:sp>
      <p:sp>
        <p:nvSpPr>
          <p:cNvPr id="23" name="Rectangle 22">
            <a:extLst>
              <a:ext uri="{FF2B5EF4-FFF2-40B4-BE49-F238E27FC236}">
                <a16:creationId xmlns:a16="http://schemas.microsoft.com/office/drawing/2014/main" id="{6D607D11-CD99-434F-A0EF-1E187B55AB60}"/>
              </a:ext>
            </a:extLst>
          </p:cNvPr>
          <p:cNvSpPr/>
          <p:nvPr/>
        </p:nvSpPr>
        <p:spPr>
          <a:xfrm>
            <a:off x="2855095" y="220781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25" name="TextBox 10">
            <a:extLst>
              <a:ext uri="{FF2B5EF4-FFF2-40B4-BE49-F238E27FC236}">
                <a16:creationId xmlns:a16="http://schemas.microsoft.com/office/drawing/2014/main" id="{63366480-0BE8-4882-8440-DBDE9B7F1EAF}"/>
              </a:ext>
            </a:extLst>
          </p:cNvPr>
          <p:cNvSpPr txBox="1"/>
          <p:nvPr/>
        </p:nvSpPr>
        <p:spPr bwMode="auto">
          <a:xfrm>
            <a:off x="3058572" y="2349293"/>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NỘI DUNG VÀ KẾT QUẢ THỰC HIỆN</a:t>
            </a:r>
          </a:p>
        </p:txBody>
      </p:sp>
      <p:sp>
        <p:nvSpPr>
          <p:cNvPr id="27" name="Chevron 30">
            <a:extLst>
              <a:ext uri="{FF2B5EF4-FFF2-40B4-BE49-F238E27FC236}">
                <a16:creationId xmlns:a16="http://schemas.microsoft.com/office/drawing/2014/main" id="{F3EB9AAC-4BC4-4A8A-966D-6257DFE1C5FD}"/>
              </a:ext>
            </a:extLst>
          </p:cNvPr>
          <p:cNvSpPr/>
          <p:nvPr/>
        </p:nvSpPr>
        <p:spPr>
          <a:xfrm>
            <a:off x="1891393" y="214507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8" name="TextBox 27">
            <a:extLst>
              <a:ext uri="{FF2B5EF4-FFF2-40B4-BE49-F238E27FC236}">
                <a16:creationId xmlns:a16="http://schemas.microsoft.com/office/drawing/2014/main" id="{D40D3368-B2B4-4EED-8E5A-1F06682002D0}"/>
              </a:ext>
            </a:extLst>
          </p:cNvPr>
          <p:cNvSpPr txBox="1"/>
          <p:nvPr/>
        </p:nvSpPr>
        <p:spPr>
          <a:xfrm>
            <a:off x="2076884" y="233543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2</a:t>
            </a:r>
            <a:endParaRPr lang="ko-KR" altLang="en-US" sz="2400" b="1" dirty="0">
              <a:solidFill>
                <a:schemeClr val="bg1"/>
              </a:solidFill>
              <a:latin typeface="Montserrat" panose="00000500000000000000" pitchFamily="2" charset="0"/>
              <a:cs typeface="Arial" pitchFamily="34" charset="0"/>
            </a:endParaRPr>
          </a:p>
        </p:txBody>
      </p:sp>
      <p:sp>
        <p:nvSpPr>
          <p:cNvPr id="29" name="Rectangle 28">
            <a:extLst>
              <a:ext uri="{FF2B5EF4-FFF2-40B4-BE49-F238E27FC236}">
                <a16:creationId xmlns:a16="http://schemas.microsoft.com/office/drawing/2014/main" id="{EC719040-B987-4F4C-8261-E9B2DA266D2C}"/>
              </a:ext>
            </a:extLst>
          </p:cNvPr>
          <p:cNvSpPr/>
          <p:nvPr/>
        </p:nvSpPr>
        <p:spPr>
          <a:xfrm>
            <a:off x="2855095" y="307352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1" name="TextBox 10">
            <a:extLst>
              <a:ext uri="{FF2B5EF4-FFF2-40B4-BE49-F238E27FC236}">
                <a16:creationId xmlns:a16="http://schemas.microsoft.com/office/drawing/2014/main" id="{1C1E9961-76D3-4E52-B6C3-D45927EFA2F7}"/>
              </a:ext>
            </a:extLst>
          </p:cNvPr>
          <p:cNvSpPr txBox="1"/>
          <p:nvPr/>
        </p:nvSpPr>
        <p:spPr bwMode="auto">
          <a:xfrm>
            <a:off x="3058572" y="3234657"/>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KẾT LUẬN VÀ HƯỚNG PHÁT TRIỂN</a:t>
            </a:r>
          </a:p>
        </p:txBody>
      </p:sp>
      <p:sp>
        <p:nvSpPr>
          <p:cNvPr id="33" name="Chevron 37">
            <a:extLst>
              <a:ext uri="{FF2B5EF4-FFF2-40B4-BE49-F238E27FC236}">
                <a16:creationId xmlns:a16="http://schemas.microsoft.com/office/drawing/2014/main" id="{35846EEE-F767-403A-92D2-9613D0BC5674}"/>
              </a:ext>
            </a:extLst>
          </p:cNvPr>
          <p:cNvSpPr/>
          <p:nvPr/>
        </p:nvSpPr>
        <p:spPr>
          <a:xfrm>
            <a:off x="1891393" y="301078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34" name="TextBox 33">
            <a:extLst>
              <a:ext uri="{FF2B5EF4-FFF2-40B4-BE49-F238E27FC236}">
                <a16:creationId xmlns:a16="http://schemas.microsoft.com/office/drawing/2014/main" id="{04D50920-BF96-4390-9384-682FAC319AF0}"/>
              </a:ext>
            </a:extLst>
          </p:cNvPr>
          <p:cNvSpPr txBox="1"/>
          <p:nvPr/>
        </p:nvSpPr>
        <p:spPr>
          <a:xfrm>
            <a:off x="2076884" y="320114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3</a:t>
            </a:r>
            <a:endParaRPr lang="ko-KR" altLang="en-US" sz="2400" b="1" dirty="0">
              <a:solidFill>
                <a:schemeClr val="bg1"/>
              </a:solidFill>
              <a:latin typeface="Montserrat" panose="00000500000000000000" pitchFamily="2" charset="0"/>
              <a:cs typeface="Arial" pitchFamily="34" charset="0"/>
            </a:endParaRPr>
          </a:p>
        </p:txBody>
      </p:sp>
      <p:sp>
        <p:nvSpPr>
          <p:cNvPr id="35" name="Rectangle 34">
            <a:extLst>
              <a:ext uri="{FF2B5EF4-FFF2-40B4-BE49-F238E27FC236}">
                <a16:creationId xmlns:a16="http://schemas.microsoft.com/office/drawing/2014/main" id="{4414F3A7-EDFF-4E11-9A1C-B35AFE3B8686}"/>
              </a:ext>
            </a:extLst>
          </p:cNvPr>
          <p:cNvSpPr/>
          <p:nvPr/>
        </p:nvSpPr>
        <p:spPr>
          <a:xfrm>
            <a:off x="2855095" y="393923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7" name="TextBox 10">
            <a:extLst>
              <a:ext uri="{FF2B5EF4-FFF2-40B4-BE49-F238E27FC236}">
                <a16:creationId xmlns:a16="http://schemas.microsoft.com/office/drawing/2014/main" id="{6E605C58-5E1F-467E-B87B-FA3AD0A3278E}"/>
              </a:ext>
            </a:extLst>
          </p:cNvPr>
          <p:cNvSpPr txBox="1"/>
          <p:nvPr/>
        </p:nvSpPr>
        <p:spPr bwMode="auto">
          <a:xfrm>
            <a:off x="3058572" y="4113372"/>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DEMO CHƯƠNG TRÌNH</a:t>
            </a:r>
          </a:p>
        </p:txBody>
      </p:sp>
      <p:sp>
        <p:nvSpPr>
          <p:cNvPr id="39" name="Chevron 44">
            <a:extLst>
              <a:ext uri="{FF2B5EF4-FFF2-40B4-BE49-F238E27FC236}">
                <a16:creationId xmlns:a16="http://schemas.microsoft.com/office/drawing/2014/main" id="{94FC570A-D6B2-4E19-8DD2-AB94057E08A0}"/>
              </a:ext>
            </a:extLst>
          </p:cNvPr>
          <p:cNvSpPr/>
          <p:nvPr/>
        </p:nvSpPr>
        <p:spPr>
          <a:xfrm>
            <a:off x="1891393" y="387649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40" name="TextBox 39">
            <a:extLst>
              <a:ext uri="{FF2B5EF4-FFF2-40B4-BE49-F238E27FC236}">
                <a16:creationId xmlns:a16="http://schemas.microsoft.com/office/drawing/2014/main" id="{F3EEF02E-9127-40F0-AEFA-3367D9B59E40}"/>
              </a:ext>
            </a:extLst>
          </p:cNvPr>
          <p:cNvSpPr txBox="1"/>
          <p:nvPr/>
        </p:nvSpPr>
        <p:spPr>
          <a:xfrm>
            <a:off x="2076884" y="406685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4</a:t>
            </a:r>
            <a:endParaRPr lang="ko-KR" altLang="en-US" sz="2400" b="1" dirty="0">
              <a:solidFill>
                <a:schemeClr val="bg1"/>
              </a:solidFill>
              <a:latin typeface="Montserrat" panose="00000500000000000000" pitchFamily="2" charset="0"/>
              <a:cs typeface="Arial" pitchFamily="34" charset="0"/>
            </a:endParaRPr>
          </a:p>
        </p:txBody>
      </p:sp>
      <p:sp>
        <p:nvSpPr>
          <p:cNvPr id="41" name="Slide Number Placeholder 40">
            <a:extLst>
              <a:ext uri="{FF2B5EF4-FFF2-40B4-BE49-F238E27FC236}">
                <a16:creationId xmlns:a16="http://schemas.microsoft.com/office/drawing/2014/main" id="{0A5F1156-F25E-4D8B-8FD6-C7D8334786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a:t>
            </a:fld>
            <a:endParaRPr lang="es"/>
          </a:p>
        </p:txBody>
      </p:sp>
    </p:spTree>
    <p:extLst>
      <p:ext uri="{BB962C8B-B14F-4D97-AF65-F5344CB8AC3E}">
        <p14:creationId xmlns:p14="http://schemas.microsoft.com/office/powerpoint/2010/main" val="42178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Hạn chế và khó khăn</a:t>
            </a:r>
          </a:p>
          <a:p>
            <a:endParaRPr lang="en-US" dirty="0"/>
          </a:p>
        </p:txBody>
      </p:sp>
      <p:sp>
        <p:nvSpPr>
          <p:cNvPr id="2" name="Slide Number Placeholder 1">
            <a:extLst>
              <a:ext uri="{FF2B5EF4-FFF2-40B4-BE49-F238E27FC236}">
                <a16:creationId xmlns:a16="http://schemas.microsoft.com/office/drawing/2014/main" id="{8E9BB517-42FC-440E-B038-392C893595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20</a:t>
            </a:fld>
            <a:endParaRPr lang="es" dirty="0">
              <a:solidFill>
                <a:schemeClr val="bg1"/>
              </a:solidFill>
            </a:endParaRPr>
          </a:p>
        </p:txBody>
      </p:sp>
      <p:sp>
        <p:nvSpPr>
          <p:cNvPr id="7" name="Google Shape;1146;p50">
            <a:extLst>
              <a:ext uri="{FF2B5EF4-FFF2-40B4-BE49-F238E27FC236}">
                <a16:creationId xmlns:a16="http://schemas.microsoft.com/office/drawing/2014/main" id="{F1FE9C58-B7BB-4139-80EF-62624AE39090}"/>
              </a:ext>
            </a:extLst>
          </p:cNvPr>
          <p:cNvSpPr txBox="1">
            <a:spLocks/>
          </p:cNvSpPr>
          <p:nvPr/>
        </p:nvSpPr>
        <p:spPr>
          <a:xfrm>
            <a:off x="1459518" y="1828800"/>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ea typeface="Montserrat"/>
                <a:cs typeface="Montserrat"/>
                <a:sym typeface="Montserrat"/>
              </a:rPr>
              <a:t>Giao diện</a:t>
            </a:r>
            <a:br>
              <a:rPr lang="en-US" dirty="0"/>
            </a:br>
            <a:r>
              <a:rPr lang="en-US" sz="1200" dirty="0"/>
              <a:t>Giao diện chưa sinh động và bắt mắt</a:t>
            </a:r>
          </a:p>
        </p:txBody>
      </p:sp>
      <p:sp>
        <p:nvSpPr>
          <p:cNvPr id="9" name="Google Shape;1148;p50">
            <a:extLst>
              <a:ext uri="{FF2B5EF4-FFF2-40B4-BE49-F238E27FC236}">
                <a16:creationId xmlns:a16="http://schemas.microsoft.com/office/drawing/2014/main" id="{C70B67BF-593E-4D89-88C0-867A474E8B91}"/>
              </a:ext>
            </a:extLst>
          </p:cNvPr>
          <p:cNvSpPr txBox="1">
            <a:spLocks/>
          </p:cNvSpPr>
          <p:nvPr/>
        </p:nvSpPr>
        <p:spPr>
          <a:xfrm>
            <a:off x="5035300" y="1828800"/>
            <a:ext cx="31181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Thanh toán</a:t>
            </a:r>
            <a:br>
              <a:rPr lang="en-US" sz="1400" dirty="0"/>
            </a:br>
            <a:r>
              <a:rPr lang="en-US" sz="1200" dirty="0"/>
              <a:t>Chưa quản lý thu nhập của lớp học</a:t>
            </a:r>
          </a:p>
          <a:p>
            <a:pPr marL="0" indent="0">
              <a:buFont typeface="Cabin"/>
              <a:buNone/>
            </a:pPr>
            <a:r>
              <a:rPr lang="en-US" sz="1200" dirty="0"/>
              <a:t>Gia sư chưa thể rút tiền về tài khoản</a:t>
            </a:r>
          </a:p>
        </p:txBody>
      </p:sp>
      <p:sp>
        <p:nvSpPr>
          <p:cNvPr id="10" name="Google Shape;1149;p50">
            <a:extLst>
              <a:ext uri="{FF2B5EF4-FFF2-40B4-BE49-F238E27FC236}">
                <a16:creationId xmlns:a16="http://schemas.microsoft.com/office/drawing/2014/main" id="{339085DB-A400-43FF-BB71-FE1C1F3E6264}"/>
              </a:ext>
            </a:extLst>
          </p:cNvPr>
          <p:cNvSpPr txBox="1">
            <a:spLocks/>
          </p:cNvSpPr>
          <p:nvPr/>
        </p:nvSpPr>
        <p:spPr>
          <a:xfrm>
            <a:off x="1459518" y="3140625"/>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Thông tin cá nhân</a:t>
            </a:r>
            <a:br>
              <a:rPr lang="en-US" sz="1400" dirty="0"/>
            </a:br>
            <a:r>
              <a:rPr lang="en-US" sz="1200" dirty="0"/>
              <a:t>Chưa cập nhật được ảnh đại diện</a:t>
            </a:r>
          </a:p>
        </p:txBody>
      </p:sp>
      <p:sp>
        <p:nvSpPr>
          <p:cNvPr id="12" name="Google Shape;1151;p50">
            <a:extLst>
              <a:ext uri="{FF2B5EF4-FFF2-40B4-BE49-F238E27FC236}">
                <a16:creationId xmlns:a16="http://schemas.microsoft.com/office/drawing/2014/main" id="{58B65F7D-3763-435D-81F4-6DA7A4783BBF}"/>
              </a:ext>
            </a:extLst>
          </p:cNvPr>
          <p:cNvSpPr txBox="1">
            <a:spLocks/>
          </p:cNvSpPr>
          <p:nvPr/>
        </p:nvSpPr>
        <p:spPr>
          <a:xfrm>
            <a:off x="5035299" y="3140617"/>
            <a:ext cx="3270149"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Quản lý</a:t>
            </a:r>
            <a:br>
              <a:rPr lang="en-US" sz="1400" dirty="0"/>
            </a:br>
            <a:r>
              <a:rPr lang="en-US" sz="1200" dirty="0"/>
              <a:t>Chưa tối ưu công cụ quản lý</a:t>
            </a:r>
          </a:p>
          <a:p>
            <a:pPr marL="0" indent="0">
              <a:buFont typeface="Cabin"/>
              <a:buNone/>
            </a:pPr>
            <a:endParaRPr lang="en-US" sz="1400" dirty="0"/>
          </a:p>
        </p:txBody>
      </p:sp>
      <p:cxnSp>
        <p:nvCxnSpPr>
          <p:cNvPr id="13" name="Google Shape;1152;p50">
            <a:extLst>
              <a:ext uri="{FF2B5EF4-FFF2-40B4-BE49-F238E27FC236}">
                <a16:creationId xmlns:a16="http://schemas.microsoft.com/office/drawing/2014/main" id="{52DFB10E-64B5-4C8A-8AC6-00BF82118471}"/>
              </a:ext>
            </a:extLst>
          </p:cNvPr>
          <p:cNvCxnSpPr/>
          <p:nvPr/>
        </p:nvCxnSpPr>
        <p:spPr>
          <a:xfrm>
            <a:off x="4587222"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447988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Hướng phát triển</a:t>
            </a:r>
          </a:p>
          <a:p>
            <a:endParaRPr lang="en-US" dirty="0"/>
          </a:p>
        </p:txBody>
      </p:sp>
      <p:sp>
        <p:nvSpPr>
          <p:cNvPr id="2" name="Slide Number Placeholder 1">
            <a:extLst>
              <a:ext uri="{FF2B5EF4-FFF2-40B4-BE49-F238E27FC236}">
                <a16:creationId xmlns:a16="http://schemas.microsoft.com/office/drawing/2014/main" id="{591CA685-C035-4F5B-8260-BE65B02E15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21</a:t>
            </a:fld>
            <a:endParaRPr lang="es" dirty="0">
              <a:solidFill>
                <a:schemeClr val="bg1"/>
              </a:solidFill>
            </a:endParaRPr>
          </a:p>
        </p:txBody>
      </p:sp>
      <p:sp>
        <p:nvSpPr>
          <p:cNvPr id="7" name="Google Shape;1161;p51">
            <a:extLst>
              <a:ext uri="{FF2B5EF4-FFF2-40B4-BE49-F238E27FC236}">
                <a16:creationId xmlns:a16="http://schemas.microsoft.com/office/drawing/2014/main" id="{EAE67009-5C8B-448E-8385-031D03E78367}"/>
              </a:ext>
            </a:extLst>
          </p:cNvPr>
          <p:cNvSpPr txBox="1"/>
          <p:nvPr/>
        </p:nvSpPr>
        <p:spPr>
          <a:xfrm>
            <a:off x="6325150" y="1782600"/>
            <a:ext cx="2228100" cy="7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Tăng cường bảo mật</a:t>
            </a:r>
            <a:endParaRPr dirty="0">
              <a:solidFill>
                <a:srgbClr val="4D43A3"/>
              </a:solidFill>
              <a:latin typeface="Cabin"/>
              <a:ea typeface="Cabin"/>
              <a:cs typeface="Cabin"/>
              <a:sym typeface="Cabin"/>
            </a:endParaRPr>
          </a:p>
          <a:p>
            <a:pPr marL="0" lvl="0" indent="0" algn="l" rtl="0">
              <a:spcBef>
                <a:spcPts val="200"/>
              </a:spcBef>
              <a:spcAft>
                <a:spcPts val="0"/>
              </a:spcAft>
              <a:buClr>
                <a:srgbClr val="000000"/>
              </a:buClr>
              <a:buSzPts val="1100"/>
              <a:buFont typeface="Arial"/>
              <a:buNone/>
            </a:pPr>
            <a:r>
              <a:rPr lang="es" sz="1100" dirty="0">
                <a:solidFill>
                  <a:srgbClr val="999999"/>
                </a:solidFill>
                <a:latin typeface="Cabin"/>
                <a:ea typeface="Cabin"/>
                <a:cs typeface="Cabin"/>
                <a:sym typeface="Cabin"/>
              </a:rPr>
              <a:t>Tăng cường bảo mật cho quản lý tài liệu và thanh toán khoá học</a:t>
            </a:r>
            <a:endParaRPr sz="1100" dirty="0">
              <a:solidFill>
                <a:srgbClr val="999999"/>
              </a:solidFill>
              <a:latin typeface="Cabin"/>
              <a:ea typeface="Cabin"/>
              <a:cs typeface="Cabin"/>
              <a:sym typeface="Cabin"/>
            </a:endParaRPr>
          </a:p>
        </p:txBody>
      </p:sp>
      <p:sp>
        <p:nvSpPr>
          <p:cNvPr id="8" name="Google Shape;1162;p51">
            <a:extLst>
              <a:ext uri="{FF2B5EF4-FFF2-40B4-BE49-F238E27FC236}">
                <a16:creationId xmlns:a16="http://schemas.microsoft.com/office/drawing/2014/main" id="{2C07553C-F96C-410E-A111-5D5D16EC439D}"/>
              </a:ext>
            </a:extLst>
          </p:cNvPr>
          <p:cNvSpPr txBox="1"/>
          <p:nvPr/>
        </p:nvSpPr>
        <p:spPr>
          <a:xfrm>
            <a:off x="540000" y="3903325"/>
            <a:ext cx="2117400" cy="70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Chia sẻ tài liệu</a:t>
            </a:r>
          </a:p>
          <a:p>
            <a:pPr marL="0" lvl="0" indent="0" algn="r" rtl="0">
              <a:spcBef>
                <a:spcPts val="200"/>
              </a:spcBef>
              <a:spcAft>
                <a:spcPts val="0"/>
              </a:spcAft>
              <a:buClr>
                <a:srgbClr val="000000"/>
              </a:buClr>
              <a:buSzPts val="1100"/>
              <a:buFont typeface="Arial"/>
              <a:buNone/>
            </a:pPr>
            <a:r>
              <a:rPr lang="en-US" sz="1100" dirty="0">
                <a:solidFill>
                  <a:srgbClr val="999999"/>
                </a:solidFill>
                <a:latin typeface="Cabin"/>
                <a:ea typeface="Cabin"/>
                <a:cs typeface="Cabin"/>
                <a:sym typeface="Cabin"/>
              </a:rPr>
              <a:t>Hỗ trợ chia sẻ tài liệu giữa mọi người trong hệ thống với nhau</a:t>
            </a:r>
          </a:p>
        </p:txBody>
      </p:sp>
      <p:sp>
        <p:nvSpPr>
          <p:cNvPr id="9" name="Google Shape;1163;p51">
            <a:extLst>
              <a:ext uri="{FF2B5EF4-FFF2-40B4-BE49-F238E27FC236}">
                <a16:creationId xmlns:a16="http://schemas.microsoft.com/office/drawing/2014/main" id="{C2AB1B91-E09A-44FB-ADF6-F220153CF95E}"/>
              </a:ext>
            </a:extLst>
          </p:cNvPr>
          <p:cNvSpPr txBox="1"/>
          <p:nvPr/>
        </p:nvSpPr>
        <p:spPr>
          <a:xfrm>
            <a:off x="6325150" y="2790913"/>
            <a:ext cx="2280900"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Giao bài tập</a:t>
            </a:r>
            <a:endParaRPr dirty="0">
              <a:solidFill>
                <a:srgbClr val="D5309A"/>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dirty="0">
                <a:solidFill>
                  <a:srgbClr val="999999"/>
                </a:solidFill>
                <a:latin typeface="Cabin"/>
                <a:ea typeface="Cabin"/>
                <a:cs typeface="Cabin"/>
                <a:sym typeface="Cabin"/>
              </a:rPr>
              <a:t>Cho phép giao bài tập và nộp bài trên hệ thống</a:t>
            </a:r>
            <a:endParaRPr sz="1100" dirty="0">
              <a:solidFill>
                <a:srgbClr val="999999"/>
              </a:solidFill>
              <a:latin typeface="PT Sans"/>
              <a:ea typeface="PT Sans"/>
              <a:cs typeface="PT Sans"/>
              <a:sym typeface="PT Sans"/>
            </a:endParaRPr>
          </a:p>
        </p:txBody>
      </p:sp>
      <p:sp>
        <p:nvSpPr>
          <p:cNvPr id="10" name="Google Shape;1164;p51">
            <a:extLst>
              <a:ext uri="{FF2B5EF4-FFF2-40B4-BE49-F238E27FC236}">
                <a16:creationId xmlns:a16="http://schemas.microsoft.com/office/drawing/2014/main" id="{0E5E1161-65EB-4242-97CD-DD0AD5689473}"/>
              </a:ext>
            </a:extLst>
          </p:cNvPr>
          <p:cNvSpPr txBox="1"/>
          <p:nvPr/>
        </p:nvSpPr>
        <p:spPr>
          <a:xfrm>
            <a:off x="540000" y="1769250"/>
            <a:ext cx="2117400" cy="80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s" dirty="0">
                <a:solidFill>
                  <a:srgbClr val="3E516C"/>
                </a:solidFill>
                <a:latin typeface="Cabin Regular"/>
                <a:ea typeface="Cabin Regular"/>
                <a:cs typeface="Cabin Regular"/>
                <a:sym typeface="Cabin Regular"/>
              </a:rPr>
              <a:t>Khắc phục hạn chế</a:t>
            </a:r>
            <a:br>
              <a:rPr lang="es" dirty="0">
                <a:solidFill>
                  <a:srgbClr val="3E516C"/>
                </a:solidFill>
                <a:latin typeface="Cabin Regular"/>
                <a:ea typeface="Cabin Regular"/>
                <a:cs typeface="Cabin Regular"/>
                <a:sym typeface="Cabin Regular"/>
              </a:rPr>
            </a:br>
            <a:r>
              <a:rPr lang="es" sz="1100" dirty="0">
                <a:solidFill>
                  <a:srgbClr val="999999"/>
                </a:solidFill>
                <a:latin typeface="Cabin"/>
                <a:ea typeface="Cabin"/>
                <a:cs typeface="Cabin"/>
                <a:sym typeface="Cabin"/>
              </a:rPr>
              <a:t>Khắc phục các hạn chế hiện tại</a:t>
            </a:r>
            <a:endParaRPr sz="1200" dirty="0">
              <a:solidFill>
                <a:srgbClr val="999999"/>
              </a:solidFill>
              <a:latin typeface="PT Sans"/>
              <a:ea typeface="PT Sans"/>
              <a:cs typeface="PT Sans"/>
              <a:sym typeface="PT Sans"/>
            </a:endParaRPr>
          </a:p>
        </p:txBody>
      </p:sp>
      <p:sp>
        <p:nvSpPr>
          <p:cNvPr id="11" name="Google Shape;1165;p51">
            <a:extLst>
              <a:ext uri="{FF2B5EF4-FFF2-40B4-BE49-F238E27FC236}">
                <a16:creationId xmlns:a16="http://schemas.microsoft.com/office/drawing/2014/main" id="{14EE737B-D5B5-4C9C-8B33-0A2D70B90375}"/>
              </a:ext>
            </a:extLst>
          </p:cNvPr>
          <p:cNvSpPr txBox="1"/>
          <p:nvPr/>
        </p:nvSpPr>
        <p:spPr>
          <a:xfrm>
            <a:off x="876898" y="2773300"/>
            <a:ext cx="1780351" cy="928500"/>
          </a:xfrm>
          <a:prstGeom prst="rect">
            <a:avLst/>
          </a:prstGeom>
          <a:noFill/>
          <a:ln>
            <a:noFill/>
          </a:ln>
        </p:spPr>
        <p:txBody>
          <a:bodyPr spcFirstLastPara="1" wrap="square" lIns="91425" tIns="91425" rIns="91425" bIns="91425" anchor="ctr" anchorCtr="0">
            <a:noAutofit/>
          </a:bodyPr>
          <a:lstStyle/>
          <a:p>
            <a:pPr algn="r"/>
            <a:r>
              <a:rPr lang="en-US" dirty="0">
                <a:solidFill>
                  <a:srgbClr val="3E516C"/>
                </a:solidFill>
                <a:latin typeface="Cabin Regular"/>
                <a:ea typeface="Cabin Regular"/>
                <a:cs typeface="Cabin Regular"/>
                <a:sym typeface="Cabin Regular"/>
              </a:rPr>
              <a:t>Theo dõi việc học</a:t>
            </a:r>
            <a:br>
              <a:rPr lang="es" b="1" dirty="0">
                <a:solidFill>
                  <a:srgbClr val="785CB4"/>
                </a:solidFill>
                <a:latin typeface="Open Sans"/>
                <a:ea typeface="Open Sans"/>
                <a:cs typeface="Open Sans"/>
                <a:sym typeface="Open Sans"/>
              </a:rPr>
            </a:br>
            <a:r>
              <a:rPr lang="es" sz="1100" dirty="0">
                <a:solidFill>
                  <a:srgbClr val="999999"/>
                </a:solidFill>
                <a:latin typeface="Cabin"/>
                <a:ea typeface="Cabin"/>
                <a:cs typeface="Cabin"/>
                <a:sym typeface="Cabin"/>
              </a:rPr>
              <a:t>Theo dõi tiến độ học tập của học viên</a:t>
            </a:r>
            <a:endParaRPr sz="1100" dirty="0">
              <a:solidFill>
                <a:srgbClr val="999999"/>
              </a:solidFill>
              <a:latin typeface="Cabin"/>
              <a:ea typeface="Cabin"/>
              <a:cs typeface="Cabin"/>
              <a:sym typeface="Cabin"/>
            </a:endParaRPr>
          </a:p>
        </p:txBody>
      </p:sp>
      <p:sp>
        <p:nvSpPr>
          <p:cNvPr id="12" name="Google Shape;1166;p51">
            <a:extLst>
              <a:ext uri="{FF2B5EF4-FFF2-40B4-BE49-F238E27FC236}">
                <a16:creationId xmlns:a16="http://schemas.microsoft.com/office/drawing/2014/main" id="{7429C355-A510-4AF8-B848-45F70310D242}"/>
              </a:ext>
            </a:extLst>
          </p:cNvPr>
          <p:cNvSpPr txBox="1"/>
          <p:nvPr/>
        </p:nvSpPr>
        <p:spPr>
          <a:xfrm>
            <a:off x="6325149" y="3759925"/>
            <a:ext cx="1919479" cy="847800"/>
          </a:xfrm>
          <a:prstGeom prst="rect">
            <a:avLst/>
          </a:prstGeom>
          <a:noFill/>
          <a:ln>
            <a:noFill/>
          </a:ln>
        </p:spPr>
        <p:txBody>
          <a:bodyPr spcFirstLastPara="1" wrap="square" lIns="91425" tIns="91425" rIns="91425" bIns="91425" anchor="t" anchorCtr="0">
            <a:noAutofit/>
          </a:bodyPr>
          <a:lstStyle/>
          <a:p>
            <a:pPr>
              <a:spcAft>
                <a:spcPts val="200"/>
              </a:spcAft>
            </a:pPr>
            <a:r>
              <a:rPr lang="en-US" b="1" dirty="0">
                <a:solidFill>
                  <a:srgbClr val="3E516C"/>
                </a:solidFill>
                <a:latin typeface="Cabin Regular"/>
                <a:ea typeface="Open Sans"/>
                <a:cs typeface="Open Sans"/>
                <a:sym typeface="Cabin Regular"/>
              </a:rPr>
              <a:t>Thêm các khuyến mãi</a:t>
            </a:r>
            <a:br>
              <a:rPr lang="es" b="1" dirty="0">
                <a:solidFill>
                  <a:srgbClr val="7D245C"/>
                </a:solidFill>
                <a:latin typeface="Open Sans"/>
                <a:ea typeface="Open Sans"/>
                <a:cs typeface="Open Sans"/>
                <a:sym typeface="Open Sans"/>
              </a:rPr>
            </a:br>
            <a:r>
              <a:rPr lang="es" sz="1100" dirty="0">
                <a:solidFill>
                  <a:srgbClr val="999999"/>
                </a:solidFill>
                <a:latin typeface="Cabin"/>
                <a:ea typeface="Cabin"/>
                <a:cs typeface="Cabin"/>
                <a:sym typeface="Cabin"/>
              </a:rPr>
              <a:t>Thêm các khuyến mãi hấp dẫn cho các khoá học</a:t>
            </a:r>
            <a:endParaRPr sz="1100" dirty="0">
              <a:solidFill>
                <a:srgbClr val="999999"/>
              </a:solidFill>
              <a:latin typeface="PT Sans"/>
              <a:ea typeface="PT Sans"/>
              <a:cs typeface="PT Sans"/>
              <a:sym typeface="PT Sans"/>
            </a:endParaRPr>
          </a:p>
        </p:txBody>
      </p:sp>
      <p:cxnSp>
        <p:nvCxnSpPr>
          <p:cNvPr id="13" name="Google Shape;1167;p51">
            <a:extLst>
              <a:ext uri="{FF2B5EF4-FFF2-40B4-BE49-F238E27FC236}">
                <a16:creationId xmlns:a16="http://schemas.microsoft.com/office/drawing/2014/main" id="{594A3E82-F2CF-41C3-9E66-A977A47109FC}"/>
              </a:ext>
            </a:extLst>
          </p:cNvPr>
          <p:cNvCxnSpPr/>
          <p:nvPr/>
        </p:nvCxnSpPr>
        <p:spPr>
          <a:xfrm>
            <a:off x="2657475" y="1962150"/>
            <a:ext cx="1105200" cy="283200"/>
          </a:xfrm>
          <a:prstGeom prst="bentConnector3">
            <a:avLst>
              <a:gd name="adj1" fmla="val 50000"/>
            </a:avLst>
          </a:prstGeom>
          <a:noFill/>
          <a:ln w="9525" cap="flat" cmpd="sng">
            <a:solidFill>
              <a:srgbClr val="FDD66C"/>
            </a:solidFill>
            <a:prstDash val="solid"/>
            <a:round/>
            <a:headEnd type="oval" w="med" len="med"/>
            <a:tailEnd type="oval" w="med" len="med"/>
          </a:ln>
        </p:spPr>
      </p:cxnSp>
      <p:cxnSp>
        <p:nvCxnSpPr>
          <p:cNvPr id="14" name="Google Shape;1168;p51">
            <a:extLst>
              <a:ext uri="{FF2B5EF4-FFF2-40B4-BE49-F238E27FC236}">
                <a16:creationId xmlns:a16="http://schemas.microsoft.com/office/drawing/2014/main" id="{A598750A-8998-4865-8415-71F420701E15}"/>
              </a:ext>
            </a:extLst>
          </p:cNvPr>
          <p:cNvCxnSpPr/>
          <p:nvPr/>
        </p:nvCxnSpPr>
        <p:spPr>
          <a:xfrm rot="10800000" flipH="1">
            <a:off x="2667000" y="2781000"/>
            <a:ext cx="657900" cy="114600"/>
          </a:xfrm>
          <a:prstGeom prst="bentConnector3">
            <a:avLst>
              <a:gd name="adj1" fmla="val 50000"/>
            </a:avLst>
          </a:prstGeom>
          <a:noFill/>
          <a:ln w="9525" cap="flat" cmpd="sng">
            <a:solidFill>
              <a:srgbClr val="FCCC3B"/>
            </a:solidFill>
            <a:prstDash val="solid"/>
            <a:round/>
            <a:headEnd type="oval" w="med" len="med"/>
            <a:tailEnd type="oval" w="med" len="med"/>
          </a:ln>
        </p:spPr>
      </p:cxnSp>
      <p:cxnSp>
        <p:nvCxnSpPr>
          <p:cNvPr id="15" name="Google Shape;1169;p51">
            <a:extLst>
              <a:ext uri="{FF2B5EF4-FFF2-40B4-BE49-F238E27FC236}">
                <a16:creationId xmlns:a16="http://schemas.microsoft.com/office/drawing/2014/main" id="{F8CB42D6-F2CF-4429-8FD8-0A455AE137DA}"/>
              </a:ext>
            </a:extLst>
          </p:cNvPr>
          <p:cNvCxnSpPr/>
          <p:nvPr/>
        </p:nvCxnSpPr>
        <p:spPr>
          <a:xfrm rot="10800000" flipH="1">
            <a:off x="2657475" y="3714750"/>
            <a:ext cx="638100" cy="266700"/>
          </a:xfrm>
          <a:prstGeom prst="bentConnector3">
            <a:avLst>
              <a:gd name="adj1" fmla="val 50000"/>
            </a:avLst>
          </a:prstGeom>
          <a:noFill/>
          <a:ln w="9525" cap="flat" cmpd="sng">
            <a:solidFill>
              <a:srgbClr val="5F7D95"/>
            </a:solidFill>
            <a:prstDash val="solid"/>
            <a:round/>
            <a:headEnd type="oval" w="med" len="med"/>
            <a:tailEnd type="oval" w="med" len="med"/>
          </a:ln>
        </p:spPr>
      </p:cxnSp>
      <p:cxnSp>
        <p:nvCxnSpPr>
          <p:cNvPr id="16" name="Google Shape;1170;p51">
            <a:extLst>
              <a:ext uri="{FF2B5EF4-FFF2-40B4-BE49-F238E27FC236}">
                <a16:creationId xmlns:a16="http://schemas.microsoft.com/office/drawing/2014/main" id="{4261F05E-2930-40AF-A3F4-C8C792B355AA}"/>
              </a:ext>
            </a:extLst>
          </p:cNvPr>
          <p:cNvCxnSpPr/>
          <p:nvPr/>
        </p:nvCxnSpPr>
        <p:spPr>
          <a:xfrm rot="10800000" flipH="1">
            <a:off x="5361850" y="1986950"/>
            <a:ext cx="963300" cy="204600"/>
          </a:xfrm>
          <a:prstGeom prst="bentConnector3">
            <a:avLst>
              <a:gd name="adj1" fmla="val 50000"/>
            </a:avLst>
          </a:prstGeom>
          <a:noFill/>
          <a:ln w="9525" cap="flat" cmpd="sng">
            <a:solidFill>
              <a:srgbClr val="FCCC3B"/>
            </a:solidFill>
            <a:prstDash val="solid"/>
            <a:round/>
            <a:headEnd type="diamond" w="med" len="med"/>
            <a:tailEnd type="diamond" w="med" len="med"/>
          </a:ln>
        </p:spPr>
      </p:cxnSp>
      <p:cxnSp>
        <p:nvCxnSpPr>
          <p:cNvPr id="17" name="Google Shape;1171;p51">
            <a:extLst>
              <a:ext uri="{FF2B5EF4-FFF2-40B4-BE49-F238E27FC236}">
                <a16:creationId xmlns:a16="http://schemas.microsoft.com/office/drawing/2014/main" id="{A6A3FA8E-4501-4962-9795-2475FEF5ED05}"/>
              </a:ext>
            </a:extLst>
          </p:cNvPr>
          <p:cNvCxnSpPr/>
          <p:nvPr/>
        </p:nvCxnSpPr>
        <p:spPr>
          <a:xfrm>
            <a:off x="5486400" y="2843225"/>
            <a:ext cx="838800" cy="158100"/>
          </a:xfrm>
          <a:prstGeom prst="bentConnector3">
            <a:avLst>
              <a:gd name="adj1" fmla="val 50000"/>
            </a:avLst>
          </a:prstGeom>
          <a:noFill/>
          <a:ln w="9525" cap="flat" cmpd="sng">
            <a:solidFill>
              <a:srgbClr val="E9AA1B"/>
            </a:solidFill>
            <a:prstDash val="solid"/>
            <a:round/>
            <a:headEnd type="diamond" w="med" len="med"/>
            <a:tailEnd type="diamond" w="med" len="med"/>
          </a:ln>
        </p:spPr>
      </p:cxnSp>
      <p:cxnSp>
        <p:nvCxnSpPr>
          <p:cNvPr id="18" name="Google Shape;1172;p51">
            <a:extLst>
              <a:ext uri="{FF2B5EF4-FFF2-40B4-BE49-F238E27FC236}">
                <a16:creationId xmlns:a16="http://schemas.microsoft.com/office/drawing/2014/main" id="{43AAF87C-1A0A-4BC1-B8BB-E4E37E9998FA}"/>
              </a:ext>
            </a:extLst>
          </p:cNvPr>
          <p:cNvCxnSpPr/>
          <p:nvPr/>
        </p:nvCxnSpPr>
        <p:spPr>
          <a:xfrm>
            <a:off x="5895975" y="3800475"/>
            <a:ext cx="453000" cy="182400"/>
          </a:xfrm>
          <a:prstGeom prst="bentConnector3">
            <a:avLst>
              <a:gd name="adj1" fmla="val 50000"/>
            </a:avLst>
          </a:prstGeom>
          <a:noFill/>
          <a:ln w="9525" cap="flat" cmpd="sng">
            <a:solidFill>
              <a:srgbClr val="435D74"/>
            </a:solidFill>
            <a:prstDash val="solid"/>
            <a:round/>
            <a:headEnd type="diamond" w="med" len="med"/>
            <a:tailEnd type="diamond" w="med" len="med"/>
          </a:ln>
        </p:spPr>
      </p:cxnSp>
      <p:grpSp>
        <p:nvGrpSpPr>
          <p:cNvPr id="19" name="Google Shape;1173;p51">
            <a:extLst>
              <a:ext uri="{FF2B5EF4-FFF2-40B4-BE49-F238E27FC236}">
                <a16:creationId xmlns:a16="http://schemas.microsoft.com/office/drawing/2014/main" id="{FC9E6AE3-6489-4A1F-AC05-E875AE52B720}"/>
              </a:ext>
            </a:extLst>
          </p:cNvPr>
          <p:cNvGrpSpPr/>
          <p:nvPr/>
        </p:nvGrpSpPr>
        <p:grpSpPr>
          <a:xfrm>
            <a:off x="3183576" y="1829017"/>
            <a:ext cx="2781183" cy="2776077"/>
            <a:chOff x="3573813" y="1821300"/>
            <a:chExt cx="1711918" cy="1708776"/>
          </a:xfrm>
        </p:grpSpPr>
        <p:sp>
          <p:nvSpPr>
            <p:cNvPr id="20" name="Google Shape;1174;p51">
              <a:extLst>
                <a:ext uri="{FF2B5EF4-FFF2-40B4-BE49-F238E27FC236}">
                  <a16:creationId xmlns:a16="http://schemas.microsoft.com/office/drawing/2014/main" id="{780B524E-D591-49D2-B32D-189045D3A7D4}"/>
                </a:ext>
              </a:extLst>
            </p:cNvPr>
            <p:cNvSpPr/>
            <p:nvPr/>
          </p:nvSpPr>
          <p:spPr>
            <a:xfrm>
              <a:off x="4339547" y="2255413"/>
              <a:ext cx="751015" cy="604197"/>
            </a:xfrm>
            <a:custGeom>
              <a:avLst/>
              <a:gdLst/>
              <a:ahLst/>
              <a:cxnLst/>
              <a:rect l="l" t="t" r="r" b="b"/>
              <a:pathLst>
                <a:path w="13622" h="10959" extrusionOk="0">
                  <a:moveTo>
                    <a:pt x="4106" y="0"/>
                  </a:moveTo>
                  <a:cubicBezTo>
                    <a:pt x="1855" y="0"/>
                    <a:pt x="33" y="1825"/>
                    <a:pt x="33" y="4076"/>
                  </a:cubicBezTo>
                  <a:cubicBezTo>
                    <a:pt x="33" y="6327"/>
                    <a:pt x="1" y="10958"/>
                    <a:pt x="1" y="10958"/>
                  </a:cubicBezTo>
                  <a:cubicBezTo>
                    <a:pt x="1" y="10958"/>
                    <a:pt x="1035" y="8686"/>
                    <a:pt x="3530" y="8314"/>
                  </a:cubicBezTo>
                  <a:cubicBezTo>
                    <a:pt x="3845" y="8267"/>
                    <a:pt x="9521" y="8203"/>
                    <a:pt x="9521" y="8203"/>
                  </a:cubicBezTo>
                  <a:cubicBezTo>
                    <a:pt x="11786" y="8203"/>
                    <a:pt x="13622" y="6367"/>
                    <a:pt x="13622" y="4101"/>
                  </a:cubicBezTo>
                  <a:cubicBezTo>
                    <a:pt x="13622" y="1836"/>
                    <a:pt x="11786" y="0"/>
                    <a:pt x="9521" y="0"/>
                  </a:cubicBez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5;p51">
              <a:extLst>
                <a:ext uri="{FF2B5EF4-FFF2-40B4-BE49-F238E27FC236}">
                  <a16:creationId xmlns:a16="http://schemas.microsoft.com/office/drawing/2014/main" id="{C5136FA9-D190-4C88-A11B-B68A1AFB4BA0}"/>
                </a:ext>
              </a:extLst>
            </p:cNvPr>
            <p:cNvSpPr/>
            <p:nvPr/>
          </p:nvSpPr>
          <p:spPr>
            <a:xfrm>
              <a:off x="4339547" y="1821300"/>
              <a:ext cx="628510" cy="505786"/>
            </a:xfrm>
            <a:custGeom>
              <a:avLst/>
              <a:gdLst/>
              <a:ahLst/>
              <a:cxnLst/>
              <a:rect l="l" t="t" r="r" b="b"/>
              <a:pathLst>
                <a:path w="11400" h="9174" extrusionOk="0">
                  <a:moveTo>
                    <a:pt x="3437" y="1"/>
                  </a:moveTo>
                  <a:cubicBezTo>
                    <a:pt x="1551" y="1"/>
                    <a:pt x="26" y="1529"/>
                    <a:pt x="26" y="3411"/>
                  </a:cubicBezTo>
                  <a:cubicBezTo>
                    <a:pt x="26" y="5294"/>
                    <a:pt x="1" y="9173"/>
                    <a:pt x="1" y="9173"/>
                  </a:cubicBezTo>
                  <a:cubicBezTo>
                    <a:pt x="1" y="9173"/>
                    <a:pt x="867" y="7269"/>
                    <a:pt x="2953" y="6958"/>
                  </a:cubicBezTo>
                  <a:cubicBezTo>
                    <a:pt x="3215" y="6919"/>
                    <a:pt x="7967" y="6865"/>
                    <a:pt x="7967" y="6865"/>
                  </a:cubicBezTo>
                  <a:cubicBezTo>
                    <a:pt x="9861" y="6865"/>
                    <a:pt x="11400" y="5330"/>
                    <a:pt x="11400" y="3433"/>
                  </a:cubicBezTo>
                  <a:cubicBezTo>
                    <a:pt x="11400" y="1540"/>
                    <a:pt x="9861" y="1"/>
                    <a:pt x="7967" y="1"/>
                  </a:cubicBez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76;p51">
              <a:extLst>
                <a:ext uri="{FF2B5EF4-FFF2-40B4-BE49-F238E27FC236}">
                  <a16:creationId xmlns:a16="http://schemas.microsoft.com/office/drawing/2014/main" id="{2F7B0D8A-AC80-4CC5-A1BA-8706617FE4EC}"/>
                </a:ext>
              </a:extLst>
            </p:cNvPr>
            <p:cNvSpPr/>
            <p:nvPr/>
          </p:nvSpPr>
          <p:spPr>
            <a:xfrm>
              <a:off x="3893470" y="1951743"/>
              <a:ext cx="431577" cy="347114"/>
            </a:xfrm>
            <a:custGeom>
              <a:avLst/>
              <a:gdLst/>
              <a:ahLst/>
              <a:cxnLst/>
              <a:rect l="l" t="t" r="r" b="b"/>
              <a:pathLst>
                <a:path w="7828" h="6296" extrusionOk="0">
                  <a:moveTo>
                    <a:pt x="2359" y="0"/>
                  </a:moveTo>
                  <a:cubicBezTo>
                    <a:pt x="1056" y="0"/>
                    <a:pt x="0" y="1056"/>
                    <a:pt x="0" y="2355"/>
                  </a:cubicBezTo>
                  <a:cubicBezTo>
                    <a:pt x="0" y="3658"/>
                    <a:pt x="1056" y="4710"/>
                    <a:pt x="2359" y="4710"/>
                  </a:cubicBezTo>
                  <a:cubicBezTo>
                    <a:pt x="2359" y="4710"/>
                    <a:pt x="5619" y="4749"/>
                    <a:pt x="5798" y="4774"/>
                  </a:cubicBezTo>
                  <a:cubicBezTo>
                    <a:pt x="7229" y="4989"/>
                    <a:pt x="7827" y="6295"/>
                    <a:pt x="7827" y="6295"/>
                  </a:cubicBezTo>
                  <a:cubicBezTo>
                    <a:pt x="7827" y="6295"/>
                    <a:pt x="7809" y="3633"/>
                    <a:pt x="7809" y="2341"/>
                  </a:cubicBezTo>
                  <a:cubicBezTo>
                    <a:pt x="7809" y="1049"/>
                    <a:pt x="6761" y="0"/>
                    <a:pt x="5469" y="0"/>
                  </a:cubicBezTo>
                  <a:close/>
                </a:path>
              </a:pathLst>
            </a:custGeom>
            <a:solidFill>
              <a:srgbClr val="FEDE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177;p51">
              <a:extLst>
                <a:ext uri="{FF2B5EF4-FFF2-40B4-BE49-F238E27FC236}">
                  <a16:creationId xmlns:a16="http://schemas.microsoft.com/office/drawing/2014/main" id="{E077A44A-E2F1-4553-BD41-AF9D69C28DC5}"/>
                </a:ext>
              </a:extLst>
            </p:cNvPr>
            <p:cNvSpPr/>
            <p:nvPr/>
          </p:nvSpPr>
          <p:spPr>
            <a:xfrm>
              <a:off x="3573813" y="2255413"/>
              <a:ext cx="751235" cy="604197"/>
            </a:xfrm>
            <a:custGeom>
              <a:avLst/>
              <a:gdLst/>
              <a:ahLst/>
              <a:cxnLst/>
              <a:rect l="l" t="t" r="r" b="b"/>
              <a:pathLst>
                <a:path w="13626" h="10959" extrusionOk="0">
                  <a:moveTo>
                    <a:pt x="4102" y="0"/>
                  </a:moveTo>
                  <a:cubicBezTo>
                    <a:pt x="1836" y="0"/>
                    <a:pt x="0" y="1836"/>
                    <a:pt x="0" y="4101"/>
                  </a:cubicBezTo>
                  <a:cubicBezTo>
                    <a:pt x="0" y="6367"/>
                    <a:pt x="1836" y="8203"/>
                    <a:pt x="4102" y="8203"/>
                  </a:cubicBezTo>
                  <a:cubicBezTo>
                    <a:pt x="4102" y="8203"/>
                    <a:pt x="9781" y="8267"/>
                    <a:pt x="10096" y="8314"/>
                  </a:cubicBezTo>
                  <a:cubicBezTo>
                    <a:pt x="12587" y="8686"/>
                    <a:pt x="13625" y="10958"/>
                    <a:pt x="13625" y="10958"/>
                  </a:cubicBezTo>
                  <a:cubicBezTo>
                    <a:pt x="13625" y="10958"/>
                    <a:pt x="13593" y="6327"/>
                    <a:pt x="13593" y="4076"/>
                  </a:cubicBezTo>
                  <a:cubicBezTo>
                    <a:pt x="13593" y="1825"/>
                    <a:pt x="11768" y="0"/>
                    <a:pt x="9517" y="0"/>
                  </a:cubicBez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8;p51">
              <a:extLst>
                <a:ext uri="{FF2B5EF4-FFF2-40B4-BE49-F238E27FC236}">
                  <a16:creationId xmlns:a16="http://schemas.microsoft.com/office/drawing/2014/main" id="{57BAEE9E-B675-46D5-ACAD-76261E845D83}"/>
                </a:ext>
              </a:extLst>
            </p:cNvPr>
            <p:cNvSpPr/>
            <p:nvPr/>
          </p:nvSpPr>
          <p:spPr>
            <a:xfrm>
              <a:off x="3573813" y="2767593"/>
              <a:ext cx="751235" cy="604252"/>
            </a:xfrm>
            <a:custGeom>
              <a:avLst/>
              <a:gdLst/>
              <a:ahLst/>
              <a:cxnLst/>
              <a:rect l="l" t="t" r="r" b="b"/>
              <a:pathLst>
                <a:path w="13626" h="10960" extrusionOk="0">
                  <a:moveTo>
                    <a:pt x="4102" y="1"/>
                  </a:moveTo>
                  <a:cubicBezTo>
                    <a:pt x="1836" y="1"/>
                    <a:pt x="0" y="1837"/>
                    <a:pt x="0" y="4102"/>
                  </a:cubicBezTo>
                  <a:cubicBezTo>
                    <a:pt x="0" y="6364"/>
                    <a:pt x="1836" y="8200"/>
                    <a:pt x="4102" y="8200"/>
                  </a:cubicBezTo>
                  <a:cubicBezTo>
                    <a:pt x="4102" y="8200"/>
                    <a:pt x="9781" y="8268"/>
                    <a:pt x="10096" y="8314"/>
                  </a:cubicBezTo>
                  <a:cubicBezTo>
                    <a:pt x="12587" y="8683"/>
                    <a:pt x="13625" y="10959"/>
                    <a:pt x="13625" y="10959"/>
                  </a:cubicBezTo>
                  <a:cubicBezTo>
                    <a:pt x="13625" y="10959"/>
                    <a:pt x="13593" y="6325"/>
                    <a:pt x="13593" y="4073"/>
                  </a:cubicBezTo>
                  <a:cubicBezTo>
                    <a:pt x="13593" y="1822"/>
                    <a:pt x="11768" y="1"/>
                    <a:pt x="95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p51">
              <a:extLst>
                <a:ext uri="{FF2B5EF4-FFF2-40B4-BE49-F238E27FC236}">
                  <a16:creationId xmlns:a16="http://schemas.microsoft.com/office/drawing/2014/main" id="{BCF4B5B2-E708-4400-B952-D207676B5CB5}"/>
                </a:ext>
              </a:extLst>
            </p:cNvPr>
            <p:cNvSpPr/>
            <p:nvPr/>
          </p:nvSpPr>
          <p:spPr>
            <a:xfrm>
              <a:off x="4339547" y="2768806"/>
              <a:ext cx="946184" cy="761270"/>
            </a:xfrm>
            <a:custGeom>
              <a:avLst/>
              <a:gdLst/>
              <a:ahLst/>
              <a:cxnLst/>
              <a:rect l="l" t="t" r="r" b="b"/>
              <a:pathLst>
                <a:path w="17162" h="13808" extrusionOk="0">
                  <a:moveTo>
                    <a:pt x="5172" y="0"/>
                  </a:moveTo>
                  <a:cubicBezTo>
                    <a:pt x="2338" y="0"/>
                    <a:pt x="40" y="2298"/>
                    <a:pt x="40" y="5136"/>
                  </a:cubicBezTo>
                  <a:cubicBezTo>
                    <a:pt x="40" y="7970"/>
                    <a:pt x="1" y="13807"/>
                    <a:pt x="1" y="13807"/>
                  </a:cubicBezTo>
                  <a:cubicBezTo>
                    <a:pt x="1" y="13807"/>
                    <a:pt x="1307" y="10944"/>
                    <a:pt x="4446" y="10475"/>
                  </a:cubicBezTo>
                  <a:cubicBezTo>
                    <a:pt x="4843" y="10415"/>
                    <a:pt x="11994" y="10336"/>
                    <a:pt x="11994" y="10336"/>
                  </a:cubicBezTo>
                  <a:cubicBezTo>
                    <a:pt x="14846" y="10336"/>
                    <a:pt x="17161" y="8020"/>
                    <a:pt x="17161" y="5168"/>
                  </a:cubicBezTo>
                  <a:cubicBezTo>
                    <a:pt x="17161" y="2316"/>
                    <a:pt x="14846" y="0"/>
                    <a:pt x="119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1190;p51">
            <a:extLst>
              <a:ext uri="{FF2B5EF4-FFF2-40B4-BE49-F238E27FC236}">
                <a16:creationId xmlns:a16="http://schemas.microsoft.com/office/drawing/2014/main" id="{3DD4DD92-DC52-4322-A9D2-95FDAC3F8CA6}"/>
              </a:ext>
            </a:extLst>
          </p:cNvPr>
          <p:cNvSpPr/>
          <p:nvPr/>
        </p:nvSpPr>
        <p:spPr>
          <a:xfrm>
            <a:off x="3324900" y="2725646"/>
            <a:ext cx="360391" cy="35860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1191;p51">
            <a:extLst>
              <a:ext uri="{FF2B5EF4-FFF2-40B4-BE49-F238E27FC236}">
                <a16:creationId xmlns:a16="http://schemas.microsoft.com/office/drawing/2014/main" id="{7C8540CA-238E-4228-A6CA-ED1A80FF65A5}"/>
              </a:ext>
            </a:extLst>
          </p:cNvPr>
          <p:cNvSpPr/>
          <p:nvPr/>
        </p:nvSpPr>
        <p:spPr>
          <a:xfrm>
            <a:off x="5201921" y="2725646"/>
            <a:ext cx="310834" cy="365195"/>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2;p51">
            <a:extLst>
              <a:ext uri="{FF2B5EF4-FFF2-40B4-BE49-F238E27FC236}">
                <a16:creationId xmlns:a16="http://schemas.microsoft.com/office/drawing/2014/main" id="{D1398968-D907-4FD4-A22F-3563B8B14457}"/>
              </a:ext>
            </a:extLst>
          </p:cNvPr>
          <p:cNvGrpSpPr/>
          <p:nvPr/>
        </p:nvGrpSpPr>
        <p:grpSpPr>
          <a:xfrm>
            <a:off x="3325047" y="3510431"/>
            <a:ext cx="380039" cy="380998"/>
            <a:chOff x="-61784125" y="3377700"/>
            <a:chExt cx="316650" cy="317450"/>
          </a:xfrm>
        </p:grpSpPr>
        <p:sp>
          <p:nvSpPr>
            <p:cNvPr id="39" name="Google Shape;1193;p51">
              <a:extLst>
                <a:ext uri="{FF2B5EF4-FFF2-40B4-BE49-F238E27FC236}">
                  <a16:creationId xmlns:a16="http://schemas.microsoft.com/office/drawing/2014/main" id="{7E738DD1-B966-43D1-A55E-BDA121B8137E}"/>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p51">
              <a:extLst>
                <a:ext uri="{FF2B5EF4-FFF2-40B4-BE49-F238E27FC236}">
                  <a16:creationId xmlns:a16="http://schemas.microsoft.com/office/drawing/2014/main" id="{ED7F2419-8904-4D3B-8CBF-F56AECF81CA2}"/>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5;p51">
              <a:extLst>
                <a:ext uri="{FF2B5EF4-FFF2-40B4-BE49-F238E27FC236}">
                  <a16:creationId xmlns:a16="http://schemas.microsoft.com/office/drawing/2014/main" id="{4F294E54-2562-4B39-B98F-FABA67A024F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6;p51">
              <a:extLst>
                <a:ext uri="{FF2B5EF4-FFF2-40B4-BE49-F238E27FC236}">
                  <a16:creationId xmlns:a16="http://schemas.microsoft.com/office/drawing/2014/main" id="{1A5FB0ED-AA82-49ED-8337-4F7D75722648}"/>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7;p51">
              <a:extLst>
                <a:ext uri="{FF2B5EF4-FFF2-40B4-BE49-F238E27FC236}">
                  <a16:creationId xmlns:a16="http://schemas.microsoft.com/office/drawing/2014/main" id="{5D199FEF-8982-4644-9145-B18237546AA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8;p51">
              <a:extLst>
                <a:ext uri="{FF2B5EF4-FFF2-40B4-BE49-F238E27FC236}">
                  <a16:creationId xmlns:a16="http://schemas.microsoft.com/office/drawing/2014/main" id="{1033F6BD-42AD-4F9B-A112-607E25274FC1}"/>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9;p51">
              <a:extLst>
                <a:ext uri="{FF2B5EF4-FFF2-40B4-BE49-F238E27FC236}">
                  <a16:creationId xmlns:a16="http://schemas.microsoft.com/office/drawing/2014/main" id="{8754A641-D518-4201-A2EF-9F62B2CBF77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49;p72">
            <a:extLst>
              <a:ext uri="{FF2B5EF4-FFF2-40B4-BE49-F238E27FC236}">
                <a16:creationId xmlns:a16="http://schemas.microsoft.com/office/drawing/2014/main" id="{5C13B7FF-E89F-4617-982E-134A6A514AC2}"/>
              </a:ext>
            </a:extLst>
          </p:cNvPr>
          <p:cNvGrpSpPr/>
          <p:nvPr/>
        </p:nvGrpSpPr>
        <p:grpSpPr>
          <a:xfrm>
            <a:off x="3775109" y="2112896"/>
            <a:ext cx="273651" cy="273651"/>
            <a:chOff x="-4573475" y="2045850"/>
            <a:chExt cx="293800" cy="293800"/>
          </a:xfrm>
          <a:solidFill>
            <a:schemeClr val="bg1"/>
          </a:solidFill>
        </p:grpSpPr>
        <p:sp>
          <p:nvSpPr>
            <p:cNvPr id="47" name="Google Shape;8750;p72">
              <a:extLst>
                <a:ext uri="{FF2B5EF4-FFF2-40B4-BE49-F238E27FC236}">
                  <a16:creationId xmlns:a16="http://schemas.microsoft.com/office/drawing/2014/main" id="{73DA24BD-47E5-4011-8F9D-DCC7DF313682}"/>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51;p72">
              <a:extLst>
                <a:ext uri="{FF2B5EF4-FFF2-40B4-BE49-F238E27FC236}">
                  <a16:creationId xmlns:a16="http://schemas.microsoft.com/office/drawing/2014/main" id="{2D48852D-3EAE-421B-B64D-4F3477748BCE}"/>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823;p72">
            <a:extLst>
              <a:ext uri="{FF2B5EF4-FFF2-40B4-BE49-F238E27FC236}">
                <a16:creationId xmlns:a16="http://schemas.microsoft.com/office/drawing/2014/main" id="{8965A1CA-0432-48F9-8A54-0187E0995498}"/>
              </a:ext>
            </a:extLst>
          </p:cNvPr>
          <p:cNvGrpSpPr/>
          <p:nvPr/>
        </p:nvGrpSpPr>
        <p:grpSpPr>
          <a:xfrm>
            <a:off x="5369109" y="3615288"/>
            <a:ext cx="374904" cy="374904"/>
            <a:chOff x="-5636166" y="2364118"/>
            <a:chExt cx="295400" cy="291450"/>
          </a:xfrm>
          <a:solidFill>
            <a:schemeClr val="bg1"/>
          </a:solidFill>
        </p:grpSpPr>
        <p:sp>
          <p:nvSpPr>
            <p:cNvPr id="56" name="Google Shape;8824;p72">
              <a:extLst>
                <a:ext uri="{FF2B5EF4-FFF2-40B4-BE49-F238E27FC236}">
                  <a16:creationId xmlns:a16="http://schemas.microsoft.com/office/drawing/2014/main" id="{9B02B027-CE6D-4AF0-8D98-FFBC957FC4DF}"/>
                </a:ext>
              </a:extLst>
            </p:cNvPr>
            <p:cNvSpPr/>
            <p:nvPr/>
          </p:nvSpPr>
          <p:spPr>
            <a:xfrm rot="5400000">
              <a:off x="-5578501" y="2421405"/>
              <a:ext cx="78511" cy="89446"/>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5;p72">
              <a:extLst>
                <a:ext uri="{FF2B5EF4-FFF2-40B4-BE49-F238E27FC236}">
                  <a16:creationId xmlns:a16="http://schemas.microsoft.com/office/drawing/2014/main" id="{5FC56A1B-7512-4651-B037-57417D079D76}"/>
                </a:ext>
              </a:extLst>
            </p:cNvPr>
            <p:cNvSpPr/>
            <p:nvPr/>
          </p:nvSpPr>
          <p:spPr>
            <a:xfrm rot="5400000">
              <a:off x="-5525932" y="2472291"/>
              <a:ext cx="83937" cy="82832"/>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26;p72">
              <a:extLst>
                <a:ext uri="{FF2B5EF4-FFF2-40B4-BE49-F238E27FC236}">
                  <a16:creationId xmlns:a16="http://schemas.microsoft.com/office/drawing/2014/main" id="{AD147384-F611-4D4C-965D-64B58B73C82A}"/>
                </a:ext>
              </a:extLst>
            </p:cNvPr>
            <p:cNvSpPr/>
            <p:nvPr/>
          </p:nvSpPr>
          <p:spPr>
            <a:xfrm rot="5400000">
              <a:off x="-5479539" y="2516216"/>
              <a:ext cx="79300" cy="76676"/>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827;p72">
              <a:extLst>
                <a:ext uri="{FF2B5EF4-FFF2-40B4-BE49-F238E27FC236}">
                  <a16:creationId xmlns:a16="http://schemas.microsoft.com/office/drawing/2014/main" id="{F6608912-DF09-40A2-925B-48E533F7FDF6}"/>
                </a:ext>
              </a:extLst>
            </p:cNvPr>
            <p:cNvSpPr/>
            <p:nvPr/>
          </p:nvSpPr>
          <p:spPr>
            <a:xfrm rot="16200000">
              <a:off x="-5634191" y="2362143"/>
              <a:ext cx="291450" cy="2954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 name="Google Shape;5272;p64">
            <a:extLst>
              <a:ext uri="{FF2B5EF4-FFF2-40B4-BE49-F238E27FC236}">
                <a16:creationId xmlns:a16="http://schemas.microsoft.com/office/drawing/2014/main" id="{F4E0C9A9-964B-4525-8A86-0978DA18C2EC}"/>
              </a:ext>
            </a:extLst>
          </p:cNvPr>
          <p:cNvSpPr/>
          <p:nvPr/>
        </p:nvSpPr>
        <p:spPr>
          <a:xfrm>
            <a:off x="5061777" y="2008317"/>
            <a:ext cx="246888" cy="274320"/>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496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Picture 9">
            <a:extLst>
              <a:ext uri="{FF2B5EF4-FFF2-40B4-BE49-F238E27FC236}">
                <a16:creationId xmlns:a16="http://schemas.microsoft.com/office/drawing/2014/main" id="{F713C910-A8FC-40AF-9774-969C0A876009}"/>
              </a:ext>
            </a:extLst>
          </p:cNvPr>
          <p:cNvPicPr>
            <a:picLocks noChangeAspect="1"/>
          </p:cNvPicPr>
          <p:nvPr/>
        </p:nvPicPr>
        <p:blipFill rotWithShape="1">
          <a:blip r:embed="rId3"/>
          <a:srcRect l="8503" r="-1"/>
          <a:stretch/>
        </p:blipFill>
        <p:spPr>
          <a:xfrm>
            <a:off x="3550921" y="-887"/>
            <a:ext cx="7178312" cy="5144387"/>
          </a:xfrm>
          <a:prstGeom prst="parallelogram">
            <a:avLst>
              <a:gd name="adj" fmla="val 57389"/>
            </a:avLst>
          </a:prstGeom>
        </p:spPr>
      </p:pic>
      <p:cxnSp>
        <p:nvCxnSpPr>
          <p:cNvPr id="326" name="Google Shape;326;p32"/>
          <p:cNvCxnSpPr/>
          <p:nvPr/>
        </p:nvCxnSpPr>
        <p:spPr>
          <a:xfrm rot="10800000" flipH="1">
            <a:off x="3392875" y="-121475"/>
            <a:ext cx="3116100" cy="5397600"/>
          </a:xfrm>
          <a:prstGeom prst="straightConnector1">
            <a:avLst/>
          </a:prstGeom>
          <a:noFill/>
          <a:ln w="152400" cap="flat" cmpd="sng">
            <a:solidFill>
              <a:srgbClr val="FCCC3B"/>
            </a:solidFill>
            <a:prstDash val="solid"/>
            <a:round/>
            <a:headEnd type="none" w="med" len="med"/>
            <a:tailEnd type="none" w="med" len="med"/>
          </a:ln>
        </p:spPr>
      </p:cxnSp>
      <p:cxnSp>
        <p:nvCxnSpPr>
          <p:cNvPr id="327" name="Google Shape;327;p32"/>
          <p:cNvCxnSpPr/>
          <p:nvPr/>
        </p:nvCxnSpPr>
        <p:spPr>
          <a:xfrm rot="10800000" flipH="1">
            <a:off x="3234900" y="-75200"/>
            <a:ext cx="3073500" cy="5323500"/>
          </a:xfrm>
          <a:prstGeom prst="straightConnector1">
            <a:avLst/>
          </a:prstGeom>
          <a:noFill/>
          <a:ln w="19050" cap="flat" cmpd="sng">
            <a:solidFill>
              <a:srgbClr val="EFEFEF"/>
            </a:solidFill>
            <a:prstDash val="solid"/>
            <a:round/>
            <a:headEnd type="none" w="med" len="med"/>
            <a:tailEnd type="none" w="med" len="med"/>
          </a:ln>
        </p:spPr>
      </p:cxnSp>
      <p:sp>
        <p:nvSpPr>
          <p:cNvPr id="8" name="Google Shape;297;p31">
            <a:extLst>
              <a:ext uri="{FF2B5EF4-FFF2-40B4-BE49-F238E27FC236}">
                <a16:creationId xmlns:a16="http://schemas.microsoft.com/office/drawing/2014/main" id="{F01915C1-4850-40F5-82AC-B99DB999CF97}"/>
              </a:ext>
            </a:extLst>
          </p:cNvPr>
          <p:cNvSpPr txBox="1">
            <a:spLocks/>
          </p:cNvSpPr>
          <p:nvPr/>
        </p:nvSpPr>
        <p:spPr>
          <a:xfrm>
            <a:off x="488370" y="571075"/>
            <a:ext cx="7866000" cy="7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CCC3B"/>
              </a:buClr>
              <a:buSzPts val="2400"/>
              <a:buFont typeface="Montserrat"/>
              <a:buNone/>
              <a:defRPr sz="2400" b="1" i="0" u="none" strike="noStrike" cap="none">
                <a:solidFill>
                  <a:srgbClr val="FCCC3B"/>
                </a:solidFill>
                <a:latin typeface="Montserrat"/>
                <a:ea typeface="Montserrat"/>
                <a:cs typeface="Montserrat"/>
                <a:sym typeface="Montserrat"/>
              </a:defRPr>
            </a:lvl1pPr>
            <a:lvl2pPr marR="0" lvl="1"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2pPr>
            <a:lvl3pPr marR="0" lvl="2"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3pPr>
            <a:lvl4pPr marR="0" lvl="3"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4pPr>
            <a:lvl5pPr marR="0" lvl="4"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5pPr>
            <a:lvl6pPr marR="0" lvl="5"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6pPr>
            <a:lvl7pPr marR="0" lvl="6"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7pPr>
            <a:lvl8pPr marR="0" lvl="7"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8pPr>
            <a:lvl9pPr marR="0" lvl="8"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9pPr>
          </a:lstStyle>
          <a:p>
            <a:r>
              <a:rPr lang="en-US" sz="2800" dirty="0">
                <a:solidFill>
                  <a:srgbClr val="E9AA1B"/>
                </a:solidFill>
              </a:rPr>
              <a:t>4</a:t>
            </a:r>
            <a:r>
              <a:rPr lang="vi-VN" sz="2800" dirty="0">
                <a:solidFill>
                  <a:srgbClr val="E9AA1B"/>
                </a:solidFill>
              </a:rPr>
              <a:t>. </a:t>
            </a:r>
            <a:r>
              <a:rPr lang="en-US" sz="2800" dirty="0">
                <a:solidFill>
                  <a:srgbClr val="E9AA1B"/>
                </a:solidFill>
              </a:rPr>
              <a:t>DEMO CHƯƠNG TRÌNH</a:t>
            </a:r>
            <a:endParaRPr lang="vi-VN" sz="2800" dirty="0">
              <a:solidFill>
                <a:srgbClr val="E9AA1B"/>
              </a:solidFill>
            </a:endParaRPr>
          </a:p>
        </p:txBody>
      </p:sp>
      <p:sp>
        <p:nvSpPr>
          <p:cNvPr id="11" name="Slide Number Placeholder 10">
            <a:extLst>
              <a:ext uri="{FF2B5EF4-FFF2-40B4-BE49-F238E27FC236}">
                <a16:creationId xmlns:a16="http://schemas.microsoft.com/office/drawing/2014/main" id="{91A480CA-2E77-4B01-AB29-23EBAA548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22</a:t>
            </a:fld>
            <a:endParaRPr lang="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2" name="Google Shape;1102;p47"/>
          <p:cNvSpPr txBox="1">
            <a:spLocks noGrp="1"/>
          </p:cNvSpPr>
          <p:nvPr>
            <p:ph type="title"/>
          </p:nvPr>
        </p:nvSpPr>
        <p:spPr>
          <a:xfrm>
            <a:off x="314550" y="1919975"/>
            <a:ext cx="8520600" cy="9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dirty="0">
                <a:solidFill>
                  <a:schemeClr val="lt1"/>
                </a:solidFill>
                <a:latin typeface="Montserrat Black"/>
                <a:ea typeface="Montserrat Black"/>
                <a:cs typeface="Montserrat Black"/>
                <a:sym typeface="Montserrat Black"/>
              </a:rPr>
              <a:t>LỜI CẢM ƠN</a:t>
            </a:r>
            <a:endParaRPr dirty="0"/>
          </a:p>
        </p:txBody>
      </p:sp>
      <p:sp>
        <p:nvSpPr>
          <p:cNvPr id="2" name="Slide Number Placeholder 1">
            <a:extLst>
              <a:ext uri="{FF2B5EF4-FFF2-40B4-BE49-F238E27FC236}">
                <a16:creationId xmlns:a16="http://schemas.microsoft.com/office/drawing/2014/main" id="{E092A84B-4420-4EE5-8630-5C29CFCD46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23</a:t>
            </a:fld>
            <a:endParaRPr lang="es"/>
          </a:p>
        </p:txBody>
      </p:sp>
    </p:spTree>
    <p:extLst>
      <p:ext uri="{BB962C8B-B14F-4D97-AF65-F5344CB8AC3E}">
        <p14:creationId xmlns:p14="http://schemas.microsoft.com/office/powerpoint/2010/main" val="9762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944203" y="1298565"/>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1908159" y="1374362"/>
            <a:ext cx="1590417" cy="523220"/>
          </a:xfrm>
          <a:prstGeom prst="rect">
            <a:avLst/>
          </a:prstGeom>
          <a:noFill/>
        </p:spPr>
        <p:txBody>
          <a:bodyPr wrap="square" rtlCol="0">
            <a:spAutoFit/>
          </a:bodyPr>
          <a:lstStyle/>
          <a:p>
            <a:r>
              <a:rPr lang="en-US" altLang="ko-KR" sz="1400" b="1" dirty="0">
                <a:solidFill>
                  <a:srgbClr val="404040"/>
                </a:solidFill>
                <a:latin typeface="Montserrat" panose="00000500000000000000" pitchFamily="2" charset="0"/>
                <a:cs typeface="Times New Roman" panose="02020603050405020304" pitchFamily="18" charset="0"/>
              </a:rPr>
              <a:t>ĐẶT VẤN ĐỀ</a:t>
            </a:r>
          </a:p>
          <a:p>
            <a:endParaRPr lang="en-US" altLang="ko-KR" sz="1400" b="1" dirty="0">
              <a:solidFill>
                <a:srgbClr val="404040"/>
              </a:solidFill>
              <a:latin typeface="Montserrat" panose="00000500000000000000"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044063" y="1298467"/>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panose="00000500000000000000" pitchFamily="2" charset="0"/>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3553692" y="1298565"/>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2</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4517648" y="1374362"/>
            <a:ext cx="1358265" cy="738664"/>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LỊCH SỬ GIẢI QUYẾT VẤN ĐỀ</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6163180" y="1298565"/>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3</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7127136" y="1374362"/>
            <a:ext cx="1358265"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MỤC TIÊU ĐỀ TÀI</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4" name="Group 43">
            <a:extLst>
              <a:ext uri="{FF2B5EF4-FFF2-40B4-BE49-F238E27FC236}">
                <a16:creationId xmlns:a16="http://schemas.microsoft.com/office/drawing/2014/main" id="{44355306-AFE4-4B32-A8C5-E9330E3BE351}"/>
              </a:ext>
            </a:extLst>
          </p:cNvPr>
          <p:cNvGrpSpPr/>
          <p:nvPr/>
        </p:nvGrpSpPr>
        <p:grpSpPr>
          <a:xfrm>
            <a:off x="2302468" y="2940648"/>
            <a:ext cx="864096" cy="1188088"/>
            <a:chOff x="2391994" y="1635646"/>
            <a:chExt cx="805454" cy="1584088"/>
          </a:xfrm>
          <a:solidFill>
            <a:srgbClr val="3E516C"/>
          </a:solidFill>
        </p:grpSpPr>
        <p:sp>
          <p:nvSpPr>
            <p:cNvPr id="45" name="Rectangle 44">
              <a:extLst>
                <a:ext uri="{FF2B5EF4-FFF2-40B4-BE49-F238E27FC236}">
                  <a16:creationId xmlns:a16="http://schemas.microsoft.com/office/drawing/2014/main" id="{DCD53ED7-FD24-4C75-BED5-8ED04BC3C73A}"/>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4</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6" name="Isosceles Triangle 45">
              <a:extLst>
                <a:ext uri="{FF2B5EF4-FFF2-40B4-BE49-F238E27FC236}">
                  <a16:creationId xmlns:a16="http://schemas.microsoft.com/office/drawing/2014/main" id="{D85600F3-CB4F-4460-A8D5-BA8B4D94BA5E}"/>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7" name="TextBox 46">
            <a:extLst>
              <a:ext uri="{FF2B5EF4-FFF2-40B4-BE49-F238E27FC236}">
                <a16:creationId xmlns:a16="http://schemas.microsoft.com/office/drawing/2014/main" id="{4EAC9C74-8B37-4531-8A31-FA7D41BB91A7}"/>
              </a:ext>
            </a:extLst>
          </p:cNvPr>
          <p:cNvSpPr txBox="1"/>
          <p:nvPr/>
        </p:nvSpPr>
        <p:spPr>
          <a:xfrm>
            <a:off x="3266424" y="3016445"/>
            <a:ext cx="1444724" cy="738664"/>
          </a:xfrm>
          <a:prstGeom prst="rect">
            <a:avLst/>
          </a:prstGeom>
          <a:noFill/>
        </p:spPr>
        <p:txBody>
          <a:bodyPr wrap="square" rtlCol="0">
            <a:spAutoFit/>
          </a:bodyPr>
          <a:lstStyle/>
          <a:p>
            <a:r>
              <a:rPr lang="es-ES" altLang="ko-KR" b="1" dirty="0">
                <a:solidFill>
                  <a:srgbClr val="404040"/>
                </a:solidFill>
                <a:latin typeface="Montserrat" panose="00000500000000000000" pitchFamily="2" charset="0"/>
                <a:cs typeface="Times New Roman" panose="02020603050405020304" pitchFamily="18" charset="0"/>
              </a:rPr>
              <a:t>ĐỐI TƯỢNG VÀ PHẠM VI NGHIÊN CỨU</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8" name="Group 47">
            <a:extLst>
              <a:ext uri="{FF2B5EF4-FFF2-40B4-BE49-F238E27FC236}">
                <a16:creationId xmlns:a16="http://schemas.microsoft.com/office/drawing/2014/main" id="{84C1D05D-FBB5-48C5-949B-794A3DDEB9BE}"/>
              </a:ext>
            </a:extLst>
          </p:cNvPr>
          <p:cNvGrpSpPr/>
          <p:nvPr/>
        </p:nvGrpSpPr>
        <p:grpSpPr>
          <a:xfrm>
            <a:off x="4911957" y="2940648"/>
            <a:ext cx="864096" cy="1188088"/>
            <a:chOff x="2391994" y="1635646"/>
            <a:chExt cx="805454" cy="1584088"/>
          </a:xfrm>
          <a:solidFill>
            <a:srgbClr val="3E516C"/>
          </a:solidFill>
        </p:grpSpPr>
        <p:sp>
          <p:nvSpPr>
            <p:cNvPr id="49" name="Rectangle 48">
              <a:extLst>
                <a:ext uri="{FF2B5EF4-FFF2-40B4-BE49-F238E27FC236}">
                  <a16:creationId xmlns:a16="http://schemas.microsoft.com/office/drawing/2014/main" id="{E9A911E5-6FED-4EE2-B1BB-C88935B00C4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5</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505296A7-839F-4659-B272-DAF99B90C10F}"/>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51" name="TextBox 50">
            <a:extLst>
              <a:ext uri="{FF2B5EF4-FFF2-40B4-BE49-F238E27FC236}">
                <a16:creationId xmlns:a16="http://schemas.microsoft.com/office/drawing/2014/main" id="{A817505D-15AD-44E0-B5EF-A317B5756C10}"/>
              </a:ext>
            </a:extLst>
          </p:cNvPr>
          <p:cNvSpPr txBox="1"/>
          <p:nvPr/>
        </p:nvSpPr>
        <p:spPr>
          <a:xfrm>
            <a:off x="5875913" y="3016445"/>
            <a:ext cx="1605348"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NHỮNG ĐÓNG GÓP CHÍNH</a:t>
            </a:r>
            <a:endParaRPr lang="en-US" altLang="ko-KR" b="1" dirty="0">
              <a:solidFill>
                <a:srgbClr val="404040"/>
              </a:solidFill>
              <a:latin typeface="Montserrat" panose="00000500000000000000" pitchFamily="2" charset="0"/>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1. GIỚI THIỆU</a:t>
            </a:r>
            <a:endParaRPr sz="3200" dirty="0">
              <a:solidFill>
                <a:srgbClr val="3E516C"/>
              </a:solidFill>
            </a:endParaRPr>
          </a:p>
        </p:txBody>
      </p:sp>
      <p:sp>
        <p:nvSpPr>
          <p:cNvPr id="57" name="Slide Number Placeholder 56">
            <a:extLst>
              <a:ext uri="{FF2B5EF4-FFF2-40B4-BE49-F238E27FC236}">
                <a16:creationId xmlns:a16="http://schemas.microsoft.com/office/drawing/2014/main" id="{26152A7A-1363-48DC-82C7-0811A89487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3</a:t>
            </a:fld>
            <a:endParaRPr lang="es"/>
          </a:p>
        </p:txBody>
      </p:sp>
    </p:spTree>
    <p:extLst>
      <p:ext uri="{BB962C8B-B14F-4D97-AF65-F5344CB8AC3E}">
        <p14:creationId xmlns:p14="http://schemas.microsoft.com/office/powerpoint/2010/main" val="1001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60276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Đặt vấn đề</a:t>
            </a:r>
          </a:p>
          <a:p>
            <a:pPr marL="457200" indent="-457200">
              <a:buAutoNum type="arabicPeriod"/>
            </a:pPr>
            <a:endParaRPr lang="en-US" sz="2000" b="1" dirty="0">
              <a:solidFill>
                <a:srgbClr val="3E516C"/>
              </a:solidFill>
              <a:latin typeface="Montserrat" panose="00000500000000000000" pitchFamily="2" charset="0"/>
            </a:endParaRP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Sự phát triển của ngành công nghệ thông tin</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Nhu cầu tìm kiếm gia sư cá nhân tăng cao</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Các nền tảng dạy và học online ra đời ngày càng nhiều</a:t>
            </a:r>
          </a:p>
          <a:p>
            <a:pPr indent="0">
              <a:lnSpc>
                <a:spcPct val="100000"/>
              </a:lnSpc>
              <a:spcBef>
                <a:spcPts val="0"/>
              </a:spcBef>
              <a:spcAft>
                <a:spcPts val="1000"/>
              </a:spcAft>
              <a:buFont typeface="Arial" panose="020B0604020202020204" pitchFamily="34" charset="0"/>
              <a:buNone/>
            </a:pPr>
            <a:r>
              <a:rPr lang="en-US" dirty="0">
                <a:solidFill>
                  <a:srgbClr val="404040"/>
                </a:solidFill>
                <a:latin typeface="Cabin" panose="020B0604020202020204" charset="0"/>
                <a:cs typeface="Times New Roman" panose="02020603050405020304" pitchFamily="18" charset="0"/>
              </a:rPr>
              <a:t>       Việc xây dựng “</a:t>
            </a:r>
            <a:r>
              <a:rPr lang="es-ES" dirty="0">
                <a:solidFill>
                  <a:srgbClr val="404040"/>
                </a:solidFill>
                <a:effectLst/>
                <a:latin typeface="Cabin" panose="020B0604020202020204" charset="0"/>
                <a:ea typeface="Times New Roman" panose="02020603050405020304" pitchFamily="18" charset="0"/>
              </a:rPr>
              <a:t>Nền tảng chia sẻ khoá học – học tập trực tuyến thông minh</a:t>
            </a:r>
            <a:r>
              <a:rPr lang="en-US" dirty="0">
                <a:solidFill>
                  <a:srgbClr val="404040"/>
                </a:solidFill>
                <a:latin typeface="Cabin" panose="020B0604020202020204" charset="0"/>
                <a:cs typeface="Times New Roman" panose="02020603050405020304" pitchFamily="18" charset="0"/>
              </a:rPr>
              <a:t>” là cần thiết vì:</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nền tảng học tập trực tuyến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Giúp tiết kiệm thời gian, công sức trong việc tìm kiếm gia sư cá nhân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Dễ dàng lựa chọn gia sư phù hợp </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công cụ cho người dùng có thể lưu trữ và tổ chức tài liệu</a:t>
            </a:r>
          </a:p>
          <a:p>
            <a:pPr marL="742950" lvl="1" indent="-285750">
              <a:lnSpc>
                <a:spcPct val="100000"/>
              </a:lnSpc>
              <a:spcBef>
                <a:spcPts val="0"/>
              </a:spcBef>
              <a:spcAft>
                <a:spcPts val="500"/>
              </a:spcAft>
              <a:buFont typeface="Arial" panose="020B0604020202020204" pitchFamily="34" charset="0"/>
              <a:buChar char="•"/>
            </a:pPr>
            <a:endParaRPr lang="en-US" b="1" dirty="0">
              <a:solidFill>
                <a:srgbClr val="404040"/>
              </a:solidFill>
              <a:latin typeface="Montserrat" panose="00000500000000000000" pitchFamily="2" charset="0"/>
              <a:cs typeface="Times New Roman" panose="02020603050405020304" pitchFamily="18" charset="0"/>
            </a:endParaRPr>
          </a:p>
          <a:p>
            <a:endParaRPr lang="en-US" dirty="0">
              <a:solidFill>
                <a:srgbClr val="404040"/>
              </a:solidFill>
              <a:latin typeface="Montserrat" panose="00000500000000000000" pitchFamily="2" charset="0"/>
            </a:endParaRPr>
          </a:p>
        </p:txBody>
      </p:sp>
      <p:sp>
        <p:nvSpPr>
          <p:cNvPr id="6" name="Google Shape;1630;p61">
            <a:extLst>
              <a:ext uri="{FF2B5EF4-FFF2-40B4-BE49-F238E27FC236}">
                <a16:creationId xmlns:a16="http://schemas.microsoft.com/office/drawing/2014/main" id="{94D924E9-EFC2-4578-B3A9-145D39BB539F}"/>
              </a:ext>
            </a:extLst>
          </p:cNvPr>
          <p:cNvSpPr/>
          <p:nvPr/>
        </p:nvSpPr>
        <p:spPr>
          <a:xfrm>
            <a:off x="1343988" y="2414476"/>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Slide Number Placeholder 6">
            <a:extLst>
              <a:ext uri="{FF2B5EF4-FFF2-40B4-BE49-F238E27FC236}">
                <a16:creationId xmlns:a16="http://schemas.microsoft.com/office/drawing/2014/main" id="{93E75F2C-18C4-4BE2-99B0-7623B4FE57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4</a:t>
            </a:fld>
            <a:endParaRPr lang="es">
              <a:solidFill>
                <a:schemeClr val="bg1"/>
              </a:solidFill>
            </a:endParaRPr>
          </a:p>
        </p:txBody>
      </p:sp>
    </p:spTree>
    <p:extLst>
      <p:ext uri="{BB962C8B-B14F-4D97-AF65-F5344CB8AC3E}">
        <p14:creationId xmlns:p14="http://schemas.microsoft.com/office/powerpoint/2010/main" val="18675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13226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Lịch sử giải quyết vấn đề</a:t>
            </a:r>
          </a:p>
          <a:p>
            <a:endParaRPr lang="en-US" sz="2000" b="1" dirty="0">
              <a:solidFill>
                <a:srgbClr val="404040"/>
              </a:solidFill>
              <a:latin typeface="Montserrat" panose="00000500000000000000" pitchFamily="2" charset="0"/>
            </a:endParaRPr>
          </a:p>
          <a:p>
            <a:pPr algn="just">
              <a:spcBef>
                <a:spcPts val="0"/>
              </a:spcBef>
              <a:spcAft>
                <a:spcPts val="500"/>
              </a:spcAft>
            </a:pPr>
            <a:r>
              <a:rPr lang="en-US" dirty="0">
                <a:latin typeface="Cabin" panose="020B0604020202020204" charset="0"/>
                <a:cs typeface="Times New Roman" panose="02020603050405020304" pitchFamily="18" charset="0"/>
              </a:rPr>
              <a:t>Trên thực tế hiện nay đã có nhiều nền tảng phục vụ cho học tập trực tuyến như </a:t>
            </a:r>
            <a:r>
              <a:rPr lang="en-US" dirty="0" err="1">
                <a:latin typeface="Cabin" panose="020B0604020202020204" charset="0"/>
                <a:cs typeface="Times New Roman" panose="02020603050405020304" pitchFamily="18" charset="0"/>
              </a:rPr>
              <a:t>Skillshare</a:t>
            </a:r>
            <a:r>
              <a:rPr lang="en-US" dirty="0">
                <a:latin typeface="Cabin" panose="020B0604020202020204" charset="0"/>
                <a:cs typeface="Times New Roman" panose="02020603050405020304" pitchFamily="18" charset="0"/>
              </a:rPr>
              <a:t>, </a:t>
            </a:r>
            <a:r>
              <a:rPr lang="en-US" b="0" i="0" dirty="0">
                <a:solidFill>
                  <a:srgbClr val="202124"/>
                </a:solidFill>
                <a:effectLst/>
                <a:latin typeface="Cabin" panose="020B0604020202020204" charset="0"/>
              </a:rPr>
              <a:t>Unica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Edumall</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Kyna</a:t>
            </a:r>
            <a:r>
              <a:rPr lang="en-US" b="0" i="0" dirty="0">
                <a:solidFill>
                  <a:srgbClr val="202124"/>
                </a:solidFill>
                <a:effectLst/>
                <a:latin typeface="Cabin" panose="020B0604020202020204" charset="0"/>
                <a:cs typeface="Times New Roman" panose="02020603050405020304" pitchFamily="18" charset="0"/>
              </a:rPr>
              <a:t>…Và các nền tảng giúp tìm kiếm gia sư như: </a:t>
            </a:r>
            <a:r>
              <a:rPr lang="en-US" b="0" i="0" dirty="0" err="1">
                <a:solidFill>
                  <a:srgbClr val="202124"/>
                </a:solidFill>
                <a:effectLst/>
                <a:latin typeface="Cabin" panose="020B0604020202020204" charset="0"/>
                <a:cs typeface="Times New Roman" panose="02020603050405020304" pitchFamily="18" charset="0"/>
              </a:rPr>
              <a:t>edubox</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blacasa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giasutructuyen</a:t>
            </a:r>
            <a:r>
              <a:rPr lang="en-US" dirty="0">
                <a:latin typeface="Cabin" panose="020B0604020202020204" charset="0"/>
                <a:cs typeface="Times New Roman" panose="02020603050405020304" pitchFamily="18" charset="0"/>
              </a:rPr>
              <a:t> với giao diện bắt mắt và các tính năng hữu ích.</a:t>
            </a:r>
          </a:p>
          <a:p>
            <a:pPr algn="just">
              <a:spcBef>
                <a:spcPts val="0"/>
              </a:spcBef>
              <a:spcAft>
                <a:spcPts val="500"/>
              </a:spcAft>
            </a:pPr>
            <a:endParaRPr lang="en-US" dirty="0">
              <a:latin typeface="Cabin" panose="020B0604020202020204" charset="0"/>
              <a:cs typeface="Times New Roman" panose="02020603050405020304" pitchFamily="18" charset="0"/>
            </a:endParaRPr>
          </a:p>
        </p:txBody>
      </p:sp>
      <p:sp>
        <p:nvSpPr>
          <p:cNvPr id="6" name="Google Shape;1630;p61">
            <a:extLst>
              <a:ext uri="{FF2B5EF4-FFF2-40B4-BE49-F238E27FC236}">
                <a16:creationId xmlns:a16="http://schemas.microsoft.com/office/drawing/2014/main" id="{F5B11C6D-629A-428C-8ECC-208467E2DDAD}"/>
              </a:ext>
            </a:extLst>
          </p:cNvPr>
          <p:cNvSpPr/>
          <p:nvPr/>
        </p:nvSpPr>
        <p:spPr>
          <a:xfrm>
            <a:off x="1060370" y="2571750"/>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EE2BDFC-4250-4D3F-B73A-6DB2BED4DB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5</a:t>
            </a:fld>
            <a:endParaRPr lang="es">
              <a:solidFill>
                <a:schemeClr val="bg1"/>
              </a:solidFill>
            </a:endParaRPr>
          </a:p>
        </p:txBody>
      </p:sp>
      <p:sp>
        <p:nvSpPr>
          <p:cNvPr id="7" name="Text Placeholder 3">
            <a:extLst>
              <a:ext uri="{FF2B5EF4-FFF2-40B4-BE49-F238E27FC236}">
                <a16:creationId xmlns:a16="http://schemas.microsoft.com/office/drawing/2014/main" id="{9C88C60E-C864-4FB0-9505-A0803CD4F603}"/>
              </a:ext>
            </a:extLst>
          </p:cNvPr>
          <p:cNvSpPr txBox="1">
            <a:spLocks/>
          </p:cNvSpPr>
          <p:nvPr/>
        </p:nvSpPr>
        <p:spPr>
          <a:xfrm>
            <a:off x="1258350" y="2493113"/>
            <a:ext cx="6825280" cy="11238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Cabin" panose="020B0604020202020204" charset="0"/>
                <a:cs typeface="Times New Roman" panose="02020603050405020304" pitchFamily="18" charset="0"/>
              </a:rPr>
              <a:t>Tuy nhiên các trang web chưa hỗ trợ tìm kiếm gia sư ở gần cũng như quản lý tài liệu cá nhân và học trực tuyến cũng như đăng tải khoá học trong cùng một hệ thống</a:t>
            </a:r>
            <a:endParaRPr lang="en-US" b="1" dirty="0">
              <a:solidFill>
                <a:srgbClr val="404040"/>
              </a:solidFill>
              <a:latin typeface="Cabin" panose="020B0604020202020204" charset="0"/>
              <a:cs typeface="Times New Roman" panose="02020603050405020304" pitchFamily="18" charset="0"/>
            </a:endParaRPr>
          </a:p>
          <a:p>
            <a:endParaRPr lang="en-US" dirty="0">
              <a:latin typeface="Cabin" panose="020B0604020202020204" charset="0"/>
            </a:endParaRPr>
          </a:p>
        </p:txBody>
      </p:sp>
    </p:spTree>
    <p:extLst>
      <p:ext uri="{BB962C8B-B14F-4D97-AF65-F5344CB8AC3E}">
        <p14:creationId xmlns:p14="http://schemas.microsoft.com/office/powerpoint/2010/main" val="37363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Mục tiêu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F0EA5B0F-3AC6-4B16-8908-86F4BDA177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6</a:t>
            </a:fld>
            <a:endParaRPr lang="es" dirty="0">
              <a:solidFill>
                <a:schemeClr val="bg1"/>
              </a:solidFill>
            </a:endParaRPr>
          </a:p>
        </p:txBody>
      </p:sp>
      <p:sp>
        <p:nvSpPr>
          <p:cNvPr id="7" name="Google Shape;373;p35">
            <a:extLst>
              <a:ext uri="{FF2B5EF4-FFF2-40B4-BE49-F238E27FC236}">
                <a16:creationId xmlns:a16="http://schemas.microsoft.com/office/drawing/2014/main" id="{0DF04BD0-D72C-4187-807C-9DDA1A11FF3A}"/>
              </a:ext>
            </a:extLst>
          </p:cNvPr>
          <p:cNvSpPr txBox="1">
            <a:spLocks/>
          </p:cNvSpPr>
          <p:nvPr/>
        </p:nvSpPr>
        <p:spPr>
          <a:xfrm>
            <a:off x="888100"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Tìm kiếm</a:t>
            </a:r>
          </a:p>
        </p:txBody>
      </p:sp>
      <p:cxnSp>
        <p:nvCxnSpPr>
          <p:cNvPr id="24" name="Google Shape;390;p35">
            <a:extLst>
              <a:ext uri="{FF2B5EF4-FFF2-40B4-BE49-F238E27FC236}">
                <a16:creationId xmlns:a16="http://schemas.microsoft.com/office/drawing/2014/main" id="{AA68DEBB-21F7-4BCE-B86C-D1E33BAD9089}"/>
              </a:ext>
            </a:extLst>
          </p:cNvPr>
          <p:cNvCxnSpPr/>
          <p:nvPr/>
        </p:nvCxnSpPr>
        <p:spPr>
          <a:xfrm>
            <a:off x="2532553"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31" name="Google Shape;399;p35">
            <a:extLst>
              <a:ext uri="{FF2B5EF4-FFF2-40B4-BE49-F238E27FC236}">
                <a16:creationId xmlns:a16="http://schemas.microsoft.com/office/drawing/2014/main" id="{F9EA460E-EA8F-4BF1-AB72-37072B3F2B60}"/>
              </a:ext>
            </a:extLst>
          </p:cNvPr>
          <p:cNvSpPr txBox="1">
            <a:spLocks/>
          </p:cNvSpPr>
          <p:nvPr/>
        </p:nvSpPr>
        <p:spPr>
          <a:xfrm>
            <a:off x="888101" y="2802699"/>
            <a:ext cx="1358826"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Tìm kiếm gia sư phù hợp với nhu cầu</a:t>
            </a:r>
          </a:p>
        </p:txBody>
      </p:sp>
      <p:grpSp>
        <p:nvGrpSpPr>
          <p:cNvPr id="47" name="Group 46">
            <a:extLst>
              <a:ext uri="{FF2B5EF4-FFF2-40B4-BE49-F238E27FC236}">
                <a16:creationId xmlns:a16="http://schemas.microsoft.com/office/drawing/2014/main" id="{FA28E3F8-5EFF-45FC-AC5A-800334C25A3C}"/>
              </a:ext>
            </a:extLst>
          </p:cNvPr>
          <p:cNvGrpSpPr/>
          <p:nvPr/>
        </p:nvGrpSpPr>
        <p:grpSpPr>
          <a:xfrm>
            <a:off x="1317333" y="1896550"/>
            <a:ext cx="454500" cy="393600"/>
            <a:chOff x="1000013" y="1896550"/>
            <a:chExt cx="454500" cy="393600"/>
          </a:xfrm>
        </p:grpSpPr>
        <p:sp>
          <p:nvSpPr>
            <p:cNvPr id="27" name="Google Shape;394;p35">
              <a:extLst>
                <a:ext uri="{FF2B5EF4-FFF2-40B4-BE49-F238E27FC236}">
                  <a16:creationId xmlns:a16="http://schemas.microsoft.com/office/drawing/2014/main" id="{9A730DC8-CCC9-4CDD-B0D1-8487A3DE1E50}"/>
                </a:ext>
              </a:extLst>
            </p:cNvPr>
            <p:cNvSpPr/>
            <p:nvPr/>
          </p:nvSpPr>
          <p:spPr>
            <a:xfrm>
              <a:off x="1000013"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 name="Google Shape;8831;p72">
              <a:extLst>
                <a:ext uri="{FF2B5EF4-FFF2-40B4-BE49-F238E27FC236}">
                  <a16:creationId xmlns:a16="http://schemas.microsoft.com/office/drawing/2014/main" id="{520A2082-6546-4104-8576-404B496D925B}"/>
                </a:ext>
              </a:extLst>
            </p:cNvPr>
            <p:cNvGrpSpPr/>
            <p:nvPr/>
          </p:nvGrpSpPr>
          <p:grpSpPr>
            <a:xfrm>
              <a:off x="1081494" y="1951490"/>
              <a:ext cx="252666" cy="251307"/>
              <a:chOff x="-3854375" y="2046625"/>
              <a:chExt cx="257033" cy="255652"/>
            </a:xfrm>
          </p:grpSpPr>
          <p:sp>
            <p:nvSpPr>
              <p:cNvPr id="45" name="Google Shape;8832;p72">
                <a:extLst>
                  <a:ext uri="{FF2B5EF4-FFF2-40B4-BE49-F238E27FC236}">
                    <a16:creationId xmlns:a16="http://schemas.microsoft.com/office/drawing/2014/main" id="{BDE833CA-9740-4FA9-AC78-AC448A20BC59}"/>
                  </a:ext>
                </a:extLst>
              </p:cNvPr>
              <p:cNvSpPr/>
              <p:nvPr/>
            </p:nvSpPr>
            <p:spPr>
              <a:xfrm>
                <a:off x="-3854375" y="2046625"/>
                <a:ext cx="257033" cy="255652"/>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833;p72">
                <a:extLst>
                  <a:ext uri="{FF2B5EF4-FFF2-40B4-BE49-F238E27FC236}">
                    <a16:creationId xmlns:a16="http://schemas.microsoft.com/office/drawing/2014/main" id="{E2A3342E-FC8A-479A-9046-223F2704D1A6}"/>
                  </a:ext>
                </a:extLst>
              </p:cNvPr>
              <p:cNvSpPr/>
              <p:nvPr/>
            </p:nvSpPr>
            <p:spPr>
              <a:xfrm>
                <a:off x="-3722930" y="2088089"/>
                <a:ext cx="73679" cy="85494"/>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8" name="Google Shape;373;p35">
            <a:extLst>
              <a:ext uri="{FF2B5EF4-FFF2-40B4-BE49-F238E27FC236}">
                <a16:creationId xmlns:a16="http://schemas.microsoft.com/office/drawing/2014/main" id="{18D30BCC-120B-41EB-863E-A3C3767CA0DD}"/>
              </a:ext>
            </a:extLst>
          </p:cNvPr>
          <p:cNvSpPr txBox="1">
            <a:spLocks/>
          </p:cNvSpPr>
          <p:nvPr/>
        </p:nvSpPr>
        <p:spPr>
          <a:xfrm>
            <a:off x="2813307"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Trò chuyện</a:t>
            </a:r>
          </a:p>
        </p:txBody>
      </p:sp>
      <p:cxnSp>
        <p:nvCxnSpPr>
          <p:cNvPr id="49" name="Google Shape;390;p35">
            <a:extLst>
              <a:ext uri="{FF2B5EF4-FFF2-40B4-BE49-F238E27FC236}">
                <a16:creationId xmlns:a16="http://schemas.microsoft.com/office/drawing/2014/main" id="{1DF5C667-DA43-4A16-B405-93E6FBAD8AA5}"/>
              </a:ext>
            </a:extLst>
          </p:cNvPr>
          <p:cNvCxnSpPr/>
          <p:nvPr/>
        </p:nvCxnSpPr>
        <p:spPr>
          <a:xfrm>
            <a:off x="4457760"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50" name="Google Shape;399;p35">
            <a:extLst>
              <a:ext uri="{FF2B5EF4-FFF2-40B4-BE49-F238E27FC236}">
                <a16:creationId xmlns:a16="http://schemas.microsoft.com/office/drawing/2014/main" id="{1D0F49C6-41BA-4B29-A176-275CB497DE43}"/>
              </a:ext>
            </a:extLst>
          </p:cNvPr>
          <p:cNvSpPr txBox="1">
            <a:spLocks/>
          </p:cNvSpPr>
          <p:nvPr/>
        </p:nvSpPr>
        <p:spPr>
          <a:xfrm>
            <a:off x="2813308" y="2802699"/>
            <a:ext cx="1290586"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Trò chuyện trực tuyến giữa gia sư và học viên</a:t>
            </a:r>
          </a:p>
        </p:txBody>
      </p:sp>
      <p:sp>
        <p:nvSpPr>
          <p:cNvPr id="56" name="Google Shape;373;p35">
            <a:extLst>
              <a:ext uri="{FF2B5EF4-FFF2-40B4-BE49-F238E27FC236}">
                <a16:creationId xmlns:a16="http://schemas.microsoft.com/office/drawing/2014/main" id="{88061CE1-D75D-486B-82A7-79870F9CAF21}"/>
              </a:ext>
            </a:extLst>
          </p:cNvPr>
          <p:cNvSpPr txBox="1">
            <a:spLocks/>
          </p:cNvSpPr>
          <p:nvPr/>
        </p:nvSpPr>
        <p:spPr>
          <a:xfrm>
            <a:off x="4743387"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Tài liệu</a:t>
            </a:r>
          </a:p>
        </p:txBody>
      </p:sp>
      <p:cxnSp>
        <p:nvCxnSpPr>
          <p:cNvPr id="57" name="Google Shape;390;p35">
            <a:extLst>
              <a:ext uri="{FF2B5EF4-FFF2-40B4-BE49-F238E27FC236}">
                <a16:creationId xmlns:a16="http://schemas.microsoft.com/office/drawing/2014/main" id="{47519233-AD3A-4E90-8614-DB26A2F9E711}"/>
              </a:ext>
            </a:extLst>
          </p:cNvPr>
          <p:cNvCxnSpPr/>
          <p:nvPr/>
        </p:nvCxnSpPr>
        <p:spPr>
          <a:xfrm>
            <a:off x="6387840" y="1860087"/>
            <a:ext cx="0" cy="1961100"/>
          </a:xfrm>
          <a:prstGeom prst="straightConnector1">
            <a:avLst/>
          </a:prstGeom>
          <a:noFill/>
          <a:ln w="9525" cap="rnd" cmpd="sng">
            <a:solidFill>
              <a:srgbClr val="E9AA1B"/>
            </a:solidFill>
            <a:prstDash val="dash"/>
            <a:round/>
            <a:headEnd type="none" w="med" len="med"/>
            <a:tailEnd type="none" w="med" len="med"/>
          </a:ln>
        </p:spPr>
      </p:cxnSp>
      <p:sp>
        <p:nvSpPr>
          <p:cNvPr id="58" name="Google Shape;399;p35">
            <a:extLst>
              <a:ext uri="{FF2B5EF4-FFF2-40B4-BE49-F238E27FC236}">
                <a16:creationId xmlns:a16="http://schemas.microsoft.com/office/drawing/2014/main" id="{33D85190-5E5E-44ED-848D-3500EE04D824}"/>
              </a:ext>
            </a:extLst>
          </p:cNvPr>
          <p:cNvSpPr txBox="1">
            <a:spLocks/>
          </p:cNvSpPr>
          <p:nvPr/>
        </p:nvSpPr>
        <p:spPr>
          <a:xfrm>
            <a:off x="4743387" y="2784436"/>
            <a:ext cx="1550730"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Quản lý tài liệu cá nhân và tài liệu khoá học</a:t>
            </a:r>
          </a:p>
        </p:txBody>
      </p:sp>
      <p:sp>
        <p:nvSpPr>
          <p:cNvPr id="64" name="Google Shape;373;p35">
            <a:extLst>
              <a:ext uri="{FF2B5EF4-FFF2-40B4-BE49-F238E27FC236}">
                <a16:creationId xmlns:a16="http://schemas.microsoft.com/office/drawing/2014/main" id="{F7F8834A-5901-40F8-B038-A97BA9FEF2CE}"/>
              </a:ext>
            </a:extLst>
          </p:cNvPr>
          <p:cNvSpPr txBox="1">
            <a:spLocks/>
          </p:cNvSpPr>
          <p:nvPr/>
        </p:nvSpPr>
        <p:spPr>
          <a:xfrm>
            <a:off x="6668594"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Học trực tuyến</a:t>
            </a:r>
          </a:p>
        </p:txBody>
      </p:sp>
      <p:sp>
        <p:nvSpPr>
          <p:cNvPr id="66" name="Google Shape;399;p35">
            <a:extLst>
              <a:ext uri="{FF2B5EF4-FFF2-40B4-BE49-F238E27FC236}">
                <a16:creationId xmlns:a16="http://schemas.microsoft.com/office/drawing/2014/main" id="{541B7639-D701-4228-AA2E-6676192652D3}"/>
              </a:ext>
            </a:extLst>
          </p:cNvPr>
          <p:cNvSpPr txBox="1">
            <a:spLocks/>
          </p:cNvSpPr>
          <p:nvPr/>
        </p:nvSpPr>
        <p:spPr>
          <a:xfrm>
            <a:off x="6668594" y="2784436"/>
            <a:ext cx="1446706"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Học tập trực tuyến trên hệ thống</a:t>
            </a:r>
          </a:p>
        </p:txBody>
      </p:sp>
      <p:grpSp>
        <p:nvGrpSpPr>
          <p:cNvPr id="82" name="Group 81">
            <a:extLst>
              <a:ext uri="{FF2B5EF4-FFF2-40B4-BE49-F238E27FC236}">
                <a16:creationId xmlns:a16="http://schemas.microsoft.com/office/drawing/2014/main" id="{0F7D5D38-C55B-4CBB-9873-AB38844FEB5E}"/>
              </a:ext>
            </a:extLst>
          </p:cNvPr>
          <p:cNvGrpSpPr/>
          <p:nvPr/>
        </p:nvGrpSpPr>
        <p:grpSpPr>
          <a:xfrm>
            <a:off x="3242539" y="1896550"/>
            <a:ext cx="454500" cy="393600"/>
            <a:chOff x="2925220" y="1896550"/>
            <a:chExt cx="454500" cy="393600"/>
          </a:xfrm>
        </p:grpSpPr>
        <p:sp>
          <p:nvSpPr>
            <p:cNvPr id="52" name="Google Shape;394;p35">
              <a:extLst>
                <a:ext uri="{FF2B5EF4-FFF2-40B4-BE49-F238E27FC236}">
                  <a16:creationId xmlns:a16="http://schemas.microsoft.com/office/drawing/2014/main" id="{C8AA2792-4D3C-4DFD-87F7-4EE32AF72EF7}"/>
                </a:ext>
              </a:extLst>
            </p:cNvPr>
            <p:cNvSpPr/>
            <p:nvPr/>
          </p:nvSpPr>
          <p:spPr>
            <a:xfrm>
              <a:off x="2925220"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067;p68">
              <a:extLst>
                <a:ext uri="{FF2B5EF4-FFF2-40B4-BE49-F238E27FC236}">
                  <a16:creationId xmlns:a16="http://schemas.microsoft.com/office/drawing/2014/main" id="{D1A2B89B-B7F8-40EF-B925-09F72B143BD1}"/>
                </a:ext>
              </a:extLst>
            </p:cNvPr>
            <p:cNvGrpSpPr/>
            <p:nvPr/>
          </p:nvGrpSpPr>
          <p:grpSpPr>
            <a:xfrm>
              <a:off x="3028246" y="1976363"/>
              <a:ext cx="243653" cy="244008"/>
              <a:chOff x="-35134875" y="2272675"/>
              <a:chExt cx="291450" cy="291875"/>
            </a:xfrm>
          </p:grpSpPr>
          <p:sp>
            <p:nvSpPr>
              <p:cNvPr id="73" name="Google Shape;7068;p68">
                <a:extLst>
                  <a:ext uri="{FF2B5EF4-FFF2-40B4-BE49-F238E27FC236}">
                    <a16:creationId xmlns:a16="http://schemas.microsoft.com/office/drawing/2014/main" id="{BB332BCF-C23C-4C51-B9E5-1BC5DD51AB32}"/>
                  </a:ext>
                </a:extLst>
              </p:cNvPr>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069;p68">
                <a:extLst>
                  <a:ext uri="{FF2B5EF4-FFF2-40B4-BE49-F238E27FC236}">
                    <a16:creationId xmlns:a16="http://schemas.microsoft.com/office/drawing/2014/main" id="{99D603FE-A7B0-49D1-95FE-0C0BD83BA848}"/>
                  </a:ext>
                </a:extLst>
              </p:cNvPr>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0;p68">
                <a:extLst>
                  <a:ext uri="{FF2B5EF4-FFF2-40B4-BE49-F238E27FC236}">
                    <a16:creationId xmlns:a16="http://schemas.microsoft.com/office/drawing/2014/main" id="{3F77A34C-C4F7-4407-9566-270FCA5F1D1A}"/>
                  </a:ext>
                </a:extLst>
              </p:cNvPr>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071;p68">
                <a:extLst>
                  <a:ext uri="{FF2B5EF4-FFF2-40B4-BE49-F238E27FC236}">
                    <a16:creationId xmlns:a16="http://schemas.microsoft.com/office/drawing/2014/main" id="{28A28933-058A-4FFA-BBF6-C3FE697567AB}"/>
                  </a:ext>
                </a:extLst>
              </p:cNvPr>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3" name="Group 82">
            <a:extLst>
              <a:ext uri="{FF2B5EF4-FFF2-40B4-BE49-F238E27FC236}">
                <a16:creationId xmlns:a16="http://schemas.microsoft.com/office/drawing/2014/main" id="{76C73EF7-B461-4086-B27C-D3B9419AA7BE}"/>
              </a:ext>
            </a:extLst>
          </p:cNvPr>
          <p:cNvGrpSpPr/>
          <p:nvPr/>
        </p:nvGrpSpPr>
        <p:grpSpPr>
          <a:xfrm>
            <a:off x="5221450" y="1878287"/>
            <a:ext cx="454500" cy="393600"/>
            <a:chOff x="4855300" y="1878287"/>
            <a:chExt cx="454500" cy="393600"/>
          </a:xfrm>
        </p:grpSpPr>
        <p:sp>
          <p:nvSpPr>
            <p:cNvPr id="60" name="Google Shape;394;p35">
              <a:extLst>
                <a:ext uri="{FF2B5EF4-FFF2-40B4-BE49-F238E27FC236}">
                  <a16:creationId xmlns:a16="http://schemas.microsoft.com/office/drawing/2014/main" id="{A1621419-099E-433B-A745-AD6F8439D999}"/>
                </a:ext>
              </a:extLst>
            </p:cNvPr>
            <p:cNvSpPr/>
            <p:nvPr/>
          </p:nvSpPr>
          <p:spPr>
            <a:xfrm>
              <a:off x="4855300"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16;p66">
              <a:extLst>
                <a:ext uri="{FF2B5EF4-FFF2-40B4-BE49-F238E27FC236}">
                  <a16:creationId xmlns:a16="http://schemas.microsoft.com/office/drawing/2014/main" id="{4E0EF44B-035F-4A85-B5BC-92D1FE8963AD}"/>
                </a:ext>
              </a:extLst>
            </p:cNvPr>
            <p:cNvSpPr/>
            <p:nvPr/>
          </p:nvSpPr>
          <p:spPr>
            <a:xfrm>
              <a:off x="4970825" y="1934887"/>
              <a:ext cx="223450" cy="246888"/>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roup 83">
            <a:extLst>
              <a:ext uri="{FF2B5EF4-FFF2-40B4-BE49-F238E27FC236}">
                <a16:creationId xmlns:a16="http://schemas.microsoft.com/office/drawing/2014/main" id="{BBAA7CCD-D181-4EA9-A5B2-CCAC1200BB9C}"/>
              </a:ext>
            </a:extLst>
          </p:cNvPr>
          <p:cNvGrpSpPr/>
          <p:nvPr/>
        </p:nvGrpSpPr>
        <p:grpSpPr>
          <a:xfrm>
            <a:off x="7156597" y="1878287"/>
            <a:ext cx="454500" cy="393600"/>
            <a:chOff x="6780507" y="1878287"/>
            <a:chExt cx="454500" cy="393600"/>
          </a:xfrm>
        </p:grpSpPr>
        <p:sp>
          <p:nvSpPr>
            <p:cNvPr id="68" name="Google Shape;394;p35">
              <a:extLst>
                <a:ext uri="{FF2B5EF4-FFF2-40B4-BE49-F238E27FC236}">
                  <a16:creationId xmlns:a16="http://schemas.microsoft.com/office/drawing/2014/main" id="{24C84AA9-E014-4207-A3EC-519FAB39E4D9}"/>
                </a:ext>
              </a:extLst>
            </p:cNvPr>
            <p:cNvSpPr/>
            <p:nvPr/>
          </p:nvSpPr>
          <p:spPr>
            <a:xfrm>
              <a:off x="6780507"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101;p68">
              <a:extLst>
                <a:ext uri="{FF2B5EF4-FFF2-40B4-BE49-F238E27FC236}">
                  <a16:creationId xmlns:a16="http://schemas.microsoft.com/office/drawing/2014/main" id="{0FF45555-0DEF-488E-9D87-F20D26BF1C9B}"/>
                </a:ext>
              </a:extLst>
            </p:cNvPr>
            <p:cNvGrpSpPr/>
            <p:nvPr/>
          </p:nvGrpSpPr>
          <p:grpSpPr>
            <a:xfrm>
              <a:off x="6922508" y="1947374"/>
              <a:ext cx="239562" cy="255426"/>
              <a:chOff x="-34767825" y="1914325"/>
              <a:chExt cx="273325" cy="291425"/>
            </a:xfrm>
          </p:grpSpPr>
          <p:sp>
            <p:nvSpPr>
              <p:cNvPr id="79" name="Google Shape;7102;p68">
                <a:extLst>
                  <a:ext uri="{FF2B5EF4-FFF2-40B4-BE49-F238E27FC236}">
                    <a16:creationId xmlns:a16="http://schemas.microsoft.com/office/drawing/2014/main" id="{B85B6B94-0A9B-4CAE-B19B-24D75729031C}"/>
                  </a:ext>
                </a:extLst>
              </p:cNvPr>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7103;p68">
                <a:extLst>
                  <a:ext uri="{FF2B5EF4-FFF2-40B4-BE49-F238E27FC236}">
                    <a16:creationId xmlns:a16="http://schemas.microsoft.com/office/drawing/2014/main" id="{48C63CBA-295A-41D2-B840-46F940578D36}"/>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7104;p68">
                <a:extLst>
                  <a:ext uri="{FF2B5EF4-FFF2-40B4-BE49-F238E27FC236}">
                    <a16:creationId xmlns:a16="http://schemas.microsoft.com/office/drawing/2014/main" id="{A5A62368-F973-4177-8708-0EABA72D27A0}"/>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3234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Đối tượng và phạm vi nghiên cứu</a:t>
            </a:r>
          </a:p>
          <a:p>
            <a:endParaRPr lang="en-US" sz="2000" b="1" dirty="0">
              <a:solidFill>
                <a:srgbClr val="404040"/>
              </a:solidFill>
              <a:latin typeface="Montserrat" panose="00000500000000000000" pitchFamily="2" charset="0"/>
            </a:endParaRPr>
          </a:p>
          <a:p>
            <a:endParaRPr lang="en-US" dirty="0"/>
          </a:p>
        </p:txBody>
      </p:sp>
      <p:sp>
        <p:nvSpPr>
          <p:cNvPr id="2" name="Slide Number Placeholder 1">
            <a:extLst>
              <a:ext uri="{FF2B5EF4-FFF2-40B4-BE49-F238E27FC236}">
                <a16:creationId xmlns:a16="http://schemas.microsoft.com/office/drawing/2014/main" id="{0EC638F1-BF4E-4CB2-94B8-AEBFC05FA6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7</a:t>
            </a:fld>
            <a:endParaRPr lang="es">
              <a:solidFill>
                <a:schemeClr val="bg1"/>
              </a:solidFill>
            </a:endParaRPr>
          </a:p>
        </p:txBody>
      </p:sp>
      <p:sp>
        <p:nvSpPr>
          <p:cNvPr id="7" name="Rectangle 6">
            <a:extLst>
              <a:ext uri="{FF2B5EF4-FFF2-40B4-BE49-F238E27FC236}">
                <a16:creationId xmlns:a16="http://schemas.microsoft.com/office/drawing/2014/main" id="{242AF096-A46A-49E9-9B40-C1788899F3F3}"/>
              </a:ext>
            </a:extLst>
          </p:cNvPr>
          <p:cNvSpPr/>
          <p:nvPr/>
        </p:nvSpPr>
        <p:spPr>
          <a:xfrm>
            <a:off x="4964509" y="1814143"/>
            <a:ext cx="3401076" cy="2464315"/>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726092D8-5704-42D5-802F-A6F9B1F0EC1E}"/>
              </a:ext>
            </a:extLst>
          </p:cNvPr>
          <p:cNvSpPr/>
          <p:nvPr/>
        </p:nvSpPr>
        <p:spPr>
          <a:xfrm>
            <a:off x="1165586" y="1814144"/>
            <a:ext cx="3401076" cy="2464315"/>
          </a:xfrm>
          <a:prstGeom prst="rect">
            <a:avLst/>
          </a:prstGeom>
          <a:ln w="3175">
            <a:solidFill>
              <a:srgbClr val="3E516C"/>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37" name="Google Shape;342;p34">
            <a:extLst>
              <a:ext uri="{FF2B5EF4-FFF2-40B4-BE49-F238E27FC236}">
                <a16:creationId xmlns:a16="http://schemas.microsoft.com/office/drawing/2014/main" id="{FF5B21EA-987B-41FE-B0B4-43FFEA0F8E58}"/>
              </a:ext>
            </a:extLst>
          </p:cNvPr>
          <p:cNvSpPr txBox="1">
            <a:spLocks/>
          </p:cNvSpPr>
          <p:nvPr/>
        </p:nvSpPr>
        <p:spPr>
          <a:xfrm>
            <a:off x="1461450" y="192629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3E516C"/>
                </a:solidFill>
                <a:latin typeface="Montserrat" panose="00000500000000000000" pitchFamily="2" charset="0"/>
                <a:ea typeface="Montserrat SemiBold"/>
                <a:cs typeface="Montserrat SemiBold"/>
                <a:sym typeface="Montserrat SemiBold"/>
              </a:rPr>
              <a:t>Đối tượng</a:t>
            </a:r>
          </a:p>
        </p:txBody>
      </p:sp>
      <p:sp>
        <p:nvSpPr>
          <p:cNvPr id="38" name="Google Shape;342;p34">
            <a:extLst>
              <a:ext uri="{FF2B5EF4-FFF2-40B4-BE49-F238E27FC236}">
                <a16:creationId xmlns:a16="http://schemas.microsoft.com/office/drawing/2014/main" id="{5B71A0FD-9C69-49AE-97F4-F9E298428A0A}"/>
              </a:ext>
            </a:extLst>
          </p:cNvPr>
          <p:cNvSpPr txBox="1">
            <a:spLocks/>
          </p:cNvSpPr>
          <p:nvPr/>
        </p:nvSpPr>
        <p:spPr>
          <a:xfrm>
            <a:off x="5404526" y="192629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E8A81A"/>
                </a:solidFill>
                <a:latin typeface="Montserrat "/>
                <a:ea typeface="Montserrat SemiBold"/>
                <a:cs typeface="Montserrat SemiBold"/>
                <a:sym typeface="Montserrat SemiBold"/>
              </a:rPr>
              <a:t>Phạm vi nghiên cứu</a:t>
            </a:r>
          </a:p>
        </p:txBody>
      </p:sp>
      <p:grpSp>
        <p:nvGrpSpPr>
          <p:cNvPr id="47" name="Group 46">
            <a:extLst>
              <a:ext uri="{FF2B5EF4-FFF2-40B4-BE49-F238E27FC236}">
                <a16:creationId xmlns:a16="http://schemas.microsoft.com/office/drawing/2014/main" id="{119241DB-9373-4754-92A0-98B77B63D816}"/>
              </a:ext>
            </a:extLst>
          </p:cNvPr>
          <p:cNvGrpSpPr/>
          <p:nvPr/>
        </p:nvGrpSpPr>
        <p:grpSpPr>
          <a:xfrm>
            <a:off x="891236" y="2842140"/>
            <a:ext cx="548700" cy="475200"/>
            <a:chOff x="891236" y="3059036"/>
            <a:chExt cx="548700" cy="475200"/>
          </a:xfrm>
        </p:grpSpPr>
        <p:sp>
          <p:nvSpPr>
            <p:cNvPr id="10" name="Google Shape;353;p34">
              <a:extLst>
                <a:ext uri="{FF2B5EF4-FFF2-40B4-BE49-F238E27FC236}">
                  <a16:creationId xmlns:a16="http://schemas.microsoft.com/office/drawing/2014/main" id="{55BF25E7-32E9-4F08-B01A-1CD41576CE4B}"/>
                </a:ext>
              </a:extLst>
            </p:cNvPr>
            <p:cNvSpPr/>
            <p:nvPr/>
          </p:nvSpPr>
          <p:spPr>
            <a:xfrm>
              <a:off x="891236" y="3059036"/>
              <a:ext cx="548700" cy="4752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5355;p64">
              <a:extLst>
                <a:ext uri="{FF2B5EF4-FFF2-40B4-BE49-F238E27FC236}">
                  <a16:creationId xmlns:a16="http://schemas.microsoft.com/office/drawing/2014/main" id="{F4140283-FF9C-4DBF-9785-E0A12BF23F40}"/>
                </a:ext>
              </a:extLst>
            </p:cNvPr>
            <p:cNvGrpSpPr/>
            <p:nvPr/>
          </p:nvGrpSpPr>
          <p:grpSpPr>
            <a:xfrm>
              <a:off x="1020232" y="3122536"/>
              <a:ext cx="293391" cy="293763"/>
              <a:chOff x="-61784125" y="1931250"/>
              <a:chExt cx="316650" cy="317050"/>
            </a:xfrm>
            <a:solidFill>
              <a:schemeClr val="bg1"/>
            </a:solidFill>
          </p:grpSpPr>
          <p:sp>
            <p:nvSpPr>
              <p:cNvPr id="40" name="Google Shape;5356;p64">
                <a:extLst>
                  <a:ext uri="{FF2B5EF4-FFF2-40B4-BE49-F238E27FC236}">
                    <a16:creationId xmlns:a16="http://schemas.microsoft.com/office/drawing/2014/main" id="{71AB1C14-8949-49F5-9F18-C3778DBF0960}"/>
                  </a:ext>
                </a:extLst>
              </p:cNvPr>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57;p64">
                <a:extLst>
                  <a:ext uri="{FF2B5EF4-FFF2-40B4-BE49-F238E27FC236}">
                    <a16:creationId xmlns:a16="http://schemas.microsoft.com/office/drawing/2014/main" id="{B38E7ECD-AB80-4E16-8EC5-2DA58F5C1EC7}"/>
                  </a:ext>
                </a:extLst>
              </p:cNvPr>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58;p64">
                <a:extLst>
                  <a:ext uri="{FF2B5EF4-FFF2-40B4-BE49-F238E27FC236}">
                    <a16:creationId xmlns:a16="http://schemas.microsoft.com/office/drawing/2014/main" id="{A8F98C68-A66B-4FBF-AC96-E3F64BA14A6D}"/>
                  </a:ext>
                </a:extLst>
              </p:cNvPr>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59;p64">
                <a:extLst>
                  <a:ext uri="{FF2B5EF4-FFF2-40B4-BE49-F238E27FC236}">
                    <a16:creationId xmlns:a16="http://schemas.microsoft.com/office/drawing/2014/main" id="{1D5FFD8A-0F44-4D6E-94DE-023C6C8A51F3}"/>
                  </a:ext>
                </a:extLst>
              </p:cNvPr>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roup 45">
            <a:extLst>
              <a:ext uri="{FF2B5EF4-FFF2-40B4-BE49-F238E27FC236}">
                <a16:creationId xmlns:a16="http://schemas.microsoft.com/office/drawing/2014/main" id="{8892E5EC-AD8F-4137-B942-915FC337AA59}"/>
              </a:ext>
            </a:extLst>
          </p:cNvPr>
          <p:cNvGrpSpPr/>
          <p:nvPr/>
        </p:nvGrpSpPr>
        <p:grpSpPr>
          <a:xfrm>
            <a:off x="4692864" y="2828905"/>
            <a:ext cx="548700" cy="475200"/>
            <a:chOff x="4692864" y="3073420"/>
            <a:chExt cx="548700" cy="475200"/>
          </a:xfrm>
        </p:grpSpPr>
        <p:sp>
          <p:nvSpPr>
            <p:cNvPr id="24" name="Google Shape;353;p34">
              <a:extLst>
                <a:ext uri="{FF2B5EF4-FFF2-40B4-BE49-F238E27FC236}">
                  <a16:creationId xmlns:a16="http://schemas.microsoft.com/office/drawing/2014/main" id="{8747F4B1-6B46-4610-818E-B6CEAA98A32F}"/>
                </a:ext>
              </a:extLst>
            </p:cNvPr>
            <p:cNvSpPr/>
            <p:nvPr/>
          </p:nvSpPr>
          <p:spPr>
            <a:xfrm>
              <a:off x="4692864" y="3073420"/>
              <a:ext cx="548700" cy="475200"/>
            </a:xfrm>
            <a:prstGeom prst="hexagon">
              <a:avLst>
                <a:gd name="adj" fmla="val 25000"/>
                <a:gd name="vf" fmla="val 115470"/>
              </a:avLst>
            </a:prstGeom>
            <a:solidFill>
              <a:srgbClr val="FCCC3B"/>
            </a:solidFill>
            <a:ln w="9525" cap="flat" cmpd="sng">
              <a:solidFill>
                <a:srgbClr val="FCCC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992;p63">
              <a:extLst>
                <a:ext uri="{FF2B5EF4-FFF2-40B4-BE49-F238E27FC236}">
                  <a16:creationId xmlns:a16="http://schemas.microsoft.com/office/drawing/2014/main" id="{33D575D7-9068-43AE-AA2A-EE28E3B32A93}"/>
                </a:ext>
              </a:extLst>
            </p:cNvPr>
            <p:cNvSpPr/>
            <p:nvPr/>
          </p:nvSpPr>
          <p:spPr>
            <a:xfrm>
              <a:off x="4820910" y="3164716"/>
              <a:ext cx="292608" cy="29260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bg1"/>
            </a:solidFill>
            <a:ln>
              <a:solidFill>
                <a:srgbClr val="FCCC3B"/>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TextBox 2">
            <a:extLst>
              <a:ext uri="{FF2B5EF4-FFF2-40B4-BE49-F238E27FC236}">
                <a16:creationId xmlns:a16="http://schemas.microsoft.com/office/drawing/2014/main" id="{9BED5714-4280-4C6C-B7CF-B35F540E6C61}"/>
              </a:ext>
            </a:extLst>
          </p:cNvPr>
          <p:cNvSpPr txBox="1"/>
          <p:nvPr/>
        </p:nvSpPr>
        <p:spPr>
          <a:xfrm>
            <a:off x="1460416" y="2444004"/>
            <a:ext cx="2928730" cy="1384995"/>
          </a:xfrm>
          <a:prstGeom prst="rect">
            <a:avLst/>
          </a:prstGeom>
          <a:noFill/>
        </p:spPr>
        <p:txBody>
          <a:bodyPr wrap="square" rtlCol="0">
            <a:spAutoFit/>
          </a:bodyPr>
          <a:lstStyle/>
          <a:p>
            <a:r>
              <a:rPr lang="en-US" dirty="0">
                <a:ln w="0"/>
                <a:latin typeface="Cabin" panose="020B0604020202020204" charset="0"/>
                <a:ea typeface="Tahoma" panose="020B0604030504040204" pitchFamily="34" charset="0"/>
                <a:cs typeface="Tahoma" panose="020B0604030504040204" pitchFamily="34" charset="0"/>
              </a:rPr>
              <a:t>Nghiên cứu lập trình ứng dụng web hướng đến mọi người dùng có nhu cầu </a:t>
            </a:r>
            <a:r>
              <a:rPr lang="vi-VN" dirty="0"/>
              <a:t>tìm kiếm gia sư, tìm kiếm khoá học </a:t>
            </a:r>
            <a:r>
              <a:rPr lang="vi-VN" dirty="0" err="1"/>
              <a:t>online</a:t>
            </a:r>
            <a:r>
              <a:rPr lang="vi-VN" dirty="0"/>
              <a:t>, muốn có một công cụ giúp quản lý tài liệu trực tuyến và những gia sư có nhu cầu dạy học</a:t>
            </a:r>
            <a:endParaRPr lang="en-US" dirty="0"/>
          </a:p>
        </p:txBody>
      </p:sp>
      <p:sp>
        <p:nvSpPr>
          <p:cNvPr id="45" name="TextBox 44">
            <a:extLst>
              <a:ext uri="{FF2B5EF4-FFF2-40B4-BE49-F238E27FC236}">
                <a16:creationId xmlns:a16="http://schemas.microsoft.com/office/drawing/2014/main" id="{F400875B-DCB2-490F-8B3E-8D86439A330C}"/>
              </a:ext>
            </a:extLst>
          </p:cNvPr>
          <p:cNvSpPr txBox="1"/>
          <p:nvPr/>
        </p:nvSpPr>
        <p:spPr>
          <a:xfrm>
            <a:off x="5282287" y="2444004"/>
            <a:ext cx="3110068" cy="1600438"/>
          </a:xfrm>
          <a:prstGeom prst="rect">
            <a:avLst/>
          </a:prstGeom>
          <a:noFill/>
        </p:spPr>
        <p:txBody>
          <a:bodyPr wrap="square" rtlCol="0">
            <a:spAutoFit/>
          </a:bodyPr>
          <a:lstStyle/>
          <a:p>
            <a:r>
              <a:rPr lang="vi-VN" dirty="0"/>
              <a:t>Đề tài tập trung nghiên cứu</a:t>
            </a:r>
            <a:r>
              <a:rPr lang="en-US" dirty="0"/>
              <a:t>:</a:t>
            </a:r>
            <a:r>
              <a:rPr lang="vi-VN" dirty="0"/>
              <a:t> </a:t>
            </a:r>
            <a:endParaRPr lang="en-US" dirty="0"/>
          </a:p>
          <a:p>
            <a:pPr marL="285750" indent="-285750">
              <a:buFont typeface="Arial" panose="020B0604020202020204" pitchFamily="34" charset="0"/>
              <a:buChar char="•"/>
            </a:pPr>
            <a:r>
              <a:rPr lang="en-US" dirty="0"/>
              <a:t>Q</a:t>
            </a:r>
            <a:r>
              <a:rPr lang="vi-VN" dirty="0" err="1"/>
              <a:t>uản</a:t>
            </a:r>
            <a:r>
              <a:rPr lang="vi-VN" dirty="0"/>
              <a:t> lý khoá học</a:t>
            </a:r>
            <a:endParaRPr lang="en-US" dirty="0"/>
          </a:p>
          <a:p>
            <a:pPr marL="285750" indent="-285750">
              <a:buFont typeface="Arial" panose="020B0604020202020204" pitchFamily="34" charset="0"/>
              <a:buChar char="•"/>
            </a:pPr>
            <a:r>
              <a:rPr lang="en-US" dirty="0"/>
              <a:t>Q</a:t>
            </a:r>
            <a:r>
              <a:rPr lang="vi-VN" dirty="0" err="1"/>
              <a:t>uản</a:t>
            </a:r>
            <a:r>
              <a:rPr lang="vi-VN" dirty="0"/>
              <a:t> lý trò chuyện</a:t>
            </a:r>
            <a:endParaRPr lang="en-US" dirty="0"/>
          </a:p>
          <a:p>
            <a:pPr marL="285750" indent="-285750">
              <a:buFont typeface="Arial" panose="020B0604020202020204" pitchFamily="34" charset="0"/>
              <a:buChar char="•"/>
            </a:pPr>
            <a:r>
              <a:rPr lang="en-US" dirty="0"/>
              <a:t>Quản lý </a:t>
            </a:r>
            <a:r>
              <a:rPr lang="vi-VN" dirty="0"/>
              <a:t>tài liệu liên quan</a:t>
            </a:r>
            <a:endParaRPr lang="en-US" dirty="0"/>
          </a:p>
          <a:p>
            <a:pPr marL="285750" indent="-285750">
              <a:buFont typeface="Arial" panose="020B0604020202020204" pitchFamily="34" charset="0"/>
              <a:buChar char="•"/>
            </a:pPr>
            <a:r>
              <a:rPr lang="en-US" dirty="0"/>
              <a:t>Nhu </a:t>
            </a:r>
            <a:r>
              <a:rPr lang="vi-VN" dirty="0"/>
              <a:t>cầu tìm kiếm khoá học</a:t>
            </a:r>
            <a:endParaRPr lang="en-US" dirty="0"/>
          </a:p>
          <a:p>
            <a:pPr marL="285750" indent="-285750">
              <a:buFont typeface="Arial" panose="020B0604020202020204" pitchFamily="34" charset="0"/>
              <a:buChar char="•"/>
            </a:pPr>
            <a:r>
              <a:rPr lang="en-US" dirty="0"/>
              <a:t>Nhu cầu tim kiếm gia sư</a:t>
            </a:r>
          </a:p>
          <a:p>
            <a:pPr marL="285750" indent="-285750">
              <a:buFont typeface="Arial" panose="020B0604020202020204" pitchFamily="34" charset="0"/>
              <a:buChar char="•"/>
            </a:pPr>
            <a:r>
              <a:rPr lang="en-US" dirty="0"/>
              <a:t>N</a:t>
            </a:r>
            <a:r>
              <a:rPr lang="vi-VN" dirty="0"/>
              <a:t>hu cầu học tập trực tuyến</a:t>
            </a:r>
            <a:endParaRPr lang="en-US" dirty="0">
              <a:latin typeface="Cabin" panose="020B0604020202020204" charset="0"/>
            </a:endParaRPr>
          </a:p>
        </p:txBody>
      </p:sp>
    </p:spTree>
    <p:extLst>
      <p:ext uri="{BB962C8B-B14F-4D97-AF65-F5344CB8AC3E}">
        <p14:creationId xmlns:p14="http://schemas.microsoft.com/office/powerpoint/2010/main" val="357760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5. Đóng góp chính của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1941E3BA-A5A3-45C3-B5B6-63B91D83C5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8</a:t>
            </a:fld>
            <a:endParaRPr lang="es">
              <a:solidFill>
                <a:schemeClr val="bg1"/>
              </a:solidFill>
            </a:endParaRPr>
          </a:p>
        </p:txBody>
      </p:sp>
      <p:grpSp>
        <p:nvGrpSpPr>
          <p:cNvPr id="55" name="Group 54">
            <a:extLst>
              <a:ext uri="{FF2B5EF4-FFF2-40B4-BE49-F238E27FC236}">
                <a16:creationId xmlns:a16="http://schemas.microsoft.com/office/drawing/2014/main" id="{55141BDD-6282-45D9-A064-EEBBC10E00DC}"/>
              </a:ext>
            </a:extLst>
          </p:cNvPr>
          <p:cNvGrpSpPr/>
          <p:nvPr/>
        </p:nvGrpSpPr>
        <p:grpSpPr>
          <a:xfrm>
            <a:off x="4630633" y="1577283"/>
            <a:ext cx="1879800" cy="2609217"/>
            <a:chOff x="4630633" y="1577283"/>
            <a:chExt cx="1879800" cy="2609217"/>
          </a:xfrm>
        </p:grpSpPr>
        <p:grpSp>
          <p:nvGrpSpPr>
            <p:cNvPr id="3" name="Group 2">
              <a:extLst>
                <a:ext uri="{FF2B5EF4-FFF2-40B4-BE49-F238E27FC236}">
                  <a16:creationId xmlns:a16="http://schemas.microsoft.com/office/drawing/2014/main" id="{39FA6E6A-DFD4-48EC-AA95-54B5FEB68EA1}"/>
                </a:ext>
              </a:extLst>
            </p:cNvPr>
            <p:cNvGrpSpPr/>
            <p:nvPr/>
          </p:nvGrpSpPr>
          <p:grpSpPr>
            <a:xfrm>
              <a:off x="4630633" y="1577283"/>
              <a:ext cx="1879800" cy="2609217"/>
              <a:chOff x="3632050" y="1577283"/>
              <a:chExt cx="1879800" cy="2609217"/>
            </a:xfrm>
          </p:grpSpPr>
          <p:sp>
            <p:nvSpPr>
              <p:cNvPr id="9" name="Google Shape;1222;p53">
                <a:extLst>
                  <a:ext uri="{FF2B5EF4-FFF2-40B4-BE49-F238E27FC236}">
                    <a16:creationId xmlns:a16="http://schemas.microsoft.com/office/drawing/2014/main" id="{DAA0DF63-D058-4227-BB8F-4182E9DA384D}"/>
                  </a:ext>
                </a:extLst>
              </p:cNvPr>
              <p:cNvSpPr/>
              <p:nvPr/>
            </p:nvSpPr>
            <p:spPr>
              <a:xfrm>
                <a:off x="3632050"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1223;p53">
                <a:extLst>
                  <a:ext uri="{FF2B5EF4-FFF2-40B4-BE49-F238E27FC236}">
                    <a16:creationId xmlns:a16="http://schemas.microsoft.com/office/drawing/2014/main" id="{3E5E3C29-78A6-4C04-8C4E-4FC55D8E5060}"/>
                  </a:ext>
                </a:extLst>
              </p:cNvPr>
              <p:cNvSpPr txBox="1"/>
              <p:nvPr/>
            </p:nvSpPr>
            <p:spPr>
              <a:xfrm>
                <a:off x="3828250"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3E516C"/>
                    </a:solidFill>
                    <a:latin typeface="Montserrat"/>
                    <a:ea typeface="Montserrat"/>
                    <a:cs typeface="Montserrat"/>
                    <a:sym typeface="Montserrat"/>
                  </a:rPr>
                  <a:t>GIA SƯ</a:t>
                </a:r>
                <a:endParaRPr dirty="0">
                  <a:solidFill>
                    <a:srgbClr val="3E516C"/>
                  </a:solidFill>
                  <a:latin typeface="Montserrat"/>
                  <a:ea typeface="Montserrat"/>
                  <a:cs typeface="Montserrat"/>
                  <a:sym typeface="Montserrat"/>
                </a:endParaRPr>
              </a:p>
            </p:txBody>
          </p:sp>
          <p:sp>
            <p:nvSpPr>
              <p:cNvPr id="16" name="Google Shape;1233;p53">
                <a:extLst>
                  <a:ext uri="{FF2B5EF4-FFF2-40B4-BE49-F238E27FC236}">
                    <a16:creationId xmlns:a16="http://schemas.microsoft.com/office/drawing/2014/main" id="{8D5E5A67-D770-4885-9EBC-E894F9672B3E}"/>
                  </a:ext>
                </a:extLst>
              </p:cNvPr>
              <p:cNvSpPr txBox="1">
                <a:spLocks/>
              </p:cNvSpPr>
              <p:nvPr/>
            </p:nvSpPr>
            <p:spPr>
              <a:xfrm>
                <a:off x="3668800"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gia sư tìm được việc làm phù hợp tạo thêm thu nhập</a:t>
                </a:r>
              </a:p>
            </p:txBody>
          </p:sp>
          <p:sp>
            <p:nvSpPr>
              <p:cNvPr id="18" name="Google Shape;1235;p53">
                <a:extLst>
                  <a:ext uri="{FF2B5EF4-FFF2-40B4-BE49-F238E27FC236}">
                    <a16:creationId xmlns:a16="http://schemas.microsoft.com/office/drawing/2014/main" id="{5399C43F-E2F6-4E37-B40A-69E1FDB3D1A5}"/>
                  </a:ext>
                </a:extLst>
              </p:cNvPr>
              <p:cNvSpPr/>
              <p:nvPr/>
            </p:nvSpPr>
            <p:spPr>
              <a:xfrm>
                <a:off x="4314700" y="1577283"/>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5740;p65">
              <a:extLst>
                <a:ext uri="{FF2B5EF4-FFF2-40B4-BE49-F238E27FC236}">
                  <a16:creationId xmlns:a16="http://schemas.microsoft.com/office/drawing/2014/main" id="{C8370336-541D-40FD-A316-3F984DEC7521}"/>
                </a:ext>
              </a:extLst>
            </p:cNvPr>
            <p:cNvGrpSpPr/>
            <p:nvPr/>
          </p:nvGrpSpPr>
          <p:grpSpPr>
            <a:xfrm>
              <a:off x="5413425" y="1621418"/>
              <a:ext cx="314216" cy="337178"/>
              <a:chOff x="-54826975" y="1903275"/>
              <a:chExt cx="297300" cy="319025"/>
            </a:xfrm>
            <a:solidFill>
              <a:schemeClr val="bg1"/>
            </a:solidFill>
          </p:grpSpPr>
          <p:sp>
            <p:nvSpPr>
              <p:cNvPr id="49" name="Google Shape;5741;p65">
                <a:extLst>
                  <a:ext uri="{FF2B5EF4-FFF2-40B4-BE49-F238E27FC236}">
                    <a16:creationId xmlns:a16="http://schemas.microsoft.com/office/drawing/2014/main" id="{510A38E6-91EB-4DE7-98B6-68D167056DBF}"/>
                  </a:ext>
                </a:extLst>
              </p:cNvPr>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42;p65">
                <a:extLst>
                  <a:ext uri="{FF2B5EF4-FFF2-40B4-BE49-F238E27FC236}">
                    <a16:creationId xmlns:a16="http://schemas.microsoft.com/office/drawing/2014/main" id="{0CD2E77C-7E65-4522-93ED-F569CE128D3A}"/>
                  </a:ext>
                </a:extLst>
              </p:cNvPr>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743;p65">
                <a:extLst>
                  <a:ext uri="{FF2B5EF4-FFF2-40B4-BE49-F238E27FC236}">
                    <a16:creationId xmlns:a16="http://schemas.microsoft.com/office/drawing/2014/main" id="{408F708C-7764-41E6-96F1-50F1CBDE7D06}"/>
                  </a:ext>
                </a:extLst>
              </p:cNvPr>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roup 55">
            <a:extLst>
              <a:ext uri="{FF2B5EF4-FFF2-40B4-BE49-F238E27FC236}">
                <a16:creationId xmlns:a16="http://schemas.microsoft.com/office/drawing/2014/main" id="{A89B9F86-1CA1-4232-A4FF-5AE20379813B}"/>
              </a:ext>
            </a:extLst>
          </p:cNvPr>
          <p:cNvGrpSpPr/>
          <p:nvPr/>
        </p:nvGrpSpPr>
        <p:grpSpPr>
          <a:xfrm>
            <a:off x="1991473" y="1577225"/>
            <a:ext cx="1879800" cy="2609275"/>
            <a:chOff x="1991473" y="1577225"/>
            <a:chExt cx="1879800" cy="2609275"/>
          </a:xfrm>
        </p:grpSpPr>
        <p:grpSp>
          <p:nvGrpSpPr>
            <p:cNvPr id="30" name="Group 29">
              <a:extLst>
                <a:ext uri="{FF2B5EF4-FFF2-40B4-BE49-F238E27FC236}">
                  <a16:creationId xmlns:a16="http://schemas.microsoft.com/office/drawing/2014/main" id="{17F42A3F-989F-4726-98BF-CD012D8179B0}"/>
                </a:ext>
              </a:extLst>
            </p:cNvPr>
            <p:cNvGrpSpPr/>
            <p:nvPr/>
          </p:nvGrpSpPr>
          <p:grpSpPr>
            <a:xfrm>
              <a:off x="1991473" y="1577225"/>
              <a:ext cx="1879800" cy="2609275"/>
              <a:chOff x="1428825" y="1577225"/>
              <a:chExt cx="1879800" cy="2609275"/>
            </a:xfrm>
          </p:grpSpPr>
          <p:sp>
            <p:nvSpPr>
              <p:cNvPr id="7" name="Google Shape;1220;p53">
                <a:extLst>
                  <a:ext uri="{FF2B5EF4-FFF2-40B4-BE49-F238E27FC236}">
                    <a16:creationId xmlns:a16="http://schemas.microsoft.com/office/drawing/2014/main" id="{30B96706-B618-4742-BA32-FC4AEA3E01FC}"/>
                  </a:ext>
                </a:extLst>
              </p:cNvPr>
              <p:cNvSpPr/>
              <p:nvPr/>
            </p:nvSpPr>
            <p:spPr>
              <a:xfrm>
                <a:off x="1428825"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 name="Google Shape;1221;p53">
                <a:extLst>
                  <a:ext uri="{FF2B5EF4-FFF2-40B4-BE49-F238E27FC236}">
                    <a16:creationId xmlns:a16="http://schemas.microsoft.com/office/drawing/2014/main" id="{27F32D2C-429A-47C1-B1DE-FEE101B77A29}"/>
                  </a:ext>
                </a:extLst>
              </p:cNvPr>
              <p:cNvSpPr txBox="1"/>
              <p:nvPr/>
            </p:nvSpPr>
            <p:spPr>
              <a:xfrm>
                <a:off x="1625025"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dirty="0">
                    <a:solidFill>
                      <a:srgbClr val="3E516C"/>
                    </a:solidFill>
                    <a:latin typeface="Montserrat"/>
                    <a:ea typeface="Montserrat"/>
                    <a:cs typeface="Montserrat"/>
                    <a:sym typeface="Montserrat"/>
                  </a:rPr>
                  <a:t>HỌC VIÊN</a:t>
                </a:r>
                <a:endParaRPr dirty="0">
                  <a:solidFill>
                    <a:srgbClr val="3E516C"/>
                  </a:solidFill>
                  <a:latin typeface="Montserrat"/>
                  <a:ea typeface="Montserrat"/>
                  <a:cs typeface="Montserrat"/>
                  <a:sym typeface="Montserrat"/>
                </a:endParaRPr>
              </a:p>
            </p:txBody>
          </p:sp>
          <p:sp>
            <p:nvSpPr>
              <p:cNvPr id="13" name="Google Shape;1229;p53">
                <a:extLst>
                  <a:ext uri="{FF2B5EF4-FFF2-40B4-BE49-F238E27FC236}">
                    <a16:creationId xmlns:a16="http://schemas.microsoft.com/office/drawing/2014/main" id="{C448044C-3B25-4DFA-A2C8-0535453ACBB9}"/>
                  </a:ext>
                </a:extLst>
              </p:cNvPr>
              <p:cNvSpPr txBox="1">
                <a:spLocks/>
              </p:cNvSpPr>
              <p:nvPr/>
            </p:nvSpPr>
            <p:spPr>
              <a:xfrm>
                <a:off x="1465575"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cho người học có thể tìm kiếm gia sư thích hợp với mình</a:t>
                </a:r>
              </a:p>
            </p:txBody>
          </p:sp>
          <p:sp>
            <p:nvSpPr>
              <p:cNvPr id="17" name="Google Shape;1234;p53">
                <a:extLst>
                  <a:ext uri="{FF2B5EF4-FFF2-40B4-BE49-F238E27FC236}">
                    <a16:creationId xmlns:a16="http://schemas.microsoft.com/office/drawing/2014/main" id="{271DBE0C-E499-4864-BCFC-92773C98F683}"/>
                  </a:ext>
                </a:extLst>
              </p:cNvPr>
              <p:cNvSpPr/>
              <p:nvPr/>
            </p:nvSpPr>
            <p:spPr>
              <a:xfrm>
                <a:off x="2111475" y="1577225"/>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797;p65">
              <a:extLst>
                <a:ext uri="{FF2B5EF4-FFF2-40B4-BE49-F238E27FC236}">
                  <a16:creationId xmlns:a16="http://schemas.microsoft.com/office/drawing/2014/main" id="{D3AAAA8A-FCF1-494D-8964-CC454C2BB73F}"/>
                </a:ext>
              </a:extLst>
            </p:cNvPr>
            <p:cNvGrpSpPr/>
            <p:nvPr/>
          </p:nvGrpSpPr>
          <p:grpSpPr>
            <a:xfrm>
              <a:off x="2764039" y="1632474"/>
              <a:ext cx="334667" cy="335302"/>
              <a:chOff x="-52513800" y="1903475"/>
              <a:chExt cx="316650" cy="317250"/>
            </a:xfrm>
            <a:solidFill>
              <a:schemeClr val="bg1"/>
            </a:solidFill>
          </p:grpSpPr>
          <p:sp>
            <p:nvSpPr>
              <p:cNvPr id="53" name="Google Shape;5798;p65">
                <a:extLst>
                  <a:ext uri="{FF2B5EF4-FFF2-40B4-BE49-F238E27FC236}">
                    <a16:creationId xmlns:a16="http://schemas.microsoft.com/office/drawing/2014/main" id="{9EBEFA1F-4ABA-4D12-90B5-08D0CE1CAD4E}"/>
                  </a:ext>
                </a:extLst>
              </p:cNvPr>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799;p65">
                <a:extLst>
                  <a:ext uri="{FF2B5EF4-FFF2-40B4-BE49-F238E27FC236}">
                    <a16:creationId xmlns:a16="http://schemas.microsoft.com/office/drawing/2014/main" id="{49774664-97F7-4B75-B5E2-1BF136B54BEC}"/>
                  </a:ext>
                </a:extLst>
              </p:cNvPr>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0451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1653194" y="1424461"/>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2617150" y="1473128"/>
            <a:ext cx="2402422"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CƠ SỞ LÝ THUYẾT</a:t>
            </a:r>
            <a:endParaRPr lang="en-US" altLang="ko-KR" b="1" dirty="0">
              <a:solidFill>
                <a:srgbClr val="404040"/>
              </a:solidFill>
              <a:latin typeface="Montserrat "/>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2904335" y="2210857"/>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3868291" y="2259524"/>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SƠ ĐỒ USE CASE</a:t>
            </a:r>
            <a:endParaRPr lang="en-US" altLang="ko-KR" b="1" dirty="0">
              <a:solidFill>
                <a:srgbClr val="404040"/>
              </a:solidFill>
              <a:latin typeface="Montserrat "/>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4155476" y="2981784"/>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5119432" y="3030451"/>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THIẾT KẾ MÔ HÌNH</a:t>
            </a:r>
            <a:endParaRPr lang="en-US" altLang="ko-KR" b="1" dirty="0">
              <a:solidFill>
                <a:srgbClr val="404040"/>
              </a:solidFill>
              <a:latin typeface="Montserrat "/>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2. NỘI DUNG VÀ KẾT QUẢ</a:t>
            </a:r>
          </a:p>
        </p:txBody>
      </p:sp>
      <p:sp>
        <p:nvSpPr>
          <p:cNvPr id="2" name="Slide Number Placeholder 1">
            <a:extLst>
              <a:ext uri="{FF2B5EF4-FFF2-40B4-BE49-F238E27FC236}">
                <a16:creationId xmlns:a16="http://schemas.microsoft.com/office/drawing/2014/main" id="{8437F64F-FA9B-434F-89F2-209C7370C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9</a:t>
            </a:fld>
            <a:endParaRPr lang="es"/>
          </a:p>
        </p:txBody>
      </p:sp>
    </p:spTree>
    <p:extLst>
      <p:ext uri="{BB962C8B-B14F-4D97-AF65-F5344CB8AC3E}">
        <p14:creationId xmlns:p14="http://schemas.microsoft.com/office/powerpoint/2010/main" val="3225476450"/>
      </p:ext>
    </p:extLst>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1725</Words>
  <Application>Microsoft Office PowerPoint</Application>
  <PresentationFormat>On-screen Show (16:9)</PresentationFormat>
  <Paragraphs>206</Paragraphs>
  <Slides>23</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Roboto-Regular</vt:lpstr>
      <vt:lpstr>Arial</vt:lpstr>
      <vt:lpstr>Arvo</vt:lpstr>
      <vt:lpstr>PT Sans</vt:lpstr>
      <vt:lpstr>Montserrat </vt:lpstr>
      <vt:lpstr>Montserrat</vt:lpstr>
      <vt:lpstr>Cabin Regular</vt:lpstr>
      <vt:lpstr>Wingdings</vt:lpstr>
      <vt:lpstr>Montserrat Medium</vt:lpstr>
      <vt:lpstr>Montserrat ExtraBold</vt:lpstr>
      <vt:lpstr>Cabin</vt:lpstr>
      <vt:lpstr>Quicksand</vt:lpstr>
      <vt:lpstr>Open Sans</vt:lpstr>
      <vt:lpstr>Montserrat Black</vt:lpstr>
      <vt:lpstr>Yellow Abstract Bussines</vt:lpstr>
      <vt:lpstr>Đề tài: NỀN TẢNG CHIA SẺ KHOÁ HỌC – HỌC TẬP TRỰC TUYẾN THÔNG MINH</vt:lpstr>
      <vt:lpstr>NỘI DUNG</vt:lpstr>
      <vt:lpstr>1. GIỚI THIỆU</vt:lpstr>
      <vt:lpstr>1. Giới thiệu</vt:lpstr>
      <vt:lpstr>1. Giới thiệu</vt:lpstr>
      <vt:lpstr>1. Giới thiệu</vt:lpstr>
      <vt:lpstr>1. Giới thiệu</vt:lpstr>
      <vt:lpstr>1. Giới thiệu</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3. KẾT LUẬN VÀ HƯỚNG PHÁT TRIỂN</vt:lpstr>
      <vt:lpstr>3. Kết luận và hướng phát triển</vt:lpstr>
      <vt:lpstr>3. Kết luận và hướng phát triển</vt:lpstr>
      <vt:lpstr>3. Kết luận và hướng phát triển</vt:lpstr>
      <vt:lpstr>PowerPoint Presentation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minhn</dc:creator>
  <cp:lastModifiedBy>Minh Nghia Le</cp:lastModifiedBy>
  <cp:revision>94</cp:revision>
  <dcterms:modified xsi:type="dcterms:W3CDTF">2021-01-11T09:57:32Z</dcterms:modified>
</cp:coreProperties>
</file>