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d6a6050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5d6a6050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d6a6050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d6a6050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3b256f4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3b256f4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d6a60501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d6a60501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d6a60501_2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d6a60501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73d1661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73d1661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91293eae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91293eae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73d1661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73d1661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91293eae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91293eae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860600" y="0"/>
            <a:ext cx="7283400" cy="5143500"/>
          </a:xfrm>
          <a:prstGeom prst="rect">
            <a:avLst/>
          </a:prstGeom>
          <a:solidFill>
            <a:schemeClr val="dk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3"/>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59" name="Google Shape;59;p13"/>
          <p:cNvSpPr txBox="1"/>
          <p:nvPr>
            <p:ph type="title"/>
          </p:nvPr>
        </p:nvSpPr>
        <p:spPr>
          <a:xfrm>
            <a:off x="2469775" y="426200"/>
            <a:ext cx="5867400" cy="995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200"/>
              <a:buNone/>
              <a:defRPr b="1" sz="3200">
                <a:solidFill>
                  <a:schemeClr val="lt1"/>
                </a:solidFill>
              </a:defRPr>
            </a:lvl1pPr>
            <a:lvl2pPr lvl="1" algn="l">
              <a:lnSpc>
                <a:spcPct val="100000"/>
              </a:lnSpc>
              <a:spcBef>
                <a:spcPts val="0"/>
              </a:spcBef>
              <a:spcAft>
                <a:spcPts val="0"/>
              </a:spcAft>
              <a:buClr>
                <a:schemeClr val="lt1"/>
              </a:buClr>
              <a:buSzPts val="3200"/>
              <a:buNone/>
              <a:defRPr b="1" sz="3200">
                <a:solidFill>
                  <a:schemeClr val="lt1"/>
                </a:solidFill>
              </a:defRPr>
            </a:lvl2pPr>
            <a:lvl3pPr lvl="2" algn="l">
              <a:lnSpc>
                <a:spcPct val="100000"/>
              </a:lnSpc>
              <a:spcBef>
                <a:spcPts val="0"/>
              </a:spcBef>
              <a:spcAft>
                <a:spcPts val="0"/>
              </a:spcAft>
              <a:buClr>
                <a:schemeClr val="lt1"/>
              </a:buClr>
              <a:buSzPts val="3200"/>
              <a:buNone/>
              <a:defRPr b="1" sz="3200">
                <a:solidFill>
                  <a:schemeClr val="lt1"/>
                </a:solidFill>
              </a:defRPr>
            </a:lvl3pPr>
            <a:lvl4pPr lvl="3" algn="l">
              <a:lnSpc>
                <a:spcPct val="100000"/>
              </a:lnSpc>
              <a:spcBef>
                <a:spcPts val="0"/>
              </a:spcBef>
              <a:spcAft>
                <a:spcPts val="0"/>
              </a:spcAft>
              <a:buClr>
                <a:schemeClr val="lt1"/>
              </a:buClr>
              <a:buSzPts val="3200"/>
              <a:buNone/>
              <a:defRPr b="1" sz="3200">
                <a:solidFill>
                  <a:schemeClr val="lt1"/>
                </a:solidFill>
              </a:defRPr>
            </a:lvl4pPr>
            <a:lvl5pPr lvl="4" algn="l">
              <a:lnSpc>
                <a:spcPct val="100000"/>
              </a:lnSpc>
              <a:spcBef>
                <a:spcPts val="0"/>
              </a:spcBef>
              <a:spcAft>
                <a:spcPts val="0"/>
              </a:spcAft>
              <a:buClr>
                <a:schemeClr val="lt1"/>
              </a:buClr>
              <a:buSzPts val="3200"/>
              <a:buNone/>
              <a:defRPr b="1" sz="3200">
                <a:solidFill>
                  <a:schemeClr val="lt1"/>
                </a:solidFill>
              </a:defRPr>
            </a:lvl5pPr>
            <a:lvl6pPr lvl="5" algn="l">
              <a:lnSpc>
                <a:spcPct val="100000"/>
              </a:lnSpc>
              <a:spcBef>
                <a:spcPts val="0"/>
              </a:spcBef>
              <a:spcAft>
                <a:spcPts val="0"/>
              </a:spcAft>
              <a:buClr>
                <a:schemeClr val="lt1"/>
              </a:buClr>
              <a:buSzPts val="3200"/>
              <a:buNone/>
              <a:defRPr b="1" sz="3200">
                <a:solidFill>
                  <a:schemeClr val="lt1"/>
                </a:solidFill>
              </a:defRPr>
            </a:lvl6pPr>
            <a:lvl7pPr lvl="6" algn="l">
              <a:lnSpc>
                <a:spcPct val="100000"/>
              </a:lnSpc>
              <a:spcBef>
                <a:spcPts val="0"/>
              </a:spcBef>
              <a:spcAft>
                <a:spcPts val="0"/>
              </a:spcAft>
              <a:buClr>
                <a:schemeClr val="lt1"/>
              </a:buClr>
              <a:buSzPts val="3200"/>
              <a:buNone/>
              <a:defRPr b="1" sz="3200">
                <a:solidFill>
                  <a:schemeClr val="lt1"/>
                </a:solidFill>
              </a:defRPr>
            </a:lvl7pPr>
            <a:lvl8pPr lvl="7" algn="l">
              <a:lnSpc>
                <a:spcPct val="100000"/>
              </a:lnSpc>
              <a:spcBef>
                <a:spcPts val="0"/>
              </a:spcBef>
              <a:spcAft>
                <a:spcPts val="0"/>
              </a:spcAft>
              <a:buClr>
                <a:schemeClr val="lt1"/>
              </a:buClr>
              <a:buSzPts val="3200"/>
              <a:buNone/>
              <a:defRPr b="1" sz="3200">
                <a:solidFill>
                  <a:schemeClr val="lt1"/>
                </a:solidFill>
              </a:defRPr>
            </a:lvl8pPr>
            <a:lvl9pPr lvl="8" algn="l">
              <a:lnSpc>
                <a:spcPct val="100000"/>
              </a:lnSpc>
              <a:spcBef>
                <a:spcPts val="0"/>
              </a:spcBef>
              <a:spcAft>
                <a:spcPts val="0"/>
              </a:spcAft>
              <a:buClr>
                <a:schemeClr val="lt1"/>
              </a:buClr>
              <a:buSzPts val="3200"/>
              <a:buNone/>
              <a:defRPr b="1" sz="3200">
                <a:solidFill>
                  <a:schemeClr val="lt1"/>
                </a:solidFill>
              </a:defRPr>
            </a:lvl9pPr>
          </a:lstStyle>
          <a:p/>
        </p:txBody>
      </p:sp>
      <p:sp>
        <p:nvSpPr>
          <p:cNvPr id="60" name="Google Shape;60;p13"/>
          <p:cNvSpPr txBox="1"/>
          <p:nvPr>
            <p:ph idx="1" type="body"/>
          </p:nvPr>
        </p:nvSpPr>
        <p:spPr>
          <a:xfrm>
            <a:off x="2469775" y="1874225"/>
            <a:ext cx="5867400" cy="25506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sz="1800">
                <a:solidFill>
                  <a:schemeClr val="lt1"/>
                </a:solidFill>
              </a:defRPr>
            </a:lvl1pPr>
            <a:lvl2pPr indent="-317500" lvl="1" marL="914400" algn="l">
              <a:lnSpc>
                <a:spcPct val="115000"/>
              </a:lnSpc>
              <a:spcBef>
                <a:spcPts val="0"/>
              </a:spcBef>
              <a:spcAft>
                <a:spcPts val="0"/>
              </a:spcAft>
              <a:buClr>
                <a:schemeClr val="lt1"/>
              </a:buClr>
              <a:buSzPts val="1400"/>
              <a:buChar char="○"/>
              <a:defRPr sz="1400">
                <a:solidFill>
                  <a:schemeClr val="lt1"/>
                </a:solidFill>
              </a:defRPr>
            </a:lvl2pPr>
            <a:lvl3pPr indent="-317500" lvl="2" marL="1371600" algn="l">
              <a:lnSpc>
                <a:spcPct val="115000"/>
              </a:lnSpc>
              <a:spcBef>
                <a:spcPts val="0"/>
              </a:spcBef>
              <a:spcAft>
                <a:spcPts val="0"/>
              </a:spcAft>
              <a:buClr>
                <a:schemeClr val="lt1"/>
              </a:buClr>
              <a:buSzPts val="1400"/>
              <a:buChar char="■"/>
              <a:defRPr sz="1400">
                <a:solidFill>
                  <a:schemeClr val="lt1"/>
                </a:solidFill>
              </a:defRPr>
            </a:lvl3pPr>
            <a:lvl4pPr indent="-317500" lvl="3" marL="1828800" algn="l">
              <a:lnSpc>
                <a:spcPct val="115000"/>
              </a:lnSpc>
              <a:spcBef>
                <a:spcPts val="0"/>
              </a:spcBef>
              <a:spcAft>
                <a:spcPts val="0"/>
              </a:spcAft>
              <a:buClr>
                <a:schemeClr val="lt1"/>
              </a:buClr>
              <a:buSzPts val="1400"/>
              <a:buChar char="●"/>
              <a:defRPr sz="1400">
                <a:solidFill>
                  <a:schemeClr val="lt1"/>
                </a:solidFill>
              </a:defRPr>
            </a:lvl4pPr>
            <a:lvl5pPr indent="-317500" lvl="4" marL="2286000" algn="l">
              <a:lnSpc>
                <a:spcPct val="115000"/>
              </a:lnSpc>
              <a:spcBef>
                <a:spcPts val="0"/>
              </a:spcBef>
              <a:spcAft>
                <a:spcPts val="0"/>
              </a:spcAft>
              <a:buClr>
                <a:schemeClr val="lt1"/>
              </a:buClr>
              <a:buSzPts val="1400"/>
              <a:buChar char="○"/>
              <a:defRPr sz="1400">
                <a:solidFill>
                  <a:schemeClr val="lt1"/>
                </a:solidFill>
              </a:defRPr>
            </a:lvl5pPr>
            <a:lvl6pPr indent="-317500" lvl="5" marL="2743200" algn="l">
              <a:lnSpc>
                <a:spcPct val="115000"/>
              </a:lnSpc>
              <a:spcBef>
                <a:spcPts val="0"/>
              </a:spcBef>
              <a:spcAft>
                <a:spcPts val="0"/>
              </a:spcAft>
              <a:buClr>
                <a:schemeClr val="lt1"/>
              </a:buClr>
              <a:buSzPts val="1400"/>
              <a:buChar char="■"/>
              <a:defRPr sz="1400">
                <a:solidFill>
                  <a:schemeClr val="lt1"/>
                </a:solidFill>
              </a:defRPr>
            </a:lvl6pPr>
            <a:lvl7pPr indent="-317500" lvl="6" marL="3200400" algn="l">
              <a:lnSpc>
                <a:spcPct val="115000"/>
              </a:lnSpc>
              <a:spcBef>
                <a:spcPts val="0"/>
              </a:spcBef>
              <a:spcAft>
                <a:spcPts val="0"/>
              </a:spcAft>
              <a:buClr>
                <a:schemeClr val="lt1"/>
              </a:buClr>
              <a:buSzPts val="1400"/>
              <a:buChar char="●"/>
              <a:defRPr sz="1400">
                <a:solidFill>
                  <a:schemeClr val="lt1"/>
                </a:solidFill>
              </a:defRPr>
            </a:lvl7pPr>
            <a:lvl8pPr indent="-317500" lvl="7" marL="3657600" algn="l">
              <a:lnSpc>
                <a:spcPct val="115000"/>
              </a:lnSpc>
              <a:spcBef>
                <a:spcPts val="0"/>
              </a:spcBef>
              <a:spcAft>
                <a:spcPts val="0"/>
              </a:spcAft>
              <a:buClr>
                <a:schemeClr val="lt1"/>
              </a:buClr>
              <a:buSzPts val="1400"/>
              <a:buChar char="○"/>
              <a:defRPr sz="1400">
                <a:solidFill>
                  <a:schemeClr val="lt1"/>
                </a:solidFill>
              </a:defRPr>
            </a:lvl8pPr>
            <a:lvl9pPr indent="-317500" lvl="8" marL="4114800" algn="l">
              <a:lnSpc>
                <a:spcPct val="115000"/>
              </a:lnSpc>
              <a:spcBef>
                <a:spcPts val="0"/>
              </a:spcBef>
              <a:spcAft>
                <a:spcPts val="0"/>
              </a:spcAft>
              <a:buClr>
                <a:schemeClr val="lt1"/>
              </a:buClr>
              <a:buSzPts val="1400"/>
              <a:buChar char="■"/>
              <a:defRPr sz="1400">
                <a:solidFill>
                  <a:schemeClr val="lt1"/>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65" name="Google Shape;65;p14"/>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6" name="Google Shape;66;p14"/>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Blood Typing Based on Image Processing</a:t>
            </a:r>
            <a:endParaRPr/>
          </a:p>
        </p:txBody>
      </p:sp>
      <p:sp>
        <p:nvSpPr>
          <p:cNvPr id="73" name="Google Shape;73;p15"/>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Sameer Zulfiqar and Nghia Luu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469775" y="426200"/>
            <a:ext cx="5867400" cy="99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conclusion</a:t>
            </a:r>
            <a:endParaRPr/>
          </a:p>
        </p:txBody>
      </p:sp>
      <p:sp>
        <p:nvSpPr>
          <p:cNvPr id="146" name="Google Shape;146;p24"/>
          <p:cNvSpPr txBox="1"/>
          <p:nvPr>
            <p:ph idx="1" type="body"/>
          </p:nvPr>
        </p:nvSpPr>
        <p:spPr>
          <a:xfrm>
            <a:off x="2080050" y="1874225"/>
            <a:ext cx="7064100" cy="276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experiment allows enforcing the validation of the use of the plate test and image processing techniques as a feasible methodology to blood typing.</a:t>
            </a:r>
            <a:endParaRPr sz="1600"/>
          </a:p>
          <a:p>
            <a:pPr indent="-330200" lvl="0" marL="457200" rtl="0" algn="l">
              <a:spcBef>
                <a:spcPts val="0"/>
              </a:spcBef>
              <a:spcAft>
                <a:spcPts val="0"/>
              </a:spcAft>
              <a:buSzPts val="1600"/>
              <a:buChar char="●"/>
            </a:pPr>
            <a:r>
              <a:rPr lang="en" sz="1600"/>
              <a:t>Even if it is weak, the image processing techniques developed allow a correct automatic detection of agglutination.</a:t>
            </a:r>
            <a:endParaRPr sz="1600"/>
          </a:p>
          <a:p>
            <a:pPr indent="-330200" lvl="0" marL="457200" rtl="0" algn="l">
              <a:spcBef>
                <a:spcPts val="0"/>
              </a:spcBef>
              <a:spcAft>
                <a:spcPts val="0"/>
              </a:spcAft>
              <a:buSzPts val="1600"/>
              <a:buChar char="●"/>
            </a:pPr>
            <a:r>
              <a:rPr lang="en" sz="1600"/>
              <a:t>Advantage of the method: short time (5 mins), low cost, and being portable.</a:t>
            </a:r>
            <a:endParaRPr sz="1600"/>
          </a:p>
          <a:p>
            <a:pPr indent="-330200" lvl="0" marL="457200" rtl="0" algn="l">
              <a:spcBef>
                <a:spcPts val="0"/>
              </a:spcBef>
              <a:spcAft>
                <a:spcPts val="0"/>
              </a:spcAft>
              <a:buSzPts val="1600"/>
              <a:buChar char="●"/>
            </a:pPr>
            <a:r>
              <a:rPr lang="en" sz="1600"/>
              <a:t>The system can be either used for dual operation, mixture (low speed) and centrifuging (high speed), depending of the motor velocity selected.</a:t>
            </a:r>
            <a:endParaRPr sz="1600"/>
          </a:p>
        </p:txBody>
      </p:sp>
      <p:sp>
        <p:nvSpPr>
          <p:cNvPr id="147" name="Google Shape;147;p24"/>
          <p:cNvSpPr txBox="1"/>
          <p:nvPr/>
        </p:nvSpPr>
        <p:spPr>
          <a:xfrm>
            <a:off x="2249850" y="4789500"/>
            <a:ext cx="647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1"/>
                </a:solidFill>
                <a:latin typeface="Proxima Nova"/>
                <a:ea typeface="Proxima Nova"/>
                <a:cs typeface="Proxima Nova"/>
                <a:sym typeface="Proxima Nova"/>
              </a:rPr>
              <a:t>Reference: </a:t>
            </a:r>
            <a:r>
              <a:rPr i="1" lang="en" sz="900">
                <a:solidFill>
                  <a:schemeClr val="lt1"/>
                </a:solidFill>
                <a:latin typeface="Proxima Nova"/>
                <a:ea typeface="Proxima Nova"/>
                <a:cs typeface="Proxima Nova"/>
                <a:sym typeface="Proxima Nova"/>
              </a:rPr>
              <a:t>SENSORDEVICES 2013 : The Fourth International Conference on Sensor Device Technologies and Applications</a:t>
            </a:r>
            <a:endParaRPr i="1" sz="9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1884750" y="212250"/>
            <a:ext cx="6947700" cy="56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Intro/Background &amp; Research Question</a:t>
            </a:r>
            <a:endParaRPr/>
          </a:p>
        </p:txBody>
      </p:sp>
      <p:sp>
        <p:nvSpPr>
          <p:cNvPr id="79" name="Google Shape;79;p16"/>
          <p:cNvSpPr txBox="1"/>
          <p:nvPr>
            <p:ph idx="1" type="body"/>
          </p:nvPr>
        </p:nvSpPr>
        <p:spPr>
          <a:xfrm>
            <a:off x="198100" y="912900"/>
            <a:ext cx="8946000" cy="1337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Problem: Trying to determine blood types for blood </a:t>
            </a:r>
            <a:r>
              <a:rPr lang="en" sz="1500"/>
              <a:t>transfusions</a:t>
            </a:r>
            <a:r>
              <a:rPr lang="en" sz="1500"/>
              <a:t> in certain emergency situations and time constraints, many people can get an unwanted reaction making it incompatible.</a:t>
            </a:r>
            <a:endParaRPr sz="1500"/>
          </a:p>
          <a:p>
            <a:pPr indent="-323850" lvl="0" marL="457200" rtl="0" algn="l">
              <a:spcBef>
                <a:spcPts val="0"/>
              </a:spcBef>
              <a:spcAft>
                <a:spcPts val="0"/>
              </a:spcAft>
              <a:buSzPts val="1500"/>
              <a:buChar char="●"/>
            </a:pPr>
            <a:r>
              <a:rPr lang="en" sz="1500"/>
              <a:t>Solution: Develop a prototype able to automatically perform the pre-transfusion tests necessary for a safe blood transfusion in a timely manner.</a:t>
            </a:r>
            <a:endParaRPr sz="1500"/>
          </a:p>
        </p:txBody>
      </p:sp>
      <p:sp>
        <p:nvSpPr>
          <p:cNvPr id="80" name="Google Shape;80;p16"/>
          <p:cNvSpPr txBox="1"/>
          <p:nvPr/>
        </p:nvSpPr>
        <p:spPr>
          <a:xfrm>
            <a:off x="198100" y="2065900"/>
            <a:ext cx="43227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Research Question:</a:t>
            </a:r>
            <a:endParaRPr b="1">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sz="1200">
                <a:solidFill>
                  <a:schemeClr val="lt1"/>
                </a:solidFill>
                <a:latin typeface="Proxima Nova"/>
                <a:ea typeface="Proxima Nova"/>
                <a:cs typeface="Proxima Nova"/>
                <a:sym typeface="Proxima Nova"/>
              </a:rPr>
              <a:t>Q1: How can the prototype algorithm safely handle blood transfusions and process images according to phenotyping determination and  blood typing?</a:t>
            </a:r>
            <a:endParaRPr b="1"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sz="1200" u="sng">
                <a:solidFill>
                  <a:schemeClr val="lt1"/>
                </a:solidFill>
                <a:latin typeface="Proxima Nova"/>
                <a:ea typeface="Proxima Nova"/>
                <a:cs typeface="Proxima Nova"/>
                <a:sym typeface="Proxima Nova"/>
              </a:rPr>
              <a:t>Methods</a:t>
            </a:r>
            <a:endParaRPr b="1" sz="1200" u="sng">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lt1"/>
              </a:solidFill>
              <a:latin typeface="Proxima Nova"/>
              <a:ea typeface="Proxima Nova"/>
              <a:cs typeface="Proxima Nova"/>
              <a:sym typeface="Proxima Nova"/>
            </a:endParaRPr>
          </a:p>
          <a:p>
            <a:pPr indent="-304800" lvl="0" marL="457200" rtl="0" algn="l">
              <a:spcBef>
                <a:spcPts val="0"/>
              </a:spcBef>
              <a:spcAft>
                <a:spcPts val="0"/>
              </a:spcAft>
              <a:buClr>
                <a:schemeClr val="lt1"/>
              </a:buClr>
              <a:buSzPts val="1200"/>
              <a:buFont typeface="Proxima Nova"/>
              <a:buChar char="●"/>
            </a:pPr>
            <a:r>
              <a:rPr lang="en" sz="1200">
                <a:solidFill>
                  <a:schemeClr val="lt1"/>
                </a:solidFill>
                <a:latin typeface="Proxima Nova"/>
                <a:ea typeface="Proxima Nova"/>
                <a:cs typeface="Proxima Nova"/>
                <a:sym typeface="Proxima Nova"/>
              </a:rPr>
              <a:t>The phenotyping determination is obtained through image processing techniques applied to the target image. </a:t>
            </a:r>
            <a:endParaRPr sz="1200">
              <a:solidFill>
                <a:schemeClr val="lt1"/>
              </a:solidFill>
              <a:latin typeface="Proxima Nova"/>
              <a:ea typeface="Proxima Nova"/>
              <a:cs typeface="Proxima Nova"/>
              <a:sym typeface="Proxima Nova"/>
            </a:endParaRPr>
          </a:p>
          <a:p>
            <a:pPr indent="-304800" lvl="0" marL="457200" rtl="0" algn="l">
              <a:spcBef>
                <a:spcPts val="0"/>
              </a:spcBef>
              <a:spcAft>
                <a:spcPts val="0"/>
              </a:spcAft>
              <a:buClr>
                <a:schemeClr val="lt1"/>
              </a:buClr>
              <a:buSzPts val="1200"/>
              <a:buFont typeface="Proxima Nova"/>
              <a:buChar char="●"/>
            </a:pPr>
            <a:r>
              <a:rPr lang="en" sz="1200">
                <a:solidFill>
                  <a:schemeClr val="lt1"/>
                </a:solidFill>
                <a:latin typeface="Proxima Nova"/>
                <a:ea typeface="Proxima Nova"/>
                <a:cs typeface="Proxima Nova"/>
                <a:sym typeface="Proxima Nova"/>
              </a:rPr>
              <a:t>The plate test method was employed due to its reliability and fast response time suitable in emergency situations as it can be costly and complex.</a:t>
            </a:r>
            <a:endParaRPr sz="1200">
              <a:solidFill>
                <a:schemeClr val="lt1"/>
              </a:solidFill>
              <a:latin typeface="Proxima Nova"/>
              <a:ea typeface="Proxima Nova"/>
              <a:cs typeface="Proxima Nova"/>
              <a:sym typeface="Proxima Nova"/>
            </a:endParaRPr>
          </a:p>
          <a:p>
            <a:pPr indent="-304800" lvl="0" marL="457200" rtl="0" algn="l">
              <a:spcBef>
                <a:spcPts val="0"/>
              </a:spcBef>
              <a:spcAft>
                <a:spcPts val="0"/>
              </a:spcAft>
              <a:buClr>
                <a:schemeClr val="lt1"/>
              </a:buClr>
              <a:buSzPts val="1200"/>
              <a:buFont typeface="Proxima Nova"/>
              <a:buChar char="●"/>
            </a:pPr>
            <a:r>
              <a:rPr lang="en" sz="1200">
                <a:solidFill>
                  <a:schemeClr val="lt1"/>
                </a:solidFill>
                <a:latin typeface="Proxima Nova"/>
                <a:ea typeface="Proxima Nova"/>
                <a:cs typeface="Proxima Nova"/>
                <a:sym typeface="Proxima Nova"/>
              </a:rPr>
              <a:t>An algorithm was developed using IMAQ Vision software from National Instruments</a:t>
            </a:r>
            <a:endParaRPr sz="1200">
              <a:solidFill>
                <a:schemeClr val="lt1"/>
              </a:solidFill>
              <a:latin typeface="Proxima Nova"/>
              <a:ea typeface="Proxima Nova"/>
              <a:cs typeface="Proxima Nova"/>
              <a:sym typeface="Proxima Nova"/>
            </a:endParaRPr>
          </a:p>
          <a:p>
            <a:pPr indent="0" lvl="0" marL="457200" rtl="0" algn="l">
              <a:spcBef>
                <a:spcPts val="0"/>
              </a:spcBef>
              <a:spcAft>
                <a:spcPts val="0"/>
              </a:spcAft>
              <a:buNone/>
            </a:pPr>
            <a:r>
              <a:t/>
            </a:r>
            <a:endParaRPr b="1" sz="1200">
              <a:solidFill>
                <a:schemeClr val="lt1"/>
              </a:solidFill>
              <a:latin typeface="Proxima Nova"/>
              <a:ea typeface="Proxima Nova"/>
              <a:cs typeface="Proxima Nova"/>
              <a:sym typeface="Proxima Nova"/>
            </a:endParaRPr>
          </a:p>
          <a:p>
            <a:pPr indent="0" lvl="0" marL="457200" rtl="0" algn="l">
              <a:spcBef>
                <a:spcPts val="0"/>
              </a:spcBef>
              <a:spcAft>
                <a:spcPts val="0"/>
              </a:spcAft>
              <a:buNone/>
            </a:pPr>
            <a:r>
              <a:t/>
            </a:r>
            <a:endParaRPr b="1"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100">
              <a:solidFill>
                <a:schemeClr val="lt1"/>
              </a:solidFill>
              <a:latin typeface="Proxima Nova"/>
              <a:ea typeface="Proxima Nova"/>
              <a:cs typeface="Proxima Nova"/>
              <a:sym typeface="Proxima Nova"/>
            </a:endParaRPr>
          </a:p>
        </p:txBody>
      </p:sp>
      <p:sp>
        <p:nvSpPr>
          <p:cNvPr id="81" name="Google Shape;81;p16"/>
          <p:cNvSpPr txBox="1"/>
          <p:nvPr/>
        </p:nvSpPr>
        <p:spPr>
          <a:xfrm>
            <a:off x="5149938" y="1816475"/>
            <a:ext cx="358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Proxima Nova"/>
                <a:ea typeface="Proxima Nova"/>
                <a:cs typeface="Proxima Nova"/>
                <a:sym typeface="Proxima Nova"/>
              </a:rPr>
              <a:t>Q2: What are the steps </a:t>
            </a:r>
            <a:r>
              <a:rPr b="1" lang="en" sz="1200">
                <a:solidFill>
                  <a:schemeClr val="lt1"/>
                </a:solidFill>
                <a:latin typeface="Proxima Nova"/>
                <a:ea typeface="Proxima Nova"/>
                <a:cs typeface="Proxima Nova"/>
                <a:sym typeface="Proxima Nova"/>
              </a:rPr>
              <a:t>associated</a:t>
            </a:r>
            <a:r>
              <a:rPr b="1" lang="en" sz="1200">
                <a:solidFill>
                  <a:schemeClr val="lt1"/>
                </a:solidFill>
                <a:latin typeface="Proxima Nova"/>
                <a:ea typeface="Proxima Nova"/>
                <a:cs typeface="Proxima Nova"/>
                <a:sym typeface="Proxima Nova"/>
              </a:rPr>
              <a:t> for the prototype </a:t>
            </a:r>
            <a:r>
              <a:rPr b="1" lang="en" sz="1200">
                <a:solidFill>
                  <a:schemeClr val="lt1"/>
                </a:solidFill>
                <a:latin typeface="Proxima Nova"/>
                <a:ea typeface="Proxima Nova"/>
                <a:cs typeface="Proxima Nova"/>
                <a:sym typeface="Proxima Nova"/>
              </a:rPr>
              <a:t>algorithm</a:t>
            </a:r>
            <a:r>
              <a:rPr b="1" lang="en" sz="1200">
                <a:solidFill>
                  <a:schemeClr val="lt1"/>
                </a:solidFill>
                <a:latin typeface="Proxima Nova"/>
                <a:ea typeface="Proxima Nova"/>
                <a:cs typeface="Proxima Nova"/>
                <a:sym typeface="Proxima Nova"/>
              </a:rPr>
              <a:t>?</a:t>
            </a:r>
            <a:endParaRPr b="1" sz="1200">
              <a:solidFill>
                <a:schemeClr val="lt1"/>
              </a:solidFill>
              <a:latin typeface="Proxima Nova"/>
              <a:ea typeface="Proxima Nova"/>
              <a:cs typeface="Proxima Nova"/>
              <a:sym typeface="Proxima Nova"/>
            </a:endParaRPr>
          </a:p>
        </p:txBody>
      </p:sp>
      <p:pic>
        <p:nvPicPr>
          <p:cNvPr id="82" name="Google Shape;82;p16"/>
          <p:cNvPicPr preferRelativeResize="0"/>
          <p:nvPr/>
        </p:nvPicPr>
        <p:blipFill>
          <a:blip r:embed="rId3">
            <a:alphaModFix/>
          </a:blip>
          <a:stretch>
            <a:fillRect/>
          </a:stretch>
        </p:blipFill>
        <p:spPr>
          <a:xfrm>
            <a:off x="4965450" y="2571750"/>
            <a:ext cx="3956075" cy="2361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1257475" y="135800"/>
            <a:ext cx="6947700" cy="61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System Features</a:t>
            </a:r>
            <a:endParaRPr/>
          </a:p>
        </p:txBody>
      </p:sp>
      <p:sp>
        <p:nvSpPr>
          <p:cNvPr id="88" name="Google Shape;88;p17"/>
          <p:cNvSpPr txBox="1"/>
          <p:nvPr>
            <p:ph idx="1" type="body"/>
          </p:nvPr>
        </p:nvSpPr>
        <p:spPr>
          <a:xfrm>
            <a:off x="1410725" y="824550"/>
            <a:ext cx="6947700" cy="1747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A methodology was developed regarding the pre-transfusion tests for determining the ABO and Rh type, based on the plate test and image processing techniques.</a:t>
            </a:r>
            <a:endParaRPr sz="1400"/>
          </a:p>
          <a:p>
            <a:pPr indent="-317500" lvl="0" marL="457200" rtl="0" algn="l">
              <a:lnSpc>
                <a:spcPct val="95000"/>
              </a:lnSpc>
              <a:spcBef>
                <a:spcPts val="0"/>
              </a:spcBef>
              <a:spcAft>
                <a:spcPts val="0"/>
              </a:spcAft>
              <a:buSzPts val="1400"/>
              <a:buChar char="●"/>
            </a:pPr>
            <a:r>
              <a:rPr lang="en" sz="1400"/>
              <a:t>The proposed system was developed to automatically determine the human blood type of a patient (phenotyping and ABO-Rh).</a:t>
            </a:r>
            <a:endParaRPr sz="1400"/>
          </a:p>
          <a:p>
            <a:pPr indent="-317500" lvl="0" marL="457200" rtl="0" algn="l">
              <a:lnSpc>
                <a:spcPct val="95000"/>
              </a:lnSpc>
              <a:spcBef>
                <a:spcPts val="0"/>
              </a:spcBef>
              <a:spcAft>
                <a:spcPts val="0"/>
              </a:spcAft>
              <a:buSzPts val="1400"/>
              <a:buChar char="●"/>
            </a:pPr>
            <a:r>
              <a:rPr lang="en" sz="1400"/>
              <a:t>It has a portable size you can take </a:t>
            </a:r>
            <a:r>
              <a:rPr lang="en" sz="1400"/>
              <a:t>anywhere</a:t>
            </a:r>
            <a:r>
              <a:rPr lang="en" sz="1400"/>
              <a:t> with an AC motor with an </a:t>
            </a:r>
            <a:r>
              <a:rPr lang="en" sz="1400"/>
              <a:t>adjustable</a:t>
            </a:r>
            <a:r>
              <a:rPr lang="en" sz="1400"/>
              <a:t> rotational speed, </a:t>
            </a:r>
            <a:r>
              <a:rPr lang="en" sz="1400"/>
              <a:t>centrifuging</a:t>
            </a:r>
            <a:r>
              <a:rPr lang="en" sz="1400"/>
              <a:t> six containers at once.</a:t>
            </a:r>
            <a:endParaRPr sz="1400"/>
          </a:p>
        </p:txBody>
      </p:sp>
      <p:pic>
        <p:nvPicPr>
          <p:cNvPr id="89" name="Google Shape;89;p17"/>
          <p:cNvPicPr preferRelativeResize="0"/>
          <p:nvPr/>
        </p:nvPicPr>
        <p:blipFill>
          <a:blip r:embed="rId3">
            <a:alphaModFix/>
          </a:blip>
          <a:stretch>
            <a:fillRect/>
          </a:stretch>
        </p:blipFill>
        <p:spPr>
          <a:xfrm>
            <a:off x="1355125" y="2423175"/>
            <a:ext cx="2491150" cy="2077525"/>
          </a:xfrm>
          <a:prstGeom prst="rect">
            <a:avLst/>
          </a:prstGeom>
          <a:noFill/>
          <a:ln>
            <a:noFill/>
          </a:ln>
        </p:spPr>
      </p:pic>
      <p:sp>
        <p:nvSpPr>
          <p:cNvPr id="90" name="Google Shape;90;p17"/>
          <p:cNvSpPr txBox="1"/>
          <p:nvPr/>
        </p:nvSpPr>
        <p:spPr>
          <a:xfrm>
            <a:off x="721650" y="4457225"/>
            <a:ext cx="391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rPr>
              <a:t>Figure 2. Portable System developed: (a) base of the system where piece with containers fits into the system, (b) piece with containers for mixture of blood and reagents, (c) web camera used to capture the image, (d) LEDs around and web camera in the centre, (e) base of the system that promote the mixture, (f) final system with button to change velocity, (g) final system with switch to switch on/off the system.</a:t>
            </a:r>
            <a:endParaRPr sz="600">
              <a:solidFill>
                <a:schemeClr val="lt1"/>
              </a:solidFill>
            </a:endParaRPr>
          </a:p>
        </p:txBody>
      </p:sp>
      <p:pic>
        <p:nvPicPr>
          <p:cNvPr id="91" name="Google Shape;91;p17"/>
          <p:cNvPicPr preferRelativeResize="0"/>
          <p:nvPr/>
        </p:nvPicPr>
        <p:blipFill>
          <a:blip r:embed="rId4">
            <a:alphaModFix/>
          </a:blip>
          <a:stretch>
            <a:fillRect/>
          </a:stretch>
        </p:blipFill>
        <p:spPr>
          <a:xfrm>
            <a:off x="4934150" y="2410925"/>
            <a:ext cx="3642675" cy="26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1422325" y="308575"/>
            <a:ext cx="6947700" cy="996000"/>
          </a:xfrm>
          <a:prstGeom prst="rect">
            <a:avLst/>
          </a:prstGeom>
          <a:no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solidFill>
                  <a:schemeClr val="lt1"/>
                </a:solidFill>
              </a:rPr>
              <a:t> Data Collection</a:t>
            </a:r>
            <a:endParaRPr sz="2800">
              <a:solidFill>
                <a:schemeClr val="lt1"/>
              </a:solidFill>
            </a:endParaRPr>
          </a:p>
          <a:p>
            <a:pPr indent="0" lvl="0" marL="0" rtl="0" algn="l">
              <a:spcBef>
                <a:spcPts val="0"/>
              </a:spcBef>
              <a:spcAft>
                <a:spcPts val="0"/>
              </a:spcAft>
              <a:buNone/>
            </a:pPr>
            <a:r>
              <a:t/>
            </a:r>
            <a:endParaRPr>
              <a:solidFill>
                <a:schemeClr val="lt1"/>
              </a:solidFill>
            </a:endParaRPr>
          </a:p>
        </p:txBody>
      </p:sp>
      <p:sp>
        <p:nvSpPr>
          <p:cNvPr id="97" name="Google Shape;97;p18"/>
          <p:cNvSpPr txBox="1"/>
          <p:nvPr>
            <p:ph idx="1" type="body"/>
          </p:nvPr>
        </p:nvSpPr>
        <p:spPr>
          <a:xfrm>
            <a:off x="1541650" y="1178125"/>
            <a:ext cx="2351700" cy="82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600"/>
              </a:spcAft>
              <a:buNone/>
            </a:pPr>
            <a:r>
              <a:rPr lang="en"/>
              <a:t>Image 1: This is the blood reagent shown for finding ABO and Rh blood types</a:t>
            </a:r>
            <a:endParaRPr/>
          </a:p>
        </p:txBody>
      </p:sp>
      <p:pic>
        <p:nvPicPr>
          <p:cNvPr id="98" name="Google Shape;98;p18"/>
          <p:cNvPicPr preferRelativeResize="0"/>
          <p:nvPr/>
        </p:nvPicPr>
        <p:blipFill>
          <a:blip r:embed="rId3">
            <a:alphaModFix/>
          </a:blip>
          <a:stretch>
            <a:fillRect/>
          </a:stretch>
        </p:blipFill>
        <p:spPr>
          <a:xfrm>
            <a:off x="1422325" y="2302937"/>
            <a:ext cx="3067100" cy="2323125"/>
          </a:xfrm>
          <a:prstGeom prst="rect">
            <a:avLst/>
          </a:prstGeom>
          <a:noFill/>
          <a:ln>
            <a:noFill/>
          </a:ln>
        </p:spPr>
      </p:pic>
      <p:pic>
        <p:nvPicPr>
          <p:cNvPr id="99" name="Google Shape;99;p18"/>
          <p:cNvPicPr preferRelativeResize="0"/>
          <p:nvPr/>
        </p:nvPicPr>
        <p:blipFill>
          <a:blip r:embed="rId4">
            <a:alphaModFix/>
          </a:blip>
          <a:stretch>
            <a:fillRect/>
          </a:stretch>
        </p:blipFill>
        <p:spPr>
          <a:xfrm>
            <a:off x="4765343" y="2277725"/>
            <a:ext cx="3167008" cy="2373500"/>
          </a:xfrm>
          <a:prstGeom prst="rect">
            <a:avLst/>
          </a:prstGeom>
          <a:noFill/>
          <a:ln>
            <a:noFill/>
          </a:ln>
        </p:spPr>
      </p:pic>
      <p:sp>
        <p:nvSpPr>
          <p:cNvPr id="100" name="Google Shape;100;p18"/>
          <p:cNvSpPr txBox="1"/>
          <p:nvPr/>
        </p:nvSpPr>
        <p:spPr>
          <a:xfrm>
            <a:off x="4765350" y="11772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Image 2: </a:t>
            </a:r>
            <a:r>
              <a:rPr lang="en">
                <a:solidFill>
                  <a:schemeClr val="lt1"/>
                </a:solidFill>
              </a:rPr>
              <a:t>Results of the application of the developed algorithm through image 1</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ctrTitle"/>
          </p:nvPr>
        </p:nvSpPr>
        <p:spPr>
          <a:xfrm>
            <a:off x="502325" y="77825"/>
            <a:ext cx="3763800" cy="996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solidFill>
                  <a:schemeClr val="lt1"/>
                </a:solidFill>
              </a:rPr>
              <a:t>Data Analysis</a:t>
            </a:r>
            <a:endParaRPr sz="2800">
              <a:solidFill>
                <a:schemeClr val="lt1"/>
              </a:solidFill>
            </a:endParaRPr>
          </a:p>
          <a:p>
            <a:pPr indent="0" lvl="0" marL="0" rtl="0" algn="l">
              <a:spcBef>
                <a:spcPts val="0"/>
              </a:spcBef>
              <a:spcAft>
                <a:spcPts val="0"/>
              </a:spcAft>
              <a:buNone/>
            </a:pPr>
            <a:r>
              <a:t/>
            </a:r>
            <a:endParaRPr/>
          </a:p>
        </p:txBody>
      </p:sp>
      <p:sp>
        <p:nvSpPr>
          <p:cNvPr id="106" name="Google Shape;106;p19"/>
          <p:cNvSpPr txBox="1"/>
          <p:nvPr/>
        </p:nvSpPr>
        <p:spPr>
          <a:xfrm>
            <a:off x="183450" y="615525"/>
            <a:ext cx="3067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Mean: 109.9080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Median: 121</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Standard Deviation: 72.7484</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Mass: 30095100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Critical Mass: 765000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Center of Mass: (151.191, 132.2201)</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107" name="Google Shape;107;p19"/>
          <p:cNvPicPr preferRelativeResize="0"/>
          <p:nvPr/>
        </p:nvPicPr>
        <p:blipFill>
          <a:blip r:embed="rId3">
            <a:alphaModFix/>
          </a:blip>
          <a:stretch>
            <a:fillRect/>
          </a:stretch>
        </p:blipFill>
        <p:spPr>
          <a:xfrm>
            <a:off x="2963200" y="708267"/>
            <a:ext cx="1580500" cy="1197120"/>
          </a:xfrm>
          <a:prstGeom prst="rect">
            <a:avLst/>
          </a:prstGeom>
          <a:noFill/>
          <a:ln>
            <a:noFill/>
          </a:ln>
        </p:spPr>
      </p:pic>
      <p:sp>
        <p:nvSpPr>
          <p:cNvPr id="108" name="Google Shape;108;p19"/>
          <p:cNvSpPr txBox="1"/>
          <p:nvPr/>
        </p:nvSpPr>
        <p:spPr>
          <a:xfrm>
            <a:off x="4648250" y="509400"/>
            <a:ext cx="316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Mean: 110.7509</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Median: </a:t>
            </a:r>
            <a:r>
              <a:rPr lang="en">
                <a:solidFill>
                  <a:schemeClr val="lt1"/>
                </a:solidFill>
                <a:latin typeface="Proxima Nova"/>
                <a:ea typeface="Proxima Nova"/>
                <a:cs typeface="Proxima Nova"/>
                <a:sym typeface="Proxima Nova"/>
              </a:rPr>
              <a:t>122</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Standard Deviation: 70.6874</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Mass: 65074470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Critical Mass: 1020000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Center of Mass: (234.5181, 172.4753)</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Agglutination: B, AB, D (Rh)</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pic>
        <p:nvPicPr>
          <p:cNvPr id="109" name="Google Shape;109;p19"/>
          <p:cNvPicPr preferRelativeResize="0"/>
          <p:nvPr/>
        </p:nvPicPr>
        <p:blipFill>
          <a:blip r:embed="rId4">
            <a:alphaModFix/>
          </a:blip>
          <a:stretch>
            <a:fillRect/>
          </a:stretch>
        </p:blipFill>
        <p:spPr>
          <a:xfrm>
            <a:off x="4737050" y="2199150"/>
            <a:ext cx="4347175" cy="2703674"/>
          </a:xfrm>
          <a:prstGeom prst="rect">
            <a:avLst/>
          </a:prstGeom>
          <a:noFill/>
          <a:ln>
            <a:noFill/>
          </a:ln>
        </p:spPr>
      </p:pic>
      <p:cxnSp>
        <p:nvCxnSpPr>
          <p:cNvPr id="110" name="Google Shape;110;p19"/>
          <p:cNvCxnSpPr/>
          <p:nvPr/>
        </p:nvCxnSpPr>
        <p:spPr>
          <a:xfrm>
            <a:off x="4648250" y="615525"/>
            <a:ext cx="0" cy="4287300"/>
          </a:xfrm>
          <a:prstGeom prst="straightConnector1">
            <a:avLst/>
          </a:prstGeom>
          <a:noFill/>
          <a:ln cap="flat" cmpd="sng" w="9525">
            <a:solidFill>
              <a:schemeClr val="dk2"/>
            </a:solidFill>
            <a:prstDash val="solid"/>
            <a:round/>
            <a:headEnd len="med" w="med" type="none"/>
            <a:tailEnd len="med" w="med" type="none"/>
          </a:ln>
        </p:spPr>
      </p:cxnSp>
      <p:pic>
        <p:nvPicPr>
          <p:cNvPr id="111" name="Google Shape;111;p19"/>
          <p:cNvPicPr preferRelativeResize="0"/>
          <p:nvPr/>
        </p:nvPicPr>
        <p:blipFill>
          <a:blip r:embed="rId5">
            <a:alphaModFix/>
          </a:blip>
          <a:stretch>
            <a:fillRect/>
          </a:stretch>
        </p:blipFill>
        <p:spPr>
          <a:xfrm>
            <a:off x="183450" y="2199150"/>
            <a:ext cx="4335743" cy="2703675"/>
          </a:xfrm>
          <a:prstGeom prst="rect">
            <a:avLst/>
          </a:prstGeom>
          <a:noFill/>
          <a:ln>
            <a:noFill/>
          </a:ln>
        </p:spPr>
      </p:pic>
      <p:pic>
        <p:nvPicPr>
          <p:cNvPr id="112" name="Google Shape;112;p19"/>
          <p:cNvPicPr preferRelativeResize="0"/>
          <p:nvPr/>
        </p:nvPicPr>
        <p:blipFill>
          <a:blip r:embed="rId6">
            <a:alphaModFix/>
          </a:blip>
          <a:stretch>
            <a:fillRect/>
          </a:stretch>
        </p:blipFill>
        <p:spPr>
          <a:xfrm>
            <a:off x="7579475" y="755725"/>
            <a:ext cx="1504755" cy="119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ctrTitle"/>
          </p:nvPr>
        </p:nvSpPr>
        <p:spPr>
          <a:xfrm>
            <a:off x="348300" y="99725"/>
            <a:ext cx="8527200" cy="9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General Findings: Gaussian Smoothing of Image 1</a:t>
            </a:r>
            <a:endParaRPr sz="4000"/>
          </a:p>
        </p:txBody>
      </p:sp>
      <p:pic>
        <p:nvPicPr>
          <p:cNvPr id="118" name="Google Shape;118;p20"/>
          <p:cNvPicPr preferRelativeResize="0"/>
          <p:nvPr/>
        </p:nvPicPr>
        <p:blipFill>
          <a:blip r:embed="rId3">
            <a:alphaModFix/>
          </a:blip>
          <a:stretch>
            <a:fillRect/>
          </a:stretch>
        </p:blipFill>
        <p:spPr>
          <a:xfrm>
            <a:off x="197175" y="1259310"/>
            <a:ext cx="4243475" cy="3388515"/>
          </a:xfrm>
          <a:prstGeom prst="rect">
            <a:avLst/>
          </a:prstGeom>
          <a:noFill/>
          <a:ln>
            <a:noFill/>
          </a:ln>
        </p:spPr>
      </p:pic>
      <p:pic>
        <p:nvPicPr>
          <p:cNvPr id="119" name="Google Shape;119;p20"/>
          <p:cNvPicPr preferRelativeResize="0"/>
          <p:nvPr/>
        </p:nvPicPr>
        <p:blipFill>
          <a:blip r:embed="rId4">
            <a:alphaModFix/>
          </a:blip>
          <a:stretch>
            <a:fillRect/>
          </a:stretch>
        </p:blipFill>
        <p:spPr>
          <a:xfrm>
            <a:off x="4900525" y="1259300"/>
            <a:ext cx="4243475" cy="338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348300" y="99725"/>
            <a:ext cx="8527200" cy="9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General Findings: Gaussian Smoothing of Image 2</a:t>
            </a:r>
            <a:endParaRPr>
              <a:solidFill>
                <a:schemeClr val="lt1"/>
              </a:solidFill>
            </a:endParaRPr>
          </a:p>
        </p:txBody>
      </p:sp>
      <p:pic>
        <p:nvPicPr>
          <p:cNvPr id="125" name="Google Shape;125;p21"/>
          <p:cNvPicPr preferRelativeResize="0"/>
          <p:nvPr/>
        </p:nvPicPr>
        <p:blipFill>
          <a:blip r:embed="rId3">
            <a:alphaModFix/>
          </a:blip>
          <a:stretch>
            <a:fillRect/>
          </a:stretch>
        </p:blipFill>
        <p:spPr>
          <a:xfrm>
            <a:off x="152400" y="1205675"/>
            <a:ext cx="4419599" cy="3471171"/>
          </a:xfrm>
          <a:prstGeom prst="rect">
            <a:avLst/>
          </a:prstGeom>
          <a:noFill/>
          <a:ln>
            <a:noFill/>
          </a:ln>
        </p:spPr>
      </p:pic>
      <p:pic>
        <p:nvPicPr>
          <p:cNvPr id="126" name="Google Shape;126;p21"/>
          <p:cNvPicPr preferRelativeResize="0"/>
          <p:nvPr/>
        </p:nvPicPr>
        <p:blipFill>
          <a:blip r:embed="rId4">
            <a:alphaModFix/>
          </a:blip>
          <a:stretch>
            <a:fillRect/>
          </a:stretch>
        </p:blipFill>
        <p:spPr>
          <a:xfrm>
            <a:off x="4689024" y="1193675"/>
            <a:ext cx="4267201" cy="34831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490350" y="-257075"/>
            <a:ext cx="7770000" cy="126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General Findings: Threshold </a:t>
            </a:r>
            <a:r>
              <a:rPr lang="en">
                <a:solidFill>
                  <a:schemeClr val="lt1"/>
                </a:solidFill>
              </a:rPr>
              <a:t>of Image 1</a:t>
            </a:r>
            <a:endParaRPr/>
          </a:p>
        </p:txBody>
      </p:sp>
      <p:pic>
        <p:nvPicPr>
          <p:cNvPr id="132" name="Google Shape;132;p22"/>
          <p:cNvPicPr preferRelativeResize="0"/>
          <p:nvPr/>
        </p:nvPicPr>
        <p:blipFill>
          <a:blip r:embed="rId3">
            <a:alphaModFix/>
          </a:blip>
          <a:stretch>
            <a:fillRect/>
          </a:stretch>
        </p:blipFill>
        <p:spPr>
          <a:xfrm>
            <a:off x="281525" y="1285250"/>
            <a:ext cx="3984675" cy="3428450"/>
          </a:xfrm>
          <a:prstGeom prst="rect">
            <a:avLst/>
          </a:prstGeom>
          <a:noFill/>
          <a:ln>
            <a:noFill/>
          </a:ln>
        </p:spPr>
      </p:pic>
      <p:pic>
        <p:nvPicPr>
          <p:cNvPr id="133" name="Google Shape;133;p22"/>
          <p:cNvPicPr preferRelativeResize="0"/>
          <p:nvPr/>
        </p:nvPicPr>
        <p:blipFill>
          <a:blip r:embed="rId4">
            <a:alphaModFix/>
          </a:blip>
          <a:stretch>
            <a:fillRect/>
          </a:stretch>
        </p:blipFill>
        <p:spPr>
          <a:xfrm>
            <a:off x="4791046" y="1285250"/>
            <a:ext cx="4133379" cy="342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ctrTitle"/>
          </p:nvPr>
        </p:nvSpPr>
        <p:spPr>
          <a:xfrm>
            <a:off x="490350" y="-257075"/>
            <a:ext cx="7770000" cy="126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General Findings: Threshold </a:t>
            </a:r>
            <a:r>
              <a:rPr lang="en">
                <a:solidFill>
                  <a:schemeClr val="lt1"/>
                </a:solidFill>
              </a:rPr>
              <a:t>of Image 2</a:t>
            </a:r>
            <a:endParaRPr/>
          </a:p>
        </p:txBody>
      </p:sp>
      <p:pic>
        <p:nvPicPr>
          <p:cNvPr id="139" name="Google Shape;139;p23"/>
          <p:cNvPicPr preferRelativeResize="0"/>
          <p:nvPr/>
        </p:nvPicPr>
        <p:blipFill>
          <a:blip r:embed="rId3">
            <a:alphaModFix/>
          </a:blip>
          <a:stretch>
            <a:fillRect/>
          </a:stretch>
        </p:blipFill>
        <p:spPr>
          <a:xfrm>
            <a:off x="152400" y="1162225"/>
            <a:ext cx="4486247" cy="3510406"/>
          </a:xfrm>
          <a:prstGeom prst="rect">
            <a:avLst/>
          </a:prstGeom>
          <a:noFill/>
          <a:ln>
            <a:noFill/>
          </a:ln>
        </p:spPr>
      </p:pic>
      <p:pic>
        <p:nvPicPr>
          <p:cNvPr id="140" name="Google Shape;140;p23"/>
          <p:cNvPicPr preferRelativeResize="0"/>
          <p:nvPr/>
        </p:nvPicPr>
        <p:blipFill>
          <a:blip r:embed="rId4">
            <a:alphaModFix/>
          </a:blip>
          <a:stretch>
            <a:fillRect/>
          </a:stretch>
        </p:blipFill>
        <p:spPr>
          <a:xfrm>
            <a:off x="4755675" y="1162225"/>
            <a:ext cx="4271976" cy="351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