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6" r:id="rId6"/>
    <p:sldId id="260" r:id="rId7"/>
    <p:sldId id="267" r:id="rId8"/>
    <p:sldId id="261" r:id="rId9"/>
    <p:sldId id="262" r:id="rId10"/>
    <p:sldId id="264" r:id="rId11"/>
    <p:sldId id="268" r:id="rId12"/>
    <p:sldId id="269" r:id="rId13"/>
    <p:sldId id="271" r:id="rId14"/>
    <p:sldId id="270" r:id="rId15"/>
    <p:sldId id="272" r:id="rId16"/>
    <p:sldId id="265" r:id="rId17"/>
  </p:sldIdLst>
  <p:sldSz cx="24387175" cy="13716000"/>
  <p:notesSz cx="6858000" cy="9144000"/>
  <p:embeddedFontLst>
    <p:embeddedFont>
      <p:font typeface="League Spartan"/>
      <p:regular r:id="rId19"/>
      <p:bold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448">
          <p15:clr>
            <a:srgbClr val="A4A3A4"/>
          </p15:clr>
        </p15:guide>
        <p15:guide id="2" pos="768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IYBtsE5ovTHsWqMIBhghxwaR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884" y="48"/>
      </p:cViewPr>
      <p:guideLst>
        <p:guide orient="horz" pos="8448"/>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9" name="Google Shape;39;p1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62dd08a2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62dd08a28_1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e62dd08a28_1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EACCA170-3A9E-96D1-97F6-D75C07056E6B}"/>
            </a:ext>
          </a:extLst>
        </p:cNvPr>
        <p:cNvGrpSpPr/>
        <p:nvPr/>
      </p:nvGrpSpPr>
      <p:grpSpPr>
        <a:xfrm>
          <a:off x="0" y="0"/>
          <a:ext cx="0" cy="0"/>
          <a:chOff x="0" y="0"/>
          <a:chExt cx="0" cy="0"/>
        </a:xfrm>
      </p:grpSpPr>
      <p:sp>
        <p:nvSpPr>
          <p:cNvPr id="124" name="Google Shape;124;g2e62dd08a28_1_49:notes">
            <a:extLst>
              <a:ext uri="{FF2B5EF4-FFF2-40B4-BE49-F238E27FC236}">
                <a16:creationId xmlns:a16="http://schemas.microsoft.com/office/drawing/2014/main" id="{B0B2AE14-9FBD-A284-E771-81CBB498FE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62dd08a28_1_49:notes">
            <a:extLst>
              <a:ext uri="{FF2B5EF4-FFF2-40B4-BE49-F238E27FC236}">
                <a16:creationId xmlns:a16="http://schemas.microsoft.com/office/drawing/2014/main" id="{1A89D512-CF50-AC8D-4740-9ADE4062C49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e62dd08a28_1_49:notes">
            <a:extLst>
              <a:ext uri="{FF2B5EF4-FFF2-40B4-BE49-F238E27FC236}">
                <a16:creationId xmlns:a16="http://schemas.microsoft.com/office/drawing/2014/main" id="{67664831-94D9-3B33-C964-241BA9E0B7B6}"/>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56286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BDCBE732-56B5-1D24-64E4-32396E939C8F}"/>
            </a:ext>
          </a:extLst>
        </p:cNvPr>
        <p:cNvGrpSpPr/>
        <p:nvPr/>
      </p:nvGrpSpPr>
      <p:grpSpPr>
        <a:xfrm>
          <a:off x="0" y="0"/>
          <a:ext cx="0" cy="0"/>
          <a:chOff x="0" y="0"/>
          <a:chExt cx="0" cy="0"/>
        </a:xfrm>
      </p:grpSpPr>
      <p:sp>
        <p:nvSpPr>
          <p:cNvPr id="124" name="Google Shape;124;g2e62dd08a28_1_49:notes">
            <a:extLst>
              <a:ext uri="{FF2B5EF4-FFF2-40B4-BE49-F238E27FC236}">
                <a16:creationId xmlns:a16="http://schemas.microsoft.com/office/drawing/2014/main" id="{3D4CC5A0-7665-B3FC-695F-E7DCBCDA44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62dd08a28_1_49:notes">
            <a:extLst>
              <a:ext uri="{FF2B5EF4-FFF2-40B4-BE49-F238E27FC236}">
                <a16:creationId xmlns:a16="http://schemas.microsoft.com/office/drawing/2014/main" id="{8807BCFC-A8B5-5EC2-A14A-441AD284979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e62dd08a28_1_49:notes">
            <a:extLst>
              <a:ext uri="{FF2B5EF4-FFF2-40B4-BE49-F238E27FC236}">
                <a16:creationId xmlns:a16="http://schemas.microsoft.com/office/drawing/2014/main" id="{52ADFF4E-5160-ADBD-90AA-ED2184B22277}"/>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93412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26265CEA-21F4-2D3C-05AE-DE40541D86D6}"/>
            </a:ext>
          </a:extLst>
        </p:cNvPr>
        <p:cNvGrpSpPr/>
        <p:nvPr/>
      </p:nvGrpSpPr>
      <p:grpSpPr>
        <a:xfrm>
          <a:off x="0" y="0"/>
          <a:ext cx="0" cy="0"/>
          <a:chOff x="0" y="0"/>
          <a:chExt cx="0" cy="0"/>
        </a:xfrm>
      </p:grpSpPr>
      <p:sp>
        <p:nvSpPr>
          <p:cNvPr id="124" name="Google Shape;124;g2e62dd08a28_1_49:notes">
            <a:extLst>
              <a:ext uri="{FF2B5EF4-FFF2-40B4-BE49-F238E27FC236}">
                <a16:creationId xmlns:a16="http://schemas.microsoft.com/office/drawing/2014/main" id="{05EA41C7-83CD-E4B2-6C6C-07416A61C2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62dd08a28_1_49:notes">
            <a:extLst>
              <a:ext uri="{FF2B5EF4-FFF2-40B4-BE49-F238E27FC236}">
                <a16:creationId xmlns:a16="http://schemas.microsoft.com/office/drawing/2014/main" id="{46887F57-407E-3478-7BB0-40B2DDCD93C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e62dd08a28_1_49:notes">
            <a:extLst>
              <a:ext uri="{FF2B5EF4-FFF2-40B4-BE49-F238E27FC236}">
                <a16:creationId xmlns:a16="http://schemas.microsoft.com/office/drawing/2014/main" id="{9243C15C-8DCA-3034-2027-06F1576C5B1F}"/>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93999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4D6E627-5C76-C780-A73B-AC59F75482E4}"/>
            </a:ext>
          </a:extLst>
        </p:cNvPr>
        <p:cNvGrpSpPr/>
        <p:nvPr/>
      </p:nvGrpSpPr>
      <p:grpSpPr>
        <a:xfrm>
          <a:off x="0" y="0"/>
          <a:ext cx="0" cy="0"/>
          <a:chOff x="0" y="0"/>
          <a:chExt cx="0" cy="0"/>
        </a:xfrm>
      </p:grpSpPr>
      <p:sp>
        <p:nvSpPr>
          <p:cNvPr id="124" name="Google Shape;124;g2e62dd08a28_1_49:notes">
            <a:extLst>
              <a:ext uri="{FF2B5EF4-FFF2-40B4-BE49-F238E27FC236}">
                <a16:creationId xmlns:a16="http://schemas.microsoft.com/office/drawing/2014/main" id="{3D865C15-A886-BCD2-FA0D-4A6377A8AF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62dd08a28_1_49:notes">
            <a:extLst>
              <a:ext uri="{FF2B5EF4-FFF2-40B4-BE49-F238E27FC236}">
                <a16:creationId xmlns:a16="http://schemas.microsoft.com/office/drawing/2014/main" id="{34F26B21-52B0-75AE-98C4-EE2490B9D0E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e62dd08a28_1_49:notes">
            <a:extLst>
              <a:ext uri="{FF2B5EF4-FFF2-40B4-BE49-F238E27FC236}">
                <a16:creationId xmlns:a16="http://schemas.microsoft.com/office/drawing/2014/main" id="{2030C7D7-B666-945E-958C-F38A20EB7482}"/>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633041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e29926ef49_1_0:notes"/>
          <p:cNvSpPr txBox="1">
            <a:spLocks noGrp="1"/>
          </p:cNvSpPr>
          <p:nvPr>
            <p:ph type="body" idx="1"/>
          </p:nvPr>
        </p:nvSpPr>
        <p:spPr>
          <a:xfrm>
            <a:off x="685800" y="4343400"/>
            <a:ext cx="5486400" cy="4114800"/>
          </a:xfrm>
          <a:prstGeom prst="rect">
            <a:avLst/>
          </a:prstGeom>
          <a:noFill/>
          <a:ln>
            <a:noFill/>
          </a:ln>
        </p:spPr>
        <p:txBody>
          <a:bodyPr spcFirstLastPara="1" wrap="square" lIns="93250" tIns="93250" rIns="93250" bIns="93250" anchor="t" anchorCtr="0">
            <a:noAutofit/>
          </a:bodyPr>
          <a:lstStyle/>
          <a:p>
            <a:pPr marL="0" lvl="0" indent="0" algn="l" rtl="0">
              <a:lnSpc>
                <a:spcPct val="100000"/>
              </a:lnSpc>
              <a:spcBef>
                <a:spcPts val="0"/>
              </a:spcBef>
              <a:spcAft>
                <a:spcPts val="0"/>
              </a:spcAft>
              <a:buSzPts val="1000"/>
              <a:buNone/>
            </a:pPr>
            <a:endParaRPr/>
          </a:p>
        </p:txBody>
      </p:sp>
      <p:sp>
        <p:nvSpPr>
          <p:cNvPr id="133" name="Google Shape;133;g2e29926ef49_1_0:notes"/>
          <p:cNvSpPr>
            <a:spLocks noGrp="1" noRot="1" noChangeAspect="1"/>
          </p:cNvSpPr>
          <p:nvPr>
            <p:ph type="sldImg" idx="2"/>
          </p:nvPr>
        </p:nvSpPr>
        <p:spPr>
          <a:xfrm>
            <a:off x="135996" y="685162"/>
            <a:ext cx="6587400" cy="3429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139700" y="766763"/>
            <a:ext cx="6824663"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710248" y="4860687"/>
            <a:ext cx="5682000" cy="4605000"/>
          </a:xfrm>
          <a:prstGeom prst="rect">
            <a:avLst/>
          </a:prstGeom>
          <a:noFill/>
          <a:ln>
            <a:noFill/>
          </a:ln>
        </p:spPr>
        <p:txBody>
          <a:bodyPr spcFirstLastPara="1" wrap="square" lIns="99025" tIns="99025" rIns="99025" bIns="990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62dd08a2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62dd08a28_1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2e62dd08a28_1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62dd08a2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62dd08a28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2e62dd08a28_1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301D554D-6A54-AF05-1AC6-1C3ED7C0436C}"/>
            </a:ext>
          </a:extLst>
        </p:cNvPr>
        <p:cNvGrpSpPr/>
        <p:nvPr/>
      </p:nvGrpSpPr>
      <p:grpSpPr>
        <a:xfrm>
          <a:off x="0" y="0"/>
          <a:ext cx="0" cy="0"/>
          <a:chOff x="0" y="0"/>
          <a:chExt cx="0" cy="0"/>
        </a:xfrm>
      </p:grpSpPr>
      <p:sp>
        <p:nvSpPr>
          <p:cNvPr id="84" name="Google Shape;84;g2e62dd08a28_1_12:notes">
            <a:extLst>
              <a:ext uri="{FF2B5EF4-FFF2-40B4-BE49-F238E27FC236}">
                <a16:creationId xmlns:a16="http://schemas.microsoft.com/office/drawing/2014/main" id="{D4CF6A75-AE63-7743-370D-7B253F6C62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62dd08a28_1_12:notes">
            <a:extLst>
              <a:ext uri="{FF2B5EF4-FFF2-40B4-BE49-F238E27FC236}">
                <a16:creationId xmlns:a16="http://schemas.microsoft.com/office/drawing/2014/main" id="{80703B57-D1CE-E7E6-CCBE-DB54958224E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2e62dd08a28_1_12:notes">
            <a:extLst>
              <a:ext uri="{FF2B5EF4-FFF2-40B4-BE49-F238E27FC236}">
                <a16:creationId xmlns:a16="http://schemas.microsoft.com/office/drawing/2014/main" id="{B5EFBD97-F89B-916E-94CA-F485E0CCE0B0}"/>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38591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62dd08a2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62dd08a28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e62dd08a28_1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52D5EE51-6BFF-B39B-9923-BCF10C58AF0A}"/>
            </a:ext>
          </a:extLst>
        </p:cNvPr>
        <p:cNvGrpSpPr/>
        <p:nvPr/>
      </p:nvGrpSpPr>
      <p:grpSpPr>
        <a:xfrm>
          <a:off x="0" y="0"/>
          <a:ext cx="0" cy="0"/>
          <a:chOff x="0" y="0"/>
          <a:chExt cx="0" cy="0"/>
        </a:xfrm>
      </p:grpSpPr>
      <p:sp>
        <p:nvSpPr>
          <p:cNvPr id="92" name="Google Shape;92;g2e62dd08a28_1_20:notes">
            <a:extLst>
              <a:ext uri="{FF2B5EF4-FFF2-40B4-BE49-F238E27FC236}">
                <a16:creationId xmlns:a16="http://schemas.microsoft.com/office/drawing/2014/main" id="{34BCF865-E6D4-3332-0602-A119B1FCDC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62dd08a28_1_20:notes">
            <a:extLst>
              <a:ext uri="{FF2B5EF4-FFF2-40B4-BE49-F238E27FC236}">
                <a16:creationId xmlns:a16="http://schemas.microsoft.com/office/drawing/2014/main" id="{B4DF38EC-1803-B20D-2B47-7B5AD6D758F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e62dd08a28_1_20:notes">
            <a:extLst>
              <a:ext uri="{FF2B5EF4-FFF2-40B4-BE49-F238E27FC236}">
                <a16:creationId xmlns:a16="http://schemas.microsoft.com/office/drawing/2014/main" id="{557D6D06-47FD-FEA3-695D-E329525701E9}"/>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96683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62dd08a2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62dd08a28_1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e62dd08a28_1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62dd08a2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62dd08a28_1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e62dd08a28_1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Only">
  <p:cSld name="Title-Only">
    <p:spTree>
      <p:nvGrpSpPr>
        <p:cNvPr id="1" name="Shape 20"/>
        <p:cNvGrpSpPr/>
        <p:nvPr/>
      </p:nvGrpSpPr>
      <p:grpSpPr>
        <a:xfrm>
          <a:off x="0" y="0"/>
          <a:ext cx="0" cy="0"/>
          <a:chOff x="0" y="0"/>
          <a:chExt cx="0" cy="0"/>
        </a:xfrm>
      </p:grpSpPr>
      <p:sp>
        <p:nvSpPr>
          <p:cNvPr id="21" name="Google Shape;21;p147"/>
          <p:cNvSpPr txBox="1">
            <a:spLocks noGrp="1"/>
          </p:cNvSpPr>
          <p:nvPr>
            <p:ph type="title"/>
          </p:nvPr>
        </p:nvSpPr>
        <p:spPr>
          <a:xfrm>
            <a:off x="1064042" y="812801"/>
            <a:ext cx="19352585" cy="1054502"/>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1400"/>
              <a:buNone/>
              <a:defRPr sz="6000">
                <a:solidFill>
                  <a:srgbClr val="293742"/>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22" name="Google Shape;22;p147"/>
          <p:cNvSpPr txBox="1">
            <a:spLocks noGrp="1"/>
          </p:cNvSpPr>
          <p:nvPr>
            <p:ph type="sldNum" idx="12"/>
          </p:nvPr>
        </p:nvSpPr>
        <p:spPr>
          <a:xfrm>
            <a:off x="23113512" y="13112751"/>
            <a:ext cx="910906" cy="60325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1" i="0" u="none" strike="noStrike" cap="none">
                <a:solidFill>
                  <a:srgbClr val="9E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48"/>
          <p:cNvSpPr txBox="1">
            <a:spLocks noGrp="1"/>
          </p:cNvSpPr>
          <p:nvPr>
            <p:ph type="title"/>
          </p:nvPr>
        </p:nvSpPr>
        <p:spPr>
          <a:xfrm>
            <a:off x="1064042" y="812801"/>
            <a:ext cx="19352585" cy="1054502"/>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1400"/>
              <a:buNone/>
              <a:defRPr sz="6000" b="1"/>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25" name="Google Shape;25;p148"/>
          <p:cNvSpPr txBox="1">
            <a:spLocks noGrp="1"/>
          </p:cNvSpPr>
          <p:nvPr>
            <p:ph type="body" idx="1"/>
          </p:nvPr>
        </p:nvSpPr>
        <p:spPr>
          <a:xfrm>
            <a:off x="1062717" y="2340863"/>
            <a:ext cx="22261739" cy="9546339"/>
          </a:xfrm>
          <a:prstGeom prst="rect">
            <a:avLst/>
          </a:prstGeom>
          <a:noFill/>
          <a:ln>
            <a:noFill/>
          </a:ln>
        </p:spPr>
        <p:txBody>
          <a:bodyPr spcFirstLastPara="1" wrap="square" lIns="0" tIns="0" rIns="0" bIns="0" anchor="t" anchorCtr="0">
            <a:noAutofit/>
          </a:bodyPr>
          <a:lstStyle>
            <a:lvl1pPr marL="457200" lvl="0" indent="-558800" algn="l">
              <a:lnSpc>
                <a:spcPct val="90000"/>
              </a:lnSpc>
              <a:spcBef>
                <a:spcPts val="2400"/>
              </a:spcBef>
              <a:spcAft>
                <a:spcPts val="0"/>
              </a:spcAft>
              <a:buSzPts val="5200"/>
              <a:buChar char="•"/>
              <a:defRPr sz="5200"/>
            </a:lvl1pPr>
            <a:lvl2pPr marL="914400" lvl="1" indent="-508000" algn="l">
              <a:lnSpc>
                <a:spcPct val="90000"/>
              </a:lnSpc>
              <a:spcBef>
                <a:spcPts val="1600"/>
              </a:spcBef>
              <a:spcAft>
                <a:spcPts val="0"/>
              </a:spcAft>
              <a:buSzPts val="4400"/>
              <a:buChar char="–"/>
              <a:defRPr sz="4400"/>
            </a:lvl2pPr>
            <a:lvl3pPr marL="1371600" lvl="2" indent="-457200" algn="l">
              <a:lnSpc>
                <a:spcPct val="90000"/>
              </a:lnSpc>
              <a:spcBef>
                <a:spcPts val="1200"/>
              </a:spcBef>
              <a:spcAft>
                <a:spcPts val="0"/>
              </a:spcAft>
              <a:buSzPts val="3600"/>
              <a:buChar char="•"/>
              <a:defRPr sz="3600"/>
            </a:lvl3pPr>
            <a:lvl4pPr marL="1828800" lvl="3" indent="-431800" algn="l">
              <a:lnSpc>
                <a:spcPct val="90000"/>
              </a:lnSpc>
              <a:spcBef>
                <a:spcPts val="1200"/>
              </a:spcBef>
              <a:spcAft>
                <a:spcPts val="0"/>
              </a:spcAft>
              <a:buSzPts val="3200"/>
              <a:buChar char="–"/>
              <a:defRPr sz="3200"/>
            </a:lvl4pPr>
            <a:lvl5pPr marL="2286000" lvl="4" indent="-406400" algn="l">
              <a:lnSpc>
                <a:spcPct val="90000"/>
              </a:lnSpc>
              <a:spcBef>
                <a:spcPts val="1200"/>
              </a:spcBef>
              <a:spcAft>
                <a:spcPts val="0"/>
              </a:spcAft>
              <a:buSzPts val="2800"/>
              <a:buChar char="•"/>
              <a:defRPr sz="2800"/>
            </a:lvl5pPr>
            <a:lvl6pPr marL="2743200" lvl="5" indent="-342900" algn="l">
              <a:lnSpc>
                <a:spcPct val="90000"/>
              </a:lnSpc>
              <a:spcBef>
                <a:spcPts val="1200"/>
              </a:spcBef>
              <a:spcAft>
                <a:spcPts val="0"/>
              </a:spcAft>
              <a:buSzPts val="1800"/>
              <a:buChar char="–"/>
              <a:defRPr/>
            </a:lvl6pPr>
            <a:lvl7pPr marL="3200400" lvl="6" indent="-342900" algn="l">
              <a:lnSpc>
                <a:spcPct val="90000"/>
              </a:lnSpc>
              <a:spcBef>
                <a:spcPts val="1200"/>
              </a:spcBef>
              <a:spcAft>
                <a:spcPts val="0"/>
              </a:spcAft>
              <a:buSzPts val="1800"/>
              <a:buChar char="•"/>
              <a:defRPr/>
            </a:lvl7pPr>
            <a:lvl8pPr marL="3657600" lvl="7" indent="-342900" algn="l">
              <a:lnSpc>
                <a:spcPct val="90000"/>
              </a:lnSpc>
              <a:spcBef>
                <a:spcPts val="1200"/>
              </a:spcBef>
              <a:spcAft>
                <a:spcPts val="0"/>
              </a:spcAft>
              <a:buSzPts val="1800"/>
              <a:buChar char="–"/>
              <a:defRPr/>
            </a:lvl8pPr>
            <a:lvl9pPr marL="4114800" lvl="8" indent="-342900" algn="l">
              <a:lnSpc>
                <a:spcPct val="90000"/>
              </a:lnSpc>
              <a:spcBef>
                <a:spcPts val="1200"/>
              </a:spcBef>
              <a:spcAft>
                <a:spcPts val="0"/>
              </a:spcAft>
              <a:buSzPts val="1800"/>
              <a:buChar char="•"/>
              <a:defRPr/>
            </a:lvl9pPr>
          </a:lstStyle>
          <a:p>
            <a:endParaRPr/>
          </a:p>
        </p:txBody>
      </p:sp>
      <p:sp>
        <p:nvSpPr>
          <p:cNvPr id="26" name="Google Shape;26;p148"/>
          <p:cNvSpPr txBox="1">
            <a:spLocks noGrp="1"/>
          </p:cNvSpPr>
          <p:nvPr>
            <p:ph type="sldNum" idx="12"/>
          </p:nvPr>
        </p:nvSpPr>
        <p:spPr>
          <a:xfrm>
            <a:off x="23017219" y="13112751"/>
            <a:ext cx="667011" cy="365126"/>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4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14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149"/>
          <p:cNvSpPr txBox="1">
            <a:spLocks noGrp="1"/>
          </p:cNvSpPr>
          <p:nvPr>
            <p:ph type="sldNum" idx="12"/>
          </p:nvPr>
        </p:nvSpPr>
        <p:spPr>
          <a:xfrm>
            <a:off x="23017219" y="13112751"/>
            <a:ext cx="667011" cy="365126"/>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ithout Picture" type="secHead">
  <p:cSld name="SECTION_HEADER">
    <p:spTree>
      <p:nvGrpSpPr>
        <p:cNvPr id="1" name="Shape 31"/>
        <p:cNvGrpSpPr/>
        <p:nvPr/>
      </p:nvGrpSpPr>
      <p:grpSpPr>
        <a:xfrm>
          <a:off x="0" y="0"/>
          <a:ext cx="0" cy="0"/>
          <a:chOff x="0" y="0"/>
          <a:chExt cx="0" cy="0"/>
        </a:xfrm>
      </p:grpSpPr>
      <p:sp>
        <p:nvSpPr>
          <p:cNvPr id="32" name="Google Shape;32;p150"/>
          <p:cNvSpPr txBox="1">
            <a:spLocks noGrp="1"/>
          </p:cNvSpPr>
          <p:nvPr>
            <p:ph type="title"/>
          </p:nvPr>
        </p:nvSpPr>
        <p:spPr>
          <a:xfrm>
            <a:off x="1064042" y="5200648"/>
            <a:ext cx="22259094" cy="27432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1400"/>
              <a:buNone/>
              <a:defRPr sz="9600" b="0" cap="none">
                <a:solidFill>
                  <a:srgbClr val="293742"/>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33" name="Google Shape;33;p150"/>
          <p:cNvSpPr txBox="1">
            <a:spLocks noGrp="1"/>
          </p:cNvSpPr>
          <p:nvPr>
            <p:ph type="body" idx="1"/>
          </p:nvPr>
        </p:nvSpPr>
        <p:spPr>
          <a:xfrm>
            <a:off x="1064042" y="8077196"/>
            <a:ext cx="22259094"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800"/>
              <a:buNone/>
              <a:defRPr sz="4800" b="1">
                <a:solidFill>
                  <a:srgbClr val="293742"/>
                </a:solidFill>
              </a:defRPr>
            </a:lvl1pPr>
            <a:lvl2pPr marL="914400" lvl="1" indent="-228600" algn="l">
              <a:lnSpc>
                <a:spcPct val="90000"/>
              </a:lnSpc>
              <a:spcBef>
                <a:spcPts val="1600"/>
              </a:spcBef>
              <a:spcAft>
                <a:spcPts val="0"/>
              </a:spcAft>
              <a:buSzPts val="3600"/>
              <a:buNone/>
              <a:defRPr sz="3600">
                <a:solidFill>
                  <a:srgbClr val="98999A"/>
                </a:solidFill>
              </a:defRPr>
            </a:lvl2pPr>
            <a:lvl3pPr marL="1371600" lvl="2" indent="-228600" algn="l">
              <a:lnSpc>
                <a:spcPct val="90000"/>
              </a:lnSpc>
              <a:spcBef>
                <a:spcPts val="1200"/>
              </a:spcBef>
              <a:spcAft>
                <a:spcPts val="0"/>
              </a:spcAft>
              <a:buSzPts val="3200"/>
              <a:buNone/>
              <a:defRPr sz="3200">
                <a:solidFill>
                  <a:srgbClr val="98999A"/>
                </a:solidFill>
              </a:defRPr>
            </a:lvl3pPr>
            <a:lvl4pPr marL="1828800" lvl="3" indent="-228600" algn="l">
              <a:lnSpc>
                <a:spcPct val="90000"/>
              </a:lnSpc>
              <a:spcBef>
                <a:spcPts val="1200"/>
              </a:spcBef>
              <a:spcAft>
                <a:spcPts val="0"/>
              </a:spcAft>
              <a:buSzPts val="2800"/>
              <a:buNone/>
              <a:defRPr sz="2800">
                <a:solidFill>
                  <a:srgbClr val="98999A"/>
                </a:solidFill>
              </a:defRPr>
            </a:lvl4pPr>
            <a:lvl5pPr marL="2286000" lvl="4" indent="-228600" algn="l">
              <a:lnSpc>
                <a:spcPct val="90000"/>
              </a:lnSpc>
              <a:spcBef>
                <a:spcPts val="1200"/>
              </a:spcBef>
              <a:spcAft>
                <a:spcPts val="0"/>
              </a:spcAft>
              <a:buSzPts val="2800"/>
              <a:buNone/>
              <a:defRPr sz="2800">
                <a:solidFill>
                  <a:srgbClr val="98999A"/>
                </a:solidFill>
              </a:defRPr>
            </a:lvl5pPr>
            <a:lvl6pPr marL="2743200" lvl="5" indent="-228600" algn="l">
              <a:lnSpc>
                <a:spcPct val="90000"/>
              </a:lnSpc>
              <a:spcBef>
                <a:spcPts val="1200"/>
              </a:spcBef>
              <a:spcAft>
                <a:spcPts val="0"/>
              </a:spcAft>
              <a:buSzPts val="2800"/>
              <a:buNone/>
              <a:defRPr sz="2800">
                <a:solidFill>
                  <a:srgbClr val="98999A"/>
                </a:solidFill>
              </a:defRPr>
            </a:lvl6pPr>
            <a:lvl7pPr marL="3200400" lvl="6" indent="-228600" algn="l">
              <a:lnSpc>
                <a:spcPct val="90000"/>
              </a:lnSpc>
              <a:spcBef>
                <a:spcPts val="1200"/>
              </a:spcBef>
              <a:spcAft>
                <a:spcPts val="0"/>
              </a:spcAft>
              <a:buSzPts val="2800"/>
              <a:buNone/>
              <a:defRPr sz="2800">
                <a:solidFill>
                  <a:srgbClr val="98999A"/>
                </a:solidFill>
              </a:defRPr>
            </a:lvl7pPr>
            <a:lvl8pPr marL="3657600" lvl="7" indent="-228600" algn="l">
              <a:lnSpc>
                <a:spcPct val="90000"/>
              </a:lnSpc>
              <a:spcBef>
                <a:spcPts val="1200"/>
              </a:spcBef>
              <a:spcAft>
                <a:spcPts val="0"/>
              </a:spcAft>
              <a:buSzPts val="2800"/>
              <a:buNone/>
              <a:defRPr sz="2800">
                <a:solidFill>
                  <a:srgbClr val="98999A"/>
                </a:solidFill>
              </a:defRPr>
            </a:lvl8pPr>
            <a:lvl9pPr marL="4114800" lvl="8" indent="-228600" algn="l">
              <a:lnSpc>
                <a:spcPct val="90000"/>
              </a:lnSpc>
              <a:spcBef>
                <a:spcPts val="1200"/>
              </a:spcBef>
              <a:spcAft>
                <a:spcPts val="0"/>
              </a:spcAft>
              <a:buSzPts val="2800"/>
              <a:buNone/>
              <a:defRPr sz="2800">
                <a:solidFill>
                  <a:srgbClr val="98999A"/>
                </a:solidFill>
              </a:defRPr>
            </a:lvl9pPr>
          </a:lstStyle>
          <a:p>
            <a:endParaRPr/>
          </a:p>
        </p:txBody>
      </p:sp>
      <p:sp>
        <p:nvSpPr>
          <p:cNvPr id="34" name="Google Shape;34;p150"/>
          <p:cNvSpPr txBox="1">
            <a:spLocks noGrp="1"/>
          </p:cNvSpPr>
          <p:nvPr>
            <p:ph type="sldNum" idx="12"/>
          </p:nvPr>
        </p:nvSpPr>
        <p:spPr>
          <a:xfrm>
            <a:off x="23017219" y="13112751"/>
            <a:ext cx="667011" cy="365126"/>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50"/>
          <p:cNvSpPr/>
          <p:nvPr/>
        </p:nvSpPr>
        <p:spPr>
          <a:xfrm>
            <a:off x="-1142" y="10708107"/>
            <a:ext cx="24388317" cy="2189746"/>
          </a:xfrm>
          <a:prstGeom prst="rect">
            <a:avLst/>
          </a:prstGeom>
          <a:solidFill>
            <a:srgbClr val="D8E1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46"/>
          <p:cNvGrpSpPr/>
          <p:nvPr/>
        </p:nvGrpSpPr>
        <p:grpSpPr>
          <a:xfrm>
            <a:off x="0" y="0"/>
            <a:ext cx="24388321" cy="13716000"/>
            <a:chOff x="0" y="0"/>
            <a:chExt cx="12189398" cy="6858000"/>
          </a:xfrm>
        </p:grpSpPr>
        <p:sp>
          <p:nvSpPr>
            <p:cNvPr id="11" name="Google Shape;11;p146"/>
            <p:cNvSpPr/>
            <p:nvPr/>
          </p:nvSpPr>
          <p:spPr>
            <a:xfrm>
              <a:off x="0" y="0"/>
              <a:ext cx="193962" cy="6858000"/>
            </a:xfrm>
            <a:prstGeom prst="rect">
              <a:avLst/>
            </a:prstGeom>
            <a:solidFill>
              <a:srgbClr val="D8E1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2" name="Google Shape;12;p146"/>
            <p:cNvSpPr/>
            <p:nvPr/>
          </p:nvSpPr>
          <p:spPr>
            <a:xfrm>
              <a:off x="11995151" y="0"/>
              <a:ext cx="193960" cy="6858000"/>
            </a:xfrm>
            <a:prstGeom prst="rect">
              <a:avLst/>
            </a:prstGeom>
            <a:solidFill>
              <a:srgbClr val="D8E1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3" name="Google Shape;13;p146"/>
            <p:cNvSpPr/>
            <p:nvPr/>
          </p:nvSpPr>
          <p:spPr>
            <a:xfrm>
              <a:off x="0" y="6400800"/>
              <a:ext cx="12189396" cy="457200"/>
            </a:xfrm>
            <a:prstGeom prst="rect">
              <a:avLst/>
            </a:prstGeom>
            <a:solidFill>
              <a:srgbClr val="D8E1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4" name="Google Shape;14;p146"/>
            <p:cNvSpPr/>
            <p:nvPr/>
          </p:nvSpPr>
          <p:spPr>
            <a:xfrm>
              <a:off x="0" y="0"/>
              <a:ext cx="12189398" cy="192024"/>
            </a:xfrm>
            <a:prstGeom prst="rect">
              <a:avLst/>
            </a:prstGeom>
            <a:solidFill>
              <a:srgbClr val="D8E1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grpSp>
      <p:sp>
        <p:nvSpPr>
          <p:cNvPr id="15" name="Google Shape;15;p146"/>
          <p:cNvSpPr txBox="1">
            <a:spLocks noGrp="1"/>
          </p:cNvSpPr>
          <p:nvPr>
            <p:ph type="title"/>
          </p:nvPr>
        </p:nvSpPr>
        <p:spPr>
          <a:xfrm>
            <a:off x="1064042" y="812801"/>
            <a:ext cx="19352585" cy="1054502"/>
          </a:xfrm>
          <a:prstGeom prst="rect">
            <a:avLst/>
          </a:prstGeom>
          <a:noFill/>
          <a:ln>
            <a:noFill/>
          </a:ln>
        </p:spPr>
        <p:txBody>
          <a:bodyPr spcFirstLastPara="1" wrap="square" lIns="0" tIns="0" rIns="0" bIns="0" anchor="b" anchorCtr="0">
            <a:noAutofit/>
          </a:bodyPr>
          <a:lstStyle>
            <a:lvl1pPr marR="0" lvl="0" algn="l" rtl="0">
              <a:lnSpc>
                <a:spcPct val="80000"/>
              </a:lnSpc>
              <a:spcBef>
                <a:spcPts val="0"/>
              </a:spcBef>
              <a:spcAft>
                <a:spcPts val="0"/>
              </a:spcAft>
              <a:buClr>
                <a:srgbClr val="000000"/>
              </a:buClr>
              <a:buSzPts val="1400"/>
              <a:buFont typeface="Arial"/>
              <a:buNone/>
              <a:defRPr sz="6000" b="1" i="0" u="none" strike="noStrike" cap="none">
                <a:solidFill>
                  <a:srgbClr val="293742"/>
                </a:solidFill>
                <a:latin typeface="Calibri"/>
                <a:ea typeface="Calibri"/>
                <a:cs typeface="Calibri"/>
                <a:sym typeface="Calibri"/>
              </a:defRPr>
            </a:lvl1pPr>
            <a:lvl2pPr marR="0" lvl="1"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2pPr>
            <a:lvl3pPr marR="0" lvl="2"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3pPr>
            <a:lvl4pPr marR="0" lvl="3"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4pPr>
            <a:lvl5pPr marR="0" lvl="4"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5pPr>
            <a:lvl6pPr marR="0" lvl="5"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6pPr>
            <a:lvl7pPr marR="0" lvl="6"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7pPr>
            <a:lvl8pPr marR="0" lvl="7"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8pPr>
            <a:lvl9pPr marR="0" lvl="8"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9pPr>
          </a:lstStyle>
          <a:p>
            <a:endParaRPr/>
          </a:p>
        </p:txBody>
      </p:sp>
      <p:sp>
        <p:nvSpPr>
          <p:cNvPr id="16" name="Google Shape;16;p146"/>
          <p:cNvSpPr txBox="1">
            <a:spLocks noGrp="1"/>
          </p:cNvSpPr>
          <p:nvPr>
            <p:ph type="body" idx="1"/>
          </p:nvPr>
        </p:nvSpPr>
        <p:spPr>
          <a:xfrm>
            <a:off x="1064042" y="2272640"/>
            <a:ext cx="22259100" cy="9403800"/>
          </a:xfrm>
          <a:prstGeom prst="rect">
            <a:avLst/>
          </a:prstGeom>
          <a:noFill/>
          <a:ln>
            <a:noFill/>
          </a:ln>
        </p:spPr>
        <p:txBody>
          <a:bodyPr spcFirstLastPara="1" wrap="square" lIns="0" tIns="0" rIns="0" bIns="0" anchor="t" anchorCtr="0">
            <a:noAutofit/>
          </a:bodyPr>
          <a:lstStyle>
            <a:lvl1pPr marL="457200" marR="0" lvl="0" indent="-558800" algn="l" rtl="0">
              <a:lnSpc>
                <a:spcPct val="90000"/>
              </a:lnSpc>
              <a:spcBef>
                <a:spcPts val="2400"/>
              </a:spcBef>
              <a:spcAft>
                <a:spcPts val="0"/>
              </a:spcAft>
              <a:buClr>
                <a:srgbClr val="9A9B9D"/>
              </a:buClr>
              <a:buSzPts val="5200"/>
              <a:buFont typeface="Arial"/>
              <a:buChar char="•"/>
              <a:defRPr sz="5200" b="0" i="0" u="none" strike="noStrike" cap="none">
                <a:solidFill>
                  <a:srgbClr val="293742"/>
                </a:solidFill>
                <a:latin typeface="Calibri"/>
                <a:ea typeface="Calibri"/>
                <a:cs typeface="Calibri"/>
                <a:sym typeface="Calibri"/>
              </a:defRPr>
            </a:lvl1pPr>
            <a:lvl2pPr marL="914400" marR="0" lvl="1" indent="-508000" algn="l" rtl="0">
              <a:lnSpc>
                <a:spcPct val="90000"/>
              </a:lnSpc>
              <a:spcBef>
                <a:spcPts val="1600"/>
              </a:spcBef>
              <a:spcAft>
                <a:spcPts val="0"/>
              </a:spcAft>
              <a:buClr>
                <a:srgbClr val="9A9B9D"/>
              </a:buClr>
              <a:buSzPts val="4400"/>
              <a:buFont typeface="Arial"/>
              <a:buChar char="–"/>
              <a:defRPr sz="4400" b="0" i="0" u="none" strike="noStrike" cap="none">
                <a:solidFill>
                  <a:srgbClr val="293742"/>
                </a:solidFill>
                <a:latin typeface="Calibri"/>
                <a:ea typeface="Calibri"/>
                <a:cs typeface="Calibri"/>
                <a:sym typeface="Calibri"/>
              </a:defRPr>
            </a:lvl2pPr>
            <a:lvl3pPr marL="1371600" marR="0" lvl="2" indent="-457200" algn="l" rtl="0">
              <a:lnSpc>
                <a:spcPct val="90000"/>
              </a:lnSpc>
              <a:spcBef>
                <a:spcPts val="1200"/>
              </a:spcBef>
              <a:spcAft>
                <a:spcPts val="0"/>
              </a:spcAft>
              <a:buClr>
                <a:srgbClr val="9A9B9D"/>
              </a:buClr>
              <a:buSzPts val="3600"/>
              <a:buFont typeface="Arial"/>
              <a:buChar char="•"/>
              <a:defRPr sz="3600" b="0" i="0" u="none" strike="noStrike" cap="none">
                <a:solidFill>
                  <a:srgbClr val="293742"/>
                </a:solidFill>
                <a:latin typeface="Calibri"/>
                <a:ea typeface="Calibri"/>
                <a:cs typeface="Calibri"/>
                <a:sym typeface="Calibri"/>
              </a:defRPr>
            </a:lvl3pPr>
            <a:lvl4pPr marL="1828800" marR="0" lvl="3" indent="-431800" algn="l" rtl="0">
              <a:lnSpc>
                <a:spcPct val="90000"/>
              </a:lnSpc>
              <a:spcBef>
                <a:spcPts val="1200"/>
              </a:spcBef>
              <a:spcAft>
                <a:spcPts val="0"/>
              </a:spcAft>
              <a:buClr>
                <a:srgbClr val="9A9B9D"/>
              </a:buClr>
              <a:buSzPts val="3200"/>
              <a:buFont typeface="Arial"/>
              <a:buChar char="–"/>
              <a:defRPr sz="3200" b="0" i="0" u="none" strike="noStrike" cap="none">
                <a:solidFill>
                  <a:srgbClr val="293742"/>
                </a:solidFill>
                <a:latin typeface="Calibri"/>
                <a:ea typeface="Calibri"/>
                <a:cs typeface="Calibri"/>
                <a:sym typeface="Calibri"/>
              </a:defRPr>
            </a:lvl4pPr>
            <a:lvl5pPr marL="2286000" marR="0" lvl="4" indent="-406400" algn="l" rtl="0">
              <a:lnSpc>
                <a:spcPct val="90000"/>
              </a:lnSpc>
              <a:spcBef>
                <a:spcPts val="1200"/>
              </a:spcBef>
              <a:spcAft>
                <a:spcPts val="0"/>
              </a:spcAft>
              <a:buClr>
                <a:srgbClr val="9A9B9D"/>
              </a:buClr>
              <a:buSzPts val="2800"/>
              <a:buFont typeface="Arial"/>
              <a:buChar char="•"/>
              <a:defRPr sz="2800" b="0" i="0" u="none" strike="noStrike" cap="none">
                <a:solidFill>
                  <a:srgbClr val="293742"/>
                </a:solidFill>
                <a:latin typeface="Calibri"/>
                <a:ea typeface="Calibri"/>
                <a:cs typeface="Calibri"/>
                <a:sym typeface="Calibri"/>
              </a:defRPr>
            </a:lvl5pPr>
            <a:lvl6pPr marL="2743200" marR="0" lvl="5" indent="-431800" algn="l" rtl="0">
              <a:lnSpc>
                <a:spcPct val="90000"/>
              </a:lnSpc>
              <a:spcBef>
                <a:spcPts val="1200"/>
              </a:spcBef>
              <a:spcAft>
                <a:spcPts val="0"/>
              </a:spcAft>
              <a:buClr>
                <a:srgbClr val="999B9C"/>
              </a:buClr>
              <a:buSzPts val="3200"/>
              <a:buFont typeface="Arial"/>
              <a:buChar char="–"/>
              <a:defRPr sz="3200" b="0" i="0" u="none" strike="noStrike" cap="none">
                <a:solidFill>
                  <a:schemeClr val="dk1"/>
                </a:solidFill>
                <a:latin typeface="Calibri"/>
                <a:ea typeface="Calibri"/>
                <a:cs typeface="Calibri"/>
                <a:sym typeface="Calibri"/>
              </a:defRPr>
            </a:lvl6pPr>
            <a:lvl7pPr marL="3200400" marR="0" lvl="6" indent="-431800" algn="l" rtl="0">
              <a:lnSpc>
                <a:spcPct val="90000"/>
              </a:lnSpc>
              <a:spcBef>
                <a:spcPts val="1200"/>
              </a:spcBef>
              <a:spcAft>
                <a:spcPts val="0"/>
              </a:spcAft>
              <a:buClr>
                <a:srgbClr val="999B9C"/>
              </a:buClr>
              <a:buSzPts val="3200"/>
              <a:buFont typeface="Arial"/>
              <a:buChar char="•"/>
              <a:defRPr sz="3200" b="0" i="0" u="none" strike="noStrike" cap="none">
                <a:solidFill>
                  <a:schemeClr val="dk1"/>
                </a:solidFill>
                <a:latin typeface="Calibri"/>
                <a:ea typeface="Calibri"/>
                <a:cs typeface="Calibri"/>
                <a:sym typeface="Calibri"/>
              </a:defRPr>
            </a:lvl7pPr>
            <a:lvl8pPr marL="3657600" marR="0" lvl="7" indent="-431800" algn="l" rtl="0">
              <a:lnSpc>
                <a:spcPct val="90000"/>
              </a:lnSpc>
              <a:spcBef>
                <a:spcPts val="1200"/>
              </a:spcBef>
              <a:spcAft>
                <a:spcPts val="0"/>
              </a:spcAft>
              <a:buClr>
                <a:srgbClr val="999B9C"/>
              </a:buClr>
              <a:buSzPts val="3200"/>
              <a:buFont typeface="Arial"/>
              <a:buChar char="–"/>
              <a:defRPr sz="3200" b="0" i="0" u="none" strike="noStrike" cap="none">
                <a:solidFill>
                  <a:schemeClr val="dk1"/>
                </a:solidFill>
                <a:latin typeface="Calibri"/>
                <a:ea typeface="Calibri"/>
                <a:cs typeface="Calibri"/>
                <a:sym typeface="Calibri"/>
              </a:defRPr>
            </a:lvl8pPr>
            <a:lvl9pPr marL="4114800" marR="0" lvl="8" indent="-431800" algn="l" rtl="0">
              <a:lnSpc>
                <a:spcPct val="90000"/>
              </a:lnSpc>
              <a:spcBef>
                <a:spcPts val="1200"/>
              </a:spcBef>
              <a:spcAft>
                <a:spcPts val="0"/>
              </a:spcAft>
              <a:buClr>
                <a:srgbClr val="999B9C"/>
              </a:buClr>
              <a:buSzPts val="3200"/>
              <a:buFont typeface="Arial"/>
              <a:buChar char="•"/>
              <a:defRPr sz="3200" b="0" i="0" u="none" strike="noStrike" cap="none">
                <a:solidFill>
                  <a:schemeClr val="dk1"/>
                </a:solidFill>
                <a:latin typeface="Calibri"/>
                <a:ea typeface="Calibri"/>
                <a:cs typeface="Calibri"/>
                <a:sym typeface="Calibri"/>
              </a:defRPr>
            </a:lvl9pPr>
          </a:lstStyle>
          <a:p>
            <a:endParaRPr/>
          </a:p>
        </p:txBody>
      </p:sp>
      <p:sp>
        <p:nvSpPr>
          <p:cNvPr id="17" name="Google Shape;17;p146"/>
          <p:cNvSpPr txBox="1">
            <a:spLocks noGrp="1"/>
          </p:cNvSpPr>
          <p:nvPr>
            <p:ph type="sldNum" idx="12"/>
          </p:nvPr>
        </p:nvSpPr>
        <p:spPr>
          <a:xfrm>
            <a:off x="23017219" y="13112751"/>
            <a:ext cx="667011" cy="365126"/>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rgbClr val="9E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146"/>
          <p:cNvPicPr preferRelativeResize="0"/>
          <p:nvPr/>
        </p:nvPicPr>
        <p:blipFill rotWithShape="1">
          <a:blip r:embed="rId6">
            <a:alphaModFix/>
          </a:blip>
          <a:srcRect/>
          <a:stretch/>
        </p:blipFill>
        <p:spPr>
          <a:xfrm>
            <a:off x="20851300" y="456002"/>
            <a:ext cx="3022750" cy="1411300"/>
          </a:xfrm>
          <a:prstGeom prst="rect">
            <a:avLst/>
          </a:prstGeom>
          <a:noFill/>
          <a:ln>
            <a:noFill/>
          </a:ln>
        </p:spPr>
      </p:pic>
      <p:sp>
        <p:nvSpPr>
          <p:cNvPr id="19" name="Google Shape;19;p146"/>
          <p:cNvSpPr txBox="1"/>
          <p:nvPr/>
        </p:nvSpPr>
        <p:spPr>
          <a:xfrm>
            <a:off x="6999700" y="13007600"/>
            <a:ext cx="10632600" cy="575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2538">
                <a:latin typeface="Calibri"/>
                <a:ea typeface="Calibri"/>
                <a:cs typeface="Calibri"/>
                <a:sym typeface="Calibri"/>
              </a:rPr>
              <a:t>Copyright © 2024, Insight Data and/or its affiliates. All rights reserved.</a:t>
            </a:r>
            <a:endParaRPr sz="33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38"/>
          <p:cNvSpPr txBox="1">
            <a:spLocks noGrp="1"/>
          </p:cNvSpPr>
          <p:nvPr>
            <p:ph type="sldNum" idx="12"/>
          </p:nvPr>
        </p:nvSpPr>
        <p:spPr>
          <a:xfrm>
            <a:off x="23113512" y="13112751"/>
            <a:ext cx="910906" cy="60325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400"/>
              <a:buNone/>
            </a:pPr>
            <a:fld id="{00000000-1234-1234-1234-123412341234}" type="slidenum">
              <a:rPr lang="en-US"/>
              <a:t>1</a:t>
            </a:fld>
            <a:endParaRPr/>
          </a:p>
        </p:txBody>
      </p:sp>
      <p:sp>
        <p:nvSpPr>
          <p:cNvPr id="42" name="Google Shape;42;p138"/>
          <p:cNvSpPr/>
          <p:nvPr/>
        </p:nvSpPr>
        <p:spPr>
          <a:xfrm>
            <a:off x="19701321" y="512958"/>
            <a:ext cx="4059044" cy="1828800"/>
          </a:xfrm>
          <a:prstGeom prst="rect">
            <a:avLst/>
          </a:prstGeom>
          <a:solidFill>
            <a:schemeClr val="lt1"/>
          </a:solidFill>
          <a:ln w="15875" cap="flat" cmpd="sng">
            <a:solidFill>
              <a:schemeClr val="lt1"/>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rgbClr val="FFFFFF"/>
              </a:solidFill>
              <a:latin typeface="Calibri"/>
              <a:ea typeface="Calibri"/>
              <a:cs typeface="Calibri"/>
              <a:sym typeface="Calibri"/>
            </a:endParaRPr>
          </a:p>
        </p:txBody>
      </p:sp>
      <p:sp>
        <p:nvSpPr>
          <p:cNvPr id="43" name="Google Shape;43;p138"/>
          <p:cNvSpPr/>
          <p:nvPr/>
        </p:nvSpPr>
        <p:spPr>
          <a:xfrm>
            <a:off x="389220" y="248099"/>
            <a:ext cx="23634000" cy="12479700"/>
          </a:xfrm>
          <a:prstGeom prst="rect">
            <a:avLst/>
          </a:prstGeom>
          <a:gradFill>
            <a:gsLst>
              <a:gs pos="0">
                <a:srgbClr val="254969"/>
              </a:gs>
              <a:gs pos="50000">
                <a:srgbClr val="366A99"/>
              </a:gs>
              <a:gs pos="100000">
                <a:srgbClr val="427FB7"/>
              </a:gs>
            </a:gsLst>
            <a:path path="circle">
              <a:fillToRect l="100000" t="100000"/>
            </a:path>
            <a:tileRect r="-100000" b="-100000"/>
          </a:gradFill>
          <a:ln>
            <a:noFill/>
          </a:ln>
        </p:spPr>
        <p:txBody>
          <a:bodyPr spcFirstLastPara="1" wrap="square" lIns="182875" tIns="91425" rIns="182875" bIns="91425"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rgbClr val="FFFFFF"/>
              </a:solidFill>
              <a:latin typeface="Calibri"/>
              <a:ea typeface="Calibri"/>
              <a:cs typeface="Calibri"/>
              <a:sym typeface="Calibri"/>
            </a:endParaRPr>
          </a:p>
        </p:txBody>
      </p:sp>
      <p:grpSp>
        <p:nvGrpSpPr>
          <p:cNvPr id="44" name="Google Shape;44;p138"/>
          <p:cNvGrpSpPr/>
          <p:nvPr/>
        </p:nvGrpSpPr>
        <p:grpSpPr>
          <a:xfrm>
            <a:off x="18057636" y="5925373"/>
            <a:ext cx="5962162" cy="6417734"/>
            <a:chOff x="9206969" y="2963333"/>
            <a:chExt cx="2981858" cy="3208867"/>
          </a:xfrm>
        </p:grpSpPr>
        <p:cxnSp>
          <p:nvCxnSpPr>
            <p:cNvPr id="45" name="Google Shape;45;p138"/>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46" name="Google Shape;46;p138"/>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47" name="Google Shape;47;p138"/>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48" name="Google Shape;48;p138"/>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49" name="Google Shape;49;p138"/>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grpSp>
      <p:grpSp>
        <p:nvGrpSpPr>
          <p:cNvPr id="50" name="Google Shape;50;p138"/>
          <p:cNvGrpSpPr/>
          <p:nvPr/>
        </p:nvGrpSpPr>
        <p:grpSpPr>
          <a:xfrm rot="10800000">
            <a:off x="392688" y="676341"/>
            <a:ext cx="5962162" cy="6417734"/>
            <a:chOff x="9206969" y="2963333"/>
            <a:chExt cx="2981858" cy="3208867"/>
          </a:xfrm>
        </p:grpSpPr>
        <p:cxnSp>
          <p:nvCxnSpPr>
            <p:cNvPr id="51" name="Google Shape;51;p138"/>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52" name="Google Shape;52;p138"/>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53" name="Google Shape;53;p138"/>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54" name="Google Shape;54;p138"/>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cxnSp>
          <p:nvCxnSpPr>
            <p:cNvPr id="55" name="Google Shape;55;p138"/>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grpSp>
      <p:grpSp>
        <p:nvGrpSpPr>
          <p:cNvPr id="56" name="Google Shape;56;p138"/>
          <p:cNvGrpSpPr/>
          <p:nvPr/>
        </p:nvGrpSpPr>
        <p:grpSpPr>
          <a:xfrm>
            <a:off x="8621936" y="676343"/>
            <a:ext cx="7168596" cy="2774873"/>
            <a:chOff x="1449860" y="2258088"/>
            <a:chExt cx="4523915" cy="1936273"/>
          </a:xfrm>
        </p:grpSpPr>
        <p:sp>
          <p:nvSpPr>
            <p:cNvPr id="57" name="Google Shape;57;p138"/>
            <p:cNvSpPr/>
            <p:nvPr/>
          </p:nvSpPr>
          <p:spPr>
            <a:xfrm>
              <a:off x="1449860" y="2258088"/>
              <a:ext cx="4523915" cy="1936273"/>
            </a:xfrm>
            <a:prstGeom prst="rect">
              <a:avLst/>
            </a:prstGeom>
            <a:solidFill>
              <a:srgbClr val="ECECEC"/>
            </a:solidFill>
            <a:ln w="19050" cap="flat" cmpd="sng">
              <a:solidFill>
                <a:srgbClr val="ECECEC"/>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rgbClr val="FFFFFF"/>
                </a:solidFill>
                <a:latin typeface="Calibri"/>
                <a:ea typeface="Calibri"/>
                <a:cs typeface="Calibri"/>
                <a:sym typeface="Calibri"/>
              </a:endParaRPr>
            </a:p>
          </p:txBody>
        </p:sp>
        <p:pic>
          <p:nvPicPr>
            <p:cNvPr id="58" name="Google Shape;58;p138"/>
            <p:cNvPicPr preferRelativeResize="0"/>
            <p:nvPr/>
          </p:nvPicPr>
          <p:blipFill rotWithShape="1">
            <a:blip r:embed="rId3">
              <a:alphaModFix/>
            </a:blip>
            <a:srcRect/>
            <a:stretch/>
          </p:blipFill>
          <p:spPr>
            <a:xfrm>
              <a:off x="2392170" y="2633303"/>
              <a:ext cx="2639289" cy="1185857"/>
            </a:xfrm>
            <a:prstGeom prst="rect">
              <a:avLst/>
            </a:prstGeom>
            <a:noFill/>
            <a:ln>
              <a:noFill/>
            </a:ln>
          </p:spPr>
        </p:pic>
      </p:grpSp>
      <p:sp>
        <p:nvSpPr>
          <p:cNvPr id="59" name="Google Shape;59;p138"/>
          <p:cNvSpPr txBox="1"/>
          <p:nvPr/>
        </p:nvSpPr>
        <p:spPr>
          <a:xfrm>
            <a:off x="2352524" y="4066535"/>
            <a:ext cx="19964400" cy="6729683"/>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rgbClr val="000000"/>
              </a:buClr>
              <a:buSzPts val="11500"/>
              <a:buFont typeface="Arial"/>
              <a:buNone/>
            </a:pPr>
            <a:r>
              <a:rPr lang="en-US" sz="9500" b="1">
                <a:solidFill>
                  <a:schemeClr val="lt1"/>
                </a:solidFill>
              </a:rPr>
              <a:t>Giới thiệu về</a:t>
            </a:r>
          </a:p>
          <a:p>
            <a:pPr marL="0" marR="0" lvl="0" indent="0" algn="ctr" rtl="0">
              <a:lnSpc>
                <a:spcPct val="150000"/>
              </a:lnSpc>
              <a:spcBef>
                <a:spcPts val="0"/>
              </a:spcBef>
              <a:spcAft>
                <a:spcPts val="0"/>
              </a:spcAft>
              <a:buClr>
                <a:srgbClr val="000000"/>
              </a:buClr>
              <a:buSzPts val="11500"/>
              <a:buFont typeface="Arial"/>
              <a:buNone/>
            </a:pPr>
            <a:r>
              <a:rPr lang="en-US" sz="9500" b="1">
                <a:solidFill>
                  <a:schemeClr val="lt1"/>
                </a:solidFill>
              </a:rPr>
              <a:t>Phân tích dữ liệu bảo hiểm </a:t>
            </a:r>
            <a:endParaRPr sz="500" b="0" i="0" u="none" strike="noStrike" cap="none">
              <a:solidFill>
                <a:srgbClr val="000000"/>
              </a:solidFill>
              <a:latin typeface="Arial"/>
              <a:ea typeface="Arial"/>
              <a:cs typeface="Arial"/>
              <a:sym typeface="Arial"/>
            </a:endParaRPr>
          </a:p>
        </p:txBody>
      </p:sp>
      <p:sp>
        <p:nvSpPr>
          <p:cNvPr id="60" name="Google Shape;60;p138"/>
          <p:cNvSpPr txBox="1"/>
          <p:nvPr/>
        </p:nvSpPr>
        <p:spPr>
          <a:xfrm>
            <a:off x="7668590" y="11605814"/>
            <a:ext cx="8872152" cy="737294"/>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rgbClr val="000000"/>
              </a:buClr>
              <a:buSzPts val="4400"/>
              <a:buFont typeface="Arial"/>
              <a:buNone/>
            </a:pPr>
            <a:r>
              <a:rPr lang="en-US" sz="3600" b="0" i="1" u="none" strike="noStrike" cap="none">
                <a:solidFill>
                  <a:schemeClr val="lt1"/>
                </a:solidFill>
                <a:latin typeface="Arial"/>
                <a:ea typeface="Arial"/>
                <a:cs typeface="Arial"/>
                <a:sym typeface="Arial"/>
              </a:rPr>
              <a:t>Hà Nội, 20-</a:t>
            </a:r>
            <a:r>
              <a:rPr lang="en-US" sz="3600" i="1">
                <a:solidFill>
                  <a:schemeClr val="lt1"/>
                </a:solidFill>
              </a:rPr>
              <a:t>Jan</a:t>
            </a:r>
            <a:r>
              <a:rPr lang="en-US" sz="3600" b="0" i="1" u="none" strike="noStrike" cap="none">
                <a:solidFill>
                  <a:schemeClr val="lt1"/>
                </a:solidFill>
                <a:latin typeface="Arial"/>
                <a:ea typeface="Arial"/>
                <a:cs typeface="Arial"/>
                <a:sym typeface="Arial"/>
              </a:rPr>
              <a:t>-202</a:t>
            </a:r>
            <a:r>
              <a:rPr lang="en-US" sz="3600" i="1">
                <a:solidFill>
                  <a:schemeClr val="lt1"/>
                </a:solidFill>
              </a:rPr>
              <a:t>4</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62dd08a28_1_49"/>
          <p:cNvSpPr txBox="1">
            <a:spLocks noGrp="1"/>
          </p:cNvSpPr>
          <p:nvPr>
            <p:ph type="title"/>
          </p:nvPr>
        </p:nvSpPr>
        <p:spPr>
          <a:xfrm>
            <a:off x="1064042" y="812801"/>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c. Phân tích chi phí bảo hiểm</a:t>
            </a:r>
            <a:endParaRPr/>
          </a:p>
        </p:txBody>
      </p:sp>
      <p:sp>
        <p:nvSpPr>
          <p:cNvPr id="129" name="Google Shape;129;g2e62dd08a28_1_49"/>
          <p:cNvSpPr txBox="1">
            <a:spLocks noGrp="1"/>
          </p:cNvSpPr>
          <p:nvPr>
            <p:ph type="body" idx="1"/>
          </p:nvPr>
        </p:nvSpPr>
        <p:spPr>
          <a:xfrm>
            <a:off x="540276" y="2298333"/>
            <a:ext cx="12015330" cy="9546300"/>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vi-VN" b="1"/>
              <a:t>Xu hướng số lần khám trung bình giảm</a:t>
            </a:r>
            <a:r>
              <a:rPr lang="vi-VN"/>
              <a:t>:</a:t>
            </a:r>
            <a:r>
              <a:rPr lang="en-US"/>
              <a:t>Số lần khám trung bình giảm dần từ cuối năm 2020.</a:t>
            </a:r>
          </a:p>
          <a:p>
            <a:pPr marL="685800" lvl="0" indent="-685800" algn="just" rtl="0">
              <a:spcBef>
                <a:spcPts val="2400"/>
              </a:spcBef>
              <a:spcAft>
                <a:spcPts val="0"/>
              </a:spcAft>
              <a:buFontTx/>
              <a:buChar char="-"/>
            </a:pPr>
            <a:r>
              <a:rPr lang="en-US" b="1"/>
              <a:t>Tác động của chi phí khám bệnh: </a:t>
            </a:r>
            <a:r>
              <a:rPr lang="en-US"/>
              <a:t>chi phí khám bệnh tăng dần từ năm 2021</a:t>
            </a:r>
          </a:p>
          <a:p>
            <a:pPr marL="685800" lvl="0" indent="-685800" algn="just" rtl="0">
              <a:spcBef>
                <a:spcPts val="2400"/>
              </a:spcBef>
              <a:spcAft>
                <a:spcPts val="0"/>
              </a:spcAft>
              <a:buFontTx/>
              <a:buChar char="-"/>
            </a:pPr>
            <a:r>
              <a:rPr lang="en-US"/>
              <a:t>Nguyên nhân có </a:t>
            </a:r>
            <a:r>
              <a:rPr lang="vi-VN"/>
              <a:t>do lạm phát, thay đổi chính sách giá từ các cơ sở y tế, hoặc điều chỉnh từ công ty bảo hiểm.</a:t>
            </a:r>
            <a:endParaRPr lang="en-US"/>
          </a:p>
          <a:p>
            <a:pPr marL="685800" lvl="0" indent="-685800" algn="just" rtl="0">
              <a:spcBef>
                <a:spcPts val="2400"/>
              </a:spcBef>
              <a:spcAft>
                <a:spcPts val="0"/>
              </a:spcAft>
              <a:buFontTx/>
              <a:buChar char="-"/>
            </a:pPr>
            <a:r>
              <a:rPr lang="en-US"/>
              <a:t>Biện pháp: </a:t>
            </a:r>
            <a:r>
              <a:rPr lang="vi-VN"/>
              <a:t>giảm thiểu chi phí khám bệnh, cung cấp gói khám bệnh định kỳ với chi phí ưu đãi, hoặc cải tiến các quyền lợi bảo hiểm nhằm khuyến khích khách hàng khám sức khỏe định kỳ.</a:t>
            </a:r>
            <a:endParaRPr lang="en-US"/>
          </a:p>
        </p:txBody>
      </p:sp>
      <p:sp>
        <p:nvSpPr>
          <p:cNvPr id="130" name="Google Shape;130;g2e62dd08a28_1_49"/>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 name="Picture 4">
            <a:extLst>
              <a:ext uri="{FF2B5EF4-FFF2-40B4-BE49-F238E27FC236}">
                <a16:creationId xmlns:a16="http://schemas.microsoft.com/office/drawing/2014/main" id="{0F017EE5-87C5-FCD1-9293-9EFC631948A3}"/>
              </a:ext>
            </a:extLst>
          </p:cNvPr>
          <p:cNvPicPr>
            <a:picLocks noChangeAspect="1"/>
          </p:cNvPicPr>
          <p:nvPr/>
        </p:nvPicPr>
        <p:blipFill>
          <a:blip r:embed="rId3"/>
          <a:stretch>
            <a:fillRect/>
          </a:stretch>
        </p:blipFill>
        <p:spPr>
          <a:xfrm>
            <a:off x="13184372" y="2506532"/>
            <a:ext cx="10662527" cy="8163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60D48CF9-28D2-CC45-E65F-39D2C71DE844}"/>
            </a:ext>
          </a:extLst>
        </p:cNvPr>
        <p:cNvGrpSpPr/>
        <p:nvPr/>
      </p:nvGrpSpPr>
      <p:grpSpPr>
        <a:xfrm>
          <a:off x="0" y="0"/>
          <a:ext cx="0" cy="0"/>
          <a:chOff x="0" y="0"/>
          <a:chExt cx="0" cy="0"/>
        </a:xfrm>
      </p:grpSpPr>
      <p:sp>
        <p:nvSpPr>
          <p:cNvPr id="128" name="Google Shape;128;g2e62dd08a28_1_49">
            <a:extLst>
              <a:ext uri="{FF2B5EF4-FFF2-40B4-BE49-F238E27FC236}">
                <a16:creationId xmlns:a16="http://schemas.microsoft.com/office/drawing/2014/main" id="{7B943194-5F2E-2154-59E5-259369C0A0E5}"/>
              </a:ext>
            </a:extLst>
          </p:cNvPr>
          <p:cNvSpPr txBox="1">
            <a:spLocks noGrp="1"/>
          </p:cNvSpPr>
          <p:nvPr>
            <p:ph type="title"/>
          </p:nvPr>
        </p:nvSpPr>
        <p:spPr>
          <a:xfrm>
            <a:off x="540276" y="816867"/>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c. Phân tích chi phí bảo hiểm</a:t>
            </a:r>
            <a:endParaRPr/>
          </a:p>
        </p:txBody>
      </p:sp>
      <p:sp>
        <p:nvSpPr>
          <p:cNvPr id="130" name="Google Shape;130;g2e62dd08a28_1_49">
            <a:extLst>
              <a:ext uri="{FF2B5EF4-FFF2-40B4-BE49-F238E27FC236}">
                <a16:creationId xmlns:a16="http://schemas.microsoft.com/office/drawing/2014/main" id="{03E45521-AF13-812C-E3CE-6D25C6E8E410}"/>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7" name="Picture 6">
            <a:extLst>
              <a:ext uri="{FF2B5EF4-FFF2-40B4-BE49-F238E27FC236}">
                <a16:creationId xmlns:a16="http://schemas.microsoft.com/office/drawing/2014/main" id="{0C0F9E9C-D7DA-E8A6-71FD-FD90237C6960}"/>
              </a:ext>
            </a:extLst>
          </p:cNvPr>
          <p:cNvPicPr>
            <a:picLocks noChangeAspect="1"/>
          </p:cNvPicPr>
          <p:nvPr/>
        </p:nvPicPr>
        <p:blipFill>
          <a:blip r:embed="rId3"/>
          <a:stretch>
            <a:fillRect/>
          </a:stretch>
        </p:blipFill>
        <p:spPr>
          <a:xfrm>
            <a:off x="6452006" y="2171596"/>
            <a:ext cx="11483161" cy="5531683"/>
          </a:xfrm>
          <a:prstGeom prst="rect">
            <a:avLst/>
          </a:prstGeom>
        </p:spPr>
      </p:pic>
      <p:sp>
        <p:nvSpPr>
          <p:cNvPr id="12" name="Google Shape;129;g2e62dd08a28_1_49">
            <a:extLst>
              <a:ext uri="{FF2B5EF4-FFF2-40B4-BE49-F238E27FC236}">
                <a16:creationId xmlns:a16="http://schemas.microsoft.com/office/drawing/2014/main" id="{EA3A0280-176D-94A2-4294-58DF47A40CF5}"/>
              </a:ext>
            </a:extLst>
          </p:cNvPr>
          <p:cNvSpPr txBox="1">
            <a:spLocks noGrp="1"/>
          </p:cNvSpPr>
          <p:nvPr>
            <p:ph type="body" idx="1"/>
          </p:nvPr>
        </p:nvSpPr>
        <p:spPr>
          <a:xfrm>
            <a:off x="1011183" y="7703279"/>
            <a:ext cx="22263100" cy="2658140"/>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en-US" b="1"/>
              <a:t>Bảo hiểm hộ gia đình là loại phổ biến nhất: </a:t>
            </a:r>
            <a:r>
              <a:rPr lang="en-US"/>
              <a:t>Với 58.72% khách hàng sử dụng lựa chọn, có thể do những </a:t>
            </a:r>
            <a:r>
              <a:rPr lang="vi-VN"/>
              <a:t>quyền lợi, chi phí tiết kiệm hơn khi mua theo nhóm, và tính tiện lợi khi gộp chung quyền lợi cho các thành viên.</a:t>
            </a:r>
            <a:endParaRPr lang="en-US"/>
          </a:p>
          <a:p>
            <a:pPr marL="685800" lvl="0" indent="-685800" algn="just" rtl="0">
              <a:spcBef>
                <a:spcPts val="2400"/>
              </a:spcBef>
              <a:spcAft>
                <a:spcPts val="0"/>
              </a:spcAft>
              <a:buFontTx/>
              <a:buChar char="-"/>
            </a:pPr>
            <a:r>
              <a:rPr lang="en-US" b="1"/>
              <a:t>Khuyến nghị</a:t>
            </a:r>
            <a:r>
              <a:rPr lang="en-US"/>
              <a:t>: </a:t>
            </a:r>
            <a:r>
              <a:rPr lang="vi-VN"/>
              <a:t>Để thu hút thêm khách hàng cho loại bảo hiểm hộ gia đình, công ty có thể cân nhắc mở rộng các quyền lợi</a:t>
            </a:r>
            <a:r>
              <a:rPr lang="en-US"/>
              <a:t>, </a:t>
            </a:r>
            <a:r>
              <a:rPr lang="vi-VN"/>
              <a:t>ưu đãi đặc biệt cho những gia đình</a:t>
            </a:r>
            <a:r>
              <a:rPr lang="en-US"/>
              <a:t> </a:t>
            </a:r>
            <a:r>
              <a:rPr lang="vi-VN"/>
              <a:t>hoặc đưa ra các chương trình khuyến mãi nhắm vào nhóm khách hàng này.</a:t>
            </a:r>
            <a:r>
              <a:rPr lang="en-US"/>
              <a:t> </a:t>
            </a:r>
          </a:p>
        </p:txBody>
      </p:sp>
    </p:spTree>
    <p:extLst>
      <p:ext uri="{BB962C8B-B14F-4D97-AF65-F5344CB8AC3E}">
        <p14:creationId xmlns:p14="http://schemas.microsoft.com/office/powerpoint/2010/main" val="80938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03C69A83-9DEA-0C1F-C4F3-48C6E2A0005A}"/>
            </a:ext>
          </a:extLst>
        </p:cNvPr>
        <p:cNvGrpSpPr/>
        <p:nvPr/>
      </p:nvGrpSpPr>
      <p:grpSpPr>
        <a:xfrm>
          <a:off x="0" y="0"/>
          <a:ext cx="0" cy="0"/>
          <a:chOff x="0" y="0"/>
          <a:chExt cx="0" cy="0"/>
        </a:xfrm>
      </p:grpSpPr>
      <p:sp>
        <p:nvSpPr>
          <p:cNvPr id="128" name="Google Shape;128;g2e62dd08a28_1_49">
            <a:extLst>
              <a:ext uri="{FF2B5EF4-FFF2-40B4-BE49-F238E27FC236}">
                <a16:creationId xmlns:a16="http://schemas.microsoft.com/office/drawing/2014/main" id="{AC917E0B-DA34-D0DB-07C0-3C830F49CB31}"/>
              </a:ext>
            </a:extLst>
          </p:cNvPr>
          <p:cNvSpPr txBox="1">
            <a:spLocks noGrp="1"/>
          </p:cNvSpPr>
          <p:nvPr>
            <p:ph type="title"/>
          </p:nvPr>
        </p:nvSpPr>
        <p:spPr>
          <a:xfrm>
            <a:off x="540276" y="816867"/>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4. Kết luận</a:t>
            </a:r>
            <a:endParaRPr/>
          </a:p>
        </p:txBody>
      </p:sp>
      <p:sp>
        <p:nvSpPr>
          <p:cNvPr id="130" name="Google Shape;130;g2e62dd08a28_1_49">
            <a:extLst>
              <a:ext uri="{FF2B5EF4-FFF2-40B4-BE49-F238E27FC236}">
                <a16:creationId xmlns:a16="http://schemas.microsoft.com/office/drawing/2014/main" id="{76A34E5E-DC8A-8C7A-4561-4CD5E9D5B095}"/>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2" name="Google Shape;129;g2e62dd08a28_1_49">
            <a:extLst>
              <a:ext uri="{FF2B5EF4-FFF2-40B4-BE49-F238E27FC236}">
                <a16:creationId xmlns:a16="http://schemas.microsoft.com/office/drawing/2014/main" id="{C0FF1DE9-240C-128E-02EC-A0D2BA45EC61}"/>
              </a:ext>
            </a:extLst>
          </p:cNvPr>
          <p:cNvSpPr txBox="1">
            <a:spLocks noGrp="1"/>
          </p:cNvSpPr>
          <p:nvPr>
            <p:ph type="body" idx="1"/>
          </p:nvPr>
        </p:nvSpPr>
        <p:spPr>
          <a:xfrm>
            <a:off x="754119" y="1871367"/>
            <a:ext cx="21935760" cy="10653786"/>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vi-VN" b="1"/>
              <a:t>Tỉ lệ giới tính:</a:t>
            </a:r>
            <a:r>
              <a:rPr lang="en-US" b="1"/>
              <a:t> </a:t>
            </a:r>
          </a:p>
          <a:p>
            <a:pPr marL="1143000" lvl="1" indent="-685800" algn="just">
              <a:spcBef>
                <a:spcPts val="2400"/>
              </a:spcBef>
              <a:buFont typeface="Arial" panose="020B0604020202020204" pitchFamily="34" charset="0"/>
              <a:buChar char="•"/>
            </a:pPr>
            <a:r>
              <a:rPr lang="vi-VN" sz="5200"/>
              <a:t>Phụ nữ chiếm đa số khách hàng tham gia bảo hiểm, với tỷ lệ lên đến 60%. Điều này cho thấy nữ giới có xu hướng quan tâm hơn đến các gói bảo hiểm sức khỏe.</a:t>
            </a:r>
            <a:endParaRPr lang="en-US" sz="5200"/>
          </a:p>
          <a:p>
            <a:pPr marL="457200" lvl="1" indent="0" algn="just">
              <a:spcBef>
                <a:spcPts val="2400"/>
              </a:spcBef>
              <a:buNone/>
            </a:pPr>
            <a:endParaRPr lang="en-US" sz="5200"/>
          </a:p>
          <a:p>
            <a:pPr marL="685800" lvl="0" indent="-685800" algn="just" rtl="0">
              <a:spcBef>
                <a:spcPts val="2400"/>
              </a:spcBef>
              <a:spcAft>
                <a:spcPts val="0"/>
              </a:spcAft>
              <a:buFontTx/>
              <a:buChar char="-"/>
            </a:pPr>
            <a:r>
              <a:rPr lang="vi-VN" b="1"/>
              <a:t>Tình trạng sức khỏe và tỉ lệ tham gia bảo hiểm:</a:t>
            </a:r>
            <a:r>
              <a:rPr lang="en-US" b="1"/>
              <a:t> </a:t>
            </a:r>
          </a:p>
          <a:p>
            <a:pPr marL="1143000" lvl="1" indent="-685800" algn="just">
              <a:spcBef>
                <a:spcPts val="2400"/>
              </a:spcBef>
              <a:buFont typeface="Arial" panose="020B0604020202020204" pitchFamily="34" charset="0"/>
              <a:buChar char="•"/>
            </a:pPr>
            <a:r>
              <a:rPr lang="vi-VN" sz="5200"/>
              <a:t>Khách hàng mắc bệnh tim có tỷ lệ tham gia bảo hiểm cao nhất, chiếm 45.24%, tiếp theo là khách hàng mắc bệnh tăng huyết áp với 24.3%. </a:t>
            </a:r>
            <a:endParaRPr lang="en-US" sz="5200"/>
          </a:p>
          <a:p>
            <a:pPr marL="1143000" lvl="1" indent="-685800" algn="just">
              <a:spcBef>
                <a:spcPts val="2400"/>
              </a:spcBef>
              <a:buFont typeface="Arial" panose="020B0604020202020204" pitchFamily="34" charset="0"/>
              <a:buChar char="•"/>
            </a:pPr>
            <a:r>
              <a:rPr lang="vi-VN" sz="5200"/>
              <a:t>Điều này có thể phản ánh nhu cầu bảo vệ sức khỏe của các nhóm có bệnh lý nghiêm trọng.</a:t>
            </a:r>
          </a:p>
        </p:txBody>
      </p:sp>
    </p:spTree>
    <p:extLst>
      <p:ext uri="{BB962C8B-B14F-4D97-AF65-F5344CB8AC3E}">
        <p14:creationId xmlns:p14="http://schemas.microsoft.com/office/powerpoint/2010/main" val="195561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C15F3558-331A-07AF-3818-26179A265A00}"/>
            </a:ext>
          </a:extLst>
        </p:cNvPr>
        <p:cNvGrpSpPr/>
        <p:nvPr/>
      </p:nvGrpSpPr>
      <p:grpSpPr>
        <a:xfrm>
          <a:off x="0" y="0"/>
          <a:ext cx="0" cy="0"/>
          <a:chOff x="0" y="0"/>
          <a:chExt cx="0" cy="0"/>
        </a:xfrm>
      </p:grpSpPr>
      <p:sp>
        <p:nvSpPr>
          <p:cNvPr id="128" name="Google Shape;128;g2e62dd08a28_1_49">
            <a:extLst>
              <a:ext uri="{FF2B5EF4-FFF2-40B4-BE49-F238E27FC236}">
                <a16:creationId xmlns:a16="http://schemas.microsoft.com/office/drawing/2014/main" id="{6E9A5946-15F7-D59C-5018-799153802D36}"/>
              </a:ext>
            </a:extLst>
          </p:cNvPr>
          <p:cNvSpPr txBox="1">
            <a:spLocks noGrp="1"/>
          </p:cNvSpPr>
          <p:nvPr>
            <p:ph type="title"/>
          </p:nvPr>
        </p:nvSpPr>
        <p:spPr>
          <a:xfrm>
            <a:off x="540276" y="816867"/>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4. Kết luận</a:t>
            </a:r>
            <a:endParaRPr/>
          </a:p>
        </p:txBody>
      </p:sp>
      <p:sp>
        <p:nvSpPr>
          <p:cNvPr id="130" name="Google Shape;130;g2e62dd08a28_1_49">
            <a:extLst>
              <a:ext uri="{FF2B5EF4-FFF2-40B4-BE49-F238E27FC236}">
                <a16:creationId xmlns:a16="http://schemas.microsoft.com/office/drawing/2014/main" id="{2EF4491E-E1EF-092E-E691-41950C7BC2E1}"/>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2" name="Google Shape;129;g2e62dd08a28_1_49">
            <a:extLst>
              <a:ext uri="{FF2B5EF4-FFF2-40B4-BE49-F238E27FC236}">
                <a16:creationId xmlns:a16="http://schemas.microsoft.com/office/drawing/2014/main" id="{1239489F-6AB0-544C-E405-0A5CB7606CC7}"/>
              </a:ext>
            </a:extLst>
          </p:cNvPr>
          <p:cNvSpPr txBox="1">
            <a:spLocks noGrp="1"/>
          </p:cNvSpPr>
          <p:nvPr>
            <p:ph type="body" idx="1"/>
          </p:nvPr>
        </p:nvSpPr>
        <p:spPr>
          <a:xfrm>
            <a:off x="754119" y="1871367"/>
            <a:ext cx="21595518" cy="10653786"/>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vi-VN" b="1"/>
              <a:t>Xu hướng tham gia bảo hiểm theo thời gian</a:t>
            </a:r>
            <a:r>
              <a:rPr lang="vi-VN"/>
              <a:t>:</a:t>
            </a:r>
            <a:endParaRPr lang="en-US" b="1"/>
          </a:p>
          <a:p>
            <a:pPr marL="1143000" lvl="1" indent="-685800" algn="just">
              <a:spcBef>
                <a:spcPts val="2400"/>
              </a:spcBef>
              <a:buFont typeface="Arial" panose="020B0604020202020204" pitchFamily="34" charset="0"/>
              <a:buChar char="•"/>
            </a:pPr>
            <a:r>
              <a:rPr lang="vi-VN" sz="5200"/>
              <a:t>Số lượng khách hàng tham gia bảo hiểm đã có xu hướng tăng trở lại từ năm 2022, cho thấy sự phục hồi nhu cầu sử dụng bảo hiểm sau giai đoạn trước đó.</a:t>
            </a:r>
          </a:p>
          <a:p>
            <a:pPr marL="1143000" lvl="1" indent="-685800" algn="just">
              <a:spcBef>
                <a:spcPts val="2400"/>
              </a:spcBef>
              <a:buFont typeface="Arial" panose="020B0604020202020204" pitchFamily="34" charset="0"/>
              <a:buChar char="•"/>
            </a:pPr>
            <a:r>
              <a:rPr lang="vi-VN" sz="5200"/>
              <a:t>Xu hướng đăng ký bảo hiểm y tế tăng cao vào tháng 5 và tháng 10 hằng năm, và giảm vào tháng 6 cũng như các tháng cuối năm.</a:t>
            </a:r>
          </a:p>
          <a:p>
            <a:pPr marL="685800" lvl="0" indent="-685800" algn="just" rtl="0">
              <a:spcBef>
                <a:spcPts val="2400"/>
              </a:spcBef>
              <a:spcAft>
                <a:spcPts val="0"/>
              </a:spcAft>
              <a:buFontTx/>
              <a:buChar char="-"/>
            </a:pPr>
            <a:r>
              <a:rPr lang="vi-VN" b="1"/>
              <a:t>Loại hình bảo hiểm phổ biến:</a:t>
            </a:r>
          </a:p>
          <a:p>
            <a:pPr marL="1143000" lvl="1" indent="-685800" algn="just">
              <a:spcBef>
                <a:spcPts val="2400"/>
              </a:spcBef>
              <a:buFont typeface="Arial" panose="020B0604020202020204" pitchFamily="34" charset="0"/>
              <a:buChar char="•"/>
            </a:pPr>
            <a:r>
              <a:rPr lang="vi-VN" sz="5200"/>
              <a:t>Bảo hiểm hộ gia đình là lựa chọn phổ biến nhất, với gần 60% khách hàng lựa chọn loại hình này. Điều này có thể do quyền lợi bảo hiểm toàn diện và tiết kiệm chi phí cho các gia đình khi mua bảo hiểm.</a:t>
            </a:r>
          </a:p>
        </p:txBody>
      </p:sp>
    </p:spTree>
    <p:extLst>
      <p:ext uri="{BB962C8B-B14F-4D97-AF65-F5344CB8AC3E}">
        <p14:creationId xmlns:p14="http://schemas.microsoft.com/office/powerpoint/2010/main" val="155060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70DA917B-7BB4-2AF4-B01E-113454C86227}"/>
            </a:ext>
          </a:extLst>
        </p:cNvPr>
        <p:cNvGrpSpPr/>
        <p:nvPr/>
      </p:nvGrpSpPr>
      <p:grpSpPr>
        <a:xfrm>
          <a:off x="0" y="0"/>
          <a:ext cx="0" cy="0"/>
          <a:chOff x="0" y="0"/>
          <a:chExt cx="0" cy="0"/>
        </a:xfrm>
      </p:grpSpPr>
      <p:sp>
        <p:nvSpPr>
          <p:cNvPr id="128" name="Google Shape;128;g2e62dd08a28_1_49">
            <a:extLst>
              <a:ext uri="{FF2B5EF4-FFF2-40B4-BE49-F238E27FC236}">
                <a16:creationId xmlns:a16="http://schemas.microsoft.com/office/drawing/2014/main" id="{D3BFE518-5D20-C085-A614-5CF3F8684B54}"/>
              </a:ext>
            </a:extLst>
          </p:cNvPr>
          <p:cNvSpPr txBox="1">
            <a:spLocks noGrp="1"/>
          </p:cNvSpPr>
          <p:nvPr>
            <p:ph type="title"/>
          </p:nvPr>
        </p:nvSpPr>
        <p:spPr>
          <a:xfrm>
            <a:off x="540276" y="816867"/>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5. Tài liệu tham khảo</a:t>
            </a:r>
            <a:endParaRPr/>
          </a:p>
        </p:txBody>
      </p:sp>
      <p:sp>
        <p:nvSpPr>
          <p:cNvPr id="130" name="Google Shape;130;g2e62dd08a28_1_49">
            <a:extLst>
              <a:ext uri="{FF2B5EF4-FFF2-40B4-BE49-F238E27FC236}">
                <a16:creationId xmlns:a16="http://schemas.microsoft.com/office/drawing/2014/main" id="{680B5474-0E67-D9FD-FB04-2802E1F47760}"/>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2" name="Google Shape;129;g2e62dd08a28_1_49">
            <a:extLst>
              <a:ext uri="{FF2B5EF4-FFF2-40B4-BE49-F238E27FC236}">
                <a16:creationId xmlns:a16="http://schemas.microsoft.com/office/drawing/2014/main" id="{54E8EEB2-0CAC-5C11-BF97-9A29F7567AE7}"/>
              </a:ext>
            </a:extLst>
          </p:cNvPr>
          <p:cNvSpPr txBox="1">
            <a:spLocks noGrp="1"/>
          </p:cNvSpPr>
          <p:nvPr>
            <p:ph type="body" idx="1"/>
          </p:nvPr>
        </p:nvSpPr>
        <p:spPr>
          <a:xfrm>
            <a:off x="1531088" y="2573078"/>
            <a:ext cx="21272288" cy="5571461"/>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 typeface="Arial" panose="020B0604020202020204" pitchFamily="34" charset="0"/>
              <a:buChar char="•"/>
            </a:pPr>
            <a:r>
              <a:rPr lang="en-US" b="1"/>
              <a:t>File thực tập sinh phân tích dữ liệu - Công ty Insight Data</a:t>
            </a:r>
          </a:p>
          <a:p>
            <a:pPr marL="685800" lvl="0" indent="-685800" algn="just" rtl="0">
              <a:spcBef>
                <a:spcPts val="2400"/>
              </a:spcBef>
              <a:spcAft>
                <a:spcPts val="0"/>
              </a:spcAft>
              <a:buFont typeface="Arial" panose="020B0604020202020204" pitchFamily="34" charset="0"/>
              <a:buChar char="•"/>
            </a:pPr>
            <a:r>
              <a:rPr lang="en-US" b="1"/>
              <a:t>Mẫu slide báo cáo:</a:t>
            </a:r>
          </a:p>
          <a:p>
            <a:pPr marL="1143000" lvl="1" indent="-685800" algn="just">
              <a:spcBef>
                <a:spcPts val="2400"/>
              </a:spcBef>
              <a:buFont typeface="Arial" panose="020B0604020202020204" pitchFamily="34" charset="0"/>
              <a:buChar char="•"/>
            </a:pPr>
            <a:r>
              <a:rPr lang="en-US" sz="5200"/>
              <a:t>https://docs.google.com/presentation/d/1HVWIG6aEPxcPkXa8HdmmfJUL_DJtej99/edit#slide=id.p2</a:t>
            </a:r>
          </a:p>
        </p:txBody>
      </p:sp>
    </p:spTree>
    <p:extLst>
      <p:ext uri="{BB962C8B-B14F-4D97-AF65-F5344CB8AC3E}">
        <p14:creationId xmlns:p14="http://schemas.microsoft.com/office/powerpoint/2010/main" val="208007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6993C8-BC50-1805-A165-DC5DEA075E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Thank You For Watching Images – Browse 4,074 Stock Photos, Vectors, and  Video | Adobe Stock">
            <a:extLst>
              <a:ext uri="{FF2B5EF4-FFF2-40B4-BE49-F238E27FC236}">
                <a16:creationId xmlns:a16="http://schemas.microsoft.com/office/drawing/2014/main" id="{CB48BBAA-2B7D-5A15-BB34-D6A8D0F73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03" y="361507"/>
            <a:ext cx="23625544" cy="1209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24958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2e29926ef49_1_0"/>
          <p:cNvPicPr preferRelativeResize="0"/>
          <p:nvPr/>
        </p:nvPicPr>
        <p:blipFill rotWithShape="1">
          <a:blip r:embed="rId3">
            <a:alphaModFix amt="50000"/>
          </a:blip>
          <a:srcRect/>
          <a:stretch/>
        </p:blipFill>
        <p:spPr>
          <a:xfrm rot="-3727387">
            <a:off x="-5346574" y="-973619"/>
            <a:ext cx="18732437" cy="12041933"/>
          </a:xfrm>
          <a:prstGeom prst="rect">
            <a:avLst/>
          </a:prstGeom>
          <a:noFill/>
          <a:ln>
            <a:noFill/>
          </a:ln>
        </p:spPr>
      </p:pic>
      <p:grpSp>
        <p:nvGrpSpPr>
          <p:cNvPr id="136" name="Google Shape;136;g2e29926ef49_1_0"/>
          <p:cNvGrpSpPr/>
          <p:nvPr/>
        </p:nvGrpSpPr>
        <p:grpSpPr>
          <a:xfrm>
            <a:off x="8967925" y="2821077"/>
            <a:ext cx="15680800" cy="10812137"/>
            <a:chOff x="3152109" y="1325868"/>
            <a:chExt cx="5879565" cy="3780732"/>
          </a:xfrm>
        </p:grpSpPr>
        <p:grpSp>
          <p:nvGrpSpPr>
            <p:cNvPr id="137" name="Google Shape;137;g2e29926ef49_1_0"/>
            <p:cNvGrpSpPr/>
            <p:nvPr/>
          </p:nvGrpSpPr>
          <p:grpSpPr>
            <a:xfrm>
              <a:off x="4288649" y="1325868"/>
              <a:ext cx="697789" cy="657010"/>
              <a:chOff x="0" y="-66675"/>
              <a:chExt cx="812800" cy="765300"/>
            </a:xfrm>
          </p:grpSpPr>
          <p:sp>
            <p:nvSpPr>
              <p:cNvPr id="138" name="Google Shape;138;g2e29926ef49_1_0"/>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F2F2F2"/>
              </a:solidFill>
              <a:ln>
                <a:noFill/>
              </a:ln>
            </p:spPr>
            <p:txBody>
              <a:bodyPr spcFirstLastPara="1" wrap="square" lIns="243825" tIns="121875" rIns="243825" bIns="121875" anchor="t" anchorCtr="0">
                <a:noAutofit/>
              </a:bodyPr>
              <a:lstStyle/>
              <a:p>
                <a:pPr marL="0" marR="0" lvl="0" indent="0" algn="l" rtl="0">
                  <a:lnSpc>
                    <a:spcPct val="100000"/>
                  </a:lnSpc>
                  <a:spcBef>
                    <a:spcPts val="0"/>
                  </a:spcBef>
                  <a:spcAft>
                    <a:spcPts val="0"/>
                  </a:spcAft>
                  <a:buNone/>
                </a:pPr>
                <a:endParaRPr sz="3700" b="0" i="0" u="none" strike="noStrike" cap="none">
                  <a:solidFill>
                    <a:srgbClr val="000000"/>
                  </a:solidFill>
                  <a:latin typeface="Arial"/>
                  <a:ea typeface="Arial"/>
                  <a:cs typeface="Arial"/>
                  <a:sym typeface="Arial"/>
                </a:endParaRPr>
              </a:p>
            </p:txBody>
          </p:sp>
          <p:sp>
            <p:nvSpPr>
              <p:cNvPr id="139" name="Google Shape;139;g2e29926ef49_1_0"/>
              <p:cNvSpPr txBox="1"/>
              <p:nvPr/>
            </p:nvSpPr>
            <p:spPr>
              <a:xfrm>
                <a:off x="114300" y="-66675"/>
                <a:ext cx="584100" cy="765300"/>
              </a:xfrm>
              <a:prstGeom prst="rect">
                <a:avLst/>
              </a:prstGeom>
              <a:noFill/>
              <a:ln>
                <a:noFill/>
              </a:ln>
            </p:spPr>
            <p:txBody>
              <a:bodyPr spcFirstLastPara="1" wrap="square" lIns="67750" tIns="67750" rIns="67750" bIns="67750" anchor="ctr" anchorCtr="0">
                <a:noAutofit/>
              </a:bodyPr>
              <a:lstStyle/>
              <a:p>
                <a:pPr marL="0" marR="0" lvl="0" indent="0" algn="ctr" rtl="0">
                  <a:lnSpc>
                    <a:spcPct val="162333"/>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nvGrpSpPr>
            <p:cNvPr id="140" name="Google Shape;140;g2e29926ef49_1_0"/>
            <p:cNvGrpSpPr/>
            <p:nvPr/>
          </p:nvGrpSpPr>
          <p:grpSpPr>
            <a:xfrm>
              <a:off x="3726498" y="2369911"/>
              <a:ext cx="697789" cy="657010"/>
              <a:chOff x="0" y="-66675"/>
              <a:chExt cx="812800" cy="765300"/>
            </a:xfrm>
          </p:grpSpPr>
          <p:sp>
            <p:nvSpPr>
              <p:cNvPr id="141" name="Google Shape;141;g2e29926ef49_1_0"/>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F2F2F2"/>
              </a:solidFill>
              <a:ln>
                <a:noFill/>
              </a:ln>
            </p:spPr>
            <p:txBody>
              <a:bodyPr spcFirstLastPara="1" wrap="square" lIns="243825" tIns="121875" rIns="243825" bIns="121875" anchor="t" anchorCtr="0">
                <a:noAutofit/>
              </a:bodyPr>
              <a:lstStyle/>
              <a:p>
                <a:pPr marL="0" marR="0" lvl="0" indent="0" algn="l" rtl="0">
                  <a:lnSpc>
                    <a:spcPct val="100000"/>
                  </a:lnSpc>
                  <a:spcBef>
                    <a:spcPts val="0"/>
                  </a:spcBef>
                  <a:spcAft>
                    <a:spcPts val="0"/>
                  </a:spcAft>
                  <a:buNone/>
                </a:pPr>
                <a:endParaRPr sz="3700" b="0" i="0" u="none" strike="noStrike" cap="none">
                  <a:solidFill>
                    <a:srgbClr val="000000"/>
                  </a:solidFill>
                  <a:latin typeface="Arial"/>
                  <a:ea typeface="Arial"/>
                  <a:cs typeface="Arial"/>
                  <a:sym typeface="Arial"/>
                </a:endParaRPr>
              </a:p>
            </p:txBody>
          </p:sp>
          <p:sp>
            <p:nvSpPr>
              <p:cNvPr id="142" name="Google Shape;142;g2e29926ef49_1_0"/>
              <p:cNvSpPr txBox="1"/>
              <p:nvPr/>
            </p:nvSpPr>
            <p:spPr>
              <a:xfrm>
                <a:off x="114300" y="-66675"/>
                <a:ext cx="584100" cy="765300"/>
              </a:xfrm>
              <a:prstGeom prst="rect">
                <a:avLst/>
              </a:prstGeom>
              <a:noFill/>
              <a:ln>
                <a:noFill/>
              </a:ln>
            </p:spPr>
            <p:txBody>
              <a:bodyPr spcFirstLastPara="1" wrap="square" lIns="67750" tIns="67750" rIns="67750" bIns="67750" anchor="ctr" anchorCtr="0">
                <a:noAutofit/>
              </a:bodyPr>
              <a:lstStyle/>
              <a:p>
                <a:pPr marL="0" marR="0" lvl="0" indent="0" algn="ctr" rtl="0">
                  <a:lnSpc>
                    <a:spcPct val="162333"/>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nvGrpSpPr>
            <p:cNvPr id="143" name="Google Shape;143;g2e29926ef49_1_0"/>
            <p:cNvGrpSpPr/>
            <p:nvPr/>
          </p:nvGrpSpPr>
          <p:grpSpPr>
            <a:xfrm>
              <a:off x="3152109" y="3589072"/>
              <a:ext cx="697789" cy="657010"/>
              <a:chOff x="0" y="-66675"/>
              <a:chExt cx="812800" cy="765300"/>
            </a:xfrm>
          </p:grpSpPr>
          <p:sp>
            <p:nvSpPr>
              <p:cNvPr id="144" name="Google Shape;144;g2e29926ef49_1_0"/>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F2F2F2"/>
              </a:solidFill>
              <a:ln>
                <a:noFill/>
              </a:ln>
            </p:spPr>
            <p:txBody>
              <a:bodyPr spcFirstLastPara="1" wrap="square" lIns="243825" tIns="121875" rIns="243825" bIns="121875" anchor="t" anchorCtr="0">
                <a:noAutofit/>
              </a:bodyPr>
              <a:lstStyle/>
              <a:p>
                <a:pPr marL="0" marR="0" lvl="0" indent="0" algn="l" rtl="0">
                  <a:lnSpc>
                    <a:spcPct val="100000"/>
                  </a:lnSpc>
                  <a:spcBef>
                    <a:spcPts val="0"/>
                  </a:spcBef>
                  <a:spcAft>
                    <a:spcPts val="0"/>
                  </a:spcAft>
                  <a:buNone/>
                </a:pPr>
                <a:endParaRPr sz="3700" b="0" i="0" u="none" strike="noStrike" cap="none">
                  <a:solidFill>
                    <a:srgbClr val="000000"/>
                  </a:solidFill>
                  <a:latin typeface="Arial"/>
                  <a:ea typeface="Arial"/>
                  <a:cs typeface="Arial"/>
                  <a:sym typeface="Arial"/>
                </a:endParaRPr>
              </a:p>
            </p:txBody>
          </p:sp>
          <p:sp>
            <p:nvSpPr>
              <p:cNvPr id="145" name="Google Shape;145;g2e29926ef49_1_0"/>
              <p:cNvSpPr txBox="1"/>
              <p:nvPr/>
            </p:nvSpPr>
            <p:spPr>
              <a:xfrm>
                <a:off x="114300" y="-66675"/>
                <a:ext cx="584100" cy="765300"/>
              </a:xfrm>
              <a:prstGeom prst="rect">
                <a:avLst/>
              </a:prstGeom>
              <a:noFill/>
              <a:ln>
                <a:noFill/>
              </a:ln>
            </p:spPr>
            <p:txBody>
              <a:bodyPr spcFirstLastPara="1" wrap="square" lIns="67750" tIns="67750" rIns="67750" bIns="67750" anchor="ctr" anchorCtr="0">
                <a:noAutofit/>
              </a:bodyPr>
              <a:lstStyle/>
              <a:p>
                <a:pPr marL="0" marR="0" lvl="0" indent="0" algn="ctr" rtl="0">
                  <a:lnSpc>
                    <a:spcPct val="162333"/>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pic>
          <p:nvPicPr>
            <p:cNvPr id="146" name="Google Shape;146;g2e29926ef49_1_0"/>
            <p:cNvPicPr preferRelativeResize="0"/>
            <p:nvPr/>
          </p:nvPicPr>
          <p:blipFill rotWithShape="1">
            <a:blip r:embed="rId4">
              <a:alphaModFix/>
            </a:blip>
            <a:srcRect/>
            <a:stretch/>
          </p:blipFill>
          <p:spPr>
            <a:xfrm rot="-1407108">
              <a:off x="4492453" y="1483849"/>
              <a:ext cx="290159" cy="398160"/>
            </a:xfrm>
            <a:prstGeom prst="rect">
              <a:avLst/>
            </a:prstGeom>
            <a:noFill/>
            <a:ln>
              <a:noFill/>
            </a:ln>
          </p:spPr>
        </p:pic>
        <p:pic>
          <p:nvPicPr>
            <p:cNvPr id="147" name="Google Shape;147;g2e29926ef49_1_0"/>
            <p:cNvPicPr preferRelativeResize="0"/>
            <p:nvPr/>
          </p:nvPicPr>
          <p:blipFill rotWithShape="1">
            <a:blip r:embed="rId5">
              <a:alphaModFix/>
            </a:blip>
            <a:srcRect/>
            <a:stretch/>
          </p:blipFill>
          <p:spPr>
            <a:xfrm>
              <a:off x="3377752" y="3770075"/>
              <a:ext cx="246482" cy="352118"/>
            </a:xfrm>
            <a:prstGeom prst="rect">
              <a:avLst/>
            </a:prstGeom>
            <a:noFill/>
            <a:ln>
              <a:noFill/>
            </a:ln>
          </p:spPr>
        </p:pic>
        <p:sp>
          <p:nvSpPr>
            <p:cNvPr id="148" name="Google Shape;148;g2e29926ef49_1_0"/>
            <p:cNvSpPr txBox="1"/>
            <p:nvPr/>
          </p:nvSpPr>
          <p:spPr>
            <a:xfrm>
              <a:off x="5144929" y="1784910"/>
              <a:ext cx="3174900" cy="215400"/>
            </a:xfrm>
            <a:prstGeom prst="rect">
              <a:avLst/>
            </a:prstGeom>
            <a:noFill/>
            <a:ln>
              <a:noFill/>
            </a:ln>
          </p:spPr>
          <p:txBody>
            <a:bodyPr spcFirstLastPara="1" wrap="square" lIns="0" tIns="0" rIns="0" bIns="0" anchor="t" anchorCtr="0">
              <a:spAutoFit/>
            </a:bodyPr>
            <a:lstStyle/>
            <a:p>
              <a:pPr marL="0" marR="0" lvl="0" indent="0" algn="just" rtl="0">
                <a:lnSpc>
                  <a:spcPct val="140030"/>
                </a:lnSpc>
                <a:spcBef>
                  <a:spcPts val="0"/>
                </a:spcBef>
                <a:spcAft>
                  <a:spcPts val="0"/>
                </a:spcAft>
                <a:buClr>
                  <a:srgbClr val="000000"/>
                </a:buClr>
                <a:buSzPts val="4300"/>
                <a:buFont typeface="Arial"/>
                <a:buNone/>
              </a:pPr>
              <a:r>
                <a:rPr lang="en-US" sz="4000" b="0" i="0" u="none" strike="noStrike" cap="none">
                  <a:solidFill>
                    <a:srgbClr val="000000"/>
                  </a:solidFill>
                  <a:latin typeface="Montserrat"/>
                  <a:ea typeface="Montserrat"/>
                  <a:cs typeface="Montserrat"/>
                  <a:sym typeface="Montserrat"/>
                </a:rPr>
                <a:t>(+84) 986.882.818</a:t>
              </a:r>
              <a:endParaRPr sz="4000" b="0" i="0" u="none" strike="noStrike" cap="none">
                <a:solidFill>
                  <a:srgbClr val="000000"/>
                </a:solidFill>
                <a:latin typeface="Montserrat"/>
                <a:ea typeface="Montserrat"/>
                <a:cs typeface="Montserrat"/>
                <a:sym typeface="Montserrat"/>
              </a:endParaRPr>
            </a:p>
          </p:txBody>
        </p:sp>
        <p:sp>
          <p:nvSpPr>
            <p:cNvPr id="149" name="Google Shape;149;g2e29926ef49_1_0"/>
            <p:cNvSpPr txBox="1"/>
            <p:nvPr/>
          </p:nvSpPr>
          <p:spPr>
            <a:xfrm>
              <a:off x="5144928" y="1383109"/>
              <a:ext cx="1255800" cy="258300"/>
            </a:xfrm>
            <a:prstGeom prst="rect">
              <a:avLst/>
            </a:prstGeom>
            <a:noFill/>
            <a:ln>
              <a:noFill/>
            </a:ln>
          </p:spPr>
          <p:txBody>
            <a:bodyPr spcFirstLastPara="1" wrap="square" lIns="0" tIns="0" rIns="0" bIns="0" anchor="t" anchorCtr="0">
              <a:spAutoFit/>
            </a:bodyPr>
            <a:lstStyle/>
            <a:p>
              <a:pPr marL="0" marR="0" lvl="0" indent="0" algn="l" rtl="0">
                <a:lnSpc>
                  <a:spcPct val="140024"/>
                </a:lnSpc>
                <a:spcBef>
                  <a:spcPts val="0"/>
                </a:spcBef>
                <a:spcAft>
                  <a:spcPts val="0"/>
                </a:spcAft>
                <a:buClr>
                  <a:srgbClr val="000000"/>
                </a:buClr>
                <a:buSzPts val="5100"/>
                <a:buFont typeface="Arial"/>
                <a:buNone/>
              </a:pPr>
              <a:r>
                <a:rPr lang="en-US" sz="4800" b="1" i="0" u="none" strike="noStrike" cap="none">
                  <a:solidFill>
                    <a:srgbClr val="000000"/>
                  </a:solidFill>
                  <a:latin typeface="Montserrat"/>
                  <a:ea typeface="Montserrat"/>
                  <a:cs typeface="Montserrat"/>
                  <a:sym typeface="Montserrat"/>
                </a:rPr>
                <a:t>Hotline</a:t>
              </a:r>
              <a:endParaRPr sz="4800" b="1" i="0" u="none" strike="noStrike" cap="none">
                <a:solidFill>
                  <a:srgbClr val="000000"/>
                </a:solidFill>
                <a:latin typeface="Montserrat"/>
                <a:ea typeface="Montserrat"/>
                <a:cs typeface="Montserrat"/>
                <a:sym typeface="Montserrat"/>
              </a:endParaRPr>
            </a:p>
          </p:txBody>
        </p:sp>
        <p:sp>
          <p:nvSpPr>
            <p:cNvPr id="150" name="Google Shape;150;g2e29926ef49_1_0"/>
            <p:cNvSpPr txBox="1"/>
            <p:nvPr/>
          </p:nvSpPr>
          <p:spPr>
            <a:xfrm>
              <a:off x="4527075" y="3110150"/>
              <a:ext cx="3056100" cy="215400"/>
            </a:xfrm>
            <a:prstGeom prst="rect">
              <a:avLst/>
            </a:prstGeom>
            <a:noFill/>
            <a:ln>
              <a:noFill/>
            </a:ln>
          </p:spPr>
          <p:txBody>
            <a:bodyPr spcFirstLastPara="1" wrap="square" lIns="0" tIns="0" rIns="0" bIns="0" anchor="t" anchorCtr="0">
              <a:spAutoFit/>
            </a:bodyPr>
            <a:lstStyle/>
            <a:p>
              <a:pPr marL="0" marR="0" lvl="0" indent="0" algn="just" rtl="0">
                <a:lnSpc>
                  <a:spcPct val="140030"/>
                </a:lnSpc>
                <a:spcBef>
                  <a:spcPts val="0"/>
                </a:spcBef>
                <a:spcAft>
                  <a:spcPts val="0"/>
                </a:spcAft>
                <a:buClr>
                  <a:srgbClr val="000000"/>
                </a:buClr>
                <a:buSzPts val="4300"/>
                <a:buFont typeface="Arial"/>
                <a:buNone/>
              </a:pPr>
              <a:r>
                <a:rPr lang="en-US" sz="4000" b="0" i="0" u="none" strike="noStrike" cap="none">
                  <a:solidFill>
                    <a:srgbClr val="000000"/>
                  </a:solidFill>
                  <a:latin typeface="Montserrat"/>
                  <a:ea typeface="Montserrat"/>
                  <a:cs typeface="Montserrat"/>
                  <a:sym typeface="Montserrat"/>
                </a:rPr>
                <a:t> Info@inda.vn</a:t>
              </a:r>
              <a:endParaRPr sz="4000" b="0" i="0" u="none" strike="noStrike" cap="none">
                <a:solidFill>
                  <a:srgbClr val="000000"/>
                </a:solidFill>
                <a:latin typeface="Montserrat"/>
                <a:ea typeface="Montserrat"/>
                <a:cs typeface="Montserrat"/>
                <a:sym typeface="Montserrat"/>
              </a:endParaRPr>
            </a:p>
          </p:txBody>
        </p:sp>
        <p:sp>
          <p:nvSpPr>
            <p:cNvPr id="151" name="Google Shape;151;g2e29926ef49_1_0"/>
            <p:cNvSpPr txBox="1"/>
            <p:nvPr/>
          </p:nvSpPr>
          <p:spPr>
            <a:xfrm>
              <a:off x="4572000" y="2700299"/>
              <a:ext cx="894600" cy="258300"/>
            </a:xfrm>
            <a:prstGeom prst="rect">
              <a:avLst/>
            </a:prstGeom>
            <a:noFill/>
            <a:ln>
              <a:noFill/>
            </a:ln>
          </p:spPr>
          <p:txBody>
            <a:bodyPr spcFirstLastPara="1" wrap="square" lIns="0" tIns="0" rIns="0" bIns="0" anchor="t" anchorCtr="0">
              <a:spAutoFit/>
            </a:bodyPr>
            <a:lstStyle/>
            <a:p>
              <a:pPr marL="0" marR="0" lvl="0" indent="0" algn="l" rtl="0">
                <a:lnSpc>
                  <a:spcPct val="140024"/>
                </a:lnSpc>
                <a:spcBef>
                  <a:spcPts val="0"/>
                </a:spcBef>
                <a:spcAft>
                  <a:spcPts val="0"/>
                </a:spcAft>
                <a:buClr>
                  <a:srgbClr val="000000"/>
                </a:buClr>
                <a:buSzPts val="5100"/>
                <a:buFont typeface="Arial"/>
                <a:buNone/>
              </a:pPr>
              <a:r>
                <a:rPr lang="en-US" sz="4800" b="1" i="0" u="none" strike="noStrike" cap="none">
                  <a:solidFill>
                    <a:srgbClr val="000000"/>
                  </a:solidFill>
                  <a:latin typeface="Montserrat"/>
                  <a:ea typeface="Montserrat"/>
                  <a:cs typeface="Montserrat"/>
                  <a:sym typeface="Montserrat"/>
                </a:rPr>
                <a:t>Email</a:t>
              </a:r>
              <a:endParaRPr sz="4800" b="1" i="0" u="none" strike="noStrike" cap="none">
                <a:solidFill>
                  <a:srgbClr val="000000"/>
                </a:solidFill>
                <a:latin typeface="Montserrat"/>
                <a:ea typeface="Montserrat"/>
                <a:cs typeface="Montserrat"/>
                <a:sym typeface="Montserrat"/>
              </a:endParaRPr>
            </a:p>
          </p:txBody>
        </p:sp>
        <p:sp>
          <p:nvSpPr>
            <p:cNvPr id="152" name="Google Shape;152;g2e29926ef49_1_0"/>
            <p:cNvSpPr txBox="1"/>
            <p:nvPr/>
          </p:nvSpPr>
          <p:spPr>
            <a:xfrm>
              <a:off x="4075374" y="4288500"/>
              <a:ext cx="4956300" cy="818100"/>
            </a:xfrm>
            <a:prstGeom prst="rect">
              <a:avLst/>
            </a:prstGeom>
            <a:noFill/>
            <a:ln>
              <a:noFill/>
            </a:ln>
          </p:spPr>
          <p:txBody>
            <a:bodyPr spcFirstLastPara="1" wrap="square" lIns="0" tIns="0" rIns="0" bIns="0" anchor="t" anchorCtr="0">
              <a:spAutoFit/>
            </a:bodyPr>
            <a:lstStyle/>
            <a:p>
              <a:pPr marL="0" marR="0" lvl="0" indent="0" algn="just" rtl="0">
                <a:lnSpc>
                  <a:spcPct val="140030"/>
                </a:lnSpc>
                <a:spcBef>
                  <a:spcPts val="0"/>
                </a:spcBef>
                <a:spcAft>
                  <a:spcPts val="0"/>
                </a:spcAft>
                <a:buClr>
                  <a:srgbClr val="000000"/>
                </a:buClr>
                <a:buSzPts val="4300"/>
                <a:buFont typeface="Arial"/>
                <a:buNone/>
              </a:pPr>
              <a:r>
                <a:rPr lang="en-US" sz="4000" b="0" i="0" u="none" strike="noStrike" cap="none">
                  <a:solidFill>
                    <a:srgbClr val="000000"/>
                  </a:solidFill>
                  <a:latin typeface="Montserrat"/>
                  <a:ea typeface="Montserrat"/>
                  <a:cs typeface="Montserrat"/>
                  <a:sym typeface="Montserrat"/>
                </a:rPr>
                <a:t>5th floor, </a:t>
              </a:r>
              <a:r>
                <a:rPr lang="en-US" sz="4000">
                  <a:latin typeface="Montserrat"/>
                  <a:ea typeface="Montserrat"/>
                  <a:cs typeface="Montserrat"/>
                  <a:sym typeface="Montserrat"/>
                </a:rPr>
                <a:t>21 Vũ Trọng Phụng</a:t>
              </a:r>
              <a:r>
                <a:rPr lang="en-US" sz="4000" b="0" i="0" u="none" strike="noStrike" cap="none">
                  <a:solidFill>
                    <a:srgbClr val="000000"/>
                  </a:solidFill>
                  <a:latin typeface="Montserrat"/>
                  <a:ea typeface="Montserrat"/>
                  <a:cs typeface="Montserrat"/>
                  <a:sym typeface="Montserrat"/>
                </a:rPr>
                <a:t>, </a:t>
              </a:r>
              <a:endParaRPr sz="4000" b="0" i="0" u="none" strike="noStrike" cap="none">
                <a:solidFill>
                  <a:srgbClr val="000000"/>
                </a:solidFill>
                <a:latin typeface="Montserrat"/>
                <a:ea typeface="Montserrat"/>
                <a:cs typeface="Montserrat"/>
                <a:sym typeface="Montserrat"/>
              </a:endParaRPr>
            </a:p>
            <a:p>
              <a:pPr marL="0" marR="0" lvl="0" indent="0" algn="just" rtl="0">
                <a:lnSpc>
                  <a:spcPct val="140030"/>
                </a:lnSpc>
                <a:spcBef>
                  <a:spcPts val="0"/>
                </a:spcBef>
                <a:spcAft>
                  <a:spcPts val="0"/>
                </a:spcAft>
                <a:buClr>
                  <a:srgbClr val="000000"/>
                </a:buClr>
                <a:buSzPts val="4300"/>
                <a:buFont typeface="Arial"/>
                <a:buNone/>
              </a:pPr>
              <a:r>
                <a:rPr lang="en-US" sz="4000" b="0" i="0" u="none" strike="noStrike" cap="none">
                  <a:solidFill>
                    <a:srgbClr val="000000"/>
                  </a:solidFill>
                  <a:latin typeface="Montserrat"/>
                  <a:ea typeface="Montserrat"/>
                  <a:cs typeface="Montserrat"/>
                  <a:sym typeface="Montserrat"/>
                </a:rPr>
                <a:t>Thanh Xuan District, Hanoi</a:t>
              </a:r>
              <a:endParaRPr sz="4000" b="0" i="0" u="none" strike="noStrike" cap="none">
                <a:solidFill>
                  <a:srgbClr val="000000"/>
                </a:solidFill>
                <a:latin typeface="Montserrat"/>
                <a:ea typeface="Montserrat"/>
                <a:cs typeface="Montserrat"/>
                <a:sym typeface="Montserrat"/>
              </a:endParaRPr>
            </a:p>
            <a:p>
              <a:pPr marL="0" marR="0" lvl="0" indent="0" algn="just" rtl="0">
                <a:lnSpc>
                  <a:spcPct val="140030"/>
                </a:lnSpc>
                <a:spcBef>
                  <a:spcPts val="0"/>
                </a:spcBef>
                <a:spcAft>
                  <a:spcPts val="0"/>
                </a:spcAft>
                <a:buClr>
                  <a:srgbClr val="000000"/>
                </a:buClr>
                <a:buSzPts val="4300"/>
                <a:buFont typeface="Arial"/>
                <a:buNone/>
              </a:pPr>
              <a:endParaRPr sz="4000" b="0" i="0" u="none" strike="noStrike" cap="none">
                <a:solidFill>
                  <a:srgbClr val="000000"/>
                </a:solidFill>
                <a:latin typeface="Montserrat"/>
                <a:ea typeface="Montserrat"/>
                <a:cs typeface="Montserrat"/>
                <a:sym typeface="Montserrat"/>
              </a:endParaRPr>
            </a:p>
          </p:txBody>
        </p:sp>
        <p:sp>
          <p:nvSpPr>
            <p:cNvPr id="153" name="Google Shape;153;g2e29926ef49_1_0"/>
            <p:cNvSpPr txBox="1"/>
            <p:nvPr/>
          </p:nvSpPr>
          <p:spPr>
            <a:xfrm>
              <a:off x="4075381" y="3898509"/>
              <a:ext cx="1220700" cy="258300"/>
            </a:xfrm>
            <a:prstGeom prst="rect">
              <a:avLst/>
            </a:prstGeom>
            <a:noFill/>
            <a:ln>
              <a:noFill/>
            </a:ln>
          </p:spPr>
          <p:txBody>
            <a:bodyPr spcFirstLastPara="1" wrap="square" lIns="0" tIns="0" rIns="0" bIns="0" anchor="t" anchorCtr="0">
              <a:spAutoFit/>
            </a:bodyPr>
            <a:lstStyle/>
            <a:p>
              <a:pPr marL="0" marR="0" lvl="0" indent="0" algn="l" rtl="0">
                <a:lnSpc>
                  <a:spcPct val="140024"/>
                </a:lnSpc>
                <a:spcBef>
                  <a:spcPts val="0"/>
                </a:spcBef>
                <a:spcAft>
                  <a:spcPts val="0"/>
                </a:spcAft>
                <a:buClr>
                  <a:srgbClr val="000000"/>
                </a:buClr>
                <a:buSzPts val="4500"/>
                <a:buFont typeface="Arial"/>
                <a:buNone/>
              </a:pPr>
              <a:r>
                <a:rPr lang="en-US" sz="4800" b="1" i="0" u="none" strike="noStrike" cap="none">
                  <a:solidFill>
                    <a:srgbClr val="000000"/>
                  </a:solidFill>
                  <a:latin typeface="Montserrat"/>
                  <a:ea typeface="Montserrat"/>
                  <a:cs typeface="Montserrat"/>
                  <a:sym typeface="Montserrat"/>
                </a:rPr>
                <a:t>Location</a:t>
              </a:r>
              <a:endParaRPr sz="4800" b="1" i="0" u="none" strike="noStrike" cap="none">
                <a:solidFill>
                  <a:srgbClr val="000000"/>
                </a:solidFill>
                <a:latin typeface="Montserrat"/>
                <a:ea typeface="Montserrat"/>
                <a:cs typeface="Montserrat"/>
                <a:sym typeface="Montserrat"/>
              </a:endParaRPr>
            </a:p>
          </p:txBody>
        </p:sp>
        <p:pic>
          <p:nvPicPr>
            <p:cNvPr id="154" name="Google Shape;154;g2e29926ef49_1_0"/>
            <p:cNvPicPr preferRelativeResize="0"/>
            <p:nvPr/>
          </p:nvPicPr>
          <p:blipFill rotWithShape="1">
            <a:blip r:embed="rId6">
              <a:alphaModFix/>
            </a:blip>
            <a:srcRect/>
            <a:stretch/>
          </p:blipFill>
          <p:spPr>
            <a:xfrm>
              <a:off x="3899325" y="2522350"/>
              <a:ext cx="352125" cy="352125"/>
            </a:xfrm>
            <a:prstGeom prst="rect">
              <a:avLst/>
            </a:prstGeom>
            <a:noFill/>
            <a:ln>
              <a:noFill/>
            </a:ln>
          </p:spPr>
        </p:pic>
      </p:grpSp>
      <p:sp>
        <p:nvSpPr>
          <p:cNvPr id="155" name="Google Shape;155;g2e29926ef49_1_0"/>
          <p:cNvSpPr/>
          <p:nvPr/>
        </p:nvSpPr>
        <p:spPr>
          <a:xfrm rot="-3706034">
            <a:off x="-5660311" y="-1069197"/>
            <a:ext cx="19415528" cy="12120366"/>
          </a:xfrm>
          <a:custGeom>
            <a:avLst/>
            <a:gdLst/>
            <a:ahLst/>
            <a:cxnLst/>
            <a:rect l="l" t="t" r="r" b="b"/>
            <a:pathLst>
              <a:path w="19438321" h="9719160" extrusionOk="0">
                <a:moveTo>
                  <a:pt x="0" y="0"/>
                </a:moveTo>
                <a:lnTo>
                  <a:pt x="19438321" y="0"/>
                </a:lnTo>
                <a:lnTo>
                  <a:pt x="19438321" y="9719161"/>
                </a:lnTo>
                <a:lnTo>
                  <a:pt x="0" y="9719161"/>
                </a:lnTo>
                <a:lnTo>
                  <a:pt x="0" y="0"/>
                </a:lnTo>
                <a:close/>
              </a:path>
            </a:pathLst>
          </a:custGeom>
          <a:blipFill rotWithShape="1">
            <a:blip r:embed="rId7">
              <a:alphaModFix amt="88000"/>
            </a:blip>
            <a:stretch>
              <a:fillRect/>
            </a:stretch>
          </a:blipFill>
          <a:ln>
            <a:noFill/>
          </a:ln>
        </p:spPr>
        <p:txBody>
          <a:bodyPr spcFirstLastPara="1" wrap="square" lIns="243825" tIns="121875" rIns="243825" bIns="12187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000000"/>
              </a:solidFill>
              <a:latin typeface="Arial"/>
              <a:ea typeface="Arial"/>
              <a:cs typeface="Arial"/>
              <a:sym typeface="Arial"/>
            </a:endParaRPr>
          </a:p>
        </p:txBody>
      </p:sp>
      <p:grpSp>
        <p:nvGrpSpPr>
          <p:cNvPr id="156" name="Google Shape;156;g2e29926ef49_1_0"/>
          <p:cNvGrpSpPr/>
          <p:nvPr/>
        </p:nvGrpSpPr>
        <p:grpSpPr>
          <a:xfrm>
            <a:off x="1036543" y="7271782"/>
            <a:ext cx="7931378" cy="5208172"/>
            <a:chOff x="388655" y="2726884"/>
            <a:chExt cx="2973895" cy="1953040"/>
          </a:xfrm>
        </p:grpSpPr>
        <p:cxnSp>
          <p:nvCxnSpPr>
            <p:cNvPr id="157" name="Google Shape;157;g2e29926ef49_1_0"/>
            <p:cNvCxnSpPr/>
            <p:nvPr/>
          </p:nvCxnSpPr>
          <p:spPr>
            <a:xfrm>
              <a:off x="539648" y="3402755"/>
              <a:ext cx="1298700" cy="0"/>
            </a:xfrm>
            <a:prstGeom prst="straightConnector1">
              <a:avLst/>
            </a:prstGeom>
            <a:noFill/>
            <a:ln w="38100" cap="flat" cmpd="sng">
              <a:solidFill>
                <a:srgbClr val="FFFFFF"/>
              </a:solidFill>
              <a:prstDash val="solid"/>
              <a:round/>
              <a:headEnd type="none" w="sm" len="sm"/>
              <a:tailEnd type="none" w="sm" len="sm"/>
            </a:ln>
          </p:spPr>
        </p:cxnSp>
        <p:pic>
          <p:nvPicPr>
            <p:cNvPr id="158" name="Google Shape;158;g2e29926ef49_1_0"/>
            <p:cNvPicPr preferRelativeResize="0"/>
            <p:nvPr/>
          </p:nvPicPr>
          <p:blipFill rotWithShape="1">
            <a:blip r:embed="rId8">
              <a:alphaModFix/>
            </a:blip>
            <a:srcRect/>
            <a:stretch/>
          </p:blipFill>
          <p:spPr>
            <a:xfrm>
              <a:off x="388655" y="4323924"/>
              <a:ext cx="2208242" cy="356000"/>
            </a:xfrm>
            <a:prstGeom prst="rect">
              <a:avLst/>
            </a:prstGeom>
            <a:noFill/>
            <a:ln>
              <a:noFill/>
            </a:ln>
          </p:spPr>
        </p:pic>
        <p:sp>
          <p:nvSpPr>
            <p:cNvPr id="159" name="Google Shape;159;g2e29926ef49_1_0"/>
            <p:cNvSpPr txBox="1"/>
            <p:nvPr/>
          </p:nvSpPr>
          <p:spPr>
            <a:xfrm>
              <a:off x="514350" y="2726884"/>
              <a:ext cx="2848200" cy="479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8300"/>
                <a:buFont typeface="Arial"/>
                <a:buNone/>
              </a:pPr>
              <a:r>
                <a:rPr lang="en-US" sz="8300" b="1" i="0" u="none" strike="noStrike" cap="none">
                  <a:solidFill>
                    <a:srgbClr val="FFFFFF"/>
                  </a:solidFill>
                  <a:latin typeface="League Spartan"/>
                  <a:ea typeface="League Spartan"/>
                  <a:cs typeface="League Spartan"/>
                  <a:sym typeface="League Spartan"/>
                </a:rPr>
                <a:t>CONTACT US</a:t>
              </a:r>
              <a:endParaRPr sz="2400" b="1" i="0" u="none" strike="noStrike" cap="none">
                <a:solidFill>
                  <a:srgbClr val="000000"/>
                </a:solidFill>
                <a:latin typeface="Arial"/>
                <a:ea typeface="Arial"/>
                <a:cs typeface="Arial"/>
                <a:sym typeface="Arial"/>
              </a:endParaRPr>
            </a:p>
          </p:txBody>
        </p:sp>
        <p:sp>
          <p:nvSpPr>
            <p:cNvPr id="160" name="Google Shape;160;g2e29926ef49_1_0"/>
            <p:cNvSpPr txBox="1"/>
            <p:nvPr/>
          </p:nvSpPr>
          <p:spPr>
            <a:xfrm>
              <a:off x="524521" y="3852836"/>
              <a:ext cx="1313700" cy="1848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Clr>
                  <a:srgbClr val="000000"/>
                </a:buClr>
                <a:buSzPts val="3700"/>
                <a:buFont typeface="Arial"/>
                <a:buNone/>
              </a:pPr>
              <a:r>
                <a:rPr lang="en-US" sz="3200" b="0" i="0" u="none" strike="noStrike" cap="none">
                  <a:solidFill>
                    <a:srgbClr val="FFFFFF"/>
                  </a:solidFill>
                  <a:latin typeface="Montserrat"/>
                  <a:ea typeface="Montserrat"/>
                  <a:cs typeface="Montserrat"/>
                  <a:sym typeface="Montserrat"/>
                </a:rPr>
                <a:t>www.inda.vn</a:t>
              </a:r>
              <a:endParaRPr sz="3200" b="0" i="0" u="none" strike="noStrike" cap="none">
                <a:solidFill>
                  <a:srgbClr val="000000"/>
                </a:solidFill>
                <a:latin typeface="Montserrat"/>
                <a:ea typeface="Montserrat"/>
                <a:cs typeface="Montserrat"/>
                <a:sym typeface="Montserrat"/>
              </a:endParaRPr>
            </a:p>
          </p:txBody>
        </p:sp>
        <p:sp>
          <p:nvSpPr>
            <p:cNvPr id="161" name="Google Shape;161;g2e29926ef49_1_0"/>
            <p:cNvSpPr txBox="1"/>
            <p:nvPr/>
          </p:nvSpPr>
          <p:spPr>
            <a:xfrm>
              <a:off x="514351" y="4384410"/>
              <a:ext cx="1832700" cy="1848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Clr>
                  <a:srgbClr val="000000"/>
                </a:buClr>
                <a:buSzPts val="3700"/>
                <a:buFont typeface="Arial"/>
                <a:buNone/>
              </a:pPr>
              <a:r>
                <a:rPr lang="en-US" sz="3200" b="0" i="0" u="none" strike="noStrike" cap="none">
                  <a:solidFill>
                    <a:srgbClr val="FFFFFF"/>
                  </a:solidFill>
                  <a:latin typeface="Montserrat"/>
                  <a:ea typeface="Montserrat"/>
                  <a:cs typeface="Montserrat"/>
                  <a:sym typeface="Montserrat"/>
                </a:rPr>
                <a:t>www.indaacademy.vn</a:t>
              </a:r>
              <a:endParaRPr sz="3200" b="0" i="0" u="none" strike="noStrike" cap="none">
                <a:solidFill>
                  <a:srgbClr val="000000"/>
                </a:solidFill>
                <a:latin typeface="Montserrat"/>
                <a:ea typeface="Montserrat"/>
                <a:cs typeface="Montserrat"/>
                <a:sym typeface="Montserrat"/>
              </a:endParaRPr>
            </a:p>
          </p:txBody>
        </p:sp>
      </p:grpSp>
      <p:pic>
        <p:nvPicPr>
          <p:cNvPr id="162" name="Google Shape;162;g2e29926ef49_1_0"/>
          <p:cNvPicPr preferRelativeResize="0"/>
          <p:nvPr/>
        </p:nvPicPr>
        <p:blipFill rotWithShape="1">
          <a:blip r:embed="rId8">
            <a:alphaModFix/>
          </a:blip>
          <a:srcRect/>
          <a:stretch/>
        </p:blipFill>
        <p:spPr>
          <a:xfrm>
            <a:off x="1042706" y="10175072"/>
            <a:ext cx="5216670" cy="949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1064042" y="812801"/>
            <a:ext cx="19352585" cy="1054502"/>
          </a:xfrm>
          <a:prstGeom prst="rect">
            <a:avLst/>
          </a:prstGeom>
          <a:noFill/>
          <a:ln>
            <a:noFill/>
          </a:ln>
        </p:spPr>
        <p:txBody>
          <a:bodyPr spcFirstLastPara="1" wrap="square" lIns="243800" tIns="243800" rIns="243800" bIns="243800" anchor="t" anchorCtr="0">
            <a:noAutofit/>
          </a:bodyPr>
          <a:lstStyle/>
          <a:p>
            <a:pPr marL="0" lvl="0" indent="0" algn="l" rtl="0">
              <a:lnSpc>
                <a:spcPct val="100000"/>
              </a:lnSpc>
              <a:spcBef>
                <a:spcPts val="0"/>
              </a:spcBef>
              <a:spcAft>
                <a:spcPts val="0"/>
              </a:spcAft>
              <a:buSzPts val="1400"/>
              <a:buNone/>
            </a:pPr>
            <a:r>
              <a:rPr lang="en-US">
                <a:solidFill>
                  <a:srgbClr val="004AAC"/>
                </a:solidFill>
              </a:rPr>
              <a:t>NỘI DUNG CHÍNH </a:t>
            </a:r>
            <a:endParaRPr>
              <a:solidFill>
                <a:srgbClr val="004AAC"/>
              </a:solidFill>
            </a:endParaRPr>
          </a:p>
        </p:txBody>
      </p:sp>
      <p:sp>
        <p:nvSpPr>
          <p:cNvPr id="68" name="Google Shape;68;p2"/>
          <p:cNvSpPr/>
          <p:nvPr/>
        </p:nvSpPr>
        <p:spPr>
          <a:xfrm>
            <a:off x="1848810" y="3491473"/>
            <a:ext cx="1386867" cy="789138"/>
          </a:xfrm>
          <a:prstGeom prst="homePlate">
            <a:avLst>
              <a:gd name="adj" fmla="val 50000"/>
            </a:avLst>
          </a:prstGeom>
          <a:solidFill>
            <a:srgbClr val="FF0000"/>
          </a:solidFill>
          <a:ln>
            <a:noFill/>
          </a:ln>
        </p:spPr>
        <p:txBody>
          <a:bodyPr spcFirstLastPara="1" wrap="square" lIns="182800" tIns="91400" rIns="182800" bIns="91400"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1</a:t>
            </a:r>
            <a:endParaRPr sz="2800" b="0" i="0" u="none" strike="noStrike" cap="none">
              <a:solidFill>
                <a:srgbClr val="000000"/>
              </a:solidFill>
              <a:latin typeface="Arial"/>
              <a:ea typeface="Arial"/>
              <a:cs typeface="Arial"/>
              <a:sym typeface="Arial"/>
            </a:endParaRPr>
          </a:p>
        </p:txBody>
      </p:sp>
      <p:sp>
        <p:nvSpPr>
          <p:cNvPr id="69" name="Google Shape;69;p2"/>
          <p:cNvSpPr/>
          <p:nvPr/>
        </p:nvSpPr>
        <p:spPr>
          <a:xfrm>
            <a:off x="1805654" y="4885063"/>
            <a:ext cx="1386867" cy="789138"/>
          </a:xfrm>
          <a:prstGeom prst="homePlate">
            <a:avLst>
              <a:gd name="adj" fmla="val 50000"/>
            </a:avLst>
          </a:prstGeom>
          <a:solidFill>
            <a:schemeClr val="dk1"/>
          </a:solidFill>
          <a:ln>
            <a:noFill/>
          </a:ln>
        </p:spPr>
        <p:txBody>
          <a:bodyPr spcFirstLastPara="1" wrap="square" lIns="182800" tIns="91400" rIns="182800" bIns="91400"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2</a:t>
            </a:r>
            <a:endParaRPr sz="3200" b="1" i="0" u="none" strike="noStrike" cap="none">
              <a:solidFill>
                <a:schemeClr val="lt1"/>
              </a:solidFill>
              <a:latin typeface="Calibri"/>
              <a:ea typeface="Calibri"/>
              <a:cs typeface="Calibri"/>
              <a:sym typeface="Calibri"/>
            </a:endParaRPr>
          </a:p>
        </p:txBody>
      </p:sp>
      <p:sp>
        <p:nvSpPr>
          <p:cNvPr id="70" name="Google Shape;70;p2"/>
          <p:cNvSpPr/>
          <p:nvPr/>
        </p:nvSpPr>
        <p:spPr>
          <a:xfrm>
            <a:off x="1848810" y="6278653"/>
            <a:ext cx="1386867" cy="789138"/>
          </a:xfrm>
          <a:prstGeom prst="homePlate">
            <a:avLst>
              <a:gd name="adj" fmla="val 50000"/>
            </a:avLst>
          </a:prstGeom>
          <a:solidFill>
            <a:schemeClr val="dk1"/>
          </a:solidFill>
          <a:ln>
            <a:noFill/>
          </a:ln>
        </p:spPr>
        <p:txBody>
          <a:bodyPr spcFirstLastPara="1" wrap="square" lIns="182800" tIns="91400" rIns="182800" bIns="91400"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3</a:t>
            </a:r>
            <a:endParaRPr sz="2800" b="0" i="0" u="none" strike="noStrike" cap="none">
              <a:solidFill>
                <a:srgbClr val="000000"/>
              </a:solidFill>
              <a:latin typeface="Arial"/>
              <a:ea typeface="Arial"/>
              <a:cs typeface="Arial"/>
              <a:sym typeface="Arial"/>
            </a:endParaRPr>
          </a:p>
        </p:txBody>
      </p:sp>
      <p:sp>
        <p:nvSpPr>
          <p:cNvPr id="71" name="Google Shape;71;p2"/>
          <p:cNvSpPr/>
          <p:nvPr/>
        </p:nvSpPr>
        <p:spPr>
          <a:xfrm>
            <a:off x="1805653" y="7672243"/>
            <a:ext cx="1386868" cy="789138"/>
          </a:xfrm>
          <a:prstGeom prst="homePlate">
            <a:avLst>
              <a:gd name="adj" fmla="val 50000"/>
            </a:avLst>
          </a:prstGeom>
          <a:solidFill>
            <a:schemeClr val="dk1"/>
          </a:solidFill>
          <a:ln>
            <a:noFill/>
          </a:ln>
        </p:spPr>
        <p:txBody>
          <a:bodyPr spcFirstLastPara="1" wrap="square" lIns="182800" tIns="91400" rIns="182800" bIns="91400"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US" sz="3200" b="1">
                <a:solidFill>
                  <a:schemeClr val="lt1"/>
                </a:solidFill>
                <a:latin typeface="Calibri"/>
                <a:ea typeface="Calibri"/>
                <a:cs typeface="Calibri"/>
                <a:sym typeface="Calibri"/>
              </a:rPr>
              <a:t>4</a:t>
            </a:r>
            <a:endParaRPr sz="2800" b="0" i="0" u="none" strike="noStrike" cap="none">
              <a:solidFill>
                <a:srgbClr val="000000"/>
              </a:solidFill>
              <a:latin typeface="Arial"/>
              <a:ea typeface="Arial"/>
              <a:cs typeface="Arial"/>
              <a:sym typeface="Arial"/>
            </a:endParaRPr>
          </a:p>
        </p:txBody>
      </p:sp>
      <p:sp>
        <p:nvSpPr>
          <p:cNvPr id="73" name="Google Shape;73;p2"/>
          <p:cNvSpPr/>
          <p:nvPr/>
        </p:nvSpPr>
        <p:spPr>
          <a:xfrm>
            <a:off x="1805652" y="9065833"/>
            <a:ext cx="1386866" cy="789138"/>
          </a:xfrm>
          <a:prstGeom prst="homePlate">
            <a:avLst>
              <a:gd name="adj" fmla="val 50000"/>
            </a:avLst>
          </a:prstGeom>
          <a:solidFill>
            <a:schemeClr val="dk1"/>
          </a:solidFill>
          <a:ln>
            <a:noFill/>
          </a:ln>
        </p:spPr>
        <p:txBody>
          <a:bodyPr spcFirstLastPara="1" wrap="square" lIns="182800" tIns="91400" rIns="182800" bIns="91400"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US" sz="3200" b="1">
                <a:solidFill>
                  <a:schemeClr val="lt1"/>
                </a:solidFill>
                <a:latin typeface="Calibri"/>
                <a:ea typeface="Calibri"/>
                <a:cs typeface="Calibri"/>
                <a:sym typeface="Calibri"/>
              </a:rPr>
              <a:t>5</a:t>
            </a:r>
            <a:endParaRPr sz="28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06E503F6-1DC5-8F49-42A9-3A39AB057725}"/>
              </a:ext>
            </a:extLst>
          </p:cNvPr>
          <p:cNvSpPr txBox="1"/>
          <p:nvPr/>
        </p:nvSpPr>
        <p:spPr>
          <a:xfrm>
            <a:off x="3721396" y="3326504"/>
            <a:ext cx="11398102" cy="1092607"/>
          </a:xfrm>
          <a:prstGeom prst="rect">
            <a:avLst/>
          </a:prstGeom>
          <a:noFill/>
        </p:spPr>
        <p:txBody>
          <a:bodyPr wrap="square" rtlCol="0">
            <a:spAutoFit/>
          </a:bodyPr>
          <a:lstStyle/>
          <a:p>
            <a:r>
              <a:rPr lang="en-US" sz="6500" b="1">
                <a:solidFill>
                  <a:schemeClr val="accent1"/>
                </a:solidFill>
                <a:latin typeface="Calibri" panose="020F0502020204030204" pitchFamily="34" charset="0"/>
                <a:cs typeface="Calibri" panose="020F0502020204030204" pitchFamily="34" charset="0"/>
              </a:rPr>
              <a:t>Giới thiệu về lĩnh vực bảo hiểm</a:t>
            </a:r>
          </a:p>
        </p:txBody>
      </p:sp>
      <p:sp>
        <p:nvSpPr>
          <p:cNvPr id="24" name="TextBox 23">
            <a:extLst>
              <a:ext uri="{FF2B5EF4-FFF2-40B4-BE49-F238E27FC236}">
                <a16:creationId xmlns:a16="http://schemas.microsoft.com/office/drawing/2014/main" id="{301FA712-7BDC-9424-8B76-9A2186386FDB}"/>
              </a:ext>
            </a:extLst>
          </p:cNvPr>
          <p:cNvSpPr txBox="1"/>
          <p:nvPr/>
        </p:nvSpPr>
        <p:spPr>
          <a:xfrm>
            <a:off x="3859619" y="6196168"/>
            <a:ext cx="9930809" cy="1092607"/>
          </a:xfrm>
          <a:prstGeom prst="rect">
            <a:avLst/>
          </a:prstGeom>
          <a:noFill/>
        </p:spPr>
        <p:txBody>
          <a:bodyPr wrap="square" rtlCol="0">
            <a:spAutoFit/>
          </a:bodyPr>
          <a:lstStyle/>
          <a:p>
            <a:r>
              <a:rPr lang="en-US" sz="6500" b="1" i="0">
                <a:solidFill>
                  <a:srgbClr val="293742"/>
                </a:solidFill>
                <a:effectLst/>
                <a:latin typeface="Calibri" panose="020F0502020204030204" pitchFamily="34" charset="0"/>
                <a:ea typeface="Calibri" panose="020F0502020204030204" pitchFamily="34" charset="0"/>
                <a:cs typeface="Calibri" panose="020F0502020204030204" pitchFamily="34" charset="0"/>
              </a:rPr>
              <a:t>Phân tích bộ dữ liệu</a:t>
            </a:r>
            <a:endParaRPr lang="en-US" sz="650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C43F909-05EA-C8C1-FEC3-D411145F24A8}"/>
              </a:ext>
            </a:extLst>
          </p:cNvPr>
          <p:cNvSpPr txBox="1"/>
          <p:nvPr/>
        </p:nvSpPr>
        <p:spPr>
          <a:xfrm>
            <a:off x="3873796" y="4868469"/>
            <a:ext cx="9930809" cy="1092607"/>
          </a:xfrm>
          <a:prstGeom prst="rect">
            <a:avLst/>
          </a:prstGeom>
          <a:noFill/>
        </p:spPr>
        <p:txBody>
          <a:bodyPr wrap="square" rtlCol="0">
            <a:spAutoFit/>
          </a:bodyPr>
          <a:lstStyle/>
          <a:p>
            <a:r>
              <a:rPr lang="en-US" sz="6500" b="1" i="0">
                <a:solidFill>
                  <a:srgbClr val="293742"/>
                </a:solidFill>
                <a:effectLst/>
                <a:latin typeface="Calibri" panose="020F0502020204030204" pitchFamily="34" charset="0"/>
                <a:ea typeface="Calibri" panose="020F0502020204030204" pitchFamily="34" charset="0"/>
                <a:cs typeface="Calibri" panose="020F0502020204030204" pitchFamily="34" charset="0"/>
              </a:rPr>
              <a:t>Mục tiêu và bộ dữ liệu</a:t>
            </a:r>
            <a:endParaRPr lang="en-US" sz="650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1E9E9CF5-38D8-C67E-D899-8EC9F334BFD9}"/>
              </a:ext>
            </a:extLst>
          </p:cNvPr>
          <p:cNvSpPr txBox="1"/>
          <p:nvPr/>
        </p:nvSpPr>
        <p:spPr>
          <a:xfrm>
            <a:off x="3873796" y="7589758"/>
            <a:ext cx="9930809" cy="1092607"/>
          </a:xfrm>
          <a:prstGeom prst="rect">
            <a:avLst/>
          </a:prstGeom>
          <a:noFill/>
        </p:spPr>
        <p:txBody>
          <a:bodyPr wrap="square" rtlCol="0">
            <a:spAutoFit/>
          </a:bodyPr>
          <a:lstStyle/>
          <a:p>
            <a:r>
              <a:rPr lang="en-US" sz="6500" b="1">
                <a:latin typeface="Calibri" panose="020F0502020204030204" pitchFamily="34" charset="0"/>
                <a:cs typeface="Calibri" panose="020F0502020204030204" pitchFamily="34" charset="0"/>
              </a:rPr>
              <a:t>Kết luận</a:t>
            </a:r>
          </a:p>
        </p:txBody>
      </p:sp>
      <p:sp>
        <p:nvSpPr>
          <p:cNvPr id="27" name="TextBox 26">
            <a:extLst>
              <a:ext uri="{FF2B5EF4-FFF2-40B4-BE49-F238E27FC236}">
                <a16:creationId xmlns:a16="http://schemas.microsoft.com/office/drawing/2014/main" id="{05FA8ED7-85D9-BBA8-9A2B-322F7001B7BA}"/>
              </a:ext>
            </a:extLst>
          </p:cNvPr>
          <p:cNvSpPr txBox="1"/>
          <p:nvPr/>
        </p:nvSpPr>
        <p:spPr>
          <a:xfrm>
            <a:off x="3859618" y="8983348"/>
            <a:ext cx="9930809" cy="1092607"/>
          </a:xfrm>
          <a:prstGeom prst="rect">
            <a:avLst/>
          </a:prstGeom>
          <a:noFill/>
        </p:spPr>
        <p:txBody>
          <a:bodyPr wrap="square" rtlCol="0">
            <a:spAutoFit/>
          </a:bodyPr>
          <a:lstStyle/>
          <a:p>
            <a:r>
              <a:rPr lang="en-US" sz="6500" b="1">
                <a:latin typeface="Calibri" panose="020F0502020204030204" pitchFamily="34" charset="0"/>
                <a:cs typeface="Calibri" panose="020F0502020204030204" pitchFamily="34" charset="0"/>
              </a:rPr>
              <a:t>Tài liệu tham khảo</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e62dd08a28_1_4"/>
          <p:cNvSpPr txBox="1">
            <a:spLocks noGrp="1"/>
          </p:cNvSpPr>
          <p:nvPr>
            <p:ph type="title"/>
          </p:nvPr>
        </p:nvSpPr>
        <p:spPr>
          <a:xfrm>
            <a:off x="1064042" y="812801"/>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1. Giới thiệu về lĩnh vực bảo hiểm</a:t>
            </a:r>
            <a:endParaRPr/>
          </a:p>
        </p:txBody>
      </p:sp>
      <p:sp>
        <p:nvSpPr>
          <p:cNvPr id="81" name="Google Shape;81;g2e62dd08a28_1_4"/>
          <p:cNvSpPr txBox="1">
            <a:spLocks noGrp="1"/>
          </p:cNvSpPr>
          <p:nvPr>
            <p:ph type="body" idx="1"/>
          </p:nvPr>
        </p:nvSpPr>
        <p:spPr>
          <a:xfrm>
            <a:off x="1064042" y="1867300"/>
            <a:ext cx="20807250" cy="9934840"/>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en-US"/>
              <a:t>Bảo </a:t>
            </a:r>
            <a:r>
              <a:rPr lang="vi-VN"/>
              <a:t>hiểm là một ngành dịch vụ tài chính với mục tiêu cung cấp sự bảo vệ và an toàn tài chính cho cá nhân, tổ chức trước các rủi ro không mong muốn. </a:t>
            </a:r>
            <a:endParaRPr lang="en-US"/>
          </a:p>
          <a:p>
            <a:pPr marL="685800" lvl="0" indent="-685800" algn="just" rtl="0">
              <a:spcBef>
                <a:spcPts val="2400"/>
              </a:spcBef>
              <a:spcAft>
                <a:spcPts val="0"/>
              </a:spcAft>
              <a:buFontTx/>
              <a:buChar char="-"/>
            </a:pPr>
            <a:r>
              <a:rPr lang="en-US"/>
              <a:t>Các loại bảo hiểm phổ biến:</a:t>
            </a:r>
          </a:p>
          <a:p>
            <a:pPr marL="1600200" lvl="2" indent="-685800" algn="just">
              <a:spcBef>
                <a:spcPts val="2400"/>
              </a:spcBef>
              <a:buFont typeface="Wingdings" panose="05000000000000000000" pitchFamily="2" charset="2"/>
              <a:buChar char="v"/>
            </a:pPr>
            <a:r>
              <a:rPr lang="en-US"/>
              <a:t> </a:t>
            </a:r>
            <a:r>
              <a:rPr lang="en-US" sz="5200"/>
              <a:t>Bảo hiểm nhân thọ (Life Insurance)</a:t>
            </a:r>
          </a:p>
          <a:p>
            <a:pPr marL="1600200" lvl="2" indent="-685800" algn="just">
              <a:spcBef>
                <a:spcPts val="2400"/>
              </a:spcBef>
              <a:buFont typeface="Wingdings" panose="05000000000000000000" pitchFamily="2" charset="2"/>
              <a:buChar char="v"/>
            </a:pPr>
            <a:r>
              <a:rPr lang="en-US" sz="5200"/>
              <a:t>Bảo hiểm sức khỏe (Health Insurance)</a:t>
            </a:r>
          </a:p>
          <a:p>
            <a:pPr marL="1600200" lvl="2" indent="-685800" algn="just">
              <a:spcBef>
                <a:spcPts val="2400"/>
              </a:spcBef>
              <a:buFont typeface="Wingdings" panose="05000000000000000000" pitchFamily="2" charset="2"/>
              <a:buChar char="v"/>
            </a:pPr>
            <a:r>
              <a:rPr lang="vi-VN" sz="5200"/>
              <a:t>Bảo hiểm xe cơ giới (Motor Insurance)</a:t>
            </a:r>
            <a:endParaRPr lang="en-US" sz="5200"/>
          </a:p>
          <a:p>
            <a:pPr marL="1600200" lvl="2" indent="-685800" algn="just">
              <a:spcBef>
                <a:spcPts val="2400"/>
              </a:spcBef>
              <a:buFont typeface="Wingdings" panose="05000000000000000000" pitchFamily="2" charset="2"/>
              <a:buChar char="v"/>
            </a:pPr>
            <a:r>
              <a:rPr lang="en-US" sz="5200"/>
              <a:t>Bảo hiểm tài sản (Property Insurance)</a:t>
            </a:r>
          </a:p>
          <a:p>
            <a:pPr marL="1600200" lvl="2" indent="-685800" algn="just">
              <a:spcBef>
                <a:spcPts val="2400"/>
              </a:spcBef>
              <a:buFont typeface="Wingdings" panose="05000000000000000000" pitchFamily="2" charset="2"/>
              <a:buChar char="v"/>
            </a:pPr>
            <a:r>
              <a:rPr lang="en-US" sz="5200"/>
              <a:t>Bảo hiểm tai nạn (Accident Insurance)</a:t>
            </a:r>
            <a:endParaRPr sz="5200"/>
          </a:p>
        </p:txBody>
      </p:sp>
      <p:sp>
        <p:nvSpPr>
          <p:cNvPr id="82" name="Google Shape;82;g2e62dd08a28_1_4"/>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24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e62dd08a28_1_12"/>
          <p:cNvSpPr txBox="1">
            <a:spLocks noGrp="1"/>
          </p:cNvSpPr>
          <p:nvPr>
            <p:ph type="title"/>
          </p:nvPr>
        </p:nvSpPr>
        <p:spPr>
          <a:xfrm>
            <a:off x="1064042" y="812801"/>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2. Mục tiêu và bộ dữ liệu</a:t>
            </a:r>
            <a:endParaRPr/>
          </a:p>
        </p:txBody>
      </p:sp>
      <p:sp>
        <p:nvSpPr>
          <p:cNvPr id="89" name="Google Shape;89;g2e62dd08a28_1_12"/>
          <p:cNvSpPr txBox="1">
            <a:spLocks noGrp="1"/>
          </p:cNvSpPr>
          <p:nvPr>
            <p:ph type="body" idx="1"/>
          </p:nvPr>
        </p:nvSpPr>
        <p:spPr>
          <a:xfrm>
            <a:off x="1062717" y="2340862"/>
            <a:ext cx="22261800" cy="8887119"/>
          </a:xfrm>
          <a:prstGeom prst="rect">
            <a:avLst/>
          </a:prstGeom>
        </p:spPr>
        <p:txBody>
          <a:bodyPr spcFirstLastPara="1" wrap="square" lIns="0" tIns="0" rIns="0" bIns="0" anchor="t" anchorCtr="0">
            <a:noAutofit/>
          </a:bodyPr>
          <a:lstStyle/>
          <a:p>
            <a:pPr marL="0" lvl="0" indent="0" algn="l" rtl="0">
              <a:spcBef>
                <a:spcPts val="2400"/>
              </a:spcBef>
              <a:spcAft>
                <a:spcPts val="0"/>
              </a:spcAft>
              <a:buNone/>
            </a:pPr>
            <a:r>
              <a:rPr lang="en-US" b="1"/>
              <a:t>a. Mục tiêu: </a:t>
            </a:r>
          </a:p>
          <a:p>
            <a:pPr marL="0" lvl="0" indent="0" algn="l" rtl="0">
              <a:spcBef>
                <a:spcPts val="2400"/>
              </a:spcBef>
              <a:spcAft>
                <a:spcPts val="0"/>
              </a:spcAft>
              <a:buNone/>
            </a:pPr>
            <a:r>
              <a:rPr lang="en-US" b="1"/>
              <a:t>	- </a:t>
            </a:r>
            <a:r>
              <a:rPr lang="en-US"/>
              <a:t>Phân tích tỉ lệ khách hàng tham gia bảo hiểm</a:t>
            </a:r>
            <a:endParaRPr lang="en-US" b="1"/>
          </a:p>
          <a:p>
            <a:pPr marL="0" lvl="0" indent="0" algn="l" rtl="0">
              <a:spcBef>
                <a:spcPts val="2400"/>
              </a:spcBef>
              <a:spcAft>
                <a:spcPts val="0"/>
              </a:spcAft>
              <a:buNone/>
            </a:pPr>
            <a:r>
              <a:rPr lang="en-US" b="1"/>
              <a:t>	- </a:t>
            </a:r>
            <a:r>
              <a:rPr lang="en-US" sz="5200"/>
              <a:t>Phân tích n</a:t>
            </a:r>
            <a:r>
              <a:rPr lang="vi-VN" sz="5200"/>
              <a:t>hu cầu tham gia bảo hiểm của khách hàng theo thời gian</a:t>
            </a:r>
            <a:endParaRPr lang="en-US" sz="5200"/>
          </a:p>
          <a:p>
            <a:pPr marL="0" lvl="0" indent="0" algn="l" rtl="0">
              <a:spcBef>
                <a:spcPts val="2400"/>
              </a:spcBef>
              <a:spcAft>
                <a:spcPts val="0"/>
              </a:spcAft>
              <a:buNone/>
            </a:pPr>
            <a:r>
              <a:rPr lang="en-US"/>
              <a:t>	- </a:t>
            </a:r>
            <a:r>
              <a:rPr lang="en-US" sz="5200"/>
              <a:t>Phân tích chi phí bảo hiểm. </a:t>
            </a:r>
          </a:p>
          <a:p>
            <a:pPr marL="0" lvl="0" indent="0" algn="l" rtl="0">
              <a:spcBef>
                <a:spcPts val="2400"/>
              </a:spcBef>
              <a:spcAft>
                <a:spcPts val="0"/>
              </a:spcAft>
              <a:buNone/>
            </a:pPr>
            <a:endParaRPr lang="en-US" b="1"/>
          </a:p>
          <a:p>
            <a:pPr marL="0" lvl="0" indent="0" algn="l" rtl="0">
              <a:spcBef>
                <a:spcPts val="2400"/>
              </a:spcBef>
              <a:spcAft>
                <a:spcPts val="0"/>
              </a:spcAft>
              <a:buNone/>
            </a:pPr>
            <a:r>
              <a:rPr lang="en-US" sz="5200" b="1"/>
              <a:t>b. Bộ dữ liệu</a:t>
            </a:r>
          </a:p>
          <a:p>
            <a:pPr marL="0" lvl="0" indent="0" algn="just" rtl="0">
              <a:spcBef>
                <a:spcPts val="2400"/>
              </a:spcBef>
              <a:spcAft>
                <a:spcPts val="0"/>
              </a:spcAft>
              <a:buNone/>
            </a:pPr>
            <a:r>
              <a:rPr lang="en-US"/>
              <a:t>	- Bộ dữ liệu trong bài phân tích là bộ dữ liệu giả định bảo hiểm sức khỏe (</a:t>
            </a:r>
            <a:r>
              <a:rPr lang="en-US" sz="5200"/>
              <a:t>Health Insurance</a:t>
            </a:r>
            <a:r>
              <a:rPr lang="en-US"/>
              <a:t>) được sinh ra từ các thư viện pandas và numpy trong python.</a:t>
            </a:r>
          </a:p>
          <a:p>
            <a:pPr marL="0" lvl="0" indent="0" algn="l" rtl="0">
              <a:spcBef>
                <a:spcPts val="2400"/>
              </a:spcBef>
              <a:spcAft>
                <a:spcPts val="0"/>
              </a:spcAft>
              <a:buNone/>
            </a:pPr>
            <a:r>
              <a:rPr lang="en-US"/>
              <a:t>	- Bộ dữ liệu gồm: 5237 dòng dữ liệu, 12 cột</a:t>
            </a:r>
          </a:p>
          <a:p>
            <a:pPr marL="0" lvl="0" indent="0" algn="l" rtl="0">
              <a:spcBef>
                <a:spcPts val="2400"/>
              </a:spcBef>
              <a:spcAft>
                <a:spcPts val="0"/>
              </a:spcAft>
              <a:buNone/>
            </a:pPr>
            <a:endParaRPr/>
          </a:p>
        </p:txBody>
      </p:sp>
      <p:sp>
        <p:nvSpPr>
          <p:cNvPr id="90" name="Google Shape;90;g2e62dd08a28_1_12"/>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7C27FB4E-FD5D-D7E3-2EC1-A96E35DFF951}"/>
            </a:ext>
          </a:extLst>
        </p:cNvPr>
        <p:cNvGrpSpPr/>
        <p:nvPr/>
      </p:nvGrpSpPr>
      <p:grpSpPr>
        <a:xfrm>
          <a:off x="0" y="0"/>
          <a:ext cx="0" cy="0"/>
          <a:chOff x="0" y="0"/>
          <a:chExt cx="0" cy="0"/>
        </a:xfrm>
      </p:grpSpPr>
      <p:sp>
        <p:nvSpPr>
          <p:cNvPr id="89" name="Google Shape;89;g2e62dd08a28_1_12">
            <a:extLst>
              <a:ext uri="{FF2B5EF4-FFF2-40B4-BE49-F238E27FC236}">
                <a16:creationId xmlns:a16="http://schemas.microsoft.com/office/drawing/2014/main" id="{260E8A68-4ADB-CCDC-A93E-1EEF1EEF4A1C}"/>
              </a:ext>
            </a:extLst>
          </p:cNvPr>
          <p:cNvSpPr txBox="1">
            <a:spLocks noGrp="1"/>
          </p:cNvSpPr>
          <p:nvPr>
            <p:ph type="body" idx="1"/>
          </p:nvPr>
        </p:nvSpPr>
        <p:spPr>
          <a:xfrm>
            <a:off x="1062717" y="1297172"/>
            <a:ext cx="22261800" cy="10589991"/>
          </a:xfrm>
          <a:prstGeom prst="rect">
            <a:avLst/>
          </a:prstGeom>
        </p:spPr>
        <p:txBody>
          <a:bodyPr spcFirstLastPara="1" wrap="square" lIns="0" tIns="0" rIns="0" bIns="0" anchor="t" anchorCtr="0">
            <a:noAutofit/>
          </a:bodyPr>
          <a:lstStyle/>
          <a:p>
            <a:pPr marL="685800" lvl="0" indent="-685800" algn="l" rtl="0">
              <a:spcBef>
                <a:spcPts val="2400"/>
              </a:spcBef>
              <a:spcAft>
                <a:spcPts val="0"/>
              </a:spcAft>
              <a:buFontTx/>
              <a:buChar char="-"/>
            </a:pPr>
            <a:r>
              <a:rPr lang="en-US"/>
              <a:t>Demo về bộ dữ liệu</a:t>
            </a:r>
          </a:p>
          <a:p>
            <a:pPr marL="0" lvl="0" indent="0" algn="ctr" rtl="0">
              <a:spcBef>
                <a:spcPts val="2400"/>
              </a:spcBef>
              <a:spcAft>
                <a:spcPts val="0"/>
              </a:spcAft>
              <a:buNone/>
            </a:pPr>
            <a:endParaRPr lang="en-US"/>
          </a:p>
          <a:p>
            <a:pPr marL="685800" lvl="0" indent="-685800" algn="l" rtl="0">
              <a:spcBef>
                <a:spcPts val="2400"/>
              </a:spcBef>
              <a:spcAft>
                <a:spcPts val="0"/>
              </a:spcAft>
              <a:buFontTx/>
              <a:buChar char="-"/>
            </a:pPr>
            <a:endParaRPr/>
          </a:p>
        </p:txBody>
      </p:sp>
      <p:sp>
        <p:nvSpPr>
          <p:cNvPr id="90" name="Google Shape;90;g2e62dd08a28_1_12">
            <a:extLst>
              <a:ext uri="{FF2B5EF4-FFF2-40B4-BE49-F238E27FC236}">
                <a16:creationId xmlns:a16="http://schemas.microsoft.com/office/drawing/2014/main" id="{9765C709-84F1-6822-BEC6-8BFBDFBF7EA8}"/>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E02D2F38-BDD4-1E88-C322-CF71CA83192D}"/>
              </a:ext>
            </a:extLst>
          </p:cNvPr>
          <p:cNvPicPr>
            <a:picLocks noChangeAspect="1"/>
          </p:cNvPicPr>
          <p:nvPr/>
        </p:nvPicPr>
        <p:blipFill>
          <a:blip r:embed="rId3"/>
          <a:stretch>
            <a:fillRect/>
          </a:stretch>
        </p:blipFill>
        <p:spPr>
          <a:xfrm>
            <a:off x="2381692" y="2706581"/>
            <a:ext cx="18989749" cy="9180582"/>
          </a:xfrm>
          <a:prstGeom prst="rect">
            <a:avLst/>
          </a:prstGeom>
        </p:spPr>
      </p:pic>
    </p:spTree>
    <p:extLst>
      <p:ext uri="{BB962C8B-B14F-4D97-AF65-F5344CB8AC3E}">
        <p14:creationId xmlns:p14="http://schemas.microsoft.com/office/powerpoint/2010/main" val="327826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e62dd08a28_1_20"/>
          <p:cNvSpPr txBox="1">
            <a:spLocks noGrp="1"/>
          </p:cNvSpPr>
          <p:nvPr>
            <p:ph type="title"/>
          </p:nvPr>
        </p:nvSpPr>
        <p:spPr>
          <a:xfrm>
            <a:off x="1062718" y="770271"/>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 Phân tích bộ dữ liệu</a:t>
            </a:r>
            <a:endParaRPr/>
          </a:p>
        </p:txBody>
      </p:sp>
      <p:sp>
        <p:nvSpPr>
          <p:cNvPr id="97" name="Google Shape;97;g2e62dd08a28_1_20"/>
          <p:cNvSpPr txBox="1">
            <a:spLocks noGrp="1"/>
          </p:cNvSpPr>
          <p:nvPr>
            <p:ph type="body" idx="1"/>
          </p:nvPr>
        </p:nvSpPr>
        <p:spPr>
          <a:xfrm>
            <a:off x="1062718" y="3261664"/>
            <a:ext cx="11909004" cy="7504886"/>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en-US"/>
              <a:t>Có gần 60% số khách hàng tham gia bảo hiểm là phụ nữ, 40% còn lại là nam giới. </a:t>
            </a:r>
            <a:endParaRPr/>
          </a:p>
        </p:txBody>
      </p:sp>
      <p:sp>
        <p:nvSpPr>
          <p:cNvPr id="98" name="Google Shape;98;g2e62dd08a28_1_20"/>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0" name="Google Shape;96;g2e62dd08a28_1_20">
            <a:extLst>
              <a:ext uri="{FF2B5EF4-FFF2-40B4-BE49-F238E27FC236}">
                <a16:creationId xmlns:a16="http://schemas.microsoft.com/office/drawing/2014/main" id="{8C83F046-6546-6304-81C4-D2CA71CA5CD8}"/>
              </a:ext>
            </a:extLst>
          </p:cNvPr>
          <p:cNvSpPr txBox="1">
            <a:spLocks/>
          </p:cNvSpPr>
          <p:nvPr/>
        </p:nvSpPr>
        <p:spPr>
          <a:xfrm>
            <a:off x="1036506" y="2034786"/>
            <a:ext cx="19352700" cy="1054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00000"/>
              </a:buClr>
              <a:buSzPts val="1400"/>
              <a:buFont typeface="Arial"/>
              <a:buNone/>
              <a:defRPr sz="6000" b="1" i="0" u="none" strike="noStrike" cap="none">
                <a:solidFill>
                  <a:srgbClr val="293742"/>
                </a:solidFill>
                <a:latin typeface="Calibri"/>
                <a:ea typeface="Calibri"/>
                <a:cs typeface="Calibri"/>
                <a:sym typeface="Calibri"/>
              </a:defRPr>
            </a:lvl1pPr>
            <a:lvl2pPr marR="0" lvl="1"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2pPr>
            <a:lvl3pPr marR="0" lvl="2"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3pPr>
            <a:lvl4pPr marR="0" lvl="3"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4pPr>
            <a:lvl5pPr marR="0" lvl="4"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5pPr>
            <a:lvl6pPr marR="0" lvl="5"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6pPr>
            <a:lvl7pPr marR="0" lvl="6"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7pPr>
            <a:lvl8pPr marR="0" lvl="7"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8pPr>
            <a:lvl9pPr marR="0" lvl="8"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9pPr>
          </a:lstStyle>
          <a:p>
            <a:r>
              <a:rPr lang="en-US"/>
              <a:t>a. Tỉ lệ khách hàng tham gia bảo hiểm</a:t>
            </a:r>
          </a:p>
        </p:txBody>
      </p:sp>
      <p:pic>
        <p:nvPicPr>
          <p:cNvPr id="14" name="Picture 13">
            <a:extLst>
              <a:ext uri="{FF2B5EF4-FFF2-40B4-BE49-F238E27FC236}">
                <a16:creationId xmlns:a16="http://schemas.microsoft.com/office/drawing/2014/main" id="{D82F8C2F-62E4-54FD-57CE-14B80EBF6CB9}"/>
              </a:ext>
            </a:extLst>
          </p:cNvPr>
          <p:cNvPicPr>
            <a:picLocks noChangeAspect="1"/>
          </p:cNvPicPr>
          <p:nvPr/>
        </p:nvPicPr>
        <p:blipFill>
          <a:blip r:embed="rId3"/>
          <a:stretch>
            <a:fillRect/>
          </a:stretch>
        </p:blipFill>
        <p:spPr>
          <a:xfrm>
            <a:off x="14387893" y="1824771"/>
            <a:ext cx="8936564" cy="4294600"/>
          </a:xfrm>
          <a:prstGeom prst="rect">
            <a:avLst/>
          </a:prstGeom>
        </p:spPr>
      </p:pic>
      <p:pic>
        <p:nvPicPr>
          <p:cNvPr id="17" name="Picture 16">
            <a:extLst>
              <a:ext uri="{FF2B5EF4-FFF2-40B4-BE49-F238E27FC236}">
                <a16:creationId xmlns:a16="http://schemas.microsoft.com/office/drawing/2014/main" id="{9DC7DAF9-F91E-D9A5-71AD-CF24FCC0BA4D}"/>
              </a:ext>
            </a:extLst>
          </p:cNvPr>
          <p:cNvPicPr>
            <a:picLocks noChangeAspect="1"/>
          </p:cNvPicPr>
          <p:nvPr/>
        </p:nvPicPr>
        <p:blipFill>
          <a:blip r:embed="rId4"/>
          <a:stretch>
            <a:fillRect/>
          </a:stretch>
        </p:blipFill>
        <p:spPr>
          <a:xfrm>
            <a:off x="14162568" y="6253363"/>
            <a:ext cx="9930810" cy="5828194"/>
          </a:xfrm>
          <a:prstGeom prst="rect">
            <a:avLst/>
          </a:prstGeom>
        </p:spPr>
      </p:pic>
      <p:sp>
        <p:nvSpPr>
          <p:cNvPr id="19" name="TextBox 18">
            <a:extLst>
              <a:ext uri="{FF2B5EF4-FFF2-40B4-BE49-F238E27FC236}">
                <a16:creationId xmlns:a16="http://schemas.microsoft.com/office/drawing/2014/main" id="{B5270652-B5F0-D594-5D5F-DF4825E1E4B7}"/>
              </a:ext>
            </a:extLst>
          </p:cNvPr>
          <p:cNvSpPr txBox="1"/>
          <p:nvPr/>
        </p:nvSpPr>
        <p:spPr>
          <a:xfrm>
            <a:off x="951445" y="5464361"/>
            <a:ext cx="13436447" cy="6617196"/>
          </a:xfrm>
          <a:prstGeom prst="rect">
            <a:avLst/>
          </a:prstGeom>
          <a:noFill/>
        </p:spPr>
        <p:txBody>
          <a:bodyPr wrap="square">
            <a:spAutoFit/>
          </a:bodyPr>
          <a:lstStyle/>
          <a:p>
            <a:pPr marL="685800" lvl="0" indent="-685800" algn="l" rtl="0">
              <a:spcBef>
                <a:spcPts val="2400"/>
              </a:spcBef>
              <a:spcAft>
                <a:spcPts val="0"/>
              </a:spcAft>
              <a:buFontTx/>
              <a:buChar char="-"/>
            </a:pPr>
            <a:r>
              <a:rPr lang="en-US" sz="5200">
                <a:latin typeface="Calibri" panose="020F0502020204030204" pitchFamily="34" charset="0"/>
                <a:cs typeface="Calibri" panose="020F0502020204030204" pitchFamily="34" charset="0"/>
              </a:rPr>
              <a:t>Điều kiện sức khỏe của khách hàng khi tham gia bảo hiểm gồm 4 nhóm:</a:t>
            </a:r>
          </a:p>
          <a:p>
            <a:pPr marL="0" lvl="0" indent="0" algn="l" rtl="0">
              <a:spcBef>
                <a:spcPts val="2400"/>
              </a:spcBef>
              <a:spcAft>
                <a:spcPts val="0"/>
              </a:spcAft>
              <a:buNone/>
            </a:pPr>
            <a:r>
              <a:rPr lang="en-US" sz="5200">
                <a:latin typeface="Calibri" panose="020F0502020204030204" pitchFamily="34" charset="0"/>
                <a:cs typeface="Calibri" panose="020F0502020204030204" pitchFamily="34" charset="0"/>
              </a:rPr>
              <a:t>	+ Heart Disease (Bệnh tim)</a:t>
            </a:r>
          </a:p>
          <a:p>
            <a:pPr marL="0" indent="0">
              <a:buNone/>
            </a:pPr>
            <a:r>
              <a:rPr lang="en-US" sz="5200">
                <a:latin typeface="Calibri" panose="020F0502020204030204" pitchFamily="34" charset="0"/>
                <a:cs typeface="Calibri" panose="020F0502020204030204" pitchFamily="34" charset="0"/>
              </a:rPr>
              <a:t>	+ Hypertension (T</a:t>
            </a:r>
            <a:r>
              <a:rPr lang="vi-VN" sz="5200">
                <a:latin typeface="Calibri" panose="020F0502020204030204" pitchFamily="34" charset="0"/>
                <a:cs typeface="Calibri" panose="020F0502020204030204" pitchFamily="34" charset="0"/>
              </a:rPr>
              <a:t>ăng huyết áp</a:t>
            </a:r>
            <a:r>
              <a:rPr lang="en-US" sz="5200">
                <a:latin typeface="Calibri" panose="020F0502020204030204" pitchFamily="34" charset="0"/>
                <a:cs typeface="Calibri" panose="020F0502020204030204" pitchFamily="34" charset="0"/>
              </a:rPr>
              <a:t>)</a:t>
            </a:r>
          </a:p>
          <a:p>
            <a:pPr marL="0" indent="0">
              <a:buNone/>
            </a:pPr>
            <a:r>
              <a:rPr lang="en-US" sz="5200">
                <a:latin typeface="Calibri" panose="020F0502020204030204" pitchFamily="34" charset="0"/>
                <a:cs typeface="Calibri" panose="020F0502020204030204" pitchFamily="34" charset="0"/>
              </a:rPr>
              <a:t>	+ None (K</a:t>
            </a:r>
            <a:r>
              <a:rPr lang="vi-VN" sz="5200">
                <a:latin typeface="Calibri" panose="020F0502020204030204" pitchFamily="34" charset="0"/>
                <a:cs typeface="Calibri" panose="020F0502020204030204" pitchFamily="34" charset="0"/>
              </a:rPr>
              <a:t>hông có bệnh</a:t>
            </a:r>
            <a:r>
              <a:rPr lang="en-US" sz="5200">
                <a:latin typeface="Calibri" panose="020F0502020204030204" pitchFamily="34" charset="0"/>
                <a:cs typeface="Calibri" panose="020F0502020204030204" pitchFamily="34" charset="0"/>
              </a:rPr>
              <a:t>)</a:t>
            </a:r>
          </a:p>
          <a:p>
            <a:pPr marL="0" lvl="0" indent="0" algn="l" rtl="0">
              <a:spcBef>
                <a:spcPts val="2400"/>
              </a:spcBef>
              <a:spcAft>
                <a:spcPts val="0"/>
              </a:spcAft>
              <a:buNone/>
            </a:pPr>
            <a:r>
              <a:rPr lang="en-US" sz="5200">
                <a:latin typeface="Calibri" panose="020F0502020204030204" pitchFamily="34" charset="0"/>
                <a:cs typeface="Calibri" panose="020F0502020204030204" pitchFamily="34" charset="0"/>
              </a:rPr>
              <a:t>	+ Diabetes (B</a:t>
            </a:r>
            <a:r>
              <a:rPr lang="vi-VN" sz="5200">
                <a:latin typeface="Calibri" panose="020F0502020204030204" pitchFamily="34" charset="0"/>
                <a:cs typeface="Calibri" panose="020F0502020204030204" pitchFamily="34" charset="0"/>
              </a:rPr>
              <a:t>ệnh tiểu đường</a:t>
            </a:r>
            <a:r>
              <a:rPr lang="en-US" sz="5200">
                <a:latin typeface="Calibri" panose="020F0502020204030204" pitchFamily="34" charset="0"/>
                <a:cs typeface="Calibri" panose="020F0502020204030204" pitchFamily="34" charset="0"/>
              </a:rPr>
              <a:t>) </a:t>
            </a:r>
          </a:p>
          <a:p>
            <a:pPr marL="0" lvl="0" indent="0" algn="l" rtl="0">
              <a:spcBef>
                <a:spcPts val="2400"/>
              </a:spcBef>
              <a:spcAft>
                <a:spcPts val="0"/>
              </a:spcAft>
              <a:buNone/>
            </a:pPr>
            <a:r>
              <a:rPr lang="en-US" sz="5200">
                <a:latin typeface="Calibri" panose="020F0502020204030204" pitchFamily="34" charset="0"/>
                <a:cs typeface="Calibri" panose="020F0502020204030204" pitchFamily="34" charset="0"/>
              </a:rPr>
              <a:t>- Trong đó bệnh tim chiếm tỉ lệ 45.24%, cao nhất.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E1DF03A-1D5C-DE8B-98E5-2A4BC0869857}"/>
            </a:ext>
          </a:extLst>
        </p:cNvPr>
        <p:cNvGrpSpPr/>
        <p:nvPr/>
      </p:nvGrpSpPr>
      <p:grpSpPr>
        <a:xfrm>
          <a:off x="0" y="0"/>
          <a:ext cx="0" cy="0"/>
          <a:chOff x="0" y="0"/>
          <a:chExt cx="0" cy="0"/>
        </a:xfrm>
      </p:grpSpPr>
      <p:sp>
        <p:nvSpPr>
          <p:cNvPr id="97" name="Google Shape;97;g2e62dd08a28_1_20">
            <a:extLst>
              <a:ext uri="{FF2B5EF4-FFF2-40B4-BE49-F238E27FC236}">
                <a16:creationId xmlns:a16="http://schemas.microsoft.com/office/drawing/2014/main" id="{4B8B33F1-4249-8D4D-5897-23961BC3D038}"/>
              </a:ext>
            </a:extLst>
          </p:cNvPr>
          <p:cNvSpPr txBox="1">
            <a:spLocks noGrp="1"/>
          </p:cNvSpPr>
          <p:nvPr>
            <p:ph type="body" idx="1"/>
          </p:nvPr>
        </p:nvSpPr>
        <p:spPr>
          <a:xfrm>
            <a:off x="1215118" y="2772566"/>
            <a:ext cx="11909004" cy="7504886"/>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en-US" b="1"/>
              <a:t>Số khách hàng tham gia bảo hiểm đang có xu hướng tăng trở lại </a:t>
            </a:r>
            <a:r>
              <a:rPr lang="en-US"/>
              <a:t>. Cụ thể, từ cuối năm 2021 với mức tăng của năm 2022 là 2% và 2023 là 6% so với 2021. </a:t>
            </a:r>
          </a:p>
          <a:p>
            <a:pPr marL="685800" lvl="0" indent="-685800" algn="just" rtl="0">
              <a:spcBef>
                <a:spcPts val="2400"/>
              </a:spcBef>
              <a:spcAft>
                <a:spcPts val="0"/>
              </a:spcAft>
              <a:buFontTx/>
              <a:buChar char="-"/>
            </a:pPr>
            <a:r>
              <a:rPr lang="en-US"/>
              <a:t>Điều này cho thấy người dân đã có nhận thức đúng về lợi ích của bảo hiểm y tế sau đại dịch covid-19. Bên cạnh đó cũng có thể các công ty bảo hiểm đã có những chính sách hỗ trợ khách hàng…</a:t>
            </a:r>
            <a:endParaRPr/>
          </a:p>
        </p:txBody>
      </p:sp>
      <p:sp>
        <p:nvSpPr>
          <p:cNvPr id="98" name="Google Shape;98;g2e62dd08a28_1_20">
            <a:extLst>
              <a:ext uri="{FF2B5EF4-FFF2-40B4-BE49-F238E27FC236}">
                <a16:creationId xmlns:a16="http://schemas.microsoft.com/office/drawing/2014/main" id="{3E490AEF-BF36-536C-43F1-87FA5B4AA2BC}"/>
              </a:ext>
            </a:extLst>
          </p:cNvPr>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5" name="Picture 4">
            <a:extLst>
              <a:ext uri="{FF2B5EF4-FFF2-40B4-BE49-F238E27FC236}">
                <a16:creationId xmlns:a16="http://schemas.microsoft.com/office/drawing/2014/main" id="{DDF5ACDE-7C20-925C-356D-80AE628E5A8A}"/>
              </a:ext>
            </a:extLst>
          </p:cNvPr>
          <p:cNvPicPr>
            <a:picLocks noChangeAspect="1"/>
          </p:cNvPicPr>
          <p:nvPr/>
        </p:nvPicPr>
        <p:blipFill>
          <a:blip r:embed="rId3"/>
          <a:stretch>
            <a:fillRect/>
          </a:stretch>
        </p:blipFill>
        <p:spPr>
          <a:xfrm>
            <a:off x="13622927" y="3261664"/>
            <a:ext cx="10252578" cy="7192671"/>
          </a:xfrm>
          <a:prstGeom prst="rect">
            <a:avLst/>
          </a:prstGeom>
        </p:spPr>
      </p:pic>
      <p:sp>
        <p:nvSpPr>
          <p:cNvPr id="10" name="Google Shape;96;g2e62dd08a28_1_20">
            <a:extLst>
              <a:ext uri="{FF2B5EF4-FFF2-40B4-BE49-F238E27FC236}">
                <a16:creationId xmlns:a16="http://schemas.microsoft.com/office/drawing/2014/main" id="{C700F918-4C7E-1310-63FE-5755772A761B}"/>
              </a:ext>
            </a:extLst>
          </p:cNvPr>
          <p:cNvSpPr txBox="1">
            <a:spLocks/>
          </p:cNvSpPr>
          <p:nvPr/>
        </p:nvSpPr>
        <p:spPr>
          <a:xfrm>
            <a:off x="1215118" y="1227678"/>
            <a:ext cx="19352700" cy="1054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00000"/>
              </a:buClr>
              <a:buSzPts val="1400"/>
              <a:buFont typeface="Arial"/>
              <a:buNone/>
              <a:defRPr sz="6000" b="1" i="0" u="none" strike="noStrike" cap="none">
                <a:solidFill>
                  <a:srgbClr val="293742"/>
                </a:solidFill>
                <a:latin typeface="Calibri"/>
                <a:ea typeface="Calibri"/>
                <a:cs typeface="Calibri"/>
                <a:sym typeface="Calibri"/>
              </a:defRPr>
            </a:lvl1pPr>
            <a:lvl2pPr marR="0" lvl="1"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2pPr>
            <a:lvl3pPr marR="0" lvl="2"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3pPr>
            <a:lvl4pPr marR="0" lvl="3"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4pPr>
            <a:lvl5pPr marR="0" lvl="4"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5pPr>
            <a:lvl6pPr marR="0" lvl="5"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6pPr>
            <a:lvl7pPr marR="0" lvl="6"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7pPr>
            <a:lvl8pPr marR="0" lvl="7"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8pPr>
            <a:lvl9pPr marR="0" lvl="8"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9pPr>
          </a:lstStyle>
          <a:p>
            <a:r>
              <a:rPr lang="en-US"/>
              <a:t>b. Nhu cầu tham gia bảo hiểm của khách hàng theo thời gian</a:t>
            </a:r>
          </a:p>
        </p:txBody>
      </p:sp>
    </p:spTree>
    <p:extLst>
      <p:ext uri="{BB962C8B-B14F-4D97-AF65-F5344CB8AC3E}">
        <p14:creationId xmlns:p14="http://schemas.microsoft.com/office/powerpoint/2010/main" val="87721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g2e62dd08a28_1_28"/>
          <p:cNvSpPr txBox="1">
            <a:spLocks noGrp="1"/>
          </p:cNvSpPr>
          <p:nvPr>
            <p:ph type="body" idx="1"/>
          </p:nvPr>
        </p:nvSpPr>
        <p:spPr>
          <a:xfrm>
            <a:off x="11929729" y="1594884"/>
            <a:ext cx="11754390" cy="10504967"/>
          </a:xfrm>
          <a:prstGeom prst="rect">
            <a:avLst/>
          </a:prstGeom>
        </p:spPr>
        <p:txBody>
          <a:bodyPr spcFirstLastPara="1" wrap="square" lIns="0" tIns="0" rIns="0" bIns="0" anchor="t" anchorCtr="0">
            <a:noAutofit/>
          </a:bodyPr>
          <a:lstStyle/>
          <a:p>
            <a:pPr marL="685800" lvl="0" indent="-685800" algn="just" rtl="0">
              <a:spcBef>
                <a:spcPts val="2400"/>
              </a:spcBef>
              <a:spcAft>
                <a:spcPts val="0"/>
              </a:spcAft>
              <a:buFontTx/>
              <a:buChar char="-"/>
            </a:pPr>
            <a:r>
              <a:rPr lang="en-US"/>
              <a:t>Nhu cầu tham gia bảo hiểm của mọi người tăng cao vào các tháng 5 và 10 hằng năm và giảm sâu vào tháng 6 và các tháng cuối năm…</a:t>
            </a:r>
          </a:p>
          <a:p>
            <a:pPr marL="685800" lvl="0" indent="-685800" algn="just" rtl="0">
              <a:spcBef>
                <a:spcPts val="2400"/>
              </a:spcBef>
              <a:spcAft>
                <a:spcPts val="0"/>
              </a:spcAft>
              <a:buFontTx/>
              <a:buChar char="-"/>
            </a:pPr>
            <a:r>
              <a:rPr lang="en-US"/>
              <a:t>Nhu cầu tham gia bảo hiểm tăng vào tháng 5 và 10 có thể là do các dịch vụ chăm sóc sức khỏe định kì.</a:t>
            </a:r>
          </a:p>
          <a:p>
            <a:pPr marL="685800" lvl="0" indent="-685800" algn="just" rtl="0">
              <a:spcBef>
                <a:spcPts val="2400"/>
              </a:spcBef>
              <a:spcAft>
                <a:spcPts val="0"/>
              </a:spcAft>
              <a:buFontTx/>
              <a:buChar char="-"/>
            </a:pPr>
            <a:r>
              <a:rPr lang="en-US"/>
              <a:t>Nhu cầu giảm vào các tháng cuối năm có thể là do mọi người dành cho các hoạt động chi tiêu khác hoặc chuẩn bị cho Tết, làm giảm nhu cầu tham gia bảo hiểm.</a:t>
            </a:r>
            <a:endParaRPr/>
          </a:p>
        </p:txBody>
      </p:sp>
      <p:sp>
        <p:nvSpPr>
          <p:cNvPr id="106" name="Google Shape;106;g2e62dd08a28_1_28"/>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2806E29D-D81F-4AC1-B097-E0FBB318C294}"/>
              </a:ext>
            </a:extLst>
          </p:cNvPr>
          <p:cNvPicPr>
            <a:picLocks noChangeAspect="1"/>
          </p:cNvPicPr>
          <p:nvPr/>
        </p:nvPicPr>
        <p:blipFill>
          <a:blip r:embed="rId3"/>
          <a:stretch>
            <a:fillRect/>
          </a:stretch>
        </p:blipFill>
        <p:spPr>
          <a:xfrm>
            <a:off x="892597" y="1594883"/>
            <a:ext cx="10644487" cy="10504967"/>
          </a:xfrm>
          <a:prstGeom prst="rect">
            <a:avLst/>
          </a:prstGeom>
        </p:spPr>
      </p:pic>
      <p:sp>
        <p:nvSpPr>
          <p:cNvPr id="8" name="Google Shape;96;g2e62dd08a28_1_20">
            <a:extLst>
              <a:ext uri="{FF2B5EF4-FFF2-40B4-BE49-F238E27FC236}">
                <a16:creationId xmlns:a16="http://schemas.microsoft.com/office/drawing/2014/main" id="{96CC6490-8A7E-614B-ECE2-0225E981AF88}"/>
              </a:ext>
            </a:extLst>
          </p:cNvPr>
          <p:cNvSpPr txBox="1">
            <a:spLocks/>
          </p:cNvSpPr>
          <p:nvPr/>
        </p:nvSpPr>
        <p:spPr>
          <a:xfrm>
            <a:off x="601974" y="358125"/>
            <a:ext cx="19352700" cy="1054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00000"/>
              </a:buClr>
              <a:buSzPts val="1400"/>
              <a:buFont typeface="Arial"/>
              <a:buNone/>
              <a:defRPr sz="6000" b="1" i="0" u="none" strike="noStrike" cap="none">
                <a:solidFill>
                  <a:srgbClr val="293742"/>
                </a:solidFill>
                <a:latin typeface="Calibri"/>
                <a:ea typeface="Calibri"/>
                <a:cs typeface="Calibri"/>
                <a:sym typeface="Calibri"/>
              </a:defRPr>
            </a:lvl1pPr>
            <a:lvl2pPr marR="0" lvl="1"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2pPr>
            <a:lvl3pPr marR="0" lvl="2"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3pPr>
            <a:lvl4pPr marR="0" lvl="3"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4pPr>
            <a:lvl5pPr marR="0" lvl="4"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5pPr>
            <a:lvl6pPr marR="0" lvl="5"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6pPr>
            <a:lvl7pPr marR="0" lvl="6"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7pPr>
            <a:lvl8pPr marR="0" lvl="7"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8pPr>
            <a:lvl9pPr marR="0" lvl="8" algn="l" rtl="0">
              <a:lnSpc>
                <a:spcPct val="80000"/>
              </a:lnSpc>
              <a:spcBef>
                <a:spcPts val="0"/>
              </a:spcBef>
              <a:spcAft>
                <a:spcPts val="0"/>
              </a:spcAft>
              <a:buClr>
                <a:srgbClr val="000000"/>
              </a:buClr>
              <a:buSzPts val="1400"/>
              <a:buFont typeface="Arial"/>
              <a:buNone/>
              <a:defRPr sz="7200" b="0" i="0" u="none" strike="noStrike" cap="none">
                <a:solidFill>
                  <a:schemeClr val="dk1"/>
                </a:solidFill>
                <a:latin typeface="Calibri"/>
                <a:ea typeface="Calibri"/>
                <a:cs typeface="Calibri"/>
                <a:sym typeface="Calibri"/>
              </a:defRPr>
            </a:lvl9pPr>
          </a:lstStyle>
          <a:p>
            <a:r>
              <a:rPr lang="en-US"/>
              <a:t>b. Nhu cầu tham gia bảo hiểm của khách hàng theo thời gian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e62dd08a28_1_35"/>
          <p:cNvSpPr txBox="1">
            <a:spLocks noGrp="1"/>
          </p:cNvSpPr>
          <p:nvPr>
            <p:ph type="title"/>
          </p:nvPr>
        </p:nvSpPr>
        <p:spPr>
          <a:xfrm>
            <a:off x="1062717" y="588025"/>
            <a:ext cx="19352700" cy="105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 Phân tích bộ dữ liệu</a:t>
            </a:r>
            <a:endParaRPr/>
          </a:p>
        </p:txBody>
      </p:sp>
      <p:sp>
        <p:nvSpPr>
          <p:cNvPr id="113" name="Google Shape;113;g2e62dd08a28_1_35"/>
          <p:cNvSpPr txBox="1">
            <a:spLocks noGrp="1"/>
          </p:cNvSpPr>
          <p:nvPr>
            <p:ph type="body" idx="1"/>
          </p:nvPr>
        </p:nvSpPr>
        <p:spPr>
          <a:xfrm>
            <a:off x="1062717" y="1894296"/>
            <a:ext cx="22261800" cy="9546300"/>
          </a:xfrm>
          <a:prstGeom prst="rect">
            <a:avLst/>
          </a:prstGeom>
        </p:spPr>
        <p:txBody>
          <a:bodyPr spcFirstLastPara="1" wrap="square" lIns="0" tIns="0" rIns="0" bIns="0" anchor="t" anchorCtr="0">
            <a:noAutofit/>
          </a:bodyPr>
          <a:lstStyle/>
          <a:p>
            <a:pPr marL="0" lvl="0" indent="0" algn="l" rtl="0">
              <a:spcBef>
                <a:spcPts val="2400"/>
              </a:spcBef>
              <a:spcAft>
                <a:spcPts val="0"/>
              </a:spcAft>
              <a:buNone/>
            </a:pPr>
            <a:r>
              <a:rPr lang="en-US" b="1"/>
              <a:t>Giải pháp: </a:t>
            </a:r>
          </a:p>
          <a:p>
            <a:pPr marL="0" lvl="0" indent="0" algn="l" rtl="0">
              <a:spcBef>
                <a:spcPts val="2400"/>
              </a:spcBef>
              <a:spcAft>
                <a:spcPts val="0"/>
              </a:spcAft>
              <a:buNone/>
            </a:pPr>
            <a:r>
              <a:rPr lang="en-US"/>
              <a:t>	- </a:t>
            </a:r>
            <a:r>
              <a:rPr lang="vi-VN"/>
              <a:t>Chiến lược cho các tháng cao điểm (tháng 5 và tháng 10):</a:t>
            </a:r>
            <a:endParaRPr lang="en-US"/>
          </a:p>
          <a:p>
            <a:pPr marL="0" lvl="0" indent="0" algn="l" rtl="0">
              <a:spcBef>
                <a:spcPts val="2400"/>
              </a:spcBef>
              <a:spcAft>
                <a:spcPts val="0"/>
              </a:spcAft>
              <a:buNone/>
            </a:pPr>
            <a:r>
              <a:rPr lang="en-US"/>
              <a:t>		+ </a:t>
            </a:r>
            <a:r>
              <a:rPr lang="vi-VN"/>
              <a:t>Tăng cường quảng cáo, khuyến mãi và các ưu đãi đặc biệt như giảm giá cho nhóm gia đình hoặc miễn phí tháng đầu cho khách hàng mới</a:t>
            </a:r>
            <a:endParaRPr lang="en-US"/>
          </a:p>
          <a:p>
            <a:pPr marL="0" lvl="0" indent="0" algn="just" rtl="0">
              <a:spcBef>
                <a:spcPts val="2400"/>
              </a:spcBef>
              <a:spcAft>
                <a:spcPts val="0"/>
              </a:spcAft>
              <a:buNone/>
            </a:pPr>
            <a:r>
              <a:rPr lang="en-US"/>
              <a:t>		+ </a:t>
            </a:r>
            <a:r>
              <a:rPr lang="vi-VN"/>
              <a:t>Khuyến khích chương trình giới thiệu bạn bè với quà tặng hoặc giảm phí.</a:t>
            </a:r>
            <a:endParaRPr lang="en-US"/>
          </a:p>
          <a:p>
            <a:pPr marL="0" lvl="0" indent="0" algn="just" rtl="0">
              <a:spcBef>
                <a:spcPts val="2400"/>
              </a:spcBef>
              <a:spcAft>
                <a:spcPts val="0"/>
              </a:spcAft>
              <a:buNone/>
            </a:pPr>
            <a:r>
              <a:rPr lang="en-US"/>
              <a:t>	- Tháng thấp điểm (tháng 6 và cuối năm):</a:t>
            </a:r>
          </a:p>
          <a:p>
            <a:pPr marL="0" lvl="0" indent="0" algn="just" rtl="0">
              <a:spcBef>
                <a:spcPts val="2400"/>
              </a:spcBef>
              <a:spcAft>
                <a:spcPts val="0"/>
              </a:spcAft>
              <a:buNone/>
            </a:pPr>
            <a:r>
              <a:rPr lang="en-US"/>
              <a:t>		+ Tạo lịch truyền thông cụ thể qua nhiều kênh (email, mạng xã hội).</a:t>
            </a:r>
          </a:p>
          <a:p>
            <a:pPr marL="0" lvl="0" indent="0" algn="just" rtl="0">
              <a:spcBef>
                <a:spcPts val="2400"/>
              </a:spcBef>
              <a:spcAft>
                <a:spcPts val="0"/>
              </a:spcAft>
              <a:buNone/>
            </a:pPr>
            <a:r>
              <a:rPr lang="en-US"/>
              <a:t>		+ </a:t>
            </a:r>
            <a:r>
              <a:rPr lang="vi-VN"/>
              <a:t>Theo dõi hiệu quả chiến dịch để điều chỉnh chiến lược trong các năm sau.</a:t>
            </a:r>
            <a:endParaRPr lang="en-US"/>
          </a:p>
        </p:txBody>
      </p:sp>
      <p:sp>
        <p:nvSpPr>
          <p:cNvPr id="114" name="Google Shape;114;g2e62dd08a28_1_35"/>
          <p:cNvSpPr txBox="1">
            <a:spLocks noGrp="1"/>
          </p:cNvSpPr>
          <p:nvPr>
            <p:ph type="sldNum" idx="12"/>
          </p:nvPr>
        </p:nvSpPr>
        <p:spPr>
          <a:xfrm>
            <a:off x="23017219" y="13112751"/>
            <a:ext cx="6669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racle_Master_16x9_2018">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1276</Words>
  <Application>Microsoft Office PowerPoint</Application>
  <PresentationFormat>Custom</PresentationFormat>
  <Paragraphs>118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League Spartan</vt:lpstr>
      <vt:lpstr>Montserrat</vt:lpstr>
      <vt:lpstr>Wingdings</vt:lpstr>
      <vt:lpstr>Calibri</vt:lpstr>
      <vt:lpstr>Arial</vt:lpstr>
      <vt:lpstr>Oracle_Master_16x9_2018</vt:lpstr>
      <vt:lpstr>PowerPoint Presentation</vt:lpstr>
      <vt:lpstr>NỘI DUNG CHÍNH </vt:lpstr>
      <vt:lpstr>1. Giới thiệu về lĩnh vực bảo hiểm</vt:lpstr>
      <vt:lpstr>2. Mục tiêu và bộ dữ liệu</vt:lpstr>
      <vt:lpstr>PowerPoint Presentation</vt:lpstr>
      <vt:lpstr>3. Phân tích bộ dữ liệu</vt:lpstr>
      <vt:lpstr>PowerPoint Presentation</vt:lpstr>
      <vt:lpstr>PowerPoint Presentation</vt:lpstr>
      <vt:lpstr>3. Phân tích bộ dữ liệu</vt:lpstr>
      <vt:lpstr>c. Phân tích chi phí bảo hiểm</vt:lpstr>
      <vt:lpstr>c. Phân tích chi phí bảo hiểm</vt:lpstr>
      <vt:lpstr>4. Kết luận</vt:lpstr>
      <vt:lpstr>4. Kết luận</vt:lpstr>
      <vt:lpstr>5. Tài liệu tham khảo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Louis Twelve</dc:creator>
  <cp:lastModifiedBy>Nghia Nguyen</cp:lastModifiedBy>
  <cp:revision>1</cp:revision>
  <dcterms:created xsi:type="dcterms:W3CDTF">2014-11-10T20:05:35Z</dcterms:created>
  <dcterms:modified xsi:type="dcterms:W3CDTF">2024-11-14T09:19:42Z</dcterms:modified>
</cp:coreProperties>
</file>