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25" r:id="rId2"/>
    <p:sldId id="393" r:id="rId3"/>
    <p:sldId id="394" r:id="rId4"/>
    <p:sldId id="407" r:id="rId5"/>
    <p:sldId id="405" r:id="rId6"/>
    <p:sldId id="406" r:id="rId7"/>
    <p:sldId id="395" r:id="rId8"/>
    <p:sldId id="396" r:id="rId9"/>
    <p:sldId id="408" r:id="rId10"/>
    <p:sldId id="412" r:id="rId11"/>
    <p:sldId id="410" r:id="rId12"/>
    <p:sldId id="419" r:id="rId13"/>
    <p:sldId id="413" r:id="rId14"/>
    <p:sldId id="411" r:id="rId15"/>
    <p:sldId id="414" r:id="rId16"/>
    <p:sldId id="418" r:id="rId17"/>
    <p:sldId id="344" r:id="rId18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5EB"/>
    <a:srgbClr val="F6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9" autoAdjust="0"/>
    <p:restoredTop sz="80908" autoAdjust="0"/>
  </p:normalViewPr>
  <p:slideViewPr>
    <p:cSldViewPr snapToGrid="0">
      <p:cViewPr varScale="1">
        <p:scale>
          <a:sx n="114" d="100"/>
          <a:sy n="114" d="100"/>
        </p:scale>
        <p:origin x="10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F6DAE-7068-4520-8F96-AECF27F942B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EB1AA-438D-4B89-ACE7-55E4F515F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8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1E394-8A55-4477-ADE1-A3317097AEA7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BAD8A-21B6-4D10-A94E-5C3150480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46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768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011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1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843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042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4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9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28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40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840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09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2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20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6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4776"/>
            <a:ext cx="12192000" cy="2358639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ctr">
              <a:defRPr sz="4800" b="1" cap="none" spc="0" baseline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0858" y="4669466"/>
            <a:ext cx="6283735" cy="117925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 spc="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6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ko-KR"/>
              <a:t>Ellexi Co. LTD.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6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ko-KR"/>
              <a:t>Ellexi Co. LTD.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8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2368" y="6350000"/>
            <a:ext cx="3235082" cy="365125"/>
          </a:xfrm>
        </p:spPr>
        <p:txBody>
          <a:bodyPr/>
          <a:lstStyle>
            <a:lvl1pPr>
              <a:defRPr spc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HK" altLang="ko-KR"/>
              <a:t>Ellexi Co. LTD.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9E0623C0-F8F5-427F-A761-3E323B5970F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2368" y="139943"/>
            <a:ext cx="11341044" cy="813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"/>
          </p:nvPr>
        </p:nvSpPr>
        <p:spPr>
          <a:xfrm>
            <a:off x="492368" y="1319091"/>
            <a:ext cx="11341044" cy="4836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sz="2000" spc="-100" baseline="0">
                <a:latin typeface="+mn-ea"/>
                <a:ea typeface="+mn-ea"/>
              </a:defRPr>
            </a:lvl1pPr>
            <a:lvl2pPr>
              <a:lnSpc>
                <a:spcPct val="100000"/>
              </a:lnSpc>
              <a:defRPr sz="1800" spc="-100" baseline="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400" spc="-100" baseline="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1200" spc="-100">
                <a:latin typeface="+mn-ea"/>
                <a:ea typeface="+mn-ea"/>
              </a:defRPr>
            </a:lvl4pPr>
            <a:lvl5pPr>
              <a:lnSpc>
                <a:spcPct val="100000"/>
              </a:lnSpc>
              <a:defRPr sz="1100" spc="-100"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1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9550" y="3965249"/>
            <a:ext cx="8604250" cy="212440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45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495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HK" altLang="ko-KR"/>
              <a:t>Ellexi Co. LTD.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9E0623C0-F8F5-427F-A761-3E323B5970F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37346"/>
            <a:ext cx="12192000" cy="794759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ctr">
              <a:defRPr sz="4400" b="1" cap="none" spc="5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ea"/>
                <a:ea typeface="+mn-ea"/>
              </a:defRPr>
            </a:lvl1pPr>
          </a:lstStyle>
          <a:p>
            <a:r>
              <a:rPr lang="en-US" dirty="0" err="1"/>
              <a:t>Cick</a:t>
            </a:r>
            <a:r>
              <a:rPr lang="en-US" dirty="0"/>
              <a:t>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21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ko-KR"/>
              <a:t>Ellexi Co. LTD.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ko-KR"/>
              <a:t>Ellexi Co. LTD.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6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46" y="232353"/>
            <a:ext cx="10969170" cy="739900"/>
          </a:xfrm>
        </p:spPr>
        <p:txBody>
          <a:bodyPr/>
          <a:lstStyle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HK" altLang="ko-KR"/>
              <a:t>Ellexi Co. LTD.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0623C0-F8F5-427F-A761-3E323B597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47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ko-KR"/>
              <a:t>Ellexi Co. LTD.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ko-KR"/>
              <a:t>Ellexi Co. LTD.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0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ko-KR"/>
              <a:t>Ellexi Co. LTD.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0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368" y="139943"/>
            <a:ext cx="11341044" cy="813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368" y="1319090"/>
            <a:ext cx="11341044" cy="4872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368" y="6349999"/>
            <a:ext cx="2152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4650" y="6350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pc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HK" altLang="ko-KR"/>
              <a:t>Ellexi Co. LTD.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6650" y="6350000"/>
            <a:ext cx="3213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fld id="{9E0623C0-F8F5-427F-A761-3E323B5970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06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spc="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2400"/>
        </a:spcBef>
        <a:buFont typeface="Arial"/>
        <a:buChar char="•"/>
        <a:defRPr sz="2000" b="1" kern="1200" spc="0" baseline="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1200"/>
        </a:spcBef>
        <a:buFont typeface="Arial"/>
        <a:buChar char="•"/>
        <a:defRPr sz="1800" kern="1200" spc="0" baseline="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/>
        <a:buChar char="•"/>
        <a:defRPr sz="1400" kern="1200" spc="0" baseline="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/>
        <a:buChar char="•"/>
        <a:defRPr sz="1200" kern="1200" spc="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/>
        <a:buChar char="•"/>
        <a:defRPr sz="1100" kern="1200" spc="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51892" y="1690807"/>
            <a:ext cx="7772400" cy="1470025"/>
          </a:xfrm>
          <a:noFill/>
        </p:spPr>
        <p:txBody>
          <a:bodyPr>
            <a:normAutofit/>
          </a:bodyPr>
          <a:lstStyle/>
          <a:p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Topics in</a:t>
            </a:r>
            <a:b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</a:b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Artificial Intelligence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부제목 4"/>
          <p:cNvSpPr>
            <a:spLocks noGrp="1"/>
          </p:cNvSpPr>
          <p:nvPr>
            <p:ph type="subTitle" idx="1"/>
          </p:nvPr>
        </p:nvSpPr>
        <p:spPr>
          <a:xfrm>
            <a:off x="1951893" y="3886196"/>
            <a:ext cx="7476312" cy="20203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Semester,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Dept. AI Convergence,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CNU</a:t>
            </a:r>
          </a:p>
          <a:p>
            <a:pPr>
              <a:spcBef>
                <a:spcPts val="0"/>
              </a:spcBef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Soo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Hyung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0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6"/>
    </mc:Choice>
    <mc:Fallback xmlns="">
      <p:transition spd="slow" advTm="1047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Syntax and Semantics of FOL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5503" y="1366288"/>
                <a:ext cx="10443991" cy="4555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altLang="ko-KR" sz="2000" b="1" spc="-100" smtClean="0">
                    <a:solidFill>
                      <a:srgbClr val="C00000"/>
                    </a:solidFill>
                    <a:latin typeface="+mn-ea"/>
                  </a:rPr>
                  <a:t>Atomic Sentences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 smtClean="0">
                    <a:latin typeface="+mn-ea"/>
                  </a:rPr>
                  <a:t>	- An atomic sentence states a fact</a:t>
                </a:r>
                <a:endParaRPr lang="en-US" altLang="ko-KR" sz="2000" spc="-100" smtClean="0">
                  <a:solidFill>
                    <a:srgbClr val="C00000"/>
                  </a:solidFill>
                  <a:latin typeface="+mn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 smtClean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000" i="1" spc="-100">
                        <a:latin typeface="Cambria Math" panose="02040503050406030204" pitchFamily="18" charset="0"/>
                      </a:rPr>
                      <m:t>𝐵𝑟𝑜𝑡h𝑒𝑟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spc="-100" smtClean="0">
                    <a:latin typeface="+mn-ea"/>
                  </a:rPr>
                  <a:t>	read as “Richard is a Brother of John”</a:t>
                </a:r>
                <a:endParaRPr lang="en-US" altLang="ko-KR" sz="2000" spc="-100">
                  <a:latin typeface="+mn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 smtClean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𝑀𝑎𝑟𝑟𝑖𝑒𝑑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𝐹𝑎𝑡h𝑒𝑟</m:t>
                    </m:r>
                    <m:d>
                      <m:dPr>
                        <m:ctrlPr>
                          <a:rPr lang="en-US" altLang="ko-KR" sz="2000" b="0" i="1" spc="-1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</a:rPr>
                          <m:t>𝑅𝑖𝑐h𝑎𝑟𝑑</m:t>
                        </m:r>
                      </m:e>
                    </m:d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𝑀𝑜𝑡h𝑒𝑟</m:t>
                    </m:r>
                    <m:d>
                      <m:dPr>
                        <m:ctrlPr>
                          <a:rPr lang="en-US" altLang="ko-KR" sz="2000" b="0" i="1" spc="-1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</a:rPr>
                          <m:t>𝐽𝑜h𝑛</m:t>
                        </m:r>
                      </m:e>
                    </m:d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spc="-100" smtClean="0">
                  <a:latin typeface="+mn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>
                    <a:latin typeface="+mn-ea"/>
                  </a:rPr>
                  <a:t>	- </a:t>
                </a:r>
                <a:r>
                  <a:rPr lang="en-US" altLang="ko-KR" sz="2000" spc="-100" smtClean="0">
                    <a:latin typeface="+mn-ea"/>
                  </a:rPr>
                  <a:t>can be </a:t>
                </a:r>
                <a14:m>
                  <m:oMath xmlns:m="http://schemas.openxmlformats.org/officeDocument/2006/math">
                    <m:r>
                      <a:rPr lang="en-US" altLang="ko-KR" sz="2000" i="1" spc="-100">
                        <a:latin typeface="Cambria Math" panose="02040503050406030204" pitchFamily="18" charset="0"/>
                      </a:rPr>
                      <m:t>𝑇𝑟𝑢𝑒</m:t>
                    </m:r>
                  </m:oMath>
                </a14:m>
                <a:r>
                  <a:rPr lang="en-US" altLang="ko-KR" sz="2000" spc="-100" smtClean="0">
                    <a:solidFill>
                      <a:srgbClr val="C00000"/>
                    </a:solidFill>
                    <a:latin typeface="+mn-ea"/>
                  </a:rPr>
                  <a:t> </a:t>
                </a:r>
                <a:r>
                  <a:rPr lang="en-US" altLang="ko-KR" sz="2000" spc="-100" smtClean="0">
                    <a:latin typeface="+mn-ea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ko-KR" sz="2000" i="1" spc="-100">
                        <a:latin typeface="Cambria Math" panose="02040503050406030204" pitchFamily="18" charset="0"/>
                      </a:rPr>
                      <m:t>𝐹𝑎𝑙𝑠𝑒</m:t>
                    </m:r>
                  </m:oMath>
                </a14:m>
                <a:r>
                  <a:rPr lang="en-US" altLang="ko-KR" sz="2000" spc="-100" smtClean="0">
                    <a:solidFill>
                      <a:srgbClr val="C00000"/>
                    </a:solidFill>
                    <a:latin typeface="+mn-ea"/>
                  </a:rPr>
                  <a:t>	</a:t>
                </a:r>
                <a:r>
                  <a:rPr lang="en-US" altLang="ko-KR" sz="2000" spc="-100" smtClean="0">
                    <a:latin typeface="+mn-ea"/>
                  </a:rPr>
                  <a:t>-- semantics/interpretation</a:t>
                </a:r>
              </a:p>
              <a:p>
                <a:pPr>
                  <a:spcBef>
                    <a:spcPts val="1200"/>
                  </a:spcBef>
                </a:pPr>
                <a:endParaRPr lang="en-US" altLang="ko-KR" sz="2000" spc="-100">
                  <a:latin typeface="+mn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b="1" spc="-100" smtClean="0">
                    <a:solidFill>
                      <a:srgbClr val="C00000"/>
                    </a:solidFill>
                    <a:latin typeface="+mn-ea"/>
                  </a:rPr>
                  <a:t>Complex Sentences</a:t>
                </a:r>
                <a:endParaRPr lang="en-US" altLang="ko-KR" sz="2000" b="1" spc="-100">
                  <a:solidFill>
                    <a:srgbClr val="C00000"/>
                  </a:solidFill>
                  <a:latin typeface="+mn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>
                    <a:latin typeface="+mn-ea"/>
                  </a:rPr>
                  <a:t>	- </a:t>
                </a:r>
                <a:r>
                  <a:rPr lang="en-US" altLang="ko-KR" sz="2000" spc="-100" smtClean="0">
                    <a:latin typeface="+mn-ea"/>
                  </a:rPr>
                  <a:t>logical connectives(</a:t>
                </a:r>
                <a14:m>
                  <m:oMath xmlns:m="http://schemas.openxmlformats.org/officeDocument/2006/math">
                    <m:r>
                      <a:rPr lang="en-US" altLang="ko-KR" sz="200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∧,  ∨,  ⇒,  ⇔, … </m:t>
                    </m:r>
                  </m:oMath>
                </a14:m>
                <a:r>
                  <a:rPr lang="en-US" altLang="ko-KR" sz="2000" spc="-100" smtClean="0">
                    <a:latin typeface="+mn-ea"/>
                  </a:rPr>
                  <a:t>) along with atomic sentences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>
                    <a:latin typeface="+mn-ea"/>
                  </a:rPr>
                  <a:t>	 </a:t>
                </a:r>
                <a:r>
                  <a:rPr lang="en-US" altLang="ko-KR" sz="2000" spc="-10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altLang="ko-KR" sz="200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𝐵𝑟𝑜𝑡h𝑒𝑟</m:t>
                    </m:r>
                    <m:d>
                      <m:dPr>
                        <m:ctrlPr>
                          <a:rPr lang="en-US" altLang="ko-KR" sz="2000" b="0" i="1" spc="-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𝑅𝑖𝑐h𝑎𝑟𝑑</m:t>
                        </m:r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endParaRPr lang="en-US" altLang="ko-KR" sz="2000" b="0" spc="-100" smtClean="0">
                  <a:latin typeface="+mn-ea"/>
                  <a:ea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 smtClean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0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altLang="ko-KR" sz="200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𝐾𝑖𝑛𝑔</m:t>
                    </m:r>
                    <m:d>
                      <m:dPr>
                        <m:ctrlPr>
                          <a:rPr lang="en-US" altLang="ko-KR" sz="2000" b="0" i="1" spc="-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𝑅𝑖𝑐h𝑎𝑟𝑑</m:t>
                        </m:r>
                      </m:e>
                    </m:d>
                    <m:r>
                      <a:rPr lang="en-US" altLang="ko-KR" sz="2000" b="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𝐾𝑖𝑛𝑔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𝐽𝑜h𝑛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spc="-100">
                  <a:latin typeface="+mn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03" y="1366288"/>
                <a:ext cx="10443991" cy="4555093"/>
              </a:xfrm>
              <a:prstGeom prst="rect">
                <a:avLst/>
              </a:prstGeom>
              <a:blipFill>
                <a:blip r:embed="rId5"/>
                <a:stretch>
                  <a:fillRect l="-642" t="-669" b="-8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967" y="5123303"/>
            <a:ext cx="5741366" cy="121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7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259"/>
    </mc:Choice>
    <mc:Fallback xmlns="">
      <p:transition spd="slow" advTm="23625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Syntax and Semantics of FOL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5503" y="1382616"/>
                <a:ext cx="10443991" cy="4555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altLang="ko-KR" sz="2000" b="1" spc="-100" smtClean="0">
                    <a:solidFill>
                      <a:srgbClr val="C00000"/>
                    </a:solidFill>
                    <a:latin typeface="+mn-ea"/>
                  </a:rPr>
                  <a:t>Quantifiers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>
                    <a:latin typeface="+mn-ea"/>
                  </a:rPr>
                  <a:t>	- </a:t>
                </a:r>
                <a:r>
                  <a:rPr lang="en-US" altLang="ko-KR" sz="2000" spc="-100" smtClean="0">
                    <a:latin typeface="+mn-ea"/>
                  </a:rPr>
                  <a:t>Universal quantification (</a:t>
                </a:r>
                <a14:m>
                  <m:oMath xmlns:m="http://schemas.openxmlformats.org/officeDocument/2006/math">
                    <m:r>
                      <a:rPr lang="en-US" altLang="ko-KR" sz="200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ko-KR" sz="2000" spc="-100" smtClean="0">
                    <a:latin typeface="+mn-ea"/>
                  </a:rPr>
                  <a:t>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>
                    <a:solidFill>
                      <a:srgbClr val="C00000"/>
                    </a:solidFill>
                    <a:latin typeface="+mn-ea"/>
                  </a:rPr>
                  <a:t>	</a:t>
                </a:r>
                <a:r>
                  <a:rPr lang="en-US" altLang="ko-KR" sz="2000" spc="-100" smtClean="0">
                    <a:solidFill>
                      <a:srgbClr val="C00000"/>
                    </a:solidFill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000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sz="2000" b="0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𝐾𝑖𝑛𝑔</m:t>
                    </m:r>
                    <m:d>
                      <m:dPr>
                        <m:ctrlPr>
                          <a:rPr lang="en-US" altLang="ko-KR" sz="20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ko-KR" sz="2000" b="0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𝑃𝑒𝑟𝑠𝑜𝑛</m:t>
                    </m:r>
                    <m:r>
                      <a:rPr lang="en-US" altLang="ko-KR" sz="2000" b="0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spc="-100" smtClean="0">
                    <a:solidFill>
                      <a:schemeClr val="tx1"/>
                    </a:solidFill>
                    <a:latin typeface="+mn-ea"/>
                  </a:rPr>
                  <a:t>		“For all, if x is a King, then x is a Person”</a:t>
                </a:r>
                <a:endParaRPr lang="en-US" altLang="ko-KR" sz="2000" spc="-100">
                  <a:solidFill>
                    <a:schemeClr val="tx1"/>
                  </a:solidFill>
                  <a:latin typeface="+mn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>
                    <a:solidFill>
                      <a:srgbClr val="C00000"/>
                    </a:solidFill>
                    <a:latin typeface="+mn-ea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𝐾𝑖𝑛𝑔</m:t>
                    </m:r>
                    <m:d>
                      <m:dPr>
                        <m:ctrlPr>
                          <a:rPr lang="en-US" altLang="ko-KR" sz="2000" i="1" spc="-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pc="-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𝑃𝑒𝑟𝑠𝑜𝑛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spc="-100" smtClean="0">
                    <a:latin typeface="+mn-ea"/>
                  </a:rPr>
                  <a:t>		“For all, x is a King and x is a Person”</a:t>
                </a:r>
                <a:endParaRPr lang="en-US" altLang="ko-KR" sz="2000" spc="-100">
                  <a:latin typeface="+mn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>
                    <a:latin typeface="+mn-ea"/>
                  </a:rPr>
                  <a:t>	- </a:t>
                </a:r>
                <a:r>
                  <a:rPr lang="en-US" altLang="ko-KR" sz="2000" spc="-100" smtClean="0">
                    <a:latin typeface="+mn-ea"/>
                  </a:rPr>
                  <a:t>Existential </a:t>
                </a:r>
                <a:r>
                  <a:rPr lang="en-US" altLang="ko-KR" sz="2000" spc="-100">
                    <a:latin typeface="+mn-ea"/>
                  </a:rPr>
                  <a:t>quantification (</a:t>
                </a:r>
                <a14:m>
                  <m:oMath xmlns:m="http://schemas.openxmlformats.org/officeDocument/2006/math">
                    <m:r>
                      <a:rPr lang="en-US" altLang="ko-KR" sz="200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ko-KR" sz="2000" spc="-100" smtClean="0">
                    <a:latin typeface="+mn-ea"/>
                  </a:rPr>
                  <a:t>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>
                    <a:latin typeface="+mn-ea"/>
                  </a:rPr>
                  <a:t>	</a:t>
                </a:r>
                <a:r>
                  <a:rPr lang="en-US" altLang="ko-KR" sz="2000" spc="-100" smtClean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00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𝐶𝑟𝑜𝑤𝑛</m:t>
                    </m:r>
                    <m:d>
                      <m:dPr>
                        <m:ctrlPr>
                          <a:rPr lang="en-US" altLang="ko-KR" sz="2000" b="0" i="1" spc="-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𝑂𝑛𝐻𝑒𝑎𝑑</m:t>
                    </m:r>
                    <m:d>
                      <m:dPr>
                        <m:ctrlPr>
                          <a:rPr lang="en-US" altLang="ko-KR" sz="2000" b="0" i="1" spc="-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r>
                  <a:rPr lang="en-US" altLang="ko-KR" sz="2000" b="0" spc="-100" smtClean="0">
                    <a:latin typeface="+mn-ea"/>
                    <a:ea typeface="Cambria Math" panose="02040503050406030204" pitchFamily="18" charset="0"/>
                  </a:rPr>
                  <a:t>	“There exists an x such that …”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 smtClean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𝐶𝑟𝑜𝑤𝑛</m:t>
                    </m:r>
                    <m:d>
                      <m:dPr>
                        <m:ctrlPr>
                          <a:rPr lang="en-US" altLang="ko-KR" sz="2000" i="1" spc="-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pc="-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𝑂𝑛𝐻𝑒𝑎𝑑</m:t>
                    </m:r>
                    <m:d>
                      <m:dPr>
                        <m:ctrlPr>
                          <a:rPr lang="en-US" altLang="ko-KR" sz="2000" i="1" spc="-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pc="-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 spc="-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i="1" spc="-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𝐽𝑜h𝑛</m:t>
                        </m:r>
                      </m:e>
                    </m:d>
                  </m:oMath>
                </a14:m>
                <a:r>
                  <a:rPr lang="en-US" altLang="ko-KR" sz="2000" spc="-100" smtClean="0">
                    <a:latin typeface="+mn-ea"/>
                  </a:rPr>
                  <a:t>	“</a:t>
                </a:r>
                <a:r>
                  <a:rPr lang="en-US" altLang="ko-KR" sz="2000" spc="-100">
                    <a:latin typeface="+mn-ea"/>
                    <a:ea typeface="Cambria Math" panose="02040503050406030204" pitchFamily="18" charset="0"/>
                  </a:rPr>
                  <a:t>There exists an </a:t>
                </a:r>
                <a:r>
                  <a:rPr lang="en-US" altLang="ko-KR" sz="2000" spc="-100" smtClean="0">
                    <a:latin typeface="+mn-ea"/>
                    <a:ea typeface="Cambria Math" panose="02040503050406030204" pitchFamily="18" charset="0"/>
                  </a:rPr>
                  <a:t>x, if x is Crwon, then x is …</a:t>
                </a:r>
                <a:r>
                  <a:rPr lang="en-US" altLang="ko-KR" sz="2000" spc="-100" smtClean="0">
                    <a:latin typeface="+mn-ea"/>
                  </a:rPr>
                  <a:t>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 smtClean="0">
                    <a:latin typeface="+mn-ea"/>
                  </a:rPr>
                  <a:t>	- Nested quantifiers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>
                    <a:latin typeface="+mn-ea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𝐵𝑟𝑜𝑡h𝑒𝑟</m:t>
                    </m:r>
                    <m:d>
                      <m:dPr>
                        <m:ctrlPr>
                          <a:rPr lang="en-US" altLang="ko-KR" sz="2000" i="1" spc="-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pc="-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 spc="-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spc="-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𝑆𝑖𝑏𝑙𝑖𝑛𝑔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spc="-100">
                  <a:latin typeface="+mn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>
                    <a:latin typeface="+mn-ea"/>
                  </a:rPr>
                  <a:t>	</a:t>
                </a:r>
                <a:r>
                  <a:rPr lang="en-US" altLang="ko-KR" sz="2000" spc="-100" smtClean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00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𝐿𝑜𝑣𝑒𝑠</m:t>
                    </m:r>
                    <m:d>
                      <m:dPr>
                        <m:ctrlPr>
                          <a:rPr lang="en-US" altLang="ko-KR" sz="2000" b="0" i="1" spc="-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sz="2000" b="0" spc="-100" smtClean="0">
                  <a:latin typeface="+mn-ea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03" y="1382616"/>
                <a:ext cx="10443991" cy="4555093"/>
              </a:xfrm>
              <a:prstGeom prst="rect">
                <a:avLst/>
              </a:prstGeom>
              <a:blipFill>
                <a:blip r:embed="rId5"/>
                <a:stretch>
                  <a:fillRect l="-642" t="-8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4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471"/>
    </mc:Choice>
    <mc:Fallback xmlns="">
      <p:transition spd="slow" advTm="28647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Syntax and Semantics of FOL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667" y="1382616"/>
            <a:ext cx="147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Exercises(1)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pPr marL="457200" lvl="1" indent="0" fontAlgn="base">
              <a:buNone/>
            </a:pPr>
            <a:endParaRPr lang="en-US" altLang="ko-KR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Whoever can read is literate. (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읽을 수 있으면 문맹이 아니다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Monkeys are not literate. (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원숭이는 문맹이다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Some monkeys are intelligent. (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어떤 원숭이는 지능적이다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fontAlgn="base">
              <a:buNone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Some who are intelligent cannot read. (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지능적이어도 문맹일 수 있다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975572" y="4141684"/>
            <a:ext cx="3462908" cy="1980034"/>
            <a:chOff x="975572" y="4141684"/>
            <a:chExt cx="3462908" cy="198003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572" y="4141684"/>
              <a:ext cx="31623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622" y="4655265"/>
              <a:ext cx="319087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530" y="5231329"/>
              <a:ext cx="32575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055" y="5807393"/>
              <a:ext cx="340042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1651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222"/>
    </mc:Choice>
    <mc:Fallback xmlns="">
      <p:transition spd="slow" advTm="1742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47" y="1467523"/>
            <a:ext cx="7353981" cy="4368430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Syntax and Semantics of FOL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667" y="1382616"/>
            <a:ext cx="147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Exercises(2)</a:t>
            </a:r>
          </a:p>
        </p:txBody>
      </p:sp>
    </p:spTree>
    <p:extLst>
      <p:ext uri="{BB962C8B-B14F-4D97-AF65-F5344CB8AC3E}">
        <p14:creationId xmlns:p14="http://schemas.microsoft.com/office/powerpoint/2010/main" val="219837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23"/>
    </mc:Choice>
    <mc:Fallback xmlns="">
      <p:transition spd="slow" advTm="9662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Using First-Order Logic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5503" y="1382616"/>
                <a:ext cx="10443991" cy="4251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altLang="ko-KR" sz="2000" b="1" spc="-100" smtClean="0">
                    <a:solidFill>
                      <a:srgbClr val="C00000"/>
                    </a:solidFill>
                    <a:latin typeface="+mn-ea"/>
                  </a:rPr>
                  <a:t>Assertions </a:t>
                </a:r>
                <a:r>
                  <a:rPr lang="en-US" altLang="ko-KR" sz="2000" b="1" spc="-100">
                    <a:solidFill>
                      <a:srgbClr val="C00000"/>
                    </a:solidFill>
                    <a:latin typeface="+mn-ea"/>
                  </a:rPr>
                  <a:t>into </a:t>
                </a:r>
                <a:r>
                  <a:rPr lang="en-US" altLang="ko-KR" sz="2000" b="1" spc="-100" smtClean="0">
                    <a:solidFill>
                      <a:srgbClr val="C00000"/>
                    </a:solidFill>
                    <a:latin typeface="+mn-ea"/>
                  </a:rPr>
                  <a:t>KB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 smtClean="0">
                    <a:solidFill>
                      <a:schemeClr val="tx1"/>
                    </a:solidFill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𝑇𝐸𝐿𝐿</m:t>
                    </m:r>
                    <m:d>
                      <m:dPr>
                        <m:ctrlPr>
                          <a:rPr lang="en-US" altLang="ko-KR" sz="200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𝐾𝐵</m:t>
                        </m:r>
                        <m:r>
                          <a:rPr lang="en-US" altLang="ko-KR" sz="20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𝐾𝑖𝑛𝑔</m:t>
                        </m:r>
                        <m:d>
                          <m:dPr>
                            <m:ctrlPr>
                              <a:rPr lang="en-US" altLang="ko-KR" sz="2000" i="1" spc="-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pc="-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000" spc="-100" smtClean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 smtClean="0">
                    <a:solidFill>
                      <a:schemeClr val="tx1"/>
                    </a:solidFill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𝑇𝐸𝐿𝐿</m:t>
                    </m:r>
                    <m:d>
                      <m:dPr>
                        <m:ctrlPr>
                          <a:rPr lang="en-US" altLang="ko-KR" sz="20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𝐾𝐵</m:t>
                        </m:r>
                        <m:r>
                          <a:rPr lang="en-US" altLang="ko-KR" sz="20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∀</m:t>
                        </m:r>
                        <m:r>
                          <a:rPr lang="en-US" altLang="ko-KR" sz="20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𝐾𝑖𝑛𝑔</m:t>
                        </m:r>
                        <m:d>
                          <m:dPr>
                            <m:ctrlPr>
                              <a:rPr lang="en-US" altLang="ko-KR" sz="2000" b="0" i="1" spc="-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pc="-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altLang="ko-KR" sz="20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𝑃𝑒𝑟𝑠𝑜𝑛</m:t>
                        </m:r>
                        <m:d>
                          <m:dPr>
                            <m:ctrlPr>
                              <a:rPr lang="en-US" altLang="ko-KR" sz="2000" b="0" i="1" spc="-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pc="-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000" b="0" spc="-100" smtClean="0">
                  <a:solidFill>
                    <a:schemeClr val="tx1"/>
                  </a:solidFill>
                  <a:latin typeface="+mn-ea"/>
                  <a:ea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 smtClean="0">
                    <a:latin typeface="+mn-ea"/>
                  </a:rPr>
                  <a:t>	…</a:t>
                </a:r>
                <a:endParaRPr lang="en-US" altLang="ko-KR" sz="2000" spc="-100">
                  <a:latin typeface="+mn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b="1" spc="-100" smtClean="0">
                    <a:solidFill>
                      <a:srgbClr val="C00000"/>
                    </a:solidFill>
                    <a:latin typeface="+mn-ea"/>
                  </a:rPr>
                  <a:t>Query to KB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 smtClean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𝐴𝑆𝐾</m:t>
                    </m:r>
                    <m:d>
                      <m:dPr>
                        <m:ctrlPr>
                          <a:rPr lang="en-US" altLang="ko-KR" sz="2000" b="0" i="1" spc="-1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</a:rPr>
                          <m:t>𝐾𝐵</m:t>
                        </m:r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</a:rPr>
                          <m:t>𝐾𝑖𝑛𝑔</m:t>
                        </m:r>
                        <m:d>
                          <m:dPr>
                            <m:ctrlPr>
                              <a:rPr lang="en-US" altLang="ko-KR" sz="2000" b="0" i="1" spc="-1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pc="-100" smtClean="0"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000" b="0" spc="-100" smtClean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𝑇𝑟𝑢𝑒</m:t>
                    </m:r>
                  </m:oMath>
                </a14:m>
                <a:endParaRPr lang="en-US" altLang="ko-KR" sz="2000" b="0" spc="-100" smtClean="0">
                  <a:latin typeface="+mn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 smtClean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𝐴𝑆𝐾</m:t>
                    </m:r>
                    <m:d>
                      <m:dPr>
                        <m:ctrlPr>
                          <a:rPr lang="en-US" altLang="ko-KR" sz="2000" b="0" i="1" spc="-1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</a:rPr>
                          <m:t>𝐾𝐵</m:t>
                        </m:r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</a:rPr>
                          <m:t>, ∃</m:t>
                        </m:r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𝑃𝑒𝑟𝑠𝑜𝑛</m:t>
                        </m:r>
                        <m:d>
                          <m:dPr>
                            <m:ctrlPr>
                              <a:rPr lang="en-US" altLang="ko-KR" sz="2000" b="0" i="1" spc="-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pc="-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000" b="0" spc="-100" smtClean="0">
                    <a:latin typeface="+mn-ea"/>
                    <a:ea typeface="Cambria Math" panose="02040503050406030204" pitchFamily="18" charset="0"/>
                  </a:rPr>
                  <a:t>		</a:t>
                </a:r>
                <a:r>
                  <a:rPr lang="en-US" altLang="ko-KR" sz="2000" spc="-10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𝑇𝑟𝑢𝑒</m:t>
                    </m:r>
                  </m:oMath>
                </a14:m>
                <a:endParaRPr lang="en-US" altLang="ko-KR" sz="2000" b="0" spc="-100" smtClean="0"/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 smtClean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𝐴𝑆𝐾𝑉𝐴𝑅𝑆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𝑃𝑒𝑟𝑠𝑜𝑛</m:t>
                    </m:r>
                    <m:d>
                      <m:dPr>
                        <m:ctrlPr>
                          <a:rPr lang="en-US" altLang="ko-KR" sz="2000" b="0" i="1" spc="-1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spc="-100" smtClean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𝑅𝑖𝑐h𝑎𝑟𝑑</m:t>
                    </m:r>
                  </m:oMath>
                </a14:m>
                <a:r>
                  <a:rPr lang="en-US" altLang="ko-KR" sz="2000" spc="-100" smtClean="0">
                    <a:latin typeface="+mn-ea"/>
                  </a:rPr>
                  <a:t>}, </a:t>
                </a:r>
                <a14:m>
                  <m:oMath xmlns:m="http://schemas.openxmlformats.org/officeDocument/2006/math">
                    <m:r>
                      <a:rPr lang="en-US" altLang="ko-KR" sz="2000" i="1" spc="-1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𝐽𝑜h𝑛</m:t>
                    </m:r>
                  </m:oMath>
                </a14:m>
                <a:r>
                  <a:rPr lang="en-US" altLang="ko-KR" sz="2000" spc="-100" smtClean="0">
                    <a:latin typeface="+mn-ea"/>
                  </a:rPr>
                  <a:t>}, …</a:t>
                </a:r>
                <a:endParaRPr lang="en-US" altLang="ko-KR" sz="2000" spc="-100">
                  <a:latin typeface="+mn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ko-KR" sz="2000" spc="-100" smtClean="0">
                  <a:latin typeface="+mn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03" y="1382616"/>
                <a:ext cx="10443991" cy="4251933"/>
              </a:xfrm>
              <a:prstGeom prst="rect">
                <a:avLst/>
              </a:prstGeom>
              <a:blipFill>
                <a:blip r:embed="rId5"/>
                <a:stretch>
                  <a:fillRect l="-642" t="-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657" y="782909"/>
            <a:ext cx="4851044" cy="351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3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462"/>
    </mc:Choice>
    <mc:Fallback xmlns="">
      <p:transition spd="slow" advTm="20546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Using First-Order Logic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503" y="1382616"/>
            <a:ext cx="10443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The Kinship Domain</a:t>
            </a:r>
            <a:endParaRPr lang="en-US" altLang="ko-KR" sz="2000" spc="-10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895" y="1995247"/>
            <a:ext cx="5823177" cy="36762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113" y="5810499"/>
            <a:ext cx="3062287" cy="29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8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933"/>
    </mc:Choice>
    <mc:Fallback xmlns="">
      <p:transition spd="slow" advTm="12793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Using First-Order Logic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503" y="1382616"/>
            <a:ext cx="104439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The Wumpus World</a:t>
            </a:r>
          </a:p>
          <a:p>
            <a:pPr>
              <a:spcBef>
                <a:spcPts val="1200"/>
              </a:spcBef>
            </a:pPr>
            <a:endParaRPr lang="en-US" altLang="ko-KR" spc="-100">
              <a:latin typeface="+mn-ea"/>
            </a:endParaRPr>
          </a:p>
          <a:p>
            <a:pPr>
              <a:spcBef>
                <a:spcPts val="1200"/>
              </a:spcBef>
            </a:pPr>
            <a:endParaRPr lang="en-US" altLang="ko-KR" spc="-100" smtClean="0">
              <a:latin typeface="+mn-ea"/>
            </a:endParaRPr>
          </a:p>
          <a:p>
            <a:pPr>
              <a:spcBef>
                <a:spcPts val="1200"/>
              </a:spcBef>
            </a:pPr>
            <a:endParaRPr lang="en-US" altLang="ko-KR" spc="-100">
              <a:latin typeface="+mn-ea"/>
            </a:endParaRPr>
          </a:p>
          <a:p>
            <a:pPr>
              <a:spcBef>
                <a:spcPts val="1200"/>
              </a:spcBef>
            </a:pPr>
            <a:endParaRPr lang="en-US" altLang="ko-KR" spc="-100" smtClean="0">
              <a:latin typeface="+mn-ea"/>
            </a:endParaRPr>
          </a:p>
          <a:p>
            <a:pPr>
              <a:spcBef>
                <a:spcPts val="1200"/>
              </a:spcBef>
            </a:pPr>
            <a:endParaRPr lang="en-US" altLang="ko-KR" spc="-100">
              <a:latin typeface="+mn-ea"/>
            </a:endParaRPr>
          </a:p>
          <a:p>
            <a:pPr>
              <a:spcBef>
                <a:spcPts val="1200"/>
              </a:spcBef>
            </a:pPr>
            <a:endParaRPr lang="en-US" altLang="ko-KR" spc="-100" smtClean="0">
              <a:latin typeface="+mn-ea"/>
            </a:endParaRPr>
          </a:p>
          <a:p>
            <a:pPr>
              <a:spcBef>
                <a:spcPts val="1200"/>
              </a:spcBef>
            </a:pPr>
            <a:endParaRPr lang="en-US" altLang="ko-KR" spc="-100">
              <a:latin typeface="+mn-ea"/>
            </a:endParaRPr>
          </a:p>
          <a:p>
            <a:pPr>
              <a:spcBef>
                <a:spcPts val="1200"/>
              </a:spcBef>
            </a:pPr>
            <a:endParaRPr lang="en-US" altLang="ko-KR" spc="-100" smtClean="0"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en-US" altLang="ko-KR" spc="-100">
                <a:latin typeface="+mn-ea"/>
              </a:rPr>
              <a:t>	</a:t>
            </a:r>
            <a:r>
              <a:rPr lang="en-US" altLang="ko-KR" spc="-100" smtClean="0">
                <a:latin typeface="+mn-ea"/>
              </a:rPr>
              <a:t>    …</a:t>
            </a:r>
          </a:p>
          <a:p>
            <a:pPr>
              <a:spcBef>
                <a:spcPts val="1200"/>
              </a:spcBef>
            </a:pPr>
            <a:r>
              <a:rPr lang="en-US" altLang="ko-KR" sz="2000" spc="-100" smtClean="0">
                <a:latin typeface="+mn-ea"/>
                <a:ea typeface="HY헤드라인M" panose="02030600000101010101" pitchFamily="18" charset="-127"/>
              </a:rPr>
              <a:t>            ☞</a:t>
            </a:r>
            <a:endParaRPr lang="en-US" altLang="ko-KR" sz="2000" spc="-10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014" y="2055360"/>
            <a:ext cx="4773386" cy="9621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807" y="5734168"/>
            <a:ext cx="2707822" cy="3101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014" y="3232979"/>
            <a:ext cx="6209534" cy="19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6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15"/>
    </mc:Choice>
    <mc:Fallback xmlns="">
      <p:transition spd="slow" advTm="7361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0" y="2910772"/>
            <a:ext cx="12192000" cy="794759"/>
          </a:xfrm>
        </p:spPr>
        <p:txBody>
          <a:bodyPr/>
          <a:lstStyle/>
          <a:p>
            <a:pPr algn="l"/>
            <a:r>
              <a:rPr lang="en-US" altLang="ko-KR" smtClean="0"/>
              <a:t>                    End of Chap. 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61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323"/>
    </mc:Choice>
    <mc:Fallback xmlns="">
      <p:transition spd="slow" advTm="6032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2730902" y="3348757"/>
            <a:ext cx="6730195" cy="2036564"/>
          </a:xfrm>
        </p:spPr>
        <p:txBody>
          <a:bodyPr>
            <a:noAutofit/>
          </a:bodyPr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ko-KR" sz="2200" smtClean="0">
                <a:solidFill>
                  <a:schemeClr val="tx1"/>
                </a:solidFill>
                <a:cs typeface="Times New Roman" panose="02020603050405020304" pitchFamily="18" charset="0"/>
              </a:rPr>
              <a:t>The Wumpus World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ko-KR" sz="2200">
                <a:solidFill>
                  <a:schemeClr val="tx1"/>
                </a:solidFill>
                <a:cs typeface="Times New Roman" panose="02020603050405020304" pitchFamily="18" charset="0"/>
              </a:rPr>
              <a:t>First-Order Logic </a:t>
            </a:r>
            <a:endParaRPr lang="en-US" altLang="ko-KR" sz="220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ko-KR" sz="2200" smtClean="0">
                <a:solidFill>
                  <a:schemeClr val="tx1"/>
                </a:solidFill>
                <a:cs typeface="Times New Roman" panose="02020603050405020304" pitchFamily="18" charset="0"/>
              </a:rPr>
              <a:t>Syntax </a:t>
            </a:r>
            <a:r>
              <a:rPr lang="en-US" altLang="ko-KR" sz="2200">
                <a:solidFill>
                  <a:schemeClr val="tx1"/>
                </a:solidFill>
                <a:cs typeface="Times New Roman" panose="02020603050405020304" pitchFamily="18" charset="0"/>
              </a:rPr>
              <a:t>and Semantics of FOL</a:t>
            </a:r>
            <a:endParaRPr lang="en-US" altLang="ko-KR" sz="220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ko-KR" sz="2200" smtClean="0">
                <a:solidFill>
                  <a:schemeClr val="tx1"/>
                </a:solidFill>
                <a:cs typeface="Times New Roman" panose="02020603050405020304" pitchFamily="18" charset="0"/>
              </a:rPr>
              <a:t>Using First-Order Logic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              8. First-Order Logic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5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14"/>
    </mc:Choice>
    <mc:Fallback xmlns="">
      <p:transition spd="slow" advTm="9201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 Wumpus World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503" y="1382616"/>
            <a:ext cx="1044399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Problem Description</a:t>
            </a:r>
          </a:p>
          <a:p>
            <a:pPr>
              <a:spcBef>
                <a:spcPts val="1200"/>
              </a:spcBef>
            </a:pPr>
            <a:r>
              <a:rPr lang="en-US" altLang="ko-KR" sz="2000" spc="-100">
                <a:latin typeface="+mn-ea"/>
              </a:rPr>
              <a:t>	</a:t>
            </a:r>
            <a:r>
              <a:rPr lang="en-US" altLang="ko-KR" sz="2000" spc="-100" smtClean="0">
                <a:latin typeface="+mn-ea"/>
              </a:rPr>
              <a:t>- A Cave of 4ⅹ4 rooms</a:t>
            </a:r>
          </a:p>
          <a:p>
            <a:pPr>
              <a:spcBef>
                <a:spcPts val="1200"/>
              </a:spcBef>
            </a:pPr>
            <a:r>
              <a:rPr lang="en-US" altLang="ko-KR" sz="2000" spc="-100">
                <a:latin typeface="+mn-ea"/>
              </a:rPr>
              <a:t>	</a:t>
            </a:r>
            <a:r>
              <a:rPr lang="en-US" altLang="ko-KR" sz="2000" spc="-100" smtClean="0">
                <a:latin typeface="+mn-ea"/>
              </a:rPr>
              <a:t>- Wumpus, the monster</a:t>
            </a:r>
          </a:p>
          <a:p>
            <a:pPr>
              <a:spcBef>
                <a:spcPts val="1200"/>
              </a:spcBef>
            </a:pPr>
            <a:r>
              <a:rPr lang="en-US" altLang="ko-KR" sz="2000" spc="-100">
                <a:latin typeface="+mn-ea"/>
              </a:rPr>
              <a:t>	</a:t>
            </a:r>
            <a:r>
              <a:rPr lang="en-US" altLang="ko-KR" sz="2000" spc="-100" smtClean="0">
                <a:latin typeface="+mn-ea"/>
              </a:rPr>
              <a:t>- PIT, a bottomless room</a:t>
            </a:r>
          </a:p>
          <a:p>
            <a:pPr>
              <a:spcBef>
                <a:spcPts val="1200"/>
              </a:spcBef>
            </a:pPr>
            <a:r>
              <a:rPr lang="en-US" altLang="ko-KR" sz="2000" spc="-100">
                <a:latin typeface="+mn-ea"/>
              </a:rPr>
              <a:t>	</a:t>
            </a:r>
            <a:r>
              <a:rPr lang="en-US" altLang="ko-KR" sz="2000" spc="-100" smtClean="0">
                <a:latin typeface="+mn-ea"/>
              </a:rPr>
              <a:t>- Agent: 5 sensors, 1 arrow, </a:t>
            </a:r>
          </a:p>
          <a:p>
            <a:pPr>
              <a:spcBef>
                <a:spcPts val="1200"/>
              </a:spcBef>
            </a:pPr>
            <a:r>
              <a:rPr lang="en-US" altLang="ko-KR" sz="2000" spc="-100" smtClean="0">
                <a:latin typeface="+mn-ea"/>
              </a:rPr>
              <a:t>	- Goal: find the Gold and escape from the cave</a:t>
            </a:r>
          </a:p>
          <a:p>
            <a:pPr>
              <a:spcBef>
                <a:spcPts val="1200"/>
              </a:spcBef>
            </a:pPr>
            <a:endParaRPr lang="en-US" altLang="ko-KR" sz="2000" spc="-100"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0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☞ </a:t>
            </a:r>
            <a:r>
              <a:rPr lang="en-US" altLang="ko-KR" sz="2000" spc="-100" smtClean="0">
                <a:latin typeface="+mn-ea"/>
              </a:rPr>
              <a:t>A</a:t>
            </a:r>
            <a:r>
              <a:rPr lang="en-US" altLang="ko-KR" sz="2000" b="1" spc="-100" smtClean="0">
                <a:latin typeface="+mn-ea"/>
              </a:rPr>
              <a:t> </a:t>
            </a: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Knowledge-Based Agent </a:t>
            </a:r>
            <a:r>
              <a:rPr lang="en-US" altLang="ko-KR" sz="2000" spc="-100" smtClean="0">
                <a:latin typeface="+mn-ea"/>
              </a:rPr>
              <a:t>is needed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169" y="1880637"/>
            <a:ext cx="4038898" cy="3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63"/>
    </mc:Choice>
    <mc:Fallback xmlns="">
      <p:transition spd="slow" advTm="13536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 Wumpus World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503" y="1382616"/>
            <a:ext cx="104439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PEAS Descriptions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00" smtClean="0">
                <a:latin typeface="+mn-ea"/>
              </a:rPr>
              <a:t>	</a:t>
            </a:r>
            <a:r>
              <a:rPr lang="en-US" altLang="ko-KR" sz="2000" spc="-100">
                <a:latin typeface="+mn-ea"/>
              </a:rPr>
              <a:t>- </a:t>
            </a:r>
            <a:r>
              <a:rPr lang="en-US" altLang="ko-KR" sz="2000" spc="-100" smtClean="0">
                <a:latin typeface="+mn-ea"/>
              </a:rPr>
              <a:t>Performance measure</a:t>
            </a:r>
            <a:endParaRPr lang="en-US" altLang="ko-KR" sz="2000" spc="-100"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en-US" altLang="ko-KR" sz="2000" spc="-100" smtClean="0">
                <a:latin typeface="+mn-ea"/>
              </a:rPr>
              <a:t>	- Environment</a:t>
            </a:r>
          </a:p>
          <a:p>
            <a:pPr>
              <a:spcBef>
                <a:spcPts val="1200"/>
              </a:spcBef>
            </a:pPr>
            <a:r>
              <a:rPr lang="en-US" altLang="ko-KR" sz="2000" spc="-100">
                <a:latin typeface="+mn-ea"/>
              </a:rPr>
              <a:t>	</a:t>
            </a:r>
            <a:r>
              <a:rPr lang="en-US" altLang="ko-KR" sz="2000" spc="-100" smtClean="0">
                <a:latin typeface="+mn-ea"/>
              </a:rPr>
              <a:t>- Actuators</a:t>
            </a:r>
          </a:p>
          <a:p>
            <a:pPr>
              <a:spcBef>
                <a:spcPts val="1200"/>
              </a:spcBef>
            </a:pPr>
            <a:r>
              <a:rPr lang="en-US" altLang="ko-KR" sz="2000" spc="-100">
                <a:latin typeface="+mn-ea"/>
              </a:rPr>
              <a:t>	</a:t>
            </a:r>
            <a:r>
              <a:rPr lang="en-US" altLang="ko-KR" sz="2000" spc="-100" smtClean="0">
                <a:latin typeface="+mn-ea"/>
              </a:rPr>
              <a:t>- Sensors</a:t>
            </a:r>
            <a:r>
              <a:rPr lang="en-US" altLang="ko-KR" sz="2000" spc="-100">
                <a:latin typeface="+mn-ea"/>
              </a:rPr>
              <a:t>	</a:t>
            </a:r>
            <a:endParaRPr lang="en-US" altLang="ko-KR" sz="2000" b="1" spc="-1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997" y="1078947"/>
            <a:ext cx="6348558" cy="563617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819" y="4111240"/>
            <a:ext cx="2464110" cy="242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3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347"/>
    </mc:Choice>
    <mc:Fallback xmlns="">
      <p:transition spd="slow" advTm="40334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 Wumpus World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503" y="1382616"/>
            <a:ext cx="10443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The First Two Steps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343" y="1930466"/>
            <a:ext cx="8315269" cy="46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5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280"/>
    </mc:Choice>
    <mc:Fallback xmlns="">
      <p:transition spd="slow" advTm="12628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 Wumpus World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503" y="1382616"/>
            <a:ext cx="104439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Two Later Stages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00" smtClean="0">
                <a:latin typeface="+mn-ea"/>
              </a:rPr>
              <a:t>	</a:t>
            </a:r>
            <a:endParaRPr lang="en-US" altLang="ko-KR" sz="2000" b="1" spc="-1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697" y="1990976"/>
            <a:ext cx="8209601" cy="461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3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013"/>
    </mc:Choice>
    <mc:Fallback xmlns="">
      <p:transition spd="slow" advTm="17801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First-Order Logic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503" y="1382616"/>
            <a:ext cx="104439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Logic is a Formal Language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00" smtClean="0">
                <a:latin typeface="+mn-ea"/>
              </a:rPr>
              <a:t>	</a:t>
            </a:r>
            <a:r>
              <a:rPr lang="en-US" altLang="ko-KR" sz="2000" spc="-100">
                <a:latin typeface="+mn-ea"/>
              </a:rPr>
              <a:t>- </a:t>
            </a:r>
            <a:r>
              <a:rPr lang="en-US" altLang="ko-KR" sz="2000" spc="-100" smtClean="0">
                <a:latin typeface="+mn-ea"/>
              </a:rPr>
              <a:t>Represent the Knowledge</a:t>
            </a:r>
            <a:endParaRPr lang="en-US" altLang="ko-KR" sz="2000" spc="-100"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en-US" altLang="ko-KR" sz="2000" spc="-100" smtClean="0">
                <a:latin typeface="+mn-ea"/>
              </a:rPr>
              <a:t>	- Reasoning(Inference) based on the Knowledge</a:t>
            </a:r>
            <a:endParaRPr lang="en-US" altLang="ko-KR" sz="2000" b="1" spc="-1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006" y="3135195"/>
            <a:ext cx="9041132" cy="2835299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954593" y="4316359"/>
            <a:ext cx="658906" cy="2054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0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718"/>
    </mc:Choice>
    <mc:Fallback xmlns="">
      <p:transition spd="slow" advTm="16671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Syntax and Semantics of FOL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180" y="1162848"/>
            <a:ext cx="6350528" cy="55522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503" y="1382616"/>
            <a:ext cx="10443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BNF specifications:</a:t>
            </a:r>
          </a:p>
        </p:txBody>
      </p:sp>
    </p:spTree>
    <p:extLst>
      <p:ext uri="{BB962C8B-B14F-4D97-AF65-F5344CB8AC3E}">
        <p14:creationId xmlns:p14="http://schemas.microsoft.com/office/powerpoint/2010/main" val="80042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757"/>
    </mc:Choice>
    <mc:Fallback xmlns="">
      <p:transition spd="slow" advTm="21375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Syntax and Semantics of FOL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5503" y="1382616"/>
                <a:ext cx="10443991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altLang="ko-KR" sz="2000" b="1" spc="-100" smtClean="0">
                    <a:solidFill>
                      <a:srgbClr val="C00000"/>
                    </a:solidFill>
                    <a:latin typeface="+mn-ea"/>
                  </a:rPr>
                  <a:t>Symbols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 smtClean="0">
                    <a:latin typeface="+mn-ea"/>
                  </a:rPr>
                  <a:t>	- Constant, Variable: </a:t>
                </a:r>
                <a:r>
                  <a:rPr lang="en-US" altLang="ko-KR" sz="2000" spc="-100" smtClean="0">
                    <a:solidFill>
                      <a:srgbClr val="C00000"/>
                    </a:solidFill>
                    <a:latin typeface="+mn-ea"/>
                  </a:rPr>
                  <a:t>objects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>
                    <a:latin typeface="+mn-ea"/>
                  </a:rPr>
                  <a:t>	</a:t>
                </a:r>
                <a:r>
                  <a:rPr lang="en-US" altLang="ko-KR" sz="2000" spc="-100" smtClean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000" i="1" spc="-10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pc="-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pc="-1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altLang="ko-KR" sz="2000" spc="-100">
                  <a:latin typeface="+mn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>
                    <a:latin typeface="+mn-ea"/>
                  </a:rPr>
                  <a:t>	- </a:t>
                </a:r>
                <a:r>
                  <a:rPr lang="en-US" altLang="ko-KR" sz="2000" spc="-100" smtClean="0">
                    <a:latin typeface="+mn-ea"/>
                  </a:rPr>
                  <a:t>Predicate: </a:t>
                </a:r>
                <a:r>
                  <a:rPr lang="en-US" altLang="ko-KR" sz="2000" spc="-100" smtClean="0">
                    <a:solidFill>
                      <a:srgbClr val="C00000"/>
                    </a:solidFill>
                    <a:latin typeface="+mn-ea"/>
                  </a:rPr>
                  <a:t>relations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b="1" spc="-100">
                    <a:solidFill>
                      <a:srgbClr val="C00000"/>
                    </a:solidFill>
                    <a:latin typeface="+mn-ea"/>
                  </a:rPr>
                  <a:t>	</a:t>
                </a:r>
                <a:r>
                  <a:rPr lang="en-US" altLang="ko-KR" sz="2000" spc="-100" smtClean="0">
                    <a:solidFill>
                      <a:schemeClr val="tx1"/>
                    </a:solidFill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altLang="ko-KR" sz="2000" b="0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b="0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𝐹𝑎𝑙𝑠𝑒</m:t>
                    </m:r>
                    <m:r>
                      <a:rPr lang="en-US" altLang="ko-KR" sz="2000" b="0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b="0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𝑃𝑒𝑟𝑠𝑜𝑛</m:t>
                    </m:r>
                    <m:r>
                      <a:rPr lang="en-US" altLang="ko-KR" sz="2000" b="0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b="0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𝐾𝑖𝑛𝑔</m:t>
                    </m:r>
                    <m:r>
                      <a:rPr lang="en-US" altLang="ko-KR" sz="2000" b="0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altLang="ko-KR" sz="2000" spc="-100">
                  <a:solidFill>
                    <a:schemeClr val="tx1"/>
                  </a:solidFill>
                  <a:latin typeface="+mn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 smtClean="0">
                    <a:latin typeface="+mn-ea"/>
                  </a:rPr>
                  <a:t>	- Function: </a:t>
                </a:r>
                <a:r>
                  <a:rPr lang="en-US" altLang="ko-KR" sz="2000" spc="-100" smtClean="0">
                    <a:solidFill>
                      <a:srgbClr val="C00000"/>
                    </a:solidFill>
                    <a:latin typeface="+mn-ea"/>
                  </a:rPr>
                  <a:t>functions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b="1" spc="-100">
                    <a:solidFill>
                      <a:srgbClr val="C00000"/>
                    </a:solidFill>
                    <a:latin typeface="+mn-ea"/>
                  </a:rPr>
                  <a:t>	</a:t>
                </a:r>
                <a:r>
                  <a:rPr lang="en-US" altLang="ko-KR" sz="2000" spc="-10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𝑀𝑜𝑡h𝑒𝑟𝑂𝑓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b="0" i="1" spc="-100" smtClean="0">
                        <a:latin typeface="Cambria Math" panose="02040503050406030204" pitchFamily="18" charset="0"/>
                      </a:rPr>
                      <m:t>𝐿𝑒𝑓𝑡𝐿𝑒𝑔</m:t>
                    </m:r>
                    <m:r>
                      <a:rPr lang="en-US" altLang="ko-KR" sz="2000" i="1" spc="-10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altLang="ko-KR" sz="2000" spc="-100" smtClean="0">
                  <a:latin typeface="+mn-ea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ko-KR" sz="2000" spc="-100">
                  <a:latin typeface="+mn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b="1" spc="-100" smtClean="0">
                    <a:solidFill>
                      <a:srgbClr val="C00000"/>
                    </a:solidFill>
                    <a:latin typeface="+mn-ea"/>
                  </a:rPr>
                  <a:t>Terms</a:t>
                </a:r>
                <a:endParaRPr lang="en-US" altLang="ko-KR" sz="2000" b="1" spc="-100">
                  <a:solidFill>
                    <a:srgbClr val="C00000"/>
                  </a:solidFill>
                  <a:latin typeface="+mn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>
                    <a:latin typeface="+mn-ea"/>
                  </a:rPr>
                  <a:t>	- </a:t>
                </a:r>
                <a:r>
                  <a:rPr lang="en-US" altLang="ko-KR" sz="2000" spc="-100" smtClean="0">
                    <a:latin typeface="+mn-ea"/>
                  </a:rPr>
                  <a:t>expression that refers to an object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ko-KR" sz="2000" spc="-100">
                    <a:latin typeface="+mn-ea"/>
                  </a:rPr>
                  <a:t>	</a:t>
                </a:r>
                <a:r>
                  <a:rPr lang="en-US" altLang="ko-KR" sz="2000" spc="-100" smtClean="0">
                    <a:latin typeface="+mn-ea"/>
                  </a:rPr>
                  <a:t>	Constant, Variable, Function(Term, … )</a:t>
                </a:r>
                <a:endParaRPr lang="en-US" altLang="ko-KR" sz="2000" spc="-100">
                  <a:latin typeface="+mn-e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03" y="1382616"/>
                <a:ext cx="10443991" cy="5016758"/>
              </a:xfrm>
              <a:prstGeom prst="rect">
                <a:avLst/>
              </a:prstGeom>
              <a:blipFill>
                <a:blip r:embed="rId5"/>
                <a:stretch>
                  <a:fillRect l="-642" t="-729" b="-1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78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37"/>
    </mc:Choice>
    <mc:Fallback xmlns="">
      <p:transition spd="slow" advTm="5693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7"/>
</p:tagLst>
</file>

<file path=ppt/theme/theme1.xml><?xml version="1.0" encoding="utf-8"?>
<a:theme xmlns:a="http://schemas.openxmlformats.org/drawingml/2006/main" name="kangaroo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</Template>
  <TotalTime>4059</TotalTime>
  <Words>1792</Words>
  <Application>Microsoft Office PowerPoint</Application>
  <PresentationFormat>와이드스크린</PresentationFormat>
  <Paragraphs>220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HY견고딕</vt:lpstr>
      <vt:lpstr>HY헤드라인M</vt:lpstr>
      <vt:lpstr>맑은 고딕</vt:lpstr>
      <vt:lpstr>Arial</vt:lpstr>
      <vt:lpstr>Calibri</vt:lpstr>
      <vt:lpstr>Cambria Math</vt:lpstr>
      <vt:lpstr>Times New Roman</vt:lpstr>
      <vt:lpstr>Wingdings</vt:lpstr>
      <vt:lpstr>kangaroo template</vt:lpstr>
      <vt:lpstr>Topics in Artificial Intelligence</vt:lpstr>
      <vt:lpstr>              8. First-Order Logic</vt:lpstr>
      <vt:lpstr>The Wumpus World</vt:lpstr>
      <vt:lpstr>The Wumpus World</vt:lpstr>
      <vt:lpstr>The Wumpus World</vt:lpstr>
      <vt:lpstr>The Wumpus World</vt:lpstr>
      <vt:lpstr>First-Order Logic</vt:lpstr>
      <vt:lpstr>Syntax and Semantics of FOL</vt:lpstr>
      <vt:lpstr>Syntax and Semantics of FOL</vt:lpstr>
      <vt:lpstr>Syntax and Semantics of FOL</vt:lpstr>
      <vt:lpstr>Syntax and Semantics of FOL</vt:lpstr>
      <vt:lpstr>Syntax and Semantics of FOL</vt:lpstr>
      <vt:lpstr>Syntax and Semantics of FOL</vt:lpstr>
      <vt:lpstr>Using First-Order Logic</vt:lpstr>
      <vt:lpstr>Using First-Order Logic</vt:lpstr>
      <vt:lpstr>Using First-Order Logic</vt:lpstr>
      <vt:lpstr>                    End of Chap.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회의실:  빅 스크린을 활용한 지능형 회의 솔루션 개발</dc:title>
  <dc:creator>Jun Hee Lee</dc:creator>
  <cp:lastModifiedBy>user</cp:lastModifiedBy>
  <cp:revision>420</cp:revision>
  <cp:lastPrinted>2020-10-04T04:23:17Z</cp:lastPrinted>
  <dcterms:created xsi:type="dcterms:W3CDTF">2017-03-02T07:01:03Z</dcterms:created>
  <dcterms:modified xsi:type="dcterms:W3CDTF">2022-10-11T06:38:59Z</dcterms:modified>
</cp:coreProperties>
</file>