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handoutMasterIdLst>
    <p:handoutMasterId r:id="rId28"/>
  </p:handoutMasterIdLst>
  <p:sldIdLst>
    <p:sldId id="393" r:id="rId2"/>
    <p:sldId id="420" r:id="rId3"/>
    <p:sldId id="438" r:id="rId4"/>
    <p:sldId id="439" r:id="rId5"/>
    <p:sldId id="440" r:id="rId6"/>
    <p:sldId id="437" r:id="rId7"/>
    <p:sldId id="442" r:id="rId8"/>
    <p:sldId id="443" r:id="rId9"/>
    <p:sldId id="460" r:id="rId10"/>
    <p:sldId id="459" r:id="rId11"/>
    <p:sldId id="444" r:id="rId12"/>
    <p:sldId id="454" r:id="rId13"/>
    <p:sldId id="455" r:id="rId14"/>
    <p:sldId id="446" r:id="rId15"/>
    <p:sldId id="456" r:id="rId16"/>
    <p:sldId id="447" r:id="rId17"/>
    <p:sldId id="448" r:id="rId18"/>
    <p:sldId id="457" r:id="rId19"/>
    <p:sldId id="449" r:id="rId20"/>
    <p:sldId id="450" r:id="rId21"/>
    <p:sldId id="458" r:id="rId22"/>
    <p:sldId id="461" r:id="rId23"/>
    <p:sldId id="462" r:id="rId24"/>
    <p:sldId id="463" r:id="rId25"/>
    <p:sldId id="344" r:id="rId26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F5EB"/>
    <a:srgbClr val="F6F9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164" autoAdjust="0"/>
    <p:restoredTop sz="80908" autoAdjust="0"/>
  </p:normalViewPr>
  <p:slideViewPr>
    <p:cSldViewPr snapToGrid="0">
      <p:cViewPr varScale="1">
        <p:scale>
          <a:sx n="110" d="100"/>
          <a:sy n="110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21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2F6DAE-7068-4520-8F96-AECF27F942B9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9EB1AA-438D-4B89-ACE7-55E4F515FA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78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81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E1E394-8A55-4477-ADE1-A3317097AEA7}" type="datetimeFigureOut">
              <a:rPr lang="ko-KR" altLang="en-US" smtClean="0"/>
              <a:t>2022-10-19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2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BAD8A-21B6-4D10-A94E-5C31504807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5466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2745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3197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211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7645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04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54511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99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43554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71403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041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4087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433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7736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3748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6663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14458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7367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476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1168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이런 빅 스크린 시장은 지금까지는 주로 학교 교육용으로 </a:t>
            </a:r>
            <a:r>
              <a:rPr lang="en-US" altLang="ko-KR" dirty="0"/>
              <a:t>“</a:t>
            </a:r>
            <a:r>
              <a:rPr lang="ko-KR" altLang="en-US" dirty="0"/>
              <a:t>전자 칠판＂ 이라는 이름으로 보급되었습니다만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앞으로는 기업 시장에서도 많이 도입될 것으로 보입니다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마이크로소프트 </a:t>
            </a:r>
            <a:r>
              <a:rPr lang="ko-KR" altLang="en-US" dirty="0" err="1"/>
              <a:t>서피스</a:t>
            </a:r>
            <a:r>
              <a:rPr lang="ko-KR" altLang="en-US" dirty="0"/>
              <a:t> </a:t>
            </a:r>
            <a:r>
              <a:rPr lang="ko-KR" altLang="en-US" dirty="0" err="1"/>
              <a:t>허브라든가</a:t>
            </a:r>
            <a:r>
              <a:rPr lang="ko-KR" altLang="en-US" dirty="0"/>
              <a:t> 구글 </a:t>
            </a:r>
            <a:r>
              <a:rPr lang="ko-KR" altLang="en-US" dirty="0" err="1"/>
              <a:t>잼보드</a:t>
            </a:r>
            <a:r>
              <a:rPr lang="en-US" altLang="ko-KR" dirty="0"/>
              <a:t>,</a:t>
            </a:r>
            <a:r>
              <a:rPr lang="ko-KR" altLang="en-US" dirty="0"/>
              <a:t> 시스코 스파크 보드 같이 글로벌 대기업에서도 이런 제품들을</a:t>
            </a:r>
            <a:endParaRPr lang="en-US" altLang="ko-KR" dirty="0"/>
          </a:p>
          <a:p>
            <a:r>
              <a:rPr lang="ko-KR" altLang="en-US" dirty="0"/>
              <a:t>내놓고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지금까지는 </a:t>
            </a:r>
            <a:r>
              <a:rPr lang="ko-KR" altLang="en-US" dirty="0" err="1"/>
              <a:t>보시다시피</a:t>
            </a:r>
            <a:r>
              <a:rPr lang="ko-KR" altLang="en-US" dirty="0"/>
              <a:t> 이런 제품들의 가격이 </a:t>
            </a:r>
            <a:r>
              <a:rPr lang="en-US" altLang="ko-KR" dirty="0"/>
              <a:t>2</a:t>
            </a:r>
            <a:r>
              <a:rPr lang="ko-KR" altLang="en-US" dirty="0" err="1"/>
              <a:t>만불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5</a:t>
            </a:r>
            <a:r>
              <a:rPr lang="ko-KR" altLang="en-US" dirty="0"/>
              <a:t>천불 이렇게 굉장히 </a:t>
            </a:r>
            <a:r>
              <a:rPr lang="ko-KR" altLang="en-US" dirty="0" err="1"/>
              <a:t>비싼데요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저희는 향후 </a:t>
            </a:r>
            <a:r>
              <a:rPr lang="en-US" altLang="ko-KR" dirty="0"/>
              <a:t>LCD</a:t>
            </a:r>
            <a:r>
              <a:rPr lang="ko-KR" altLang="en-US" dirty="0"/>
              <a:t> 패널 가격이 떨어짐에 따라 이런 빅 스크린 장치들이 모든 회의실에 하나씩 보급될 것으로 생각하고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BAD8A-21B6-4D10-A94E-5C315048075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812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834776"/>
            <a:ext cx="12192000" cy="2358639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ctr">
              <a:defRPr sz="4800" b="1" cap="none" spc="0" baseline="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80858" y="4669466"/>
            <a:ext cx="6283735" cy="1179257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800" b="1" spc="0" baseline="0">
                <a:solidFill>
                  <a:schemeClr val="tx1"/>
                </a:solidFill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360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60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287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92368" y="6350000"/>
            <a:ext cx="3235082" cy="365125"/>
          </a:xfrm>
        </p:spPr>
        <p:txBody>
          <a:bodyPr/>
          <a:lstStyle>
            <a:lvl1pPr>
              <a:defRPr spc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pc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pc="0">
                <a:solidFill>
                  <a:schemeClr val="tx1"/>
                </a:solidFill>
                <a:latin typeface="+mn-ea"/>
                <a:ea typeface="+mn-ea"/>
              </a:defRPr>
            </a:lvl1pPr>
          </a:lstStyle>
          <a:p>
            <a:fld id="{9E0623C0-F8F5-427F-A761-3E323B5970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492368" y="139943"/>
            <a:ext cx="11341044" cy="813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200" spc="-100" baseline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"/>
          </p:nvPr>
        </p:nvSpPr>
        <p:spPr>
          <a:xfrm>
            <a:off x="492368" y="1319091"/>
            <a:ext cx="11341044" cy="4836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 sz="2000" spc="-100" baseline="0">
                <a:latin typeface="+mn-ea"/>
                <a:ea typeface="+mn-ea"/>
              </a:defRPr>
            </a:lvl1pPr>
            <a:lvl2pPr>
              <a:lnSpc>
                <a:spcPct val="100000"/>
              </a:lnSpc>
              <a:defRPr sz="1800" spc="-100" baseline="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400" spc="-100" baseline="0">
                <a:latin typeface="+mn-ea"/>
                <a:ea typeface="+mn-ea"/>
              </a:defRPr>
            </a:lvl3pPr>
            <a:lvl4pPr>
              <a:lnSpc>
                <a:spcPct val="100000"/>
              </a:lnSpc>
              <a:defRPr sz="1200" spc="-100">
                <a:latin typeface="+mn-ea"/>
                <a:ea typeface="+mn-ea"/>
              </a:defRPr>
            </a:lvl4pPr>
            <a:lvl5pPr>
              <a:lnSpc>
                <a:spcPct val="100000"/>
              </a:lnSpc>
              <a:defRPr sz="1100" spc="-100">
                <a:latin typeface="+mn-ea"/>
                <a:ea typeface="+mn-ea"/>
              </a:defRPr>
            </a:lvl5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814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49550" y="3965249"/>
            <a:ext cx="8604250" cy="2124401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+mn-ea"/>
                <a:ea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4455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4495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latin typeface="+mn-ea"/>
                <a:ea typeface="+mn-ea"/>
              </a:defRPr>
            </a:lvl1pPr>
          </a:lstStyle>
          <a:p>
            <a:fld id="{9E0623C0-F8F5-427F-A761-3E323B5970F9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837346"/>
            <a:ext cx="12192000" cy="794759"/>
          </a:xfrm>
          <a:solidFill>
            <a:schemeClr val="bg1">
              <a:lumMod val="75000"/>
            </a:schemeClr>
          </a:solidFill>
        </p:spPr>
        <p:txBody>
          <a:bodyPr anchor="ctr" anchorCtr="0">
            <a:noAutofit/>
          </a:bodyPr>
          <a:lstStyle>
            <a:lvl1pPr algn="ctr">
              <a:defRPr sz="4400" b="1" cap="none" spc="50">
                <a:ln w="0"/>
                <a:solidFill>
                  <a:schemeClr val="tx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+mn-ea"/>
                <a:ea typeface="+mn-ea"/>
              </a:defRPr>
            </a:lvl1pPr>
          </a:lstStyle>
          <a:p>
            <a:r>
              <a:rPr lang="en-US" dirty="0" err="1"/>
              <a:t>Cick</a:t>
            </a:r>
            <a:r>
              <a:rPr lang="en-US" dirty="0"/>
              <a:t>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021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180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38661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146" y="232353"/>
            <a:ext cx="10969170" cy="739900"/>
          </a:xfrm>
        </p:spPr>
        <p:txBody>
          <a:bodyPr/>
          <a:lstStyle>
            <a:lvl1pPr>
              <a:defRPr b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4473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95278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590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60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368" y="139943"/>
            <a:ext cx="11341044" cy="8135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368" y="1319090"/>
            <a:ext cx="11341044" cy="48725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368" y="6349999"/>
            <a:ext cx="2152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pc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84650" y="635000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pc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r>
              <a:rPr lang="en-HK" altLang="ko-KR"/>
              <a:t>Ellexi Co. LTD.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56650" y="6350000"/>
            <a:ext cx="3213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pc="0">
                <a:solidFill>
                  <a:schemeClr val="tx1"/>
                </a:solidFill>
                <a:latin typeface="+mn-ea"/>
                <a:ea typeface="+mn-ea"/>
                <a:cs typeface="Arial" panose="020B0604020202020204" pitchFamily="34" charset="0"/>
              </a:defRPr>
            </a:lvl1pPr>
          </a:lstStyle>
          <a:p>
            <a:fld id="{9E0623C0-F8F5-427F-A761-3E323B5970F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06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1" kern="1200" spc="0" baseline="0">
          <a:solidFill>
            <a:schemeClr val="tx1"/>
          </a:solidFill>
          <a:latin typeface="+mn-ea"/>
          <a:ea typeface="+mn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2400"/>
        </a:spcBef>
        <a:buFont typeface="Arial"/>
        <a:buChar char="•"/>
        <a:defRPr sz="2000" b="1" kern="1200" spc="0" baseline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1200"/>
        </a:spcBef>
        <a:buFont typeface="Arial"/>
        <a:buChar char="•"/>
        <a:defRPr sz="1800" kern="1200" spc="0" baseline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/>
        <a:buChar char="•"/>
        <a:defRPr sz="1400" kern="1200" spc="0" baseline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/>
        <a:buChar char="•"/>
        <a:defRPr sz="1200" kern="1200" spc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/>
        <a:buChar char="•"/>
        <a:defRPr sz="1100" kern="1200" spc="0">
          <a:solidFill>
            <a:schemeClr val="tx1">
              <a:lumMod val="75000"/>
              <a:lumOff val="25000"/>
            </a:schemeClr>
          </a:solidFill>
          <a:latin typeface="+mn-ea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6.wmf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png"/><Relationship Id="rId5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5"/>
          <p:cNvSpPr>
            <a:spLocks noGrp="1"/>
          </p:cNvSpPr>
          <p:nvPr>
            <p:ph type="body" idx="1"/>
          </p:nvPr>
        </p:nvSpPr>
        <p:spPr>
          <a:xfrm>
            <a:off x="2730902" y="3299138"/>
            <a:ext cx="6730195" cy="2470796"/>
          </a:xfrm>
        </p:spPr>
        <p:txBody>
          <a:bodyPr>
            <a:noAutofit/>
          </a:bodyPr>
          <a:lstStyle/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ko-KR" sz="2200" smtClean="0">
                <a:solidFill>
                  <a:schemeClr val="tx1"/>
                </a:solidFill>
                <a:cs typeface="Times New Roman" panose="02020603050405020304" pitchFamily="18" charset="0"/>
              </a:rPr>
              <a:t>Inference in Propositional Logic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ko-KR" sz="2200" smtClean="0">
                <a:solidFill>
                  <a:schemeClr val="tx1"/>
                </a:solidFill>
                <a:cs typeface="Times New Roman" panose="02020603050405020304" pitchFamily="18" charset="0"/>
              </a:rPr>
              <a:t>Unification</a:t>
            </a:r>
          </a:p>
          <a:p>
            <a:pPr marL="457200" indent="-457200">
              <a:spcBef>
                <a:spcPts val="1200"/>
              </a:spcBef>
              <a:buFont typeface="Wingdings" panose="05000000000000000000" pitchFamily="2" charset="2"/>
              <a:buChar char="Ø"/>
            </a:pPr>
            <a:r>
              <a:rPr lang="en-US" altLang="ko-KR" sz="2200" smtClean="0">
                <a:solidFill>
                  <a:schemeClr val="tx1"/>
                </a:solidFill>
                <a:cs typeface="Times New Roman" panose="02020603050405020304" pitchFamily="18" charset="0"/>
              </a:rPr>
              <a:t>Inference</a:t>
            </a:r>
            <a:r>
              <a:rPr lang="en-US" altLang="ko-KR" sz="2200">
                <a:solidFill>
                  <a:schemeClr val="tx1"/>
                </a:solidFill>
                <a:cs typeface="Times New Roman" panose="02020603050405020304" pitchFamily="18" charset="0"/>
              </a:rPr>
              <a:t> </a:t>
            </a:r>
            <a:r>
              <a:rPr lang="en-US" altLang="ko-KR" sz="2200" smtClean="0">
                <a:solidFill>
                  <a:schemeClr val="tx1"/>
                </a:solidFill>
                <a:cs typeface="Times New Roman" panose="02020603050405020304" pitchFamily="18" charset="0"/>
              </a:rPr>
              <a:t>in First-Order Inference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ko-KR" smtClean="0"/>
              <a:t>        9. Inference</a:t>
            </a:r>
            <a:r>
              <a:rPr lang="ko-KR" altLang="en-US" smtClean="0"/>
              <a:t> </a:t>
            </a:r>
            <a:r>
              <a:rPr lang="en-US" altLang="ko-KR" smtClean="0"/>
              <a:t>in First-Order Logic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655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777"/>
    </mc:Choice>
    <mc:Fallback xmlns="">
      <p:transition spd="slow" advTm="55777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03" y="1382616"/>
            <a:ext cx="10443991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Inference Rules (additional)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- Universal Instantiation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endParaRPr lang="en-US" altLang="ko-KR" sz="2000" spc="-100">
              <a:latin typeface="+mn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- </a:t>
            </a:r>
            <a:r>
              <a:rPr lang="en-US" altLang="ko-KR" sz="2000" spc="-100" smtClean="0">
                <a:latin typeface="+mn-ea"/>
              </a:rPr>
              <a:t>Existential Instantiation</a:t>
            </a:r>
            <a:endParaRPr lang="en-US" altLang="ko-KR" sz="2000" spc="-100">
              <a:latin typeface="+mn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</a:t>
            </a:r>
            <a:endParaRPr lang="en-US" altLang="ko-KR" sz="2000" b="1" spc="-1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199" y="2539856"/>
            <a:ext cx="6260593" cy="88039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199" y="4125518"/>
            <a:ext cx="6873241" cy="903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657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36"/>
    </mc:Choice>
    <mc:Fallback xmlns="">
      <p:transition spd="slow" advTm="122536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03" y="1382616"/>
            <a:ext cx="1044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>
                <a:solidFill>
                  <a:srgbClr val="C00000"/>
                </a:solidFill>
                <a:latin typeface="+mn-ea"/>
              </a:rPr>
              <a:t>Conjunctive Normal Form(CNF) </a:t>
            </a: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for</a:t>
            </a:r>
            <a:endParaRPr lang="en-US" altLang="ko-KR" sz="2000" b="1" spc="-1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783" y="1438257"/>
            <a:ext cx="5943410" cy="31066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778" y="2049898"/>
            <a:ext cx="6598641" cy="6933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1778" y="2991748"/>
            <a:ext cx="8304086" cy="11794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778" y="4419730"/>
            <a:ext cx="8304086" cy="125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86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352"/>
    </mc:Choice>
    <mc:Fallback xmlns="">
      <p:transition spd="slow" advTm="134352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03" y="1382616"/>
            <a:ext cx="1044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>
                <a:solidFill>
                  <a:srgbClr val="C00000"/>
                </a:solidFill>
                <a:latin typeface="+mn-ea"/>
              </a:rPr>
              <a:t>Conjunctive Normal Form(CNF) </a:t>
            </a: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for</a:t>
            </a:r>
            <a:endParaRPr lang="en-US" altLang="ko-KR" sz="2000" b="1" spc="-1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783" y="1438257"/>
            <a:ext cx="5943410" cy="31066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076" y="3347091"/>
            <a:ext cx="8587740" cy="235999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8076" y="2211866"/>
            <a:ext cx="8256270" cy="84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27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673"/>
    </mc:Choice>
    <mc:Fallback xmlns="">
      <p:transition spd="slow" advTm="125673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03" y="1382616"/>
            <a:ext cx="10443991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>
                <a:solidFill>
                  <a:srgbClr val="C00000"/>
                </a:solidFill>
                <a:latin typeface="+mn-ea"/>
              </a:rPr>
              <a:t>Generalized Resolution Rule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2846" y="2062253"/>
            <a:ext cx="9679080" cy="297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80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2260"/>
    </mc:Choice>
    <mc:Fallback xmlns="">
      <p:transition spd="slow" advTm="15226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14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03" y="1382616"/>
            <a:ext cx="10443991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Example #1</a:t>
            </a:r>
            <a:endParaRPr lang="en-US" altLang="ko-KR" sz="2000" b="1" spc="-1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94" y="2019758"/>
            <a:ext cx="7988630" cy="8331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94" y="3300117"/>
            <a:ext cx="7578662" cy="3246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19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411"/>
    </mc:Choice>
    <mc:Fallback xmlns="">
      <p:transition spd="slow" advTm="267411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15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03" y="1382616"/>
            <a:ext cx="10443991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>
                <a:solidFill>
                  <a:srgbClr val="C00000"/>
                </a:solidFill>
                <a:latin typeface="+mn-ea"/>
              </a:rPr>
              <a:t>Example #</a:t>
            </a: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1 – cont’d</a:t>
            </a:r>
            <a:endParaRPr lang="en-US" altLang="ko-KR" sz="2000" b="1" spc="-1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194" y="2019758"/>
            <a:ext cx="7988630" cy="83317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6195" y="3453702"/>
            <a:ext cx="7697533" cy="1996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49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440"/>
    </mc:Choice>
    <mc:Fallback xmlns="">
      <p:transition spd="slow" advTm="3944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16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03" y="1382616"/>
            <a:ext cx="10443991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Conjunctive Normal Forms</a:t>
            </a:r>
            <a:endParaRPr lang="en-US" altLang="ko-KR" sz="2000" b="1" spc="-1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9909" y="3784783"/>
            <a:ext cx="8182356" cy="190195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003" y="1961256"/>
            <a:ext cx="6225130" cy="1507786"/>
          </a:xfrm>
          <a:prstGeom prst="rect">
            <a:avLst/>
          </a:prstGeom>
        </p:spPr>
      </p:pic>
      <p:sp>
        <p:nvSpPr>
          <p:cNvPr id="7" name="왼쪽으로 구부러진 화살표 6"/>
          <p:cNvSpPr/>
          <p:nvPr/>
        </p:nvSpPr>
        <p:spPr>
          <a:xfrm>
            <a:off x="10020502" y="2839132"/>
            <a:ext cx="1078992" cy="1371600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3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1232"/>
    </mc:Choice>
    <mc:Fallback xmlns="">
      <p:transition spd="slow" advTm="41232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03" y="1382616"/>
            <a:ext cx="1044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>
                <a:solidFill>
                  <a:srgbClr val="C00000"/>
                </a:solidFill>
                <a:latin typeface="+mn-ea"/>
              </a:rPr>
              <a:t>Resolution Procedure to prove 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595" y="1456292"/>
            <a:ext cx="1714310" cy="28408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7003" y="2444003"/>
            <a:ext cx="7601146" cy="419797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4851" y="1900882"/>
            <a:ext cx="5483733" cy="27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7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5688"/>
    </mc:Choice>
    <mc:Fallback xmlns="">
      <p:transition spd="slow" advTm="125688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18</a:t>
            </a:fld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55503" y="1382616"/>
            <a:ext cx="10443991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>
                <a:solidFill>
                  <a:srgbClr val="C00000"/>
                </a:solidFill>
                <a:latin typeface="+mn-ea"/>
              </a:rPr>
              <a:t>Example </a:t>
            </a: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#2</a:t>
            </a:r>
            <a:endParaRPr lang="en-US" altLang="ko-KR" sz="2000" b="1" spc="-100">
              <a:solidFill>
                <a:srgbClr val="C00000"/>
              </a:solidFill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939" y="1900695"/>
            <a:ext cx="5117973" cy="131230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7046" y="3738200"/>
            <a:ext cx="6689604" cy="210994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9903" y="6197139"/>
            <a:ext cx="33337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62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865"/>
    </mc:Choice>
    <mc:Fallback xmlns="">
      <p:transition spd="slow" advTm="64865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19</a:t>
            </a:fld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438" y="2736447"/>
            <a:ext cx="5710899" cy="303771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503" y="1382616"/>
            <a:ext cx="10443991" cy="405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>
                <a:solidFill>
                  <a:srgbClr val="C00000"/>
                </a:solidFill>
                <a:latin typeface="+mn-ea"/>
              </a:rPr>
              <a:t>Conjunctive Normal Forms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7442" y="1261216"/>
            <a:ext cx="5264391" cy="166042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8725" y="3044188"/>
            <a:ext cx="2623498" cy="277341"/>
          </a:xfrm>
          <a:prstGeom prst="rect">
            <a:avLst/>
          </a:prstGeom>
        </p:spPr>
      </p:pic>
      <p:sp>
        <p:nvSpPr>
          <p:cNvPr id="9" name="왼쪽으로 구부러진 화살표 8"/>
          <p:cNvSpPr/>
          <p:nvPr/>
        </p:nvSpPr>
        <p:spPr>
          <a:xfrm>
            <a:off x="7035086" y="3509099"/>
            <a:ext cx="1223852" cy="1492407"/>
          </a:xfrm>
          <a:prstGeom prst="curvedLef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7382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11"/>
    </mc:Choice>
    <mc:Fallback xmlns="">
      <p:transition spd="slow" advTm="31111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</a:t>
            </a:r>
            <a:r>
              <a:rPr lang="ko-KR" altLang="en-US" smtClean="0"/>
              <a:t> </a:t>
            </a:r>
            <a:r>
              <a:rPr lang="en-US" altLang="ko-KR" smtClean="0"/>
              <a:t>in Propositional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03" y="1382616"/>
            <a:ext cx="1044399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Logical Equivalences</a:t>
            </a:r>
          </a:p>
          <a:p>
            <a:pPr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</a:t>
            </a:r>
            <a:endParaRPr lang="en-US" altLang="ko-KR" sz="2000" spc="-10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280" y="2011299"/>
            <a:ext cx="7604760" cy="394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117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597"/>
    </mc:Choice>
    <mc:Fallback xmlns="">
      <p:transition spd="slow" advTm="277597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20</a:t>
            </a:fld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741" y="2211865"/>
            <a:ext cx="9152712" cy="400373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503" y="1382616"/>
            <a:ext cx="10443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>
                <a:solidFill>
                  <a:srgbClr val="C00000"/>
                </a:solidFill>
                <a:latin typeface="+mn-ea"/>
              </a:rPr>
              <a:t>Resolution Procedure to prove </a:t>
            </a: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429" y="1477926"/>
            <a:ext cx="239077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18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944"/>
    </mc:Choice>
    <mc:Fallback xmlns="">
      <p:transition spd="slow" advTm="27944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21</a:t>
            </a:fld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5503" y="1382616"/>
            <a:ext cx="104439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An Exercise</a:t>
            </a:r>
          </a:p>
          <a:p>
            <a:pPr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- Prove the sentence (d) based on the Knowledge (a), (b), (c)</a:t>
            </a:r>
          </a:p>
          <a:p>
            <a:pPr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</a:t>
            </a:r>
            <a:r>
              <a:rPr lang="en-US" altLang="ko-KR" sz="2000" spc="-100" smtClean="0">
                <a:latin typeface="+mn-ea"/>
              </a:rPr>
              <a:t>- Apply the Resolution Procedure, along with the Unifications</a:t>
            </a:r>
            <a:endParaRPr lang="en-US" altLang="ko-KR" sz="2000" spc="-100">
              <a:latin typeface="+mn-ea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3391" y="3224891"/>
            <a:ext cx="4233209" cy="1547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73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16"/>
    </mc:Choice>
    <mc:Fallback xmlns="">
      <p:transition spd="slow" advTm="58716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3793" y="3267643"/>
            <a:ext cx="6372225" cy="340995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Inference in First-Order Logic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 smtClean="0"/>
              <a:t>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77" y="1617265"/>
            <a:ext cx="2920475" cy="598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572" y="2265336"/>
            <a:ext cx="3038554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289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Prolog - Logic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Programming Language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 smtClean="0"/>
              <a:t>Horn clause</a:t>
            </a:r>
          </a:p>
          <a:p>
            <a:pPr lvl="1"/>
            <a:r>
              <a:rPr lang="en-US" altLang="ko-KR" dirty="0" smtClean="0"/>
              <a:t>Clause having only one non-negated literal, such as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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 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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endParaRPr lang="en-US" altLang="ko-KR" dirty="0" smtClean="0"/>
          </a:p>
          <a:p>
            <a:pPr lvl="1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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 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  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C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(</a:t>
            </a:r>
            <a:r>
              <a:rPr lang="en-US" altLang="ko-KR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x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)</a:t>
            </a:r>
            <a:r>
              <a:rPr lang="en-US" altLang="ko-KR" dirty="0"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dirty="0" smtClean="0">
                <a:cs typeface="Times New Roman" panose="02020603050405020304" pitchFamily="18" charset="0"/>
                <a:sym typeface="Symbol"/>
              </a:rPr>
              <a:t> is equivalent to 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A(x) </a:t>
            </a:r>
            <a:r>
              <a:rPr lang="el-GR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Λ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B(x)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⇒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C(x), 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or   </a:t>
            </a:r>
            <a:r>
              <a:rPr lang="en-US" altLang="ko-KR" dirty="0" smtClean="0">
                <a:solidFill>
                  <a:srgbClr val="C00000"/>
                </a:solidFill>
                <a:cs typeface="Times New Roman" panose="02020603050405020304" pitchFamily="18" charset="0"/>
                <a:sym typeface="Symbol"/>
              </a:rPr>
              <a:t>C(X) :- A(X), B(X) .</a:t>
            </a:r>
            <a:endParaRPr lang="ko-KR" altLang="en-US" dirty="0" smtClean="0">
              <a:solidFill>
                <a:srgbClr val="C00000"/>
              </a:solidFill>
              <a:cs typeface="Times New Roman" panose="02020603050405020304" pitchFamily="18" charset="0"/>
            </a:endParaRPr>
          </a:p>
          <a:p>
            <a:r>
              <a:rPr lang="en-US" altLang="ko-KR" b="1" dirty="0" smtClean="0"/>
              <a:t>Prolog</a:t>
            </a:r>
            <a:r>
              <a:rPr lang="en-US" altLang="ko-KR" dirty="0" smtClean="0"/>
              <a:t> </a:t>
            </a:r>
          </a:p>
          <a:p>
            <a:pPr lvl="1"/>
            <a:r>
              <a:rPr lang="en-US" altLang="ko-KR" dirty="0" smtClean="0"/>
              <a:t>A list of Horn Clauses</a:t>
            </a:r>
          </a:p>
          <a:p>
            <a:pPr lvl="1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2"/>
            <a:endParaRPr lang="en-US" altLang="ko-KR" dirty="0" smtClean="0"/>
          </a:p>
          <a:p>
            <a:pPr lvl="2"/>
            <a:endParaRPr lang="en-US" altLang="ko-KR" dirty="0"/>
          </a:p>
          <a:p>
            <a:pPr lvl="1"/>
            <a:r>
              <a:rPr lang="en-US" altLang="ko-KR" dirty="0" smtClean="0"/>
              <a:t>Run by backtracking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2783632" y="3554126"/>
            <a:ext cx="655272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b="1" dirty="0">
                <a:solidFill>
                  <a:srgbClr val="C00000"/>
                </a:solidFill>
              </a:rPr>
              <a:t>father(</a:t>
            </a:r>
            <a:r>
              <a:rPr lang="en-US" altLang="ko-KR" b="1" dirty="0" err="1">
                <a:solidFill>
                  <a:srgbClr val="C00000"/>
                </a:solidFill>
              </a:rPr>
              <a:t>noah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</a:rPr>
              <a:t>shem</a:t>
            </a:r>
            <a:r>
              <a:rPr lang="en-US" altLang="ko-KR" b="1" dirty="0">
                <a:solidFill>
                  <a:srgbClr val="C00000"/>
                </a:solidFill>
              </a:rPr>
              <a:t>). </a:t>
            </a:r>
          </a:p>
          <a:p>
            <a:pPr fontAlgn="base"/>
            <a:r>
              <a:rPr lang="en-US" altLang="ko-KR" b="1" dirty="0">
                <a:solidFill>
                  <a:srgbClr val="C00000"/>
                </a:solidFill>
              </a:rPr>
              <a:t>father(</a:t>
            </a:r>
            <a:r>
              <a:rPr lang="en-US" altLang="ko-KR" b="1" dirty="0" err="1">
                <a:solidFill>
                  <a:srgbClr val="C00000"/>
                </a:solidFill>
              </a:rPr>
              <a:t>noah</a:t>
            </a:r>
            <a:r>
              <a:rPr lang="en-US" altLang="ko-KR" b="1" dirty="0">
                <a:solidFill>
                  <a:srgbClr val="C00000"/>
                </a:solidFill>
              </a:rPr>
              <a:t>, ham).</a:t>
            </a:r>
          </a:p>
          <a:p>
            <a:pPr fontAlgn="base"/>
            <a:r>
              <a:rPr lang="en-US" altLang="ko-KR" b="1" dirty="0">
                <a:solidFill>
                  <a:srgbClr val="C00000"/>
                </a:solidFill>
              </a:rPr>
              <a:t>father(</a:t>
            </a:r>
            <a:r>
              <a:rPr lang="en-US" altLang="ko-KR" b="1" dirty="0" err="1">
                <a:solidFill>
                  <a:srgbClr val="C00000"/>
                </a:solidFill>
              </a:rPr>
              <a:t>shem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</a:rPr>
              <a:t>elam</a:t>
            </a:r>
            <a:r>
              <a:rPr lang="en-US" altLang="ko-KR" b="1" dirty="0">
                <a:solidFill>
                  <a:srgbClr val="C00000"/>
                </a:solidFill>
              </a:rPr>
              <a:t>).</a:t>
            </a:r>
          </a:p>
          <a:p>
            <a:pPr fontAlgn="base"/>
            <a:r>
              <a:rPr lang="en-US" altLang="ko-KR" b="1" dirty="0">
                <a:solidFill>
                  <a:srgbClr val="C00000"/>
                </a:solidFill>
              </a:rPr>
              <a:t>father(</a:t>
            </a:r>
            <a:r>
              <a:rPr lang="en-US" altLang="ko-KR" b="1" dirty="0" err="1">
                <a:solidFill>
                  <a:srgbClr val="C00000"/>
                </a:solidFill>
              </a:rPr>
              <a:t>shem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</a:rPr>
              <a:t>arphaxad</a:t>
            </a:r>
            <a:r>
              <a:rPr lang="en-US" altLang="ko-KR" b="1" dirty="0">
                <a:solidFill>
                  <a:srgbClr val="C00000"/>
                </a:solidFill>
              </a:rPr>
              <a:t>).</a:t>
            </a:r>
          </a:p>
          <a:p>
            <a:pPr fontAlgn="base"/>
            <a:r>
              <a:rPr lang="en-US" altLang="ko-KR" b="1" dirty="0">
                <a:solidFill>
                  <a:srgbClr val="C00000"/>
                </a:solidFill>
              </a:rPr>
              <a:t>father(</a:t>
            </a:r>
            <a:r>
              <a:rPr lang="en-US" altLang="ko-KR" b="1" dirty="0" err="1">
                <a:solidFill>
                  <a:srgbClr val="C00000"/>
                </a:solidFill>
              </a:rPr>
              <a:t>arphaxad</a:t>
            </a:r>
            <a:r>
              <a:rPr lang="en-US" altLang="ko-KR" b="1" dirty="0">
                <a:solidFill>
                  <a:srgbClr val="C00000"/>
                </a:solidFill>
              </a:rPr>
              <a:t>, </a:t>
            </a:r>
            <a:r>
              <a:rPr lang="en-US" altLang="ko-KR" b="1" dirty="0" err="1">
                <a:solidFill>
                  <a:srgbClr val="C00000"/>
                </a:solidFill>
              </a:rPr>
              <a:t>caina</a:t>
            </a:r>
            <a:r>
              <a:rPr lang="en-US" altLang="ko-KR" b="1" dirty="0">
                <a:solidFill>
                  <a:srgbClr val="C00000"/>
                </a:solidFill>
              </a:rPr>
              <a:t>).</a:t>
            </a:r>
          </a:p>
          <a:p>
            <a:pPr fontAlgn="base"/>
            <a:r>
              <a:rPr lang="en-US" altLang="ko-KR" b="1" dirty="0">
                <a:solidFill>
                  <a:srgbClr val="C00000"/>
                </a:solidFill>
              </a:rPr>
              <a:t>grandfather(X,Y) :- father(X,Z), father(Z,Y).</a:t>
            </a:r>
          </a:p>
          <a:p>
            <a:pPr fontAlgn="base"/>
            <a:r>
              <a:rPr lang="en-US" altLang="ko-KR" b="1" dirty="0">
                <a:solidFill>
                  <a:srgbClr val="C00000"/>
                </a:solidFill>
              </a:rPr>
              <a:t>:- grandfather(X,Y). </a:t>
            </a:r>
          </a:p>
        </p:txBody>
      </p:sp>
      <p:sp>
        <p:nvSpPr>
          <p:cNvPr id="5" name="타원 4"/>
          <p:cNvSpPr/>
          <p:nvPr/>
        </p:nvSpPr>
        <p:spPr>
          <a:xfrm>
            <a:off x="10272464" y="6525344"/>
            <a:ext cx="216024" cy="216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8566401"/>
              </p:ext>
            </p:extLst>
          </p:nvPr>
        </p:nvGraphicFramePr>
        <p:xfrm>
          <a:off x="5803253" y="3429001"/>
          <a:ext cx="5824371" cy="8913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3" imgW="7219800" imgH="1104840" progId="PBrush">
                  <p:embed/>
                </p:oleObj>
              </mc:Choice>
              <mc:Fallback>
                <p:oleObj name="Bitmap Image" r:id="rId3" imgW="7219800" imgH="110484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803253" y="3429001"/>
                        <a:ext cx="5824371" cy="891329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5185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Prolog - Logic</a:t>
            </a:r>
            <a:r>
              <a:rPr lang="ko-KR" altLang="en-US" dirty="0"/>
              <a:t> </a:t>
            </a:r>
            <a:r>
              <a:rPr lang="en-US" altLang="ko-KR" dirty="0"/>
              <a:t>Programming Language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75064" y="1916831"/>
            <a:ext cx="3626538" cy="1600438"/>
          </a:xfrm>
          <a:prstGeom prst="rect">
            <a:avLst/>
          </a:prstGeom>
          <a:solidFill>
            <a:srgbClr val="FFFFCC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/>
            <a:r>
              <a:rPr lang="en-US" altLang="ko-KR" sz="1400" dirty="0"/>
              <a:t>child(son1, </a:t>
            </a:r>
            <a:r>
              <a:rPr lang="en-US" altLang="ko-KR" sz="1400" dirty="0" err="1"/>
              <a:t>kim</a:t>
            </a:r>
            <a:r>
              <a:rPr lang="en-US" altLang="ko-KR" sz="1400" dirty="0"/>
              <a:t>).</a:t>
            </a:r>
          </a:p>
          <a:p>
            <a:pPr fontAlgn="base"/>
            <a:r>
              <a:rPr lang="en-US" altLang="ko-KR" sz="1400" dirty="0"/>
              <a:t>child(son2, </a:t>
            </a:r>
            <a:r>
              <a:rPr lang="en-US" altLang="ko-KR" sz="1400" dirty="0" err="1"/>
              <a:t>kim</a:t>
            </a:r>
            <a:r>
              <a:rPr lang="en-US" altLang="ko-KR" sz="1400" dirty="0"/>
              <a:t>).</a:t>
            </a:r>
          </a:p>
          <a:p>
            <a:pPr fontAlgn="base"/>
            <a:r>
              <a:rPr lang="en-US" altLang="ko-KR" sz="1400" dirty="0"/>
              <a:t>male(</a:t>
            </a:r>
            <a:r>
              <a:rPr lang="en-US" altLang="ko-KR" sz="1400" dirty="0" err="1"/>
              <a:t>kim</a:t>
            </a:r>
            <a:r>
              <a:rPr lang="en-US" altLang="ko-KR" sz="1400" dirty="0"/>
              <a:t>).</a:t>
            </a:r>
          </a:p>
          <a:p>
            <a:pPr fontAlgn="base"/>
            <a:r>
              <a:rPr lang="en-US" altLang="ko-KR" sz="1400" dirty="0"/>
              <a:t>male(son1).</a:t>
            </a:r>
          </a:p>
          <a:p>
            <a:pPr fontAlgn="base"/>
            <a:r>
              <a:rPr lang="en-US" altLang="ko-KR" sz="1400" dirty="0"/>
              <a:t>male(son2).</a:t>
            </a:r>
          </a:p>
          <a:p>
            <a:pPr fontAlgn="base"/>
            <a:r>
              <a:rPr lang="en-US" altLang="ko-KR" sz="1400" dirty="0"/>
              <a:t>parent(Y,X) :- child(X,Y).</a:t>
            </a:r>
          </a:p>
          <a:p>
            <a:pPr fontAlgn="base"/>
            <a:r>
              <a:rPr lang="en-US" altLang="ko-KR" sz="1400" dirty="0"/>
              <a:t>father(Y,X) :- child(X,Y), male(Y).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579120" y="1257712"/>
            <a:ext cx="8229600" cy="5328592"/>
          </a:xfrm>
        </p:spPr>
        <p:txBody>
          <a:bodyPr/>
          <a:lstStyle/>
          <a:p>
            <a:r>
              <a:rPr lang="en-US" altLang="ko-KR" b="1" dirty="0" smtClean="0"/>
              <a:t>Prolog Programming </a:t>
            </a:r>
            <a:r>
              <a:rPr lang="en-US" altLang="ko-KR" b="1" dirty="0" smtClean="0"/>
              <a:t>– An Example</a:t>
            </a:r>
            <a:r>
              <a:rPr lang="ko-KR" altLang="en-US" b="1" dirty="0" smtClean="0"/>
              <a:t> </a:t>
            </a:r>
            <a:endParaRPr lang="en-US" altLang="ko-KR" dirty="0" smtClean="0"/>
          </a:p>
        </p:txBody>
      </p:sp>
      <p:pic>
        <p:nvPicPr>
          <p:cNvPr id="8" name="내용 개체 틀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7801" y="1890615"/>
            <a:ext cx="6729387" cy="364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449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000"/>
    </mc:Choice>
    <mc:Fallback xmlns="">
      <p:transition spd="slow" advTm="406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25</a:t>
            </a:fld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0" y="2910772"/>
            <a:ext cx="12192000" cy="794759"/>
          </a:xfrm>
        </p:spPr>
        <p:txBody>
          <a:bodyPr/>
          <a:lstStyle/>
          <a:p>
            <a:pPr algn="l"/>
            <a:r>
              <a:rPr lang="en-US" altLang="ko-KR" smtClean="0"/>
              <a:t>                    End of Chap. 9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2613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90"/>
    </mc:Choice>
    <mc:Fallback xmlns="">
      <p:transition spd="slow" advTm="9919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</a:t>
            </a:r>
            <a:r>
              <a:rPr lang="ko-KR" altLang="en-US" smtClean="0"/>
              <a:t> </a:t>
            </a:r>
            <a:r>
              <a:rPr lang="en-US" altLang="ko-KR" smtClean="0"/>
              <a:t>in Propositional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03" y="1382616"/>
            <a:ext cx="1044399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Inference Rules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- Modus Ponens</a:t>
            </a:r>
            <a:endParaRPr lang="en-US" altLang="ko-KR" sz="2000" spc="-100">
              <a:latin typeface="+mn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- </a:t>
            </a:r>
            <a:r>
              <a:rPr lang="en-US" altLang="ko-KR" sz="2000" spc="-100" smtClean="0">
                <a:latin typeface="+mn-ea"/>
              </a:rPr>
              <a:t>And-Elimination</a:t>
            </a:r>
            <a:endParaRPr lang="en-US" altLang="ko-KR" sz="2000" spc="-100">
              <a:latin typeface="+mn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- </a:t>
            </a:r>
            <a:r>
              <a:rPr lang="en-US" altLang="ko-KR" sz="2000" spc="-100" smtClean="0">
                <a:latin typeface="+mn-ea"/>
              </a:rPr>
              <a:t>All the Logical Equivalences, such as  </a:t>
            </a:r>
            <a:endParaRPr lang="en-US" altLang="ko-KR" sz="2000" spc="-100">
              <a:latin typeface="+mn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- </a:t>
            </a:r>
            <a:r>
              <a:rPr lang="en-US" altLang="ko-KR" sz="2000" spc="-100" smtClean="0">
                <a:latin typeface="+mn-ea"/>
              </a:rPr>
              <a:t>Resolution </a:t>
            </a:r>
            <a:endParaRPr lang="en-US" altLang="ko-KR" sz="2000" spc="-100">
              <a:latin typeface="+mn-ea"/>
            </a:endParaRPr>
          </a:p>
          <a:p>
            <a:pPr>
              <a:spcBef>
                <a:spcPts val="1200"/>
              </a:spcBef>
            </a:pPr>
            <a:r>
              <a:rPr lang="en-US" altLang="ko-KR" sz="2000" spc="-100">
                <a:latin typeface="+mn-ea"/>
              </a:rPr>
              <a:t>	</a:t>
            </a:r>
            <a:endParaRPr lang="en-US" altLang="ko-KR" sz="2000" spc="-100" smtClean="0">
              <a:latin typeface="+mn-ea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1860" y="2010532"/>
            <a:ext cx="1461814" cy="55093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343" y="2795141"/>
            <a:ext cx="702706" cy="551586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404" y="3460381"/>
            <a:ext cx="5447634" cy="61295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19237" y="4253311"/>
            <a:ext cx="6931772" cy="64500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9237" y="5101180"/>
            <a:ext cx="4248341" cy="287605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9237" y="5592964"/>
            <a:ext cx="2859787" cy="59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12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7021"/>
    </mc:Choice>
    <mc:Fallback xmlns="">
      <p:transition spd="slow" advTm="277021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</a:t>
            </a:r>
            <a:r>
              <a:rPr lang="ko-KR" altLang="en-US" smtClean="0"/>
              <a:t> </a:t>
            </a:r>
            <a:r>
              <a:rPr lang="en-US" altLang="ko-KR" smtClean="0"/>
              <a:t>in Propositional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4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03" y="1382616"/>
            <a:ext cx="10443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Knowledge Base for Wumpus World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</a:t>
            </a: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283" y="2020249"/>
            <a:ext cx="7579700" cy="3262977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4983" y="380448"/>
            <a:ext cx="2464110" cy="242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128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7834"/>
    </mc:Choice>
    <mc:Fallback xmlns="">
      <p:transition spd="slow" advTm="167834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</a:t>
            </a:r>
            <a:r>
              <a:rPr lang="ko-KR" altLang="en-US" smtClean="0"/>
              <a:t> </a:t>
            </a:r>
            <a:r>
              <a:rPr lang="en-US" altLang="ko-KR" smtClean="0"/>
              <a:t>in Propositional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03" y="1382616"/>
            <a:ext cx="10443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Proof of           in Wumpus World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4983" y="380448"/>
            <a:ext cx="2464110" cy="242132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531" y="2048256"/>
            <a:ext cx="7605119" cy="386605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8985" y="1461823"/>
            <a:ext cx="561023" cy="25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42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660"/>
    </mc:Choice>
    <mc:Fallback xmlns="">
      <p:transition spd="slow" advTm="22466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</a:t>
            </a:r>
            <a:r>
              <a:rPr lang="ko-KR" altLang="en-US" smtClean="0"/>
              <a:t> </a:t>
            </a:r>
            <a:r>
              <a:rPr lang="en-US" altLang="ko-KR" smtClean="0"/>
              <a:t>in Propositional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03" y="1382616"/>
            <a:ext cx="1044399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Conjunctive Normal Form(CNF)</a:t>
            </a:r>
          </a:p>
          <a:p>
            <a:pPr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- Every PL sentence can be converted into a CNF</a:t>
            </a:r>
            <a:endParaRPr lang="en-US" altLang="ko-KR" sz="2000" spc="-100">
              <a:latin typeface="+mn-ea"/>
            </a:endParaRPr>
          </a:p>
          <a:p>
            <a:pPr>
              <a:lnSpc>
                <a:spcPct val="200000"/>
              </a:lnSpc>
              <a:spcBef>
                <a:spcPts val="1200"/>
              </a:spcBef>
            </a:pPr>
            <a:endParaRPr lang="en-US" altLang="ko-KR" sz="2000" spc="-100" smtClean="0">
              <a:latin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838" y="2730973"/>
            <a:ext cx="7629284" cy="311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10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8745"/>
    </mc:Choice>
    <mc:Fallback xmlns="">
      <p:transition spd="slow" advTm="188745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</a:t>
            </a:r>
            <a:r>
              <a:rPr lang="ko-KR" altLang="en-US" smtClean="0"/>
              <a:t> </a:t>
            </a:r>
            <a:r>
              <a:rPr lang="en-US" altLang="ko-KR" smtClean="0"/>
              <a:t>in Propositional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5503" y="1382616"/>
            <a:ext cx="10443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Conjunctive Normal Form for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3078" y="1483811"/>
            <a:ext cx="1972818" cy="265572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251" y="2114508"/>
            <a:ext cx="5664857" cy="133020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2819" y="3553925"/>
            <a:ext cx="7802309" cy="279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361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4053"/>
    </mc:Choice>
    <mc:Fallback xmlns="">
      <p:transition spd="slow" advTm="184053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Inference</a:t>
            </a:r>
            <a:r>
              <a:rPr lang="ko-KR" altLang="en-US"/>
              <a:t> </a:t>
            </a:r>
            <a:r>
              <a:rPr lang="en-US" altLang="ko-KR"/>
              <a:t>in Propositional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9756" y="2552167"/>
            <a:ext cx="8055483" cy="34174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503" y="1382616"/>
            <a:ext cx="104439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ko-KR" sz="2000" b="1" spc="-100" smtClean="0">
                <a:solidFill>
                  <a:srgbClr val="C00000"/>
                </a:solidFill>
                <a:latin typeface="+mn-ea"/>
              </a:rPr>
              <a:t>Resolution Procedure to prove </a:t>
            </a:r>
          </a:p>
          <a:p>
            <a:pPr>
              <a:lnSpc>
                <a:spcPct val="200000"/>
              </a:lnSpc>
              <a:spcBef>
                <a:spcPts val="1200"/>
              </a:spcBef>
            </a:pPr>
            <a:r>
              <a:rPr lang="en-US" altLang="ko-KR" sz="2000" spc="-100" smtClean="0">
                <a:latin typeface="+mn-ea"/>
              </a:rPr>
              <a:t>	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9305" y="1489048"/>
            <a:ext cx="561023" cy="25361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3737" y="1483501"/>
            <a:ext cx="2481454" cy="5183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39646" y="1542169"/>
            <a:ext cx="1666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Resolution rule: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2596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0907"/>
    </mc:Choice>
    <mc:Fallback xmlns="">
      <p:transition spd="slow" advTm="250907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Inference in First-Order Logic</a:t>
            </a:r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0623C0-F8F5-427F-A761-3E323B5970F9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55503" y="1382616"/>
                <a:ext cx="10443991" cy="405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altLang="ko-KR" sz="2000" b="1" spc="-100" smtClean="0">
                    <a:solidFill>
                      <a:srgbClr val="C00000"/>
                    </a:solidFill>
                    <a:latin typeface="+mn-ea"/>
                  </a:rPr>
                  <a:t>Unification - </a:t>
                </a:r>
                <a14:m>
                  <m:oMath xmlns:m="http://schemas.openxmlformats.org/officeDocument/2006/math">
                    <m:r>
                      <a:rPr lang="en-US" altLang="ko-KR" sz="2000" b="1" i="0" spc="-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b="1" i="1" spc="-1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𝜽</m:t>
                    </m:r>
                  </m:oMath>
                </a14:m>
                <a:endParaRPr lang="en-US" altLang="ko-KR" sz="2000" b="1" spc="-100">
                  <a:solidFill>
                    <a:srgbClr val="C00000"/>
                  </a:solidFill>
                  <a:latin typeface="+mn-ea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03" y="1382616"/>
                <a:ext cx="10443991" cy="405945"/>
              </a:xfrm>
              <a:prstGeom prst="rect">
                <a:avLst/>
              </a:prstGeom>
              <a:blipFill>
                <a:blip r:embed="rId5"/>
                <a:stretch>
                  <a:fillRect l="-642" t="-9091" b="-257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7988" y="2000059"/>
            <a:ext cx="9211256" cy="2143677"/>
          </a:xfrm>
          <a:prstGeom prst="rect">
            <a:avLst/>
          </a:prstGeom>
        </p:spPr>
      </p:pic>
      <p:graphicFrame>
        <p:nvGraphicFramePr>
          <p:cNvPr id="5" name="개체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79634209"/>
              </p:ext>
            </p:extLst>
          </p:nvPr>
        </p:nvGraphicFramePr>
        <p:xfrm>
          <a:off x="3154262" y="4600567"/>
          <a:ext cx="5255664" cy="1573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Bitmap Image" r:id="rId7" imgW="5057640" imgH="1514520" progId="PBrush">
                  <p:embed/>
                </p:oleObj>
              </mc:Choice>
              <mc:Fallback>
                <p:oleObj name="Bitmap Image" r:id="rId7" imgW="5057640" imgH="15145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54262" y="4600567"/>
                        <a:ext cx="5255664" cy="1573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78933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9466"/>
    </mc:Choice>
    <mc:Fallback xmlns="">
      <p:transition spd="slow" advTm="219466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garoo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template2</Template>
  <TotalTime>4389</TotalTime>
  <Words>1837</Words>
  <Application>Microsoft Office PowerPoint</Application>
  <PresentationFormat>와이드스크린</PresentationFormat>
  <Paragraphs>257</Paragraphs>
  <Slides>25</Slides>
  <Notes>20</Notes>
  <HiddenSlides>0</HiddenSlides>
  <MMClips>0</MMClips>
  <ScaleCrop>false</ScaleCrop>
  <HeadingPairs>
    <vt:vector size="8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맑은 고딕</vt:lpstr>
      <vt:lpstr>Arial</vt:lpstr>
      <vt:lpstr>Calibri</vt:lpstr>
      <vt:lpstr>Cambria Math</vt:lpstr>
      <vt:lpstr>Symbol</vt:lpstr>
      <vt:lpstr>Times New Roman</vt:lpstr>
      <vt:lpstr>Wingdings</vt:lpstr>
      <vt:lpstr>kangaroo template</vt:lpstr>
      <vt:lpstr>Bitmap Image</vt:lpstr>
      <vt:lpstr>        9. Inference in First-Order Logic</vt:lpstr>
      <vt:lpstr>Inference in Propositional Logic</vt:lpstr>
      <vt:lpstr>Inference in Propositional Logic</vt:lpstr>
      <vt:lpstr>Inference in Propositional Logic</vt:lpstr>
      <vt:lpstr>Inference in Propositional Logic</vt:lpstr>
      <vt:lpstr>Inference in Propositional Logic</vt:lpstr>
      <vt:lpstr>Inference in Propositional Logic</vt:lpstr>
      <vt:lpstr>Inference in Propositional Logic</vt:lpstr>
      <vt:lpstr>Inference in First-Order Logic</vt:lpstr>
      <vt:lpstr>Inference in First-Order Logic</vt:lpstr>
      <vt:lpstr>Inference in First-Order Logic</vt:lpstr>
      <vt:lpstr>Inference in First-Order Logic</vt:lpstr>
      <vt:lpstr>Inference in First-Order Logic</vt:lpstr>
      <vt:lpstr>Inference in First-Order Logic</vt:lpstr>
      <vt:lpstr>Inference in First-Order Logic</vt:lpstr>
      <vt:lpstr>Inference in First-Order Logic</vt:lpstr>
      <vt:lpstr>Inference in First-Order Logic</vt:lpstr>
      <vt:lpstr>Inference in First-Order Logic</vt:lpstr>
      <vt:lpstr>Inference in First-Order Logic</vt:lpstr>
      <vt:lpstr>Inference in First-Order Logic</vt:lpstr>
      <vt:lpstr>Inference in First-Order Logic</vt:lpstr>
      <vt:lpstr>Inference in First-Order Logic</vt:lpstr>
      <vt:lpstr>Prolog - Logic Programming Language</vt:lpstr>
      <vt:lpstr>Prolog - Logic Programming Language</vt:lpstr>
      <vt:lpstr>                    End of Chap. 9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스마트 회의실:  빅 스크린을 활용한 지능형 회의 솔루션 개발</dc:title>
  <dc:creator>Jun Hee Lee</dc:creator>
  <cp:lastModifiedBy>user</cp:lastModifiedBy>
  <cp:revision>457</cp:revision>
  <cp:lastPrinted>2020-10-04T04:23:17Z</cp:lastPrinted>
  <dcterms:created xsi:type="dcterms:W3CDTF">2017-03-02T07:01:03Z</dcterms:created>
  <dcterms:modified xsi:type="dcterms:W3CDTF">2022-10-19T01:17:08Z</dcterms:modified>
</cp:coreProperties>
</file>