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515" r:id="rId2"/>
    <p:sldId id="513" r:id="rId3"/>
    <p:sldId id="661" r:id="rId4"/>
    <p:sldId id="514" r:id="rId5"/>
    <p:sldId id="662" r:id="rId6"/>
    <p:sldId id="516" r:id="rId7"/>
    <p:sldId id="517" r:id="rId8"/>
    <p:sldId id="653" r:id="rId9"/>
    <p:sldId id="518" r:id="rId10"/>
    <p:sldId id="655" r:id="rId11"/>
    <p:sldId id="654" r:id="rId12"/>
    <p:sldId id="656" r:id="rId13"/>
    <p:sldId id="657" r:id="rId14"/>
    <p:sldId id="658" r:id="rId15"/>
    <p:sldId id="659" r:id="rId16"/>
    <p:sldId id="526" r:id="rId17"/>
    <p:sldId id="527" r:id="rId18"/>
    <p:sldId id="660" r:id="rId19"/>
    <p:sldId id="528" r:id="rId20"/>
    <p:sldId id="529" r:id="rId21"/>
    <p:sldId id="530" r:id="rId22"/>
    <p:sldId id="532" r:id="rId23"/>
    <p:sldId id="555" r:id="rId24"/>
    <p:sldId id="651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9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6" r:id="rId41"/>
    <p:sldId id="597" r:id="rId42"/>
    <p:sldId id="598" r:id="rId43"/>
    <p:sldId id="599" r:id="rId44"/>
    <p:sldId id="600" r:id="rId45"/>
    <p:sldId id="601" r:id="rId46"/>
    <p:sldId id="602" r:id="rId47"/>
    <p:sldId id="603" r:id="rId48"/>
    <p:sldId id="604" r:id="rId49"/>
    <p:sldId id="605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13" r:id="rId58"/>
    <p:sldId id="614" r:id="rId59"/>
    <p:sldId id="615" r:id="rId60"/>
    <p:sldId id="616" r:id="rId61"/>
    <p:sldId id="617" r:id="rId62"/>
    <p:sldId id="618" r:id="rId63"/>
    <p:sldId id="619" r:id="rId64"/>
    <p:sldId id="620" r:id="rId65"/>
    <p:sldId id="621" r:id="rId66"/>
    <p:sldId id="622" r:id="rId67"/>
    <p:sldId id="623" r:id="rId68"/>
    <p:sldId id="624" r:id="rId69"/>
    <p:sldId id="625" r:id="rId70"/>
    <p:sldId id="626" r:id="rId71"/>
    <p:sldId id="627" r:id="rId72"/>
    <p:sldId id="628" r:id="rId73"/>
    <p:sldId id="629" r:id="rId74"/>
    <p:sldId id="630" r:id="rId75"/>
    <p:sldId id="631" r:id="rId76"/>
    <p:sldId id="632" r:id="rId77"/>
    <p:sldId id="633" r:id="rId78"/>
    <p:sldId id="634" r:id="rId79"/>
    <p:sldId id="635" r:id="rId80"/>
    <p:sldId id="636" r:id="rId81"/>
    <p:sldId id="637" r:id="rId82"/>
    <p:sldId id="638" r:id="rId83"/>
    <p:sldId id="639" r:id="rId84"/>
    <p:sldId id="640" r:id="rId85"/>
    <p:sldId id="641" r:id="rId86"/>
    <p:sldId id="642" r:id="rId87"/>
    <p:sldId id="643" r:id="rId88"/>
    <p:sldId id="644" r:id="rId89"/>
    <p:sldId id="645" r:id="rId90"/>
    <p:sldId id="646" r:id="rId91"/>
    <p:sldId id="647" r:id="rId92"/>
    <p:sldId id="648" r:id="rId93"/>
    <p:sldId id="649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29ECC-0618-49F4-8F51-153F3C950C2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9B2C-2917-4CC0-919D-9E56E7CA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CE86-72A8-4541-A706-7AD9E4B3F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58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2CCC-7EE4-4984-B2D8-3DFEF3B50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5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212726"/>
            <a:ext cx="2599267" cy="5916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5" y="212726"/>
            <a:ext cx="7598833" cy="5916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8570-8712-45A5-AA56-F6F237E6D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54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32CE-D1BC-42AF-AF74-886F18A4D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7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C09D-CFBF-468E-B5BE-C66C8E949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67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88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1" y="2017713"/>
            <a:ext cx="5077884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BFEB-E303-441B-ACFD-B2E792813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20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1D96-8C61-4CAB-B3A7-799D17AED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4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1BDCC-247F-4D76-ADA1-F4275F7E2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A92F-8096-4595-A0A9-8190187D4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49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A8A9-E9F6-4312-9E96-E10DD9242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46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34A9-EAF1-4EB6-845A-7925DCADC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4FCCD3-8671-4A3B-854C-A930012B2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18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CustomShape 1"/>
          <p:cNvSpPr/>
          <p:nvPr/>
        </p:nvSpPr>
        <p:spPr>
          <a:xfrm>
            <a:off x="1846547" y="2679405"/>
            <a:ext cx="8228974" cy="3666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3600" b="1" spc="-1" dirty="0">
                <a:solidFill>
                  <a:srgbClr val="000000"/>
                </a:solidFill>
                <a:latin typeface="+mj-lt"/>
                <a:ea typeface="Arial"/>
              </a:rPr>
              <a:t>CHAPTER 5</a:t>
            </a:r>
          </a:p>
          <a:p>
            <a:pPr algn="ctr">
              <a:tabLst>
                <a:tab pos="0" algn="l"/>
              </a:tabLst>
            </a:pPr>
            <a:r>
              <a:rPr lang="en" sz="4400" b="1" spc="-1" dirty="0">
                <a:solidFill>
                  <a:srgbClr val="000000"/>
                </a:solidFill>
                <a:latin typeface="+mj-lt"/>
                <a:ea typeface="Arial"/>
              </a:rPr>
              <a:t>PROPOSITIONAL LOGIC</a:t>
            </a:r>
          </a:p>
          <a:p>
            <a:pPr indent="-339725" algn="ctr" eaLnBrk="1" hangingPunct="1">
              <a:spcBef>
                <a:spcPts val="24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Dr. Nguyen Thi Kim Ngan</a:t>
            </a:r>
          </a:p>
          <a:p>
            <a:pPr indent="-339725" algn="ctr" eaLnBrk="1" hangingPunct="1">
              <a:spcBef>
                <a:spcPts val="7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Email: ngannguyen@neu.edu.vn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algn="ctr">
              <a:tabLst>
                <a:tab pos="0" algn="l"/>
              </a:tabLst>
            </a:pPr>
            <a:endParaRPr lang="en-US" sz="3992" spc="-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257A-34C7-2DCB-5A8D-413898ED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DBC6-ADC2-DDB9-7E3F-02575081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18" y="178859"/>
            <a:ext cx="10386483" cy="1458913"/>
          </a:xfrm>
        </p:spPr>
        <p:txBody>
          <a:bodyPr/>
          <a:lstStyle/>
          <a:p>
            <a:r>
              <a:rPr lang="en-GB" dirty="0"/>
              <a:t>Two Equivalent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B38E-9AD1-D4D2-144F-481FB8E76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8632" y="3151886"/>
            <a:ext cx="4823883" cy="324855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De Morgan’s Laws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¬(A ∧ B) ≡ (¬A ∨ ¬B)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¬(A ∨ B) ≡ (¬A ∧ ¬B)</a:t>
            </a:r>
          </a:p>
          <a:p>
            <a:pPr marL="400050" lvl="1" indent="0">
              <a:buClr>
                <a:schemeClr val="accent2"/>
              </a:buClr>
            </a:pPr>
            <a:endParaRPr lang="en-GB" sz="2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Commutative Laws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A ∨ B ≡ B ∨ A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A ∧ B ≡ B ∧ A</a:t>
            </a:r>
          </a:p>
          <a:p>
            <a:pPr marL="0" indent="0"/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CFC51-6940-6582-0B89-C35025D2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6516" y="3151886"/>
            <a:ext cx="4823883" cy="324855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Associative Laws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A ∧ (B ∧ C) ≡ (A ∧ B) ∧ C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A ∨ (B ∨ C) ≡ (A ∨ B) ∨ C</a:t>
            </a:r>
          </a:p>
          <a:p>
            <a:pPr marL="400050" lvl="1" indent="0">
              <a:buClr>
                <a:schemeClr val="accent2"/>
              </a:buClr>
            </a:pPr>
            <a:endParaRPr lang="en-GB" sz="2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Distributive Laws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A ∧ (B ∨ C) ≡ (A ∧ B) ∨ (A ∧ C)</a:t>
            </a:r>
          </a:p>
          <a:p>
            <a:pPr marL="400050" lvl="1" indent="0">
              <a:buClr>
                <a:schemeClr val="accent2"/>
              </a:buClr>
            </a:pPr>
            <a:r>
              <a:rPr lang="en-GB" sz="2400" dirty="0"/>
              <a:t>A ∨ (B ∧ C) ≡ (A ∨ B) ∧ (A ∨ C)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DCFC6-0D5F-6715-A247-3E2C7257382D}"/>
              </a:ext>
            </a:extLst>
          </p:cNvPr>
          <p:cNvSpPr txBox="1"/>
          <p:nvPr/>
        </p:nvSpPr>
        <p:spPr>
          <a:xfrm>
            <a:off x="994095" y="2043890"/>
            <a:ext cx="10080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Two propositions </a:t>
            </a:r>
            <a:r>
              <a:rPr lang="en-GB" sz="2400" b="1" dirty="0"/>
              <a:t>A</a:t>
            </a:r>
            <a:r>
              <a:rPr lang="en-GB" sz="2400" dirty="0"/>
              <a:t> and </a:t>
            </a:r>
            <a:r>
              <a:rPr lang="en-GB" sz="2400" b="1" dirty="0"/>
              <a:t>B</a:t>
            </a:r>
            <a:r>
              <a:rPr lang="en-GB" sz="2400" dirty="0"/>
              <a:t> are said to be </a:t>
            </a:r>
            <a:r>
              <a:rPr lang="en-GB" sz="2400" b="1" dirty="0"/>
              <a:t>equivalent</a:t>
            </a:r>
            <a:r>
              <a:rPr lang="en-GB" sz="2400" dirty="0"/>
              <a:t> </a:t>
            </a:r>
            <a:r>
              <a:rPr lang="en-GB" sz="2400" i="1" dirty="0"/>
              <a:t>(A ≡ B)</a:t>
            </a:r>
            <a:r>
              <a:rPr lang="en-GB" sz="2400" dirty="0"/>
              <a:t> if they have the same truth value (both true or both false) in all possible cases.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94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1C87-E6C6-312D-B510-D20DE087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Canonical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CF0B-FFD5-6A2D-AE82-0C1FBE61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Using only (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dirty="0" err="1"/>
              <a:t>and</a:t>
            </a:r>
            <a:r>
              <a:rPr lang="en-GB" dirty="0"/>
              <a:t> </a:t>
            </a:r>
            <a:r>
              <a:rPr lang="en-GB" b="1" dirty="0"/>
              <a:t>NOT)</a:t>
            </a:r>
            <a:r>
              <a:rPr lang="en-GB" dirty="0"/>
              <a:t>, or (</a:t>
            </a:r>
            <a:r>
              <a:rPr lang="en-GB" b="1" dirty="0"/>
              <a:t>OR</a:t>
            </a:r>
            <a:r>
              <a:rPr lang="en-GB" dirty="0"/>
              <a:t> and </a:t>
            </a:r>
            <a:r>
              <a:rPr lang="en-GB" b="1" dirty="0"/>
              <a:t>NOT)</a:t>
            </a:r>
            <a:r>
              <a:rPr lang="en-GB" dirty="0"/>
              <a:t>, we can express </a:t>
            </a:r>
            <a:r>
              <a:rPr lang="en-GB" b="1" dirty="0"/>
              <a:t>any logical expression</a:t>
            </a:r>
            <a:r>
              <a:rPr lang="en-GB" dirty="0"/>
              <a:t>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Conjunctive Normal Form (CNF)</a:t>
            </a:r>
          </a:p>
          <a:p>
            <a:pPr marL="0" indent="0" algn="ctr">
              <a:buClr>
                <a:schemeClr val="accent2"/>
              </a:buClr>
            </a:pPr>
            <a:r>
              <a:rPr lang="en-GB" dirty="0"/>
              <a:t>(p</a:t>
            </a:r>
            <a:r>
              <a:rPr lang="en-GB" baseline="-25000" dirty="0"/>
              <a:t>1</a:t>
            </a:r>
            <a:r>
              <a:rPr lang="en-GB" dirty="0"/>
              <a:t> ∨...∨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​)∧...∧(q</a:t>
            </a:r>
            <a:r>
              <a:rPr lang="en-GB" baseline="-25000" dirty="0"/>
              <a:t>1</a:t>
            </a:r>
            <a:r>
              <a:rPr lang="en-GB" dirty="0"/>
              <a:t>​∨...∨</a:t>
            </a:r>
            <a:r>
              <a:rPr lang="en-GB" dirty="0" err="1"/>
              <a:t>q</a:t>
            </a:r>
            <a:r>
              <a:rPr lang="en-GB" baseline="-25000" dirty="0" err="1"/>
              <a:t>m</a:t>
            </a:r>
            <a:r>
              <a:rPr lang="en-GB" dirty="0"/>
              <a:t>​)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Disjunctive Normal Form (DNF)</a:t>
            </a:r>
          </a:p>
          <a:p>
            <a:pPr marL="0" indent="0" algn="ctr">
              <a:buClr>
                <a:schemeClr val="accent2"/>
              </a:buClr>
            </a:pPr>
            <a:r>
              <a:rPr lang="en-GB" dirty="0"/>
              <a:t>(p</a:t>
            </a:r>
            <a:r>
              <a:rPr lang="en-GB" baseline="-25000" dirty="0"/>
              <a:t>1</a:t>
            </a:r>
            <a:r>
              <a:rPr lang="en-GB" dirty="0"/>
              <a:t> ​∧...∧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​)∨...∨(q</a:t>
            </a:r>
            <a:r>
              <a:rPr lang="en-GB" baseline="-25000" dirty="0"/>
              <a:t>1</a:t>
            </a:r>
            <a:r>
              <a:rPr lang="en-GB" dirty="0"/>
              <a:t>​∧...∧</a:t>
            </a:r>
            <a:r>
              <a:rPr lang="en-GB" dirty="0" err="1"/>
              <a:t>q</a:t>
            </a:r>
            <a:r>
              <a:rPr lang="en-GB" baseline="-25000" dirty="0" err="1"/>
              <a:t>m</a:t>
            </a:r>
            <a:r>
              <a:rPr lang="en-GB" dirty="0"/>
              <a:t>​)</a:t>
            </a:r>
          </a:p>
          <a:p>
            <a:pPr marL="0" indent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70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CAD7-6A93-AC12-2A06-4EAB208D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2A0D-B703-74D5-3C40-5A4D4CFC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A Horn form is a </a:t>
            </a:r>
            <a:r>
              <a:rPr lang="en-GB" b="1" dirty="0"/>
              <a:t>conjunction of Horn clauses</a:t>
            </a:r>
            <a:r>
              <a:rPr lang="en-GB" dirty="0"/>
              <a:t>, where each clause contains </a:t>
            </a:r>
            <a:r>
              <a:rPr lang="en-GB" b="1" dirty="0"/>
              <a:t>at most one positive literal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A Horn clause can be of one of the following forms: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¬P₁ ∨ ¬P₂ ∨ … ∨ ¬Pₙ</a:t>
            </a:r>
            <a:r>
              <a:rPr lang="en-GB" dirty="0"/>
              <a:t> — contains </a:t>
            </a:r>
            <a:r>
              <a:rPr lang="en-GB" b="1" dirty="0"/>
              <a:t>no positive literal</a:t>
            </a:r>
            <a:r>
              <a:rPr lang="en-GB" dirty="0"/>
              <a:t>.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P</a:t>
            </a:r>
            <a:r>
              <a:rPr lang="en-GB" dirty="0"/>
              <a:t> — contains </a:t>
            </a:r>
            <a:r>
              <a:rPr lang="en-GB" b="1" dirty="0"/>
              <a:t>one positive literal</a:t>
            </a:r>
            <a:r>
              <a:rPr lang="en-GB" dirty="0"/>
              <a:t> and </a:t>
            </a:r>
            <a:r>
              <a:rPr lang="en-GB" b="1" dirty="0"/>
              <a:t>no negative literal</a:t>
            </a:r>
            <a:r>
              <a:rPr lang="en-GB" dirty="0"/>
              <a:t>.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¬P₁ ∨ ¬P₂ ∨ … ∨ ¬Pₙ ∨ Q</a:t>
            </a:r>
            <a:r>
              <a:rPr lang="en-GB" dirty="0"/>
              <a:t> — contains </a:t>
            </a:r>
            <a:r>
              <a:rPr lang="en-GB" b="1" dirty="0"/>
              <a:t>one positive literal Q</a:t>
            </a:r>
            <a:r>
              <a:rPr lang="en-GB" dirty="0"/>
              <a:t> and </a:t>
            </a:r>
            <a:r>
              <a:rPr lang="en-GB" b="1" dirty="0"/>
              <a:t>at least one negative literal</a:t>
            </a:r>
            <a:r>
              <a:rPr lang="en-GB" dirty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Here, </a:t>
            </a:r>
            <a:r>
              <a:rPr lang="en-GB" b="1" dirty="0"/>
              <a:t>P₁, P₂, …, Pₙ, and Q</a:t>
            </a:r>
            <a:r>
              <a:rPr lang="en-GB" dirty="0"/>
              <a:t> are propositional symbols.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Horn clauses are often rewritten in </a:t>
            </a:r>
            <a:r>
              <a:rPr lang="en-GB" b="1" dirty="0"/>
              <a:t>implication form</a:t>
            </a:r>
            <a:r>
              <a:rPr lang="en-GB" dirty="0"/>
              <a:t> as follows: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¬(P₁ ∧ P₂ ∧ … ∧ Pₙ)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P</a:t>
            </a:r>
          </a:p>
          <a:p>
            <a:pPr lvl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(P₁ ∧ P₂ ∧ … ∧ Pₙ) ⇒ Q (where Q is the single positive literal)</a:t>
            </a:r>
          </a:p>
        </p:txBody>
      </p:sp>
    </p:spTree>
    <p:extLst>
      <p:ext uri="{BB962C8B-B14F-4D97-AF65-F5344CB8AC3E}">
        <p14:creationId xmlns:p14="http://schemas.microsoft.com/office/powerpoint/2010/main" val="230692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2D67-8351-79C7-1016-82CA87C6B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D62E-44F2-371B-1673-DC681E8B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4122-03CB-9459-916B-8734DA40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1" y="2305580"/>
            <a:ext cx="10358967" cy="4111625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Syllogism (Modus Ponens Rule):</a:t>
            </a:r>
            <a:br>
              <a:rPr lang="en-GB" dirty="0"/>
            </a:br>
            <a:r>
              <a:rPr lang="en-GB" dirty="0"/>
              <a:t>If we have the following </a:t>
            </a:r>
            <a:r>
              <a:rPr lang="en-GB" b="1" dirty="0"/>
              <a:t>positive Horn clauses</a:t>
            </a:r>
            <a:r>
              <a:rPr lang="en-GB" dirty="0"/>
              <a:t> that are true:</a:t>
            </a:r>
            <a:br>
              <a:rPr lang="en-GB" dirty="0"/>
            </a:br>
            <a:r>
              <a:rPr lang="en-GB" dirty="0"/>
              <a:t> P₁,</a:t>
            </a:r>
            <a:br>
              <a:rPr lang="en-GB" dirty="0"/>
            </a:br>
            <a:r>
              <a:rPr lang="en-GB" dirty="0"/>
              <a:t> P₂,</a:t>
            </a:r>
            <a:br>
              <a:rPr lang="en-GB" dirty="0"/>
            </a:br>
            <a:r>
              <a:rPr lang="en-GB" dirty="0"/>
              <a:t> …</a:t>
            </a:r>
            <a:br>
              <a:rPr lang="en-GB" dirty="0"/>
            </a:br>
            <a:r>
              <a:rPr lang="en-GB" dirty="0"/>
              <a:t> Pₙ,</a:t>
            </a:r>
            <a:br>
              <a:rPr lang="en-GB" dirty="0"/>
            </a:br>
            <a:r>
              <a:rPr lang="en-GB" dirty="0"/>
              <a:t>and</a:t>
            </a:r>
            <a:br>
              <a:rPr lang="en-GB" dirty="0"/>
            </a:br>
            <a:r>
              <a:rPr lang="en-GB" dirty="0"/>
              <a:t> (P₁ ∧ P₂ ∧ … ∧ Pₙ) ⇒ Q,</a:t>
            </a:r>
            <a:br>
              <a:rPr lang="en-GB" dirty="0"/>
            </a:br>
            <a:r>
              <a:rPr lang="en-GB" dirty="0"/>
              <a:t>then the proposition </a:t>
            </a:r>
            <a:r>
              <a:rPr lang="en-GB" b="1" dirty="0"/>
              <a:t>Q</a:t>
            </a:r>
            <a:r>
              <a:rPr lang="en-GB" dirty="0"/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174866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06CA-CB0A-C133-C9BC-701C96E7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00A3-7AD9-12CF-066B-E755874B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64574"/>
            <a:ext cx="5181600" cy="4151559"/>
          </a:xfrm>
        </p:spPr>
        <p:txBody>
          <a:bodyPr/>
          <a:lstStyle/>
          <a:p>
            <a:pPr marL="44153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Given the hypothesis H = {(p ∨ r) ∧ (q ∨ ¬r)}</a:t>
            </a:r>
            <a:endParaRPr lang="en-US" sz="2400" spc="-1" dirty="0">
              <a:latin typeface="+mj-lt"/>
            </a:endParaRPr>
          </a:p>
          <a:p>
            <a:pPr marL="44153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Prove: p ∨ q</a:t>
            </a:r>
            <a:endParaRPr lang="en-US" sz="2400" spc="-1" dirty="0">
              <a:latin typeface="+mj-lt"/>
            </a:endParaRPr>
          </a:p>
          <a:p>
            <a:pPr marL="44153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Does (p ∨ r) ∧ (q ∨ ¬r) =&gt;(p </a:t>
            </a:r>
            <a:r>
              <a:rPr lang="en-GB" dirty="0"/>
              <a:t>∨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 q)?</a:t>
            </a:r>
            <a:endParaRPr lang="en-US" sz="2400" spc="-1" dirty="0">
              <a:latin typeface="+mj-lt"/>
            </a:endParaRPr>
          </a:p>
          <a:p>
            <a:pPr marL="0" indent="0">
              <a:buClr>
                <a:schemeClr val="accent2"/>
              </a:buClr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According to the truth table:</a:t>
            </a:r>
          </a:p>
          <a:p>
            <a:pPr marL="0" indent="0">
              <a:buClr>
                <a:schemeClr val="accent2"/>
              </a:buClr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whenever (p ∨ r) ∧ (q ∨ ¬r) is true, </a:t>
            </a:r>
          </a:p>
          <a:p>
            <a:pPr marL="0" indent="0">
              <a:buClr>
                <a:schemeClr val="accent2"/>
              </a:buClr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we also have (p ∨ q) is true</a:t>
            </a:r>
            <a:endParaRPr lang="en-US" sz="2400" spc="-1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F1EA1B-5615-A520-C520-766B10580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664051"/>
              </p:ext>
            </p:extLst>
          </p:nvPr>
        </p:nvGraphicFramePr>
        <p:xfrm>
          <a:off x="6771419" y="2164574"/>
          <a:ext cx="5181600" cy="3358737"/>
        </p:xfrm>
        <a:graphic>
          <a:graphicData uri="http://schemas.openxmlformats.org/drawingml/2006/table">
            <a:tbl>
              <a:tblPr/>
              <a:tblGrid>
                <a:gridCol w="40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p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q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r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p ∨ r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q ∨ ¬r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(p∨r) ∧ (q∨¬r)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p ∨ q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0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strike="noStrike" spc="-1" dirty="0">
                          <a:solidFill>
                            <a:srgbClr val="FF3333"/>
                          </a:solidFill>
                          <a:latin typeface="+mn-lt"/>
                          <a:ea typeface="Arial"/>
                        </a:rPr>
                        <a:t>1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08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E0F-0107-3C2F-0B44-5B0181EA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Deduction in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F9A6-351D-8BA8-A3B0-E27F88EA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017713"/>
            <a:ext cx="11190818" cy="4111625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Problem Statement</a:t>
            </a:r>
          </a:p>
          <a:p>
            <a:pPr marL="0" indent="0">
              <a:buNone/>
            </a:pPr>
            <a:r>
              <a:rPr lang="en-GB" dirty="0"/>
              <a:t>Given a set of premises {p</a:t>
            </a:r>
            <a:r>
              <a:rPr lang="en-GB" baseline="-25000" dirty="0"/>
              <a:t>1</a:t>
            </a:r>
            <a:r>
              <a:rPr lang="en-GB" dirty="0"/>
              <a:t>, p</a:t>
            </a:r>
            <a:r>
              <a:rPr lang="en-GB" baseline="-25000" dirty="0"/>
              <a:t>2</a:t>
            </a:r>
            <a:r>
              <a:rPr lang="en-GB" dirty="0"/>
              <a:t>, …, 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}, where each premise is a true propositional expression. We need to </a:t>
            </a:r>
            <a:r>
              <a:rPr lang="en-GB" b="1" dirty="0"/>
              <a:t>derive the conclusion</a:t>
            </a:r>
            <a:r>
              <a:rPr lang="en-GB" dirty="0"/>
              <a:t> c (i.e., prove that c is true). Solving the problem is equivalent to proving:</a:t>
            </a:r>
          </a:p>
          <a:p>
            <a:pPr algn="ctr">
              <a:buNone/>
            </a:pPr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 ∧ p</a:t>
            </a:r>
            <a:r>
              <a:rPr lang="en-GB" baseline="-25000" dirty="0"/>
              <a:t>2</a:t>
            </a:r>
            <a:r>
              <a:rPr lang="en-GB" dirty="0"/>
              <a:t> ∧...∧ 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→ c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Methods: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Method 1:</a:t>
            </a:r>
            <a:r>
              <a:rPr lang="en-GB" dirty="0"/>
              <a:t> Using the </a:t>
            </a:r>
            <a:r>
              <a:rPr lang="en-GB" b="1" dirty="0"/>
              <a:t>truth table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Method 2:</a:t>
            </a:r>
            <a:r>
              <a:rPr lang="en-GB" dirty="0"/>
              <a:t> Using </a:t>
            </a:r>
            <a:r>
              <a:rPr lang="en-GB" b="1" dirty="0"/>
              <a:t>Robinson’s refutation (proof by contradiction)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Method 3:</a:t>
            </a:r>
            <a:r>
              <a:rPr lang="en-GB" dirty="0"/>
              <a:t> Using </a:t>
            </a:r>
            <a:r>
              <a:rPr lang="en-GB" b="1" dirty="0"/>
              <a:t>inference rules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Method 4:</a:t>
            </a:r>
            <a:r>
              <a:rPr lang="en-GB" dirty="0"/>
              <a:t> Using </a:t>
            </a:r>
            <a:r>
              <a:rPr lang="en-GB" b="1" dirty="0"/>
              <a:t>forward or backward reasoning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60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CustomShape 1"/>
          <p:cNvSpPr/>
          <p:nvPr/>
        </p:nvSpPr>
        <p:spPr>
          <a:xfrm>
            <a:off x="1473200" y="568323"/>
            <a:ext cx="9685866" cy="1301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Proof using truth table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58" name="CustomShape 2"/>
          <p:cNvSpPr/>
          <p:nvPr/>
        </p:nvSpPr>
        <p:spPr>
          <a:xfrm>
            <a:off x="1134073" y="2138232"/>
            <a:ext cx="10024993" cy="444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5583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3266" spc="-1" dirty="0">
                <a:solidFill>
                  <a:srgbClr val="000000"/>
                </a:solidFill>
                <a:latin typeface="Arial"/>
                <a:ea typeface="Arial"/>
              </a:rPr>
              <a:t>(p ∨ r) ∧ (¬q ∨ ¬r) =&gt;¬p ∨ q?</a:t>
            </a:r>
            <a:endParaRPr lang="en-US" sz="3266" spc="-1" dirty="0">
              <a:latin typeface="Arial"/>
            </a:endParaRPr>
          </a:p>
        </p:txBody>
      </p:sp>
      <p:graphicFrame>
        <p:nvGraphicFramePr>
          <p:cNvPr id="3459" name="Table 3"/>
          <p:cNvGraphicFramePr/>
          <p:nvPr>
            <p:extLst>
              <p:ext uri="{D42A27DB-BD31-4B8C-83A1-F6EECF244321}">
                <p14:modId xmlns:p14="http://schemas.microsoft.com/office/powerpoint/2010/main" val="1425289648"/>
              </p:ext>
            </p:extLst>
          </p:nvPr>
        </p:nvGraphicFramePr>
        <p:xfrm>
          <a:off x="1980740" y="3310166"/>
          <a:ext cx="7531062" cy="3124553"/>
        </p:xfrm>
        <a:graphic>
          <a:graphicData uri="http://schemas.openxmlformats.org/drawingml/2006/table">
            <a:tbl>
              <a:tblPr/>
              <a:tblGrid>
                <a:gridCol w="58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9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6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5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lang="en-US" sz="25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5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</a:t>
                      </a:r>
                      <a:endParaRPr lang="en-US" sz="25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5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lang="en-US" sz="25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5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 ∨ r</a:t>
                      </a:r>
                      <a:endParaRPr lang="en-US" sz="25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5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¬q ∨ ¬r</a:t>
                      </a:r>
                      <a:endParaRPr lang="en-US" sz="25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5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(p∨r) ∧ (¬q∨¬r)</a:t>
                      </a:r>
                      <a:endParaRPr lang="en-US" sz="25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5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¬p ∨ q</a:t>
                      </a:r>
                      <a:endParaRPr lang="en-US" sz="25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CCFF00"/>
                      </a:solidFill>
                    </a:lnL>
                    <a:lnR w="9360">
                      <a:solidFill>
                        <a:srgbClr val="CCFF00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CCFF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CCFF00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CustomShape 1"/>
          <p:cNvSpPr/>
          <p:nvPr/>
        </p:nvSpPr>
        <p:spPr>
          <a:xfrm>
            <a:off x="1405006" y="798286"/>
            <a:ext cx="9821794" cy="96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Robinson method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61" name="CustomShape 2"/>
          <p:cNvSpPr/>
          <p:nvPr/>
        </p:nvSpPr>
        <p:spPr>
          <a:xfrm>
            <a:off x="626073" y="2086084"/>
            <a:ext cx="8228974" cy="4382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buClr>
                <a:srgbClr val="000000"/>
              </a:buClr>
            </a:pPr>
            <a:r>
              <a:rPr lang="en" sz="2000" b="1" spc="-1" dirty="0">
                <a:solidFill>
                  <a:srgbClr val="000000"/>
                </a:solidFill>
                <a:latin typeface="+mj-lt"/>
                <a:ea typeface="Arial"/>
              </a:rPr>
              <a:t>Proof by contradiction Method</a:t>
            </a:r>
            <a:endParaRPr lang="en-US" sz="2000" b="1" spc="-1" dirty="0">
              <a:latin typeface="+mj-lt"/>
            </a:endParaRPr>
          </a:p>
          <a:p>
            <a:pPr marL="98630">
              <a:buClr>
                <a:srgbClr val="000000"/>
              </a:buClr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Assume the conclusion is false (¬c), then (p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cs typeface="Arial"/>
              </a:rPr>
              <a:t>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...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cs typeface="Arial"/>
              </a:rPr>
              <a:t>n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¬c)  leads to a contradiction</a:t>
            </a:r>
            <a:endParaRPr lang="en-US" sz="2000" spc="-1" dirty="0">
              <a:latin typeface="+mj-lt"/>
            </a:endParaRPr>
          </a:p>
          <a:p>
            <a:pPr marL="98630">
              <a:spcBef>
                <a:spcPts val="1286"/>
              </a:spcBef>
              <a:buClr>
                <a:srgbClr val="000000"/>
              </a:buClr>
            </a:pPr>
            <a:r>
              <a:rPr lang="en" sz="2000" b="1" spc="-1" dirty="0">
                <a:solidFill>
                  <a:srgbClr val="000000"/>
                </a:solidFill>
                <a:latin typeface="+mj-lt"/>
                <a:ea typeface="Arial"/>
              </a:rPr>
              <a:t>Step 0: </a:t>
            </a:r>
            <a:r>
              <a:rPr lang="en-GB" sz="2000" dirty="0">
                <a:latin typeface="+mj-lt"/>
              </a:rPr>
              <a:t>Add ¬c into the set of premises.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p₁ ٨ p₂ ٨ ... ٨ pₙ → c</a:t>
            </a:r>
            <a:endParaRPr lang="en-US" sz="2000" spc="-1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9EF5-137D-FEE5-D84B-84E7078CE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CustomShape 1">
            <a:extLst>
              <a:ext uri="{FF2B5EF4-FFF2-40B4-BE49-F238E27FC236}">
                <a16:creationId xmlns:a16="http://schemas.microsoft.com/office/drawing/2014/main" id="{09BAB70C-57CA-6CF5-DFF7-5ACE9BC4343B}"/>
              </a:ext>
            </a:extLst>
          </p:cNvPr>
          <p:cNvSpPr/>
          <p:nvPr/>
        </p:nvSpPr>
        <p:spPr>
          <a:xfrm>
            <a:off x="1405006" y="798286"/>
            <a:ext cx="9821794" cy="96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Robinson method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61" name="CustomShape 2">
            <a:extLst>
              <a:ext uri="{FF2B5EF4-FFF2-40B4-BE49-F238E27FC236}">
                <a16:creationId xmlns:a16="http://schemas.microsoft.com/office/drawing/2014/main" id="{240949F1-0F37-D545-0A6B-2FDE60BD39DA}"/>
              </a:ext>
            </a:extLst>
          </p:cNvPr>
          <p:cNvSpPr/>
          <p:nvPr/>
        </p:nvSpPr>
        <p:spPr>
          <a:xfrm>
            <a:off x="626073" y="2086084"/>
            <a:ext cx="8228974" cy="4382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spcBef>
                <a:spcPts val="1286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" sz="2000" b="1" spc="-1" dirty="0">
                <a:solidFill>
                  <a:srgbClr val="000000"/>
                </a:solidFill>
                <a:latin typeface="+mj-lt"/>
                <a:ea typeface="Arial"/>
              </a:rPr>
              <a:t>Step 1: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Normalize into</a:t>
            </a:r>
            <a:r>
              <a:rPr lang="en-GB" sz="2000" dirty="0"/>
              <a:t> Conjunctive Normal Form (CNF) </a:t>
            </a:r>
          </a:p>
          <a:p>
            <a:pPr marL="98630">
              <a:spcBef>
                <a:spcPts val="1286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Use the following 7 transformations to normalize:</a:t>
            </a:r>
            <a:endParaRPr lang="en-US" sz="2000" spc="-1" dirty="0">
              <a:latin typeface="+mj-lt"/>
            </a:endParaRPr>
          </a:p>
          <a:p>
            <a:pPr marL="1175731" lvl="2" indent="-260620">
              <a:spcBef>
                <a:spcPts val="771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a→b ≡ ( ¬a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b) is true =&gt; -(-a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b) ≡ (a 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–b) is false</a:t>
            </a:r>
            <a:endParaRPr lang="en-US" sz="2000" spc="-1" dirty="0">
              <a:latin typeface="+mj-lt"/>
            </a:endParaRPr>
          </a:p>
          <a:p>
            <a:pPr marL="1175731" lvl="2" indent="-260620">
              <a:spcBef>
                <a:spcPts val="771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b)→c ≡ ¬a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¬b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</a:t>
            </a:r>
            <a:endParaRPr lang="en-US" sz="2000" spc="-1" dirty="0">
              <a:latin typeface="+mj-lt"/>
            </a:endParaRPr>
          </a:p>
          <a:p>
            <a:pPr marL="1175731" lvl="2" indent="-260620">
              <a:spcBef>
                <a:spcPts val="771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a→(b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c) ≡ (¬a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b)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(¬a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c)</a:t>
            </a:r>
            <a:endParaRPr lang="en-US" sz="2000" spc="-1" dirty="0">
              <a:latin typeface="+mj-lt"/>
            </a:endParaRPr>
          </a:p>
          <a:p>
            <a:pPr marL="1175731" lvl="2" indent="-260620">
              <a:spcBef>
                <a:spcPts val="771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b)→c ≡ (¬a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c)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(¬b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c)</a:t>
            </a:r>
            <a:endParaRPr lang="en-US" sz="2000" spc="-1" dirty="0">
              <a:latin typeface="+mj-lt"/>
            </a:endParaRPr>
          </a:p>
          <a:p>
            <a:pPr marL="1175731" lvl="2" indent="-260620">
              <a:spcBef>
                <a:spcPts val="771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a→(b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c) ≡ ¬a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</a:t>
            </a:r>
            <a:endParaRPr lang="en-US" sz="2000" spc="-1" dirty="0">
              <a:latin typeface="+mj-lt"/>
            </a:endParaRPr>
          </a:p>
          <a:p>
            <a:pPr marL="1175731" lvl="2" indent="-260620">
              <a:spcBef>
                <a:spcPts val="771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a→(b→c) ≡ ¬a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¬b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</a:t>
            </a:r>
            <a:endParaRPr lang="en-US" sz="2000" spc="-1" dirty="0">
              <a:latin typeface="+mj-lt"/>
            </a:endParaRPr>
          </a:p>
          <a:p>
            <a:pPr marL="1175731" lvl="2" indent="-260620">
              <a:spcBef>
                <a:spcPts val="771"/>
              </a:spcBef>
              <a:buClr>
                <a:srgbClr val="000000"/>
              </a:buClr>
              <a:buFont typeface="Noto Sans Symbols"/>
              <a:buAutoNum type="arabicPeriod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(a→b)→c ≡ (a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c)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(¬b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c)</a:t>
            </a:r>
            <a:endParaRPr lang="en-US" sz="2000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448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CustomShape 2"/>
          <p:cNvSpPr/>
          <p:nvPr/>
        </p:nvSpPr>
        <p:spPr>
          <a:xfrm>
            <a:off x="964740" y="2082883"/>
            <a:ext cx="10262060" cy="44195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b="1" spc="-1" dirty="0">
                <a:solidFill>
                  <a:srgbClr val="000000"/>
                </a:solidFill>
                <a:latin typeface="+mj-lt"/>
                <a:ea typeface="Arial"/>
              </a:rPr>
              <a:t>Step 2: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Split the normalized formulas into sub-lines (each sub-line is an expression that evaluates to true)</a:t>
            </a:r>
            <a:endParaRPr lang="en-US" sz="2400" spc="-1" dirty="0">
              <a:latin typeface="+mj-lt"/>
            </a:endParaRPr>
          </a:p>
          <a:p>
            <a:pPr lvl="1">
              <a:buClr>
                <a:schemeClr val="accent2"/>
              </a:buClr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(p1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...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pn)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...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(q1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...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qm) splits into:</a:t>
            </a:r>
            <a:endParaRPr lang="en-US" sz="2400" spc="-1" dirty="0">
              <a:latin typeface="+mj-lt"/>
            </a:endParaRPr>
          </a:p>
          <a:p>
            <a:pPr lvl="1">
              <a:buClr>
                <a:schemeClr val="accent2"/>
              </a:buClr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(p1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...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pn)</a:t>
            </a:r>
            <a:endParaRPr lang="en-US" sz="2400" spc="-1" dirty="0">
              <a:latin typeface="+mj-lt"/>
            </a:endParaRPr>
          </a:p>
          <a:p>
            <a:pPr lvl="1">
              <a:buClr>
                <a:schemeClr val="accent2"/>
              </a:buClr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...</a:t>
            </a:r>
            <a:endParaRPr lang="en-US" sz="2400" spc="-1" dirty="0">
              <a:latin typeface="+mj-lt"/>
            </a:endParaRPr>
          </a:p>
          <a:p>
            <a:pPr lvl="1">
              <a:buClr>
                <a:schemeClr val="accent2"/>
              </a:buClr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(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q1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...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qm)</a:t>
            </a:r>
            <a:endParaRPr lang="en-US" sz="2400" spc="-1" dirty="0">
              <a:latin typeface="+mj-lt"/>
            </a:endParaRPr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400" b="1" spc="-1" dirty="0">
                <a:solidFill>
                  <a:srgbClr val="000000"/>
                </a:solidFill>
                <a:latin typeface="+mj-lt"/>
                <a:ea typeface="Arial"/>
              </a:rPr>
              <a:t>Remarks:</a:t>
            </a:r>
            <a:endParaRPr lang="en-US" sz="2400" b="1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Steps 1 and 2 are preprocessing.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Each problem is transformed into a finite set of normalized lines. Each line has only the union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of propositions, each of which can be affirmative (p) or negative (¬p)</a:t>
            </a:r>
            <a:endParaRPr lang="en-US" sz="24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309DBF55-9A5D-CB48-E9C3-C0482A310F5B}"/>
              </a:ext>
            </a:extLst>
          </p:cNvPr>
          <p:cNvSpPr/>
          <p:nvPr/>
        </p:nvSpPr>
        <p:spPr>
          <a:xfrm>
            <a:off x="1405006" y="798286"/>
            <a:ext cx="9821794" cy="96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Robinson method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CustomShape 1"/>
          <p:cNvSpPr/>
          <p:nvPr/>
        </p:nvSpPr>
        <p:spPr>
          <a:xfrm>
            <a:off x="1512908" y="712801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Outline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31" name="CustomShape 2"/>
          <p:cNvSpPr/>
          <p:nvPr/>
        </p:nvSpPr>
        <p:spPr>
          <a:xfrm>
            <a:off x="896219" y="2338489"/>
            <a:ext cx="8228974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5583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Representing problems using logic</a:t>
            </a:r>
            <a:endParaRPr lang="en-US" sz="2400" spc="-1" dirty="0">
              <a:latin typeface="+mj-lt"/>
            </a:endParaRPr>
          </a:p>
          <a:p>
            <a:pPr marL="555830" indent="-4572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Propositional logic</a:t>
            </a:r>
            <a:endParaRPr lang="en-US" sz="2400" spc="-1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CustomShape 2"/>
          <p:cNvSpPr/>
          <p:nvPr/>
        </p:nvSpPr>
        <p:spPr>
          <a:xfrm>
            <a:off x="913939" y="2082883"/>
            <a:ext cx="10499127" cy="4368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buClr>
                <a:schemeClr val="accent2"/>
              </a:buClr>
            </a:pPr>
            <a:r>
              <a:rPr lang="en" sz="2000" b="1" spc="-1" dirty="0">
                <a:solidFill>
                  <a:srgbClr val="000000"/>
                </a:solidFill>
                <a:latin typeface="+mj-lt"/>
                <a:ea typeface="Arial"/>
              </a:rPr>
              <a:t>Step 3: The solution process. </a:t>
            </a:r>
          </a:p>
          <a:p>
            <a:pPr marL="98630">
              <a:buClr>
                <a:schemeClr val="accent2"/>
              </a:buClr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This is an iterative process, each iteration includes the following steps:</a:t>
            </a:r>
            <a:endParaRPr lang="en-US" sz="2000" spc="-1" dirty="0">
              <a:latin typeface="+mj-lt"/>
            </a:endParaRPr>
          </a:p>
          <a:p>
            <a:pPr marL="833441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3.1. </a:t>
            </a:r>
            <a:r>
              <a:rPr lang="en-GB" sz="2000" dirty="0"/>
              <a:t>Select any two existing clauses that contain the following forms:</a:t>
            </a:r>
            <a:endParaRPr lang="en-US" sz="2000" spc="-1" dirty="0">
              <a:latin typeface="+mj-lt"/>
            </a:endParaRPr>
          </a:p>
          <a:p>
            <a:pPr marL="1258011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trike="sngStrike" spc="-1" dirty="0">
                <a:solidFill>
                  <a:srgbClr val="000000"/>
                </a:solidFill>
                <a:latin typeface="+mj-lt"/>
                <a:ea typeface="Arial"/>
              </a:rPr>
              <a:t>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v q (clause i)</a:t>
            </a:r>
            <a:endParaRPr lang="en-US" sz="2000" spc="-1" dirty="0">
              <a:latin typeface="+mj-lt"/>
            </a:endParaRPr>
          </a:p>
          <a:p>
            <a:pPr marL="1258011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trike="sngStrike" spc="-1" dirty="0">
                <a:solidFill>
                  <a:srgbClr val="000000"/>
                </a:solidFill>
                <a:latin typeface="+mj-lt"/>
                <a:ea typeface="Arial"/>
              </a:rPr>
              <a:t>¬p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v r (clause j)</a:t>
            </a:r>
            <a:endParaRPr lang="en-US" sz="2000" spc="-1" dirty="0">
              <a:latin typeface="+mj-lt"/>
            </a:endParaRPr>
          </a:p>
          <a:p>
            <a:pPr marL="1258011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Selection mechanism: FIFO, LIFO, flexible</a:t>
            </a:r>
            <a:endParaRPr lang="en-US" sz="2000" spc="-1" dirty="0">
              <a:latin typeface="+mj-lt"/>
            </a:endParaRPr>
          </a:p>
          <a:p>
            <a:pPr marL="833441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3.2. Combine those two clauses to form clause k</a:t>
            </a:r>
            <a:endParaRPr lang="en-US" sz="2000" spc="-1" dirty="0">
              <a:latin typeface="+mj-lt"/>
            </a:endParaRPr>
          </a:p>
          <a:p>
            <a:pPr marL="1258011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q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v r</a:t>
            </a:r>
            <a:endParaRPr lang="en-US" sz="2000" spc="-1" dirty="0">
              <a:latin typeface="+mj-lt"/>
            </a:endParaRPr>
          </a:p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Repeat until we have:</a:t>
            </a:r>
            <a:endParaRPr lang="en-US" sz="2000" spc="-1" dirty="0">
              <a:latin typeface="+mj-lt"/>
            </a:endParaRPr>
          </a:p>
          <a:p>
            <a:pPr marL="1258011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clause α: proposition u</a:t>
            </a:r>
            <a:endParaRPr lang="en-US" sz="2000" spc="-1" dirty="0">
              <a:latin typeface="+mj-lt"/>
            </a:endParaRPr>
          </a:p>
          <a:p>
            <a:pPr marL="1258011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clause β: proposition ¬u</a:t>
            </a:r>
            <a:endParaRPr lang="en-US" sz="2000" spc="-1" dirty="0">
              <a:solidFill>
                <a:srgbClr val="000000"/>
              </a:solidFill>
              <a:latin typeface="+mj-lt"/>
              <a:ea typeface="Arial"/>
            </a:endParaRPr>
          </a:p>
          <a:p>
            <a:pPr marL="0" lvl="2">
              <a:buClr>
                <a:schemeClr val="accent2"/>
              </a:buClr>
            </a:pPr>
            <a:r>
              <a:rPr lang="en-GB" sz="2000" dirty="0"/>
              <a:t>From this, a contradiction is derived</a:t>
            </a:r>
            <a:endParaRPr lang="en-US" sz="20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EE260FAB-3F26-8F26-06AB-75D510A3D76D}"/>
              </a:ext>
            </a:extLst>
          </p:cNvPr>
          <p:cNvSpPr/>
          <p:nvPr/>
        </p:nvSpPr>
        <p:spPr>
          <a:xfrm>
            <a:off x="1405006" y="798286"/>
            <a:ext cx="9821794" cy="96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Robinson method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CustomShape 2"/>
          <p:cNvSpPr/>
          <p:nvPr/>
        </p:nvSpPr>
        <p:spPr>
          <a:xfrm>
            <a:off x="745131" y="1962399"/>
            <a:ext cx="9110068" cy="4641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Summary of the Robinson's proof method:</a:t>
            </a:r>
            <a:endParaRPr lang="en-US" sz="2000" spc="-1" dirty="0">
              <a:latin typeface="+mj-lt"/>
            </a:endParaRPr>
          </a:p>
          <a:p>
            <a:pPr marL="490541" lvl="1">
              <a:buClr>
                <a:srgbClr val="000000"/>
              </a:buClr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cs typeface="Arial"/>
              </a:rPr>
              <a:t>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...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cs typeface="Arial"/>
              </a:rPr>
              <a:t>n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→ c</a:t>
            </a:r>
            <a:r>
              <a:rPr lang="en-US" sz="2000" spc="-1" dirty="0">
                <a:latin typeface="+mj-lt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≡ 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cs typeface="Arial"/>
              </a:rPr>
              <a:t>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...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cs typeface="Arial"/>
              </a:rPr>
              <a:t>n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¬c → {u,¬u} (contradiction)</a:t>
            </a:r>
            <a:endParaRPr lang="en-US" sz="20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b="1" spc="-1" dirty="0">
                <a:solidFill>
                  <a:srgbClr val="000000"/>
                </a:solidFill>
                <a:latin typeface="+mj-lt"/>
                <a:ea typeface="Arial"/>
              </a:rPr>
              <a:t>Robinson procedure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Begin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1. Add ¬c to the set of premises G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2. Convert the expressions in G into </a:t>
            </a:r>
            <a:r>
              <a:rPr lang="en-GB" sz="2000" dirty="0"/>
              <a:t>Conjunctive Normal Form (CNF)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3. </a:t>
            </a:r>
            <a:r>
              <a:rPr lang="en-GB" sz="2000" dirty="0"/>
              <a:t>Split each conjunctive clause in </a:t>
            </a:r>
            <a:r>
              <a:rPr lang="en-GB" sz="2000" b="1" dirty="0"/>
              <a:t>G</a:t>
            </a:r>
            <a:r>
              <a:rPr lang="en-GB" sz="2000" dirty="0"/>
              <a:t> into its disjunctive sub-clauses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 Repeat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4.1. Choose 2 clauses A, B belonging to G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4.2. If A and B are resolvable then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4.2.1. Compute Res(A,B) </a:t>
            </a:r>
            <a:r>
              <a:rPr lang="en-GB" sz="2000" dirty="0"/>
              <a:t>(the resolvent of A and B)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4.2.2. If Res(A,B) generates a new clause, add Res(A,B) to G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Until an empty clause is derived or no new </a:t>
            </a:r>
            <a:r>
              <a:rPr lang="en-GB" sz="2000" dirty="0"/>
              <a:t>clause can be generated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End</a:t>
            </a:r>
            <a:endParaRPr lang="en-US" sz="20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4FF65958-500A-10E5-40DA-64B363788C62}"/>
              </a:ext>
            </a:extLst>
          </p:cNvPr>
          <p:cNvSpPr/>
          <p:nvPr/>
        </p:nvSpPr>
        <p:spPr>
          <a:xfrm>
            <a:off x="1405006" y="798286"/>
            <a:ext cx="9821794" cy="96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Robinson method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CustomShape 2"/>
          <p:cNvSpPr/>
          <p:nvPr/>
        </p:nvSpPr>
        <p:spPr>
          <a:xfrm>
            <a:off x="947805" y="2078761"/>
            <a:ext cx="11024062" cy="46381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Tet is coming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There is a bonus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Tet is coming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Arial"/>
              </a:rPr>
              <a:t>and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there is a bonus → fun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Fun → play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Play → visit beautiful and new places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Visit beautiful and new places → visit My Dinh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Visit My Dinh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My Dinh near my Maternal Grandmother’house → visit Maternal Grandmother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Visit Maternal Grandmother → visit </a:t>
            </a:r>
            <a:r>
              <a:rPr lang="en-GB" sz="24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-GB" sz="2400" dirty="0"/>
              <a:t>aternal Grandmother</a:t>
            </a:r>
            <a:endParaRPr lang="en-US" sz="24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AutoNum type="arabicPeriod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My Dinh near my Maternal Grandmother’house </a:t>
            </a:r>
            <a:endParaRPr lang="en-US" sz="2400" spc="-1" dirty="0">
              <a:latin typeface="+mj-lt"/>
            </a:endParaRPr>
          </a:p>
          <a:p>
            <a:pPr marL="98630">
              <a:buClr>
                <a:srgbClr val="000000"/>
              </a:buClr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Proof of visit to My Dinh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Arial"/>
              </a:rPr>
              <a:t>٨ P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aternal Grandmother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Arial"/>
              </a:rPr>
              <a:t>٨ M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aternal Grandmother</a:t>
            </a:r>
            <a:endParaRPr lang="en-US" sz="24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62C291A8-0259-467F-D7B5-98AA192E3235}"/>
              </a:ext>
            </a:extLst>
          </p:cNvPr>
          <p:cNvSpPr/>
          <p:nvPr/>
        </p:nvSpPr>
        <p:spPr>
          <a:xfrm>
            <a:off x="1405006" y="798286"/>
            <a:ext cx="9821794" cy="96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4400" spc="-1" dirty="0">
                <a:solidFill>
                  <a:schemeClr val="accent2"/>
                </a:solidFill>
                <a:latin typeface="+mj-lt"/>
              </a:rPr>
              <a:t>Exercise</a:t>
            </a:r>
            <a:r>
              <a:rPr lang="en" sz="4400" spc="-1" dirty="0">
                <a:solidFill>
                  <a:schemeClr val="accent2"/>
                </a:solidFill>
                <a:latin typeface="+mj-lt"/>
              </a:rPr>
              <a:t> 1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CustomShape 2"/>
          <p:cNvSpPr/>
          <p:nvPr/>
        </p:nvSpPr>
        <p:spPr>
          <a:xfrm>
            <a:off x="897007" y="2146494"/>
            <a:ext cx="10041926" cy="4068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buClr>
                <a:srgbClr val="000000"/>
              </a:buClr>
            </a:pPr>
            <a:r>
              <a:rPr lang="en-GB" sz="2000" dirty="0"/>
              <a:t>Given that the following premises are true: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1. v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w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2. (d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m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b)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w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3. u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(v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∨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¬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f)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 (b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a)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v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5. (u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e)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¬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m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a)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6. e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(f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m)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7. (e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f)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u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8. ((c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e)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b)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∧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e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9. b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(d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Noto Sans Symbols"/>
              </a:rPr>
              <a:t>⇒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a)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Prove that w and b are also true by Robinson's solution method (arbitrary flexible selection mechanism)</a:t>
            </a:r>
            <a:endParaRPr lang="en-US" sz="20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E767599A-7AD6-AAE0-C075-52FFBB3B3511}"/>
              </a:ext>
            </a:extLst>
          </p:cNvPr>
          <p:cNvSpPr/>
          <p:nvPr/>
        </p:nvSpPr>
        <p:spPr>
          <a:xfrm>
            <a:off x="1405006" y="798286"/>
            <a:ext cx="9821794" cy="9627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4400" spc="-1" dirty="0">
                <a:solidFill>
                  <a:schemeClr val="accent2"/>
                </a:solidFill>
                <a:latin typeface="+mj-lt"/>
              </a:rPr>
              <a:t>Exercise</a:t>
            </a:r>
            <a:r>
              <a:rPr lang="en" sz="4400" spc="-1" dirty="0">
                <a:solidFill>
                  <a:schemeClr val="accent2"/>
                </a:solidFill>
                <a:latin typeface="+mj-lt"/>
              </a:rPr>
              <a:t> 2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CustomShape 1"/>
          <p:cNvSpPr/>
          <p:nvPr/>
        </p:nvSpPr>
        <p:spPr>
          <a:xfrm>
            <a:off x="1469538" y="704150"/>
            <a:ext cx="9960462" cy="110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4400" dirty="0">
                <a:solidFill>
                  <a:schemeClr val="accent2"/>
                </a:solidFill>
              </a:rPr>
              <a:t>Inference rules</a:t>
            </a:r>
            <a:endParaRPr lang="en-US" sz="4400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3543" name="CustomShape 2"/>
          <p:cNvSpPr/>
          <p:nvPr/>
        </p:nvSpPr>
        <p:spPr>
          <a:xfrm>
            <a:off x="988433" y="2015068"/>
            <a:ext cx="8228974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Inference rules in propositional logic:</a:t>
            </a:r>
            <a:endParaRPr lang="en-US" sz="2400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42A82-1592-24C2-29FB-9E7B3A68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0" y="2557170"/>
            <a:ext cx="8125959" cy="41820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DBBAB622-77B0-BF3B-C708-700E10278EF2}"/>
              </a:ext>
            </a:extLst>
          </p:cNvPr>
          <p:cNvSpPr/>
          <p:nvPr/>
        </p:nvSpPr>
        <p:spPr>
          <a:xfrm>
            <a:off x="1469538" y="704150"/>
            <a:ext cx="9960462" cy="110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4400" dirty="0">
                <a:solidFill>
                  <a:schemeClr val="accent2"/>
                </a:solidFill>
              </a:rPr>
              <a:t>Inference rules</a:t>
            </a:r>
            <a:endParaRPr lang="en-US" sz="4400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F6A16-1F0A-A29F-59FB-F7136ADD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43" y="2187047"/>
            <a:ext cx="10358967" cy="41116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The knowledge base (KB) consists of the following sentences: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Prove G</a:t>
            </a:r>
          </a:p>
          <a:p>
            <a:pPr>
              <a:spcBef>
                <a:spcPts val="0"/>
              </a:spcBef>
            </a:pPr>
            <a:r>
              <a:rPr lang="en-GB" dirty="0"/>
              <a:t>(2)(4) =&gt; Q (6) (Apply Modus Ponens)</a:t>
            </a:r>
          </a:p>
          <a:p>
            <a:pPr>
              <a:spcBef>
                <a:spcPts val="0"/>
              </a:spcBef>
            </a:pPr>
            <a:r>
              <a:rPr lang="en-GB" dirty="0"/>
              <a:t>(3)(5) =&gt; S (7) (Apply Modus Ponens)</a:t>
            </a:r>
          </a:p>
          <a:p>
            <a:pPr>
              <a:spcBef>
                <a:spcPts val="0"/>
              </a:spcBef>
            </a:pPr>
            <a:r>
              <a:rPr lang="en-GB" dirty="0"/>
              <a:t>(6)(7) =&gt; Q </a:t>
            </a:r>
            <a:r>
              <a:rPr lang="en-GB" dirty="0">
                <a:sym typeface="Symbol" panose="05050102010706020507" pitchFamily="18" charset="2"/>
              </a:rPr>
              <a:t> S (8) (Apply conjunction introduction rule )</a:t>
            </a:r>
          </a:p>
          <a:p>
            <a:pPr>
              <a:spcBef>
                <a:spcPts val="0"/>
              </a:spcBef>
            </a:pPr>
            <a:r>
              <a:rPr lang="en-GB" dirty="0">
                <a:sym typeface="Symbol" panose="05050102010706020507" pitchFamily="18" charset="2"/>
              </a:rPr>
              <a:t>(1)(8) =&gt; G  H (9) </a:t>
            </a:r>
            <a:r>
              <a:rPr lang="en-GB" dirty="0"/>
              <a:t>(Apply Modus Ponens)</a:t>
            </a:r>
          </a:p>
          <a:p>
            <a:pPr>
              <a:spcBef>
                <a:spcPts val="0"/>
              </a:spcBef>
            </a:pPr>
            <a:r>
              <a:rPr lang="en-GB" dirty="0"/>
              <a:t>(9) =&gt; G (Apply Resolution rule)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C78BC-7199-54E1-5821-3E81F4C7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03" y="2712561"/>
            <a:ext cx="2476697" cy="17069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CustomShape 1"/>
          <p:cNvSpPr/>
          <p:nvPr/>
        </p:nvSpPr>
        <p:spPr>
          <a:xfrm>
            <a:off x="1413703" y="635590"/>
            <a:ext cx="9364593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4400" dirty="0">
                <a:solidFill>
                  <a:schemeClr val="accent2"/>
                </a:solidFill>
              </a:rPr>
              <a:t>Forward and backward chaining</a:t>
            </a:r>
            <a:endParaRPr lang="en-US" sz="4400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3549" name="CustomShape 2"/>
          <p:cNvSpPr/>
          <p:nvPr/>
        </p:nvSpPr>
        <p:spPr>
          <a:xfrm>
            <a:off x="628586" y="2016369"/>
            <a:ext cx="10801413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buClr>
                <a:srgbClr val="000000"/>
              </a:buClr>
            </a:pPr>
            <a:r>
              <a:rPr lang="en-GB" sz="2400" dirty="0"/>
              <a:t>A standard Horn clause has the form:</a:t>
            </a:r>
            <a:endParaRPr lang="en-US" sz="2400" spc="-1" dirty="0">
              <a:latin typeface="+mj-lt"/>
            </a:endParaRPr>
          </a:p>
          <a:p>
            <a:pPr marL="98630" algn="ctr">
              <a:buClr>
                <a:srgbClr val="000000"/>
              </a:buClr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Q v ¬P</a:t>
            </a:r>
            <a:r>
              <a:rPr lang="en" sz="24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 v ¬P</a:t>
            </a:r>
            <a:r>
              <a:rPr lang="en" sz="2400" spc="-1" baseline="-25000" dirty="0">
                <a:solidFill>
                  <a:srgbClr val="000000"/>
                </a:solidFill>
                <a:latin typeface="+mj-lt"/>
                <a:ea typeface="Arial"/>
              </a:rPr>
              <a:t>2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 v...v ¬P</a:t>
            </a:r>
            <a:r>
              <a:rPr lang="en" sz="2400" spc="-1" baseline="-25000" dirty="0">
                <a:solidFill>
                  <a:srgbClr val="000000"/>
                </a:solidFill>
                <a:latin typeface="+mj-lt"/>
                <a:ea typeface="Arial"/>
              </a:rPr>
              <a:t>m</a:t>
            </a:r>
            <a:endParaRPr lang="en-US" sz="2400" spc="-1" dirty="0">
              <a:latin typeface="+mj-lt"/>
            </a:endParaRPr>
          </a:p>
          <a:p>
            <a:pPr marL="98630" algn="ctr">
              <a:buClr>
                <a:srgbClr val="000000"/>
              </a:buClr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Or P</a:t>
            </a:r>
            <a:r>
              <a:rPr lang="en" sz="24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400" spc="-1" baseline="-25000" dirty="0">
                <a:solidFill>
                  <a:srgbClr val="000000"/>
                </a:solidFill>
                <a:latin typeface="+mj-lt"/>
                <a:ea typeface="Arial"/>
              </a:rPr>
              <a:t>2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…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400" spc="-1" baseline="-25000" dirty="0">
                <a:solidFill>
                  <a:srgbClr val="000000"/>
                </a:solidFill>
                <a:latin typeface="+mj-lt"/>
                <a:ea typeface="Arial"/>
              </a:rPr>
              <a:t>m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 →Q</a:t>
            </a:r>
            <a:endParaRPr lang="en-US" sz="2400" spc="-1" dirty="0">
              <a:latin typeface="+mj-lt"/>
            </a:endParaRPr>
          </a:p>
          <a:p>
            <a:pPr marL="98630">
              <a:buClr>
                <a:srgbClr val="000000"/>
              </a:buClr>
            </a:pPr>
            <a:endParaRPr lang="en" sz="2400" spc="-1" dirty="0">
              <a:solidFill>
                <a:srgbClr val="000000"/>
              </a:solidFill>
              <a:latin typeface="+mj-lt"/>
              <a:ea typeface="Arial"/>
            </a:endParaRPr>
          </a:p>
          <a:p>
            <a:pPr>
              <a:buNone/>
            </a:pPr>
            <a:r>
              <a:rPr lang="en-GB" sz="2400" dirty="0"/>
              <a:t>A Horn clause is also called an if-then rule and can be rewritten in the form:</a:t>
            </a:r>
            <a:br>
              <a:rPr lang="en-GB" sz="2400" dirty="0"/>
            </a:br>
            <a:r>
              <a:rPr lang="en-GB" sz="2400" b="1" dirty="0"/>
              <a:t>If</a:t>
            </a:r>
            <a:r>
              <a:rPr lang="en-GB" sz="2400" dirty="0"/>
              <a:t> P</a:t>
            </a:r>
            <a:r>
              <a:rPr lang="en-GB" sz="2400" baseline="-25000" dirty="0"/>
              <a:t>1</a:t>
            </a:r>
            <a:r>
              <a:rPr lang="en-GB" sz="2400" dirty="0"/>
              <a:t> and P</a:t>
            </a:r>
            <a:r>
              <a:rPr lang="en-GB" sz="2400" baseline="-25000" dirty="0"/>
              <a:t>2</a:t>
            </a:r>
            <a:r>
              <a:rPr lang="en-GB" sz="2400" dirty="0"/>
              <a:t>​ … and P</a:t>
            </a:r>
            <a:r>
              <a:rPr lang="en-GB" sz="2400" baseline="-25000" dirty="0"/>
              <a:t>m</a:t>
            </a:r>
            <a:r>
              <a:rPr lang="en-GB" sz="2400" dirty="0"/>
              <a:t>​, </a:t>
            </a:r>
            <a:r>
              <a:rPr lang="en-GB" sz="2400" b="1" dirty="0"/>
              <a:t>then</a:t>
            </a:r>
            <a:r>
              <a:rPr lang="en-GB" sz="2400" dirty="0"/>
              <a:t> Q</a:t>
            </a:r>
          </a:p>
          <a:p>
            <a:pPr>
              <a:buNone/>
            </a:pPr>
            <a:r>
              <a:rPr lang="en-GB" sz="2400" dirty="0"/>
              <a:t>Here:</a:t>
            </a:r>
          </a:p>
          <a:p>
            <a:pPr lvl="1"/>
            <a:r>
              <a:rPr lang="en-GB" sz="2400" dirty="0"/>
              <a:t>P</a:t>
            </a:r>
            <a:r>
              <a:rPr lang="en-GB" sz="2400" baseline="-25000" dirty="0"/>
              <a:t>1</a:t>
            </a:r>
            <a:r>
              <a:rPr lang="en-GB" sz="2400" dirty="0"/>
              <a:t>,P</a:t>
            </a:r>
            <a:r>
              <a:rPr lang="en-GB" sz="2400" baseline="-25000" dirty="0"/>
              <a:t>2</a:t>
            </a:r>
            <a:r>
              <a:rPr lang="en-GB" sz="2400" dirty="0"/>
              <a:t>,…,P</a:t>
            </a:r>
            <a:r>
              <a:rPr lang="en-GB" sz="2400" baseline="-25000" dirty="0"/>
              <a:t>m</a:t>
            </a:r>
            <a:r>
              <a:rPr lang="en-GB" sz="2400" dirty="0"/>
              <a:t>​ are called the </a:t>
            </a:r>
            <a:r>
              <a:rPr lang="en-GB" sz="2400" b="1" dirty="0"/>
              <a:t>conditions</a:t>
            </a:r>
            <a:r>
              <a:rPr lang="en-GB" sz="2400" dirty="0"/>
              <a:t> of the rule.</a:t>
            </a:r>
          </a:p>
          <a:p>
            <a:pPr lvl="1"/>
            <a:r>
              <a:rPr lang="en-GB" sz="2400" dirty="0"/>
              <a:t>Q is the </a:t>
            </a:r>
            <a:r>
              <a:rPr lang="en-GB" sz="2400" b="1" dirty="0"/>
              <a:t>conclusion</a:t>
            </a:r>
            <a:r>
              <a:rPr lang="en-GB" sz="2400" dirty="0"/>
              <a:t> of the rule.</a:t>
            </a:r>
          </a:p>
          <a:p>
            <a:r>
              <a:rPr lang="en-GB" sz="2400" b="1" dirty="0"/>
              <a:t>Modus Ponens rule on Horn clauses</a:t>
            </a:r>
            <a:endParaRPr lang="en-GB" sz="2400" dirty="0"/>
          </a:p>
        </p:txBody>
      </p:sp>
      <p:pic>
        <p:nvPicPr>
          <p:cNvPr id="3550" name="Google Shape;4684;p355"/>
          <p:cNvPicPr/>
          <p:nvPr/>
        </p:nvPicPr>
        <p:blipFill>
          <a:blip r:embed="rId2"/>
          <a:stretch/>
        </p:blipFill>
        <p:spPr>
          <a:xfrm>
            <a:off x="1819690" y="5630963"/>
            <a:ext cx="4276310" cy="118289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CustomShape 2"/>
          <p:cNvSpPr/>
          <p:nvPr/>
        </p:nvSpPr>
        <p:spPr>
          <a:xfrm>
            <a:off x="1167940" y="1897167"/>
            <a:ext cx="10160460" cy="4605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Give a knowledge base in the form of rules</a:t>
            </a:r>
            <a:endParaRPr lang="en-US" sz="2000" spc="-1" dirty="0">
              <a:latin typeface="+mj-lt"/>
            </a:endParaRPr>
          </a:p>
          <a:p>
            <a:pPr marL="97978"/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= {r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, r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,…,r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n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} where each r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is a rule</a:t>
            </a:r>
            <a:endParaRPr lang="en-US" sz="2000" spc="-1" dirty="0">
              <a:latin typeface="+mj-lt"/>
            </a:endParaRPr>
          </a:p>
          <a:p>
            <a:pPr marL="97978"/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: (p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im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) → q</a:t>
            </a:r>
            <a:r>
              <a:rPr lang="en" sz="2000" i="1" spc="-1" baseline="-25000" dirty="0">
                <a:solidFill>
                  <a:srgbClr val="000000"/>
                </a:solidFill>
                <a:latin typeface="+mj-lt"/>
                <a:ea typeface="Arial"/>
              </a:rPr>
              <a:t>i</a:t>
            </a:r>
            <a:endParaRPr lang="en-US" sz="2000" spc="-1" dirty="0">
              <a:latin typeface="+mj-lt"/>
            </a:endParaRPr>
          </a:p>
          <a:p>
            <a:pPr marL="97978"/>
            <a:r>
              <a:rPr lang="en" sz="2000" b="1" spc="-1" dirty="0">
                <a:solidFill>
                  <a:srgbClr val="000000"/>
                </a:solidFill>
                <a:latin typeface="+mj-lt"/>
                <a:ea typeface="Arial"/>
              </a:rPr>
              <a:t>Note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: Rule (p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im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) → q</a:t>
            </a:r>
            <a:r>
              <a:rPr lang="en" sz="2000" i="1" spc="-1" baseline="-25000" dirty="0">
                <a:solidFill>
                  <a:srgbClr val="000000"/>
                </a:solidFill>
                <a:latin typeface="+mj-lt"/>
                <a:ea typeface="Arial"/>
              </a:rPr>
              <a:t>i</a:t>
            </a:r>
            <a:r>
              <a:rPr lang="en-US" sz="2000" i="1" spc="-1" baseline="-25000" dirty="0">
                <a:latin typeface="+mj-lt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v … v (t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t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t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ik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) → q is split into</a:t>
            </a:r>
            <a:endParaRPr lang="en-US" sz="2000" spc="-1" dirty="0">
              <a:latin typeface="+mj-lt"/>
            </a:endParaRPr>
          </a:p>
          <a:p>
            <a:pPr marL="97978"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im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) → q</a:t>
            </a:r>
            <a:endParaRPr lang="en-US" sz="2000" spc="-1" dirty="0">
              <a:latin typeface="+mj-lt"/>
            </a:endParaRPr>
          </a:p>
          <a:p>
            <a:pPr marL="97978"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…</a:t>
            </a:r>
            <a:endParaRPr lang="en-US" sz="2000" spc="-1" dirty="0">
              <a:latin typeface="+mj-lt"/>
            </a:endParaRPr>
          </a:p>
          <a:p>
            <a:pPr marL="97978"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(p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im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) → q</a:t>
            </a:r>
            <a:endParaRPr lang="en-US" sz="2000" spc="-1" dirty="0">
              <a:latin typeface="+mj-lt"/>
            </a:endParaRPr>
          </a:p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Given the initial information as a set of premises:</a:t>
            </a:r>
          </a:p>
          <a:p>
            <a:pPr marL="98630">
              <a:buClr>
                <a:srgbClr val="000000"/>
              </a:buClr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	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H = {h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,h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,...,h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k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}, </a:t>
            </a:r>
            <a:r>
              <a:rPr lang="en-GB" sz="2000" dirty="0"/>
              <a:t>where each premise is a single fact (a proposition)</a:t>
            </a:r>
          </a:p>
          <a:p>
            <a:pPr marL="98630">
              <a:buClr>
                <a:srgbClr val="000000"/>
              </a:buClr>
              <a:tabLst>
                <a:tab pos="0" algn="l"/>
              </a:tabLst>
            </a:pPr>
            <a:r>
              <a:rPr lang="en-GB" sz="2000" dirty="0"/>
              <a:t>We need to determine the set of </a:t>
            </a:r>
            <a:r>
              <a:rPr lang="en-GB" sz="2000" b="1" dirty="0"/>
              <a:t>conclusions</a:t>
            </a:r>
            <a:r>
              <a:rPr lang="en-GB" sz="2000" dirty="0"/>
              <a:t>:</a:t>
            </a:r>
            <a:endParaRPr lang="en" sz="2000" spc="-1" dirty="0">
              <a:solidFill>
                <a:srgbClr val="000000"/>
              </a:solidFill>
              <a:latin typeface="+mj-lt"/>
            </a:endParaRPr>
          </a:p>
          <a:p>
            <a:pPr marL="98630">
              <a:buClr>
                <a:srgbClr val="000000"/>
              </a:buCl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	 C = {c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, c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2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, …, c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m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}</a:t>
            </a:r>
            <a:endParaRPr lang="en-US" sz="2000" spc="-1" dirty="0">
              <a:latin typeface="+mj-lt"/>
            </a:endParaRPr>
          </a:p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The Problem</a:t>
            </a:r>
            <a:endParaRPr lang="en-US" sz="2000" spc="-1" dirty="0">
              <a:latin typeface="+mj-lt"/>
            </a:endParaRPr>
          </a:p>
          <a:p>
            <a:pPr marL="97978"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R, H → C ?</a:t>
            </a:r>
            <a:endParaRPr lang="en-US" sz="2000" spc="-1" dirty="0">
              <a:latin typeface="+mj-lt"/>
            </a:endParaRPr>
          </a:p>
          <a:p>
            <a:pPr marL="97978"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Or H →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*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R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C?</a:t>
            </a:r>
            <a:endParaRPr lang="en-US" sz="2000" spc="-1" dirty="0">
              <a:latin typeface="+mj-lt"/>
            </a:endParaRPr>
          </a:p>
          <a:p>
            <a:pPr marL="97978"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In which →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*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R </a:t>
            </a:r>
            <a:r>
              <a:rPr lang="en-GB" sz="2000" dirty="0"/>
              <a:t>denotes a sequence of inferences using some rules from R</a:t>
            </a:r>
            <a:endParaRPr lang="en-US" sz="20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E0668A71-96E0-80D5-F4A5-632B26BA2AE5}"/>
              </a:ext>
            </a:extLst>
          </p:cNvPr>
          <p:cNvSpPr/>
          <p:nvPr/>
        </p:nvSpPr>
        <p:spPr>
          <a:xfrm>
            <a:off x="1413703" y="635590"/>
            <a:ext cx="9364593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4400" dirty="0">
                <a:solidFill>
                  <a:schemeClr val="accent2"/>
                </a:solidFill>
              </a:rPr>
              <a:t>Forward and backward chaining</a:t>
            </a:r>
            <a:endParaRPr lang="en-US" sz="4400" spc="-1" dirty="0">
              <a:solidFill>
                <a:schemeClr val="accent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CustomShape 2"/>
          <p:cNvSpPr/>
          <p:nvPr/>
        </p:nvSpPr>
        <p:spPr>
          <a:xfrm>
            <a:off x="600903" y="2239251"/>
            <a:ext cx="10990194" cy="3983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Answer to the problem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Yes (conclusion c can be derived). We need to </a:t>
            </a:r>
            <a:r>
              <a:rPr lang="en-GB" sz="2000" dirty="0"/>
              <a:t>provide a </a:t>
            </a:r>
            <a:r>
              <a:rPr lang="en-GB" sz="2000" b="1" dirty="0"/>
              <a:t>derivation trace</a:t>
            </a:r>
            <a:endParaRPr lang="en" sz="2000" spc="-1" dirty="0">
              <a:solidFill>
                <a:srgbClr val="000000"/>
              </a:solidFill>
              <a:latin typeface="+mj-lt"/>
              <a:ea typeface="Arial"/>
            </a:endParaRPr>
          </a:p>
          <a:p>
            <a:pPr marL="490541" lvl="1">
              <a:buClr>
                <a:srgbClr val="000000"/>
              </a:buClr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		VET={r1,r2,...rk}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  <a:sym typeface="Symbol" panose="05050102010706020507" pitchFamily="18" charset="2"/>
              </a:rPr>
              <a:t> R</a:t>
            </a:r>
            <a:endParaRPr lang="en" sz="2000" spc="-1" dirty="0">
              <a:solidFill>
                <a:srgbClr val="000000"/>
              </a:solidFill>
              <a:latin typeface="+mj-lt"/>
              <a:ea typeface="Arial"/>
            </a:endParaRPr>
          </a:p>
          <a:p>
            <a:pPr marL="490541" lvl="1">
              <a:buClr>
                <a:srgbClr val="000000"/>
              </a:buClr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		H 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ri1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TG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ri2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TG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2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→...→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rik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TG contains C 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No (</a:t>
            </a:r>
            <a:r>
              <a:rPr lang="en-GB" sz="2000" dirty="0"/>
              <a:t>the conclusions C cannot be derived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): Apply all rules ri in R and all premises in H but there is no way to derive H →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*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</a:t>
            </a:r>
            <a:endParaRPr lang="en-US" sz="2000" spc="-1" dirty="0">
              <a:latin typeface="+mj-lt"/>
            </a:endParaRPr>
          </a:p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Inference procedure</a:t>
            </a:r>
            <a:endParaRPr lang="en-US" sz="2000" spc="-1" dirty="0">
              <a:latin typeface="+mj-lt"/>
            </a:endParaRPr>
          </a:p>
          <a:p>
            <a:pPr marL="98630" algn="ctr">
              <a:buClr>
                <a:schemeClr val="accent2"/>
              </a:buClr>
            </a:pPr>
            <a:r>
              <a:rPr lang="en" sz="2000" spc="-1" dirty="0">
                <a:solidFill>
                  <a:srgbClr val="FF3333"/>
                </a:solidFill>
                <a:latin typeface="+mj-lt"/>
                <a:ea typeface="Arial"/>
              </a:rPr>
              <a:t>Procedure SD(R: rule set; H, C: event sets, var result: boolean; VET: rule set);</a:t>
            </a:r>
            <a:endParaRPr lang="en-US" sz="2000" spc="-1" dirty="0">
              <a:latin typeface="+mj-lt"/>
            </a:endParaRPr>
          </a:p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Rules of inference</a:t>
            </a:r>
          </a:p>
          <a:p>
            <a:pPr marL="89873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spc="-1" dirty="0">
                <a:latin typeface="+mj-lt"/>
              </a:rPr>
              <a:t>Forward inference: start from premises and gradually derive the conclusions</a:t>
            </a:r>
          </a:p>
          <a:p>
            <a:pPr marL="89873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spc="-1" dirty="0">
                <a:latin typeface="+mj-lt"/>
              </a:rPr>
              <a:t>Backward inference: start from the conclusions and trace back to the premises</a:t>
            </a:r>
            <a:endParaRPr lang="en-US" sz="20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A3981B42-C0AC-B05B-ED48-45074EAA33E1}"/>
              </a:ext>
            </a:extLst>
          </p:cNvPr>
          <p:cNvSpPr/>
          <p:nvPr/>
        </p:nvSpPr>
        <p:spPr>
          <a:xfrm>
            <a:off x="1413703" y="635590"/>
            <a:ext cx="9364593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GB" sz="4400" dirty="0">
                <a:solidFill>
                  <a:schemeClr val="accent2"/>
                </a:solidFill>
              </a:rPr>
              <a:t>Forward and backward chaining</a:t>
            </a:r>
            <a:endParaRPr lang="en-US" sz="4400" spc="-1" dirty="0">
              <a:solidFill>
                <a:schemeClr val="accent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CustomShape 1"/>
          <p:cNvSpPr/>
          <p:nvPr/>
        </p:nvSpPr>
        <p:spPr>
          <a:xfrm>
            <a:off x="1394356" y="658969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Forward chaining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56" name="CustomShape 2"/>
          <p:cNvSpPr/>
          <p:nvPr/>
        </p:nvSpPr>
        <p:spPr>
          <a:xfrm>
            <a:off x="846667" y="2063857"/>
            <a:ext cx="10498665" cy="45686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+mj-lt"/>
              </a:rPr>
              <a:t>Applying Modus Ponens (MP) to represent knowledge growth in a situation</a:t>
            </a:r>
            <a:endParaRPr lang="en-US" sz="24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spc="-1" dirty="0">
              <a:latin typeface="+mj-lt"/>
            </a:endParaRPr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That is, {a,a→b} → </a:t>
            </a:r>
            <a:r>
              <a:rPr lang="en" sz="24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{a,a→b,b}</a:t>
            </a:r>
            <a:endParaRPr lang="en-US" sz="2400" spc="-1" dirty="0">
              <a:latin typeface="+mj-lt"/>
            </a:endParaRPr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Or {a} → </a:t>
            </a:r>
            <a:r>
              <a:rPr lang="en" sz="24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{a,b}</a:t>
            </a:r>
            <a:endParaRPr lang="en-US" sz="2400" spc="-1" dirty="0">
              <a:latin typeface="+mj-lt"/>
            </a:endParaRPr>
          </a:p>
        </p:txBody>
      </p:sp>
      <p:grpSp>
        <p:nvGrpSpPr>
          <p:cNvPr id="3557" name="Group 3"/>
          <p:cNvGrpSpPr/>
          <p:nvPr/>
        </p:nvGrpSpPr>
        <p:grpSpPr>
          <a:xfrm>
            <a:off x="2492826" y="2661672"/>
            <a:ext cx="3016017" cy="1532339"/>
            <a:chOff x="1068480" y="2934000"/>
            <a:chExt cx="3324600" cy="1689120"/>
          </a:xfrm>
        </p:grpSpPr>
        <p:sp>
          <p:nvSpPr>
            <p:cNvPr id="3558" name="CustomShape 4"/>
            <p:cNvSpPr/>
            <p:nvPr/>
          </p:nvSpPr>
          <p:spPr>
            <a:xfrm>
              <a:off x="1782000" y="3072240"/>
              <a:ext cx="2611080" cy="41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46" tIns="40823" rIns="81646" bIns="40823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a→ b</a:t>
              </a:r>
              <a:endParaRPr lang="en-US" sz="1996" spc="-1">
                <a:latin typeface="Arial"/>
              </a:endParaRPr>
            </a:p>
          </p:txBody>
        </p:sp>
        <p:sp>
          <p:nvSpPr>
            <p:cNvPr id="3559" name="CustomShape 5"/>
            <p:cNvSpPr/>
            <p:nvPr/>
          </p:nvSpPr>
          <p:spPr>
            <a:xfrm>
              <a:off x="1505520" y="2934000"/>
              <a:ext cx="360" cy="1689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 sz="1633"/>
            </a:p>
          </p:txBody>
        </p:sp>
        <p:sp>
          <p:nvSpPr>
            <p:cNvPr id="3560" name="CustomShape 6"/>
            <p:cNvSpPr/>
            <p:nvPr/>
          </p:nvSpPr>
          <p:spPr>
            <a:xfrm>
              <a:off x="1782360" y="3540240"/>
              <a:ext cx="1842840" cy="40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46" tIns="40823" rIns="81646" bIns="40823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" sz="1996" spc="-1" dirty="0">
                  <a:solidFill>
                    <a:srgbClr val="000000"/>
                  </a:solidFill>
                  <a:latin typeface="Arial"/>
                  <a:ea typeface="Arial"/>
                </a:rPr>
                <a:t>a</a:t>
              </a:r>
              <a:endParaRPr lang="en-US" sz="1996" spc="-1" dirty="0">
                <a:latin typeface="Arial"/>
              </a:endParaRPr>
            </a:p>
          </p:txBody>
        </p:sp>
        <p:sp>
          <p:nvSpPr>
            <p:cNvPr id="3561" name="CustomShape 7"/>
            <p:cNvSpPr/>
            <p:nvPr/>
          </p:nvSpPr>
          <p:spPr>
            <a:xfrm rot="10800000">
              <a:off x="1068480" y="4009680"/>
              <a:ext cx="2948040" cy="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 sz="1633"/>
            </a:p>
          </p:txBody>
        </p:sp>
        <p:sp>
          <p:nvSpPr>
            <p:cNvPr id="3562" name="CustomShape 8"/>
            <p:cNvSpPr/>
            <p:nvPr/>
          </p:nvSpPr>
          <p:spPr>
            <a:xfrm>
              <a:off x="1812240" y="4131360"/>
              <a:ext cx="1842840" cy="40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46" tIns="40823" rIns="81646" bIns="40823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a,b</a:t>
              </a:r>
              <a:endParaRPr lang="en-US" sz="1996" spc="-1">
                <a:latin typeface="Arial"/>
              </a:endParaRPr>
            </a:p>
          </p:txBody>
        </p:sp>
      </p:grpSp>
      <p:grpSp>
        <p:nvGrpSpPr>
          <p:cNvPr id="3563" name="Group 9"/>
          <p:cNvGrpSpPr/>
          <p:nvPr/>
        </p:nvGrpSpPr>
        <p:grpSpPr>
          <a:xfrm>
            <a:off x="6118578" y="2524833"/>
            <a:ext cx="3016017" cy="1532339"/>
            <a:chOff x="5065200" y="2783160"/>
            <a:chExt cx="3324600" cy="1689120"/>
          </a:xfrm>
        </p:grpSpPr>
        <p:sp>
          <p:nvSpPr>
            <p:cNvPr id="3564" name="CustomShape 10"/>
            <p:cNvSpPr/>
            <p:nvPr/>
          </p:nvSpPr>
          <p:spPr>
            <a:xfrm>
              <a:off x="5778720" y="2921400"/>
              <a:ext cx="2611080" cy="469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46" tIns="40823" rIns="81646" bIns="40823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1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, 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2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,…, 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n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→ b</a:t>
              </a:r>
              <a:endParaRPr lang="en-US" sz="1996" spc="-1">
                <a:latin typeface="Arial"/>
              </a:endParaRPr>
            </a:p>
          </p:txBody>
        </p:sp>
        <p:sp>
          <p:nvSpPr>
            <p:cNvPr id="3565" name="CustomShape 11"/>
            <p:cNvSpPr/>
            <p:nvPr/>
          </p:nvSpPr>
          <p:spPr>
            <a:xfrm>
              <a:off x="5502240" y="2783160"/>
              <a:ext cx="360" cy="1689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 sz="1633"/>
            </a:p>
          </p:txBody>
        </p:sp>
        <p:sp>
          <p:nvSpPr>
            <p:cNvPr id="3566" name="CustomShape 12"/>
            <p:cNvSpPr/>
            <p:nvPr/>
          </p:nvSpPr>
          <p:spPr>
            <a:xfrm>
              <a:off x="5779080" y="3389400"/>
              <a:ext cx="1842840" cy="469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46" tIns="40823" rIns="81646" bIns="40823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1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, 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2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,…, 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n</a:t>
              </a:r>
              <a:endParaRPr lang="en-US" sz="1996" spc="-1">
                <a:latin typeface="Arial"/>
              </a:endParaRPr>
            </a:p>
          </p:txBody>
        </p:sp>
        <p:sp>
          <p:nvSpPr>
            <p:cNvPr id="3567" name="CustomShape 13"/>
            <p:cNvSpPr/>
            <p:nvPr/>
          </p:nvSpPr>
          <p:spPr>
            <a:xfrm rot="10800000">
              <a:off x="5065200" y="3858840"/>
              <a:ext cx="2948040" cy="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6720">
              <a:solidFill>
                <a:srgbClr val="6666FF"/>
              </a:solidFill>
              <a:prstDash val="dash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GB" sz="1633"/>
            </a:p>
          </p:txBody>
        </p:sp>
        <p:sp>
          <p:nvSpPr>
            <p:cNvPr id="3568" name="CustomShape 14"/>
            <p:cNvSpPr/>
            <p:nvPr/>
          </p:nvSpPr>
          <p:spPr>
            <a:xfrm>
              <a:off x="5808960" y="3980520"/>
              <a:ext cx="1842840" cy="469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646" tIns="40823" rIns="81646" bIns="40823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1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, 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2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,…, a </a:t>
              </a:r>
              <a:r>
                <a:rPr lang="en" sz="1996" spc="-1" baseline="-25000">
                  <a:solidFill>
                    <a:srgbClr val="000000"/>
                  </a:solidFill>
                  <a:latin typeface="Arial"/>
                  <a:ea typeface="Arial"/>
                </a:rPr>
                <a:t>n </a:t>
              </a:r>
              <a:r>
                <a:rPr lang="en" sz="1996" spc="-1">
                  <a:solidFill>
                    <a:srgbClr val="000000"/>
                  </a:solidFill>
                  <a:latin typeface="Arial"/>
                  <a:ea typeface="Arial"/>
                </a:rPr>
                <a:t>, b</a:t>
              </a:r>
              <a:endParaRPr lang="en-US" sz="1996" spc="-1">
                <a:latin typeface="Arial"/>
              </a:endParaRPr>
            </a:p>
          </p:txBody>
        </p:sp>
      </p:grpSp>
      <p:sp>
        <p:nvSpPr>
          <p:cNvPr id="3569" name="CustomShape 15"/>
          <p:cNvSpPr/>
          <p:nvPr/>
        </p:nvSpPr>
        <p:spPr>
          <a:xfrm>
            <a:off x="6220473" y="4348159"/>
            <a:ext cx="2800470" cy="392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177" i="1" spc="-1">
                <a:solidFill>
                  <a:srgbClr val="000000"/>
                </a:solidFill>
                <a:latin typeface="Arial"/>
                <a:ea typeface="Arial"/>
              </a:rPr>
              <a:t>General form</a:t>
            </a:r>
            <a:endParaRPr lang="en-US" sz="2177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EDB67-DC8C-04B6-1CA2-8C93897D9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CustomShape 1">
            <a:extLst>
              <a:ext uri="{FF2B5EF4-FFF2-40B4-BE49-F238E27FC236}">
                <a16:creationId xmlns:a16="http://schemas.microsoft.com/office/drawing/2014/main" id="{E4FEE0D4-F89B-2753-0A29-874AF07FEE4D}"/>
              </a:ext>
            </a:extLst>
          </p:cNvPr>
          <p:cNvSpPr/>
          <p:nvPr/>
        </p:nvSpPr>
        <p:spPr>
          <a:xfrm>
            <a:off x="1512908" y="712801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Outline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31" name="CustomShape 2">
            <a:extLst>
              <a:ext uri="{FF2B5EF4-FFF2-40B4-BE49-F238E27FC236}">
                <a16:creationId xmlns:a16="http://schemas.microsoft.com/office/drawing/2014/main" id="{C646BFE8-CE3A-443A-8BBE-9BB139BBFDA2}"/>
              </a:ext>
            </a:extLst>
          </p:cNvPr>
          <p:cNvSpPr/>
          <p:nvPr/>
        </p:nvSpPr>
        <p:spPr>
          <a:xfrm>
            <a:off x="896219" y="2338489"/>
            <a:ext cx="8228974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5583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b="1" spc="-1" dirty="0">
                <a:solidFill>
                  <a:srgbClr val="EE0000"/>
                </a:solidFill>
                <a:latin typeface="+mj-lt"/>
                <a:ea typeface="Arial"/>
              </a:rPr>
              <a:t>Representing problems using logic</a:t>
            </a:r>
            <a:endParaRPr lang="en-US" sz="2400" b="1" spc="-1" dirty="0">
              <a:solidFill>
                <a:srgbClr val="EE0000"/>
              </a:solidFill>
              <a:latin typeface="+mj-lt"/>
            </a:endParaRPr>
          </a:p>
          <a:p>
            <a:pPr marL="555830" indent="-4572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Propositional logic</a:t>
            </a:r>
            <a:endParaRPr lang="en-US" sz="2400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397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CustomShape 2"/>
          <p:cNvSpPr/>
          <p:nvPr/>
        </p:nvSpPr>
        <p:spPr>
          <a:xfrm>
            <a:off x="964739" y="1993184"/>
            <a:ext cx="9872593" cy="4729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Given a set of rules R representing the relationships in a triangle as follows: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→ c 		2.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ma → c 	3.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mb→c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→C 		5.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hc → B 		6.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hc → A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7.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→A 		8.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→ B 		9.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→ P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10.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c→p 		11.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c→mc 	12.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ha → S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13.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→ S 	14.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 → S 	15.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S → hb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16. p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S → r</a:t>
            </a:r>
            <a:endParaRPr lang="en-US" sz="20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Where: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+mj-lt"/>
                <a:ea typeface="Arial"/>
              </a:rPr>
              <a:t>a,A,ha,ma</a:t>
            </a: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 are the lengths of sides, angles, altitudes, and medians respectively</a:t>
            </a: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𝑃,𝑝,𝑆 are the perimeter, </a:t>
            </a:r>
            <a:r>
              <a:rPr lang="en-GB" sz="2000" spc="-1" dirty="0" err="1">
                <a:solidFill>
                  <a:srgbClr val="000000"/>
                </a:solidFill>
                <a:latin typeface="+mj-lt"/>
                <a:ea typeface="Arial"/>
              </a:rPr>
              <a:t>semiperimeter</a:t>
            </a: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, and area of the triangle</a:t>
            </a: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𝑟,𝑅 are the inradius and circumradius of the triangle</a:t>
            </a:r>
          </a:p>
          <a:p>
            <a:pPr marL="355600" lvl="1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Premises = {a,b,R}</a:t>
            </a:r>
            <a:endParaRPr lang="en-US" sz="2000" spc="-1" dirty="0">
              <a:latin typeface="+mj-lt"/>
            </a:endParaRPr>
          </a:p>
          <a:p>
            <a:pPr marL="355600" lvl="1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+mj-lt"/>
                <a:ea typeface="Arial"/>
              </a:rPr>
              <a:t>Conclusions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= {p}</a:t>
            </a:r>
            <a:endParaRPr lang="en-US" sz="20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A6CE209-6616-C47B-4F91-02FA7F388631}"/>
              </a:ext>
            </a:extLst>
          </p:cNvPr>
          <p:cNvSpPr/>
          <p:nvPr/>
        </p:nvSpPr>
        <p:spPr>
          <a:xfrm>
            <a:off x="1394356" y="658969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Forward chaining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CustomShape 2"/>
          <p:cNvSpPr/>
          <p:nvPr/>
        </p:nvSpPr>
        <p:spPr>
          <a:xfrm>
            <a:off x="728133" y="2002949"/>
            <a:ext cx="10295467" cy="4347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{a,b,R}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7,8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7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{a,b,R,A}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8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8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{a,b,R,A,B}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4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4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{a,b,R,A,B,C}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1,13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{a,b,R,A,B,C,c}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,9,10,11,13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9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{a,b,R,A,B,C,P}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10,11,13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→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10 </a:t>
            </a:r>
            <a:r>
              <a:rPr lang="en" sz="2000" spc="-1" baseline="30000" dirty="0">
                <a:solidFill>
                  <a:srgbClr val="000000"/>
                </a:solidFill>
                <a:latin typeface="+mj-lt"/>
                <a:ea typeface="Arial"/>
              </a:rPr>
              <a:t>MP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{a,b,R,A,B,C,P,p}</a:t>
            </a:r>
            <a:endParaRPr lang="en-US" sz="2000" spc="-1" dirty="0">
              <a:latin typeface="+mj-lt"/>
            </a:endParaRPr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VET = {r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7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8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4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 </a:t>
            </a:r>
            <a:r>
              <a:rPr lang="en" sz="2000" strike="sngStrike" spc="-1" dirty="0">
                <a:solidFill>
                  <a:srgbClr val="808080"/>
                </a:solidFill>
                <a:latin typeface="+mj-lt"/>
                <a:ea typeface="Arial"/>
              </a:rPr>
              <a:t>r </a:t>
            </a:r>
            <a:r>
              <a:rPr lang="en" sz="2000" strike="sngStrike" spc="-1" baseline="-25000" dirty="0">
                <a:solidFill>
                  <a:srgbClr val="808080"/>
                </a:solidFill>
                <a:latin typeface="+mj-lt"/>
                <a:ea typeface="Arial"/>
              </a:rPr>
              <a:t>9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</a:t>
            </a:r>
            <a:r>
              <a:rPr lang="en" sz="2000" spc="-1" baseline="-25000" dirty="0">
                <a:solidFill>
                  <a:srgbClr val="000000"/>
                </a:solidFill>
                <a:latin typeface="+mj-lt"/>
                <a:ea typeface="Arial"/>
              </a:rPr>
              <a:t>10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} where r9 is redundant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+mj-lt"/>
            </a:endParaRPr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Conclude:</a:t>
            </a:r>
            <a:endParaRPr lang="en-US" sz="2000" spc="-1" dirty="0">
              <a:latin typeface="+mj-lt"/>
            </a:endParaRPr>
          </a:p>
          <a:p>
            <a:pPr marL="783821" lvl="1" indent="-293280">
              <a:spcBef>
                <a:spcPts val="1029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Prove that Conclusion = {p}</a:t>
            </a:r>
            <a:endParaRPr lang="en-US" sz="2000" spc="-1" dirty="0">
              <a:latin typeface="+mj-lt"/>
            </a:endParaRPr>
          </a:p>
          <a:p>
            <a:pPr marL="783821" lvl="1" indent="-293280">
              <a:spcBef>
                <a:spcPts val="1029"/>
              </a:spcBef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During the proof, it is shown that P is redundant and r9 is redundant in the VET trace</a:t>
            </a:r>
            <a:endParaRPr lang="en-US" sz="2000" spc="-1" dirty="0">
              <a:latin typeface="+mj-lt"/>
            </a:endParaRPr>
          </a:p>
        </p:txBody>
      </p:sp>
      <p:sp>
        <p:nvSpPr>
          <p:cNvPr id="3574" name="CustomShape 3"/>
          <p:cNvSpPr/>
          <p:nvPr/>
        </p:nvSpPr>
        <p:spPr>
          <a:xfrm>
            <a:off x="2627364" y="3443803"/>
            <a:ext cx="6758686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 dirty="0">
                <a:solidFill>
                  <a:srgbClr val="000000"/>
                </a:solidFill>
                <a:latin typeface="Arial"/>
                <a:ea typeface="Arial"/>
              </a:rPr>
              <a:t>ab R		 A    B    C     c         P      p</a:t>
            </a:r>
            <a:endParaRPr lang="en-US" sz="2359" spc="-1" dirty="0">
              <a:latin typeface="Arial"/>
            </a:endParaRPr>
          </a:p>
        </p:txBody>
      </p:sp>
      <p:sp>
        <p:nvSpPr>
          <p:cNvPr id="3575" name="CustomShape 4"/>
          <p:cNvSpPr/>
          <p:nvPr/>
        </p:nvSpPr>
        <p:spPr>
          <a:xfrm>
            <a:off x="2651873" y="4342934"/>
            <a:ext cx="6758686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 dirty="0">
                <a:solidFill>
                  <a:srgbClr val="000000"/>
                </a:solidFill>
                <a:latin typeface="Arial"/>
                <a:ea typeface="Arial"/>
              </a:rPr>
              <a:t>			r7   r8   r4    r1        r9     r10</a:t>
            </a:r>
            <a:endParaRPr lang="en-US" sz="2359" spc="-1" dirty="0">
              <a:latin typeface="Arial"/>
            </a:endParaRPr>
          </a:p>
        </p:txBody>
      </p:sp>
      <p:sp>
        <p:nvSpPr>
          <p:cNvPr id="3576" name="CustomShape 5"/>
          <p:cNvSpPr/>
          <p:nvPr/>
        </p:nvSpPr>
        <p:spPr>
          <a:xfrm flipH="1">
            <a:off x="4672784" y="3753447"/>
            <a:ext cx="27107" cy="6263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577" name="CustomShape 6"/>
          <p:cNvSpPr/>
          <p:nvPr/>
        </p:nvSpPr>
        <p:spPr>
          <a:xfrm flipH="1">
            <a:off x="5180624" y="3758019"/>
            <a:ext cx="27107" cy="6263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578" name="CustomShape 7"/>
          <p:cNvSpPr/>
          <p:nvPr/>
        </p:nvSpPr>
        <p:spPr>
          <a:xfrm flipH="1">
            <a:off x="5735820" y="3725361"/>
            <a:ext cx="27107" cy="6263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579" name="CustomShape 8"/>
          <p:cNvSpPr/>
          <p:nvPr/>
        </p:nvSpPr>
        <p:spPr>
          <a:xfrm flipH="1">
            <a:off x="6323673" y="3725361"/>
            <a:ext cx="27107" cy="6263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580" name="CustomShape 9"/>
          <p:cNvSpPr/>
          <p:nvPr/>
        </p:nvSpPr>
        <p:spPr>
          <a:xfrm flipH="1">
            <a:off x="7238113" y="3725361"/>
            <a:ext cx="27107" cy="6263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581" name="CustomShape 10"/>
          <p:cNvSpPr/>
          <p:nvPr/>
        </p:nvSpPr>
        <p:spPr>
          <a:xfrm flipH="1">
            <a:off x="7858625" y="3725361"/>
            <a:ext cx="27107" cy="6263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3FECC466-F712-AD03-3543-8E2D1297AEE6}"/>
              </a:ext>
            </a:extLst>
          </p:cNvPr>
          <p:cNvSpPr/>
          <p:nvPr/>
        </p:nvSpPr>
        <p:spPr>
          <a:xfrm>
            <a:off x="1394356" y="658969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Forward chaining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CustomShape 2"/>
          <p:cNvSpPr/>
          <p:nvPr/>
        </p:nvSpPr>
        <p:spPr>
          <a:xfrm>
            <a:off x="1100207" y="2222200"/>
            <a:ext cx="10211260" cy="41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buClr>
                <a:srgbClr val="000000"/>
              </a:buClr>
            </a:pPr>
            <a:endParaRPr lang="en-US" sz="254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48B7C71A-9519-2FFB-D648-FDDF2F550A5C}"/>
              </a:ext>
            </a:extLst>
          </p:cNvPr>
          <p:cNvSpPr/>
          <p:nvPr/>
        </p:nvSpPr>
        <p:spPr>
          <a:xfrm>
            <a:off x="1394356" y="658969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Forward chaining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BDB06-3148-3903-C4D9-AC08093F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26" y="2191738"/>
            <a:ext cx="10358967" cy="41116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GB" b="1" dirty="0"/>
              <a:t>Removing Redundancy in a Derivation Trace</a:t>
            </a:r>
            <a:endParaRPr lang="en-GB" dirty="0"/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Trace backward the dependency of the conclusions on intermediate facts until reaching the premises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Any intermediate fact </a:t>
            </a:r>
            <a:r>
              <a:rPr lang="en-GB" dirty="0" err="1"/>
              <a:t>TG</a:t>
            </a:r>
            <a:r>
              <a:rPr lang="en-GB" baseline="-25000" dirty="0" err="1"/>
              <a:t>i</a:t>
            </a:r>
            <a:r>
              <a:rPr lang="en-GB" dirty="0"/>
              <a:t>​ that has </a:t>
            </a:r>
            <a:r>
              <a:rPr lang="en-GB" b="1" dirty="0"/>
              <a:t>no direct or indirect relation</a:t>
            </a:r>
            <a:r>
              <a:rPr lang="en-GB" dirty="0"/>
              <a:t> to the target conclusions C is considered </a:t>
            </a:r>
            <a:r>
              <a:rPr lang="en-GB" b="1" dirty="0"/>
              <a:t>redundant</a:t>
            </a:r>
            <a:r>
              <a:rPr lang="en-GB" dirty="0"/>
              <a:t> in the derivation trace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/>
              <a:t>From premises to conclusions, there may be </a:t>
            </a:r>
            <a:r>
              <a:rPr lang="en-GB" b="1" dirty="0"/>
              <a:t>multiple correct traces</a:t>
            </a:r>
            <a:r>
              <a:rPr lang="en-GB" dirty="0"/>
              <a:t> depending on the strategy used to select rules (from the set of rules that satisfy the conditions, THOA)</a:t>
            </a:r>
          </a:p>
          <a:p>
            <a:pPr>
              <a:spcBef>
                <a:spcPts val="0"/>
              </a:spcBef>
              <a:buNone/>
            </a:pPr>
            <a:r>
              <a:rPr lang="en-GB" b="1" dirty="0"/>
              <a:t>Selection strategies:</a:t>
            </a:r>
            <a:endParaRPr lang="en-GB" dirty="0"/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Flexible:</a:t>
            </a:r>
            <a:r>
              <a:rPr lang="en-GB" dirty="0"/>
              <a:t> choose rules arbitrarily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Rigid:</a:t>
            </a:r>
            <a:r>
              <a:rPr lang="en-GB" dirty="0"/>
              <a:t> choose according to </a:t>
            </a:r>
            <a:r>
              <a:rPr lang="en-GB" b="1" dirty="0"/>
              <a:t>min, max, LIFO, FIFO</a:t>
            </a:r>
            <a:r>
              <a:rPr lang="en-GB" dirty="0"/>
              <a:t> strategies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CustomShape 2"/>
          <p:cNvSpPr/>
          <p:nvPr/>
        </p:nvSpPr>
        <p:spPr>
          <a:xfrm>
            <a:off x="964739" y="2349909"/>
            <a:ext cx="10482193" cy="3441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buClr>
                <a:srgbClr val="000000"/>
              </a:buClr>
            </a:pPr>
            <a:r>
              <a:rPr lang="en-GB" sz="2400" dirty="0"/>
              <a:t>Backward inference is an inference method that </a:t>
            </a:r>
            <a:r>
              <a:rPr lang="en-GB" sz="2400" b="1" dirty="0"/>
              <a:t>starts from the conclusions and traces backward toward the premises</a:t>
            </a:r>
            <a:endParaRPr lang="en-US" sz="240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DEFD80C0-09C9-D475-21B7-94DA1E7DF853}"/>
              </a:ext>
            </a:extLst>
          </p:cNvPr>
          <p:cNvSpPr/>
          <p:nvPr/>
        </p:nvSpPr>
        <p:spPr>
          <a:xfrm>
            <a:off x="1394356" y="658969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Backward chaining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5D530017-AD6F-930B-9C09-98119EAA4E22}"/>
              </a:ext>
            </a:extLst>
          </p:cNvPr>
          <p:cNvSpPr/>
          <p:nvPr/>
        </p:nvSpPr>
        <p:spPr>
          <a:xfrm>
            <a:off x="1394356" y="658969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Backward chaining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0C6B538-8E21-CD6D-610B-C3F4B775A7C9}"/>
              </a:ext>
            </a:extLst>
          </p:cNvPr>
          <p:cNvSpPr/>
          <p:nvPr/>
        </p:nvSpPr>
        <p:spPr>
          <a:xfrm>
            <a:off x="964739" y="1993184"/>
            <a:ext cx="9872593" cy="4729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Given a set of rules R representing the relationships in a triangle as follows: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→ c 		2.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ma → c 	3.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mb→c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4.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→C 		5.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hc → B 		6.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hc → A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7.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→A 		8.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R → B 		9.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→ P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10.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c→p 		11.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c→mc 	12.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ha → S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13.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→ S 	14. a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c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 → S 	15. b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S → hb</a:t>
            </a:r>
            <a:endParaRPr lang="en-US" sz="2000" spc="-1" dirty="0">
              <a:latin typeface="+mj-lt"/>
            </a:endParaRPr>
          </a:p>
          <a:p>
            <a:pPr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16. p </a:t>
            </a:r>
            <a:r>
              <a:rPr lang="en" sz="2000" spc="-1" dirty="0">
                <a:solidFill>
                  <a:srgbClr val="000000"/>
                </a:solidFill>
                <a:latin typeface="+mj-lt"/>
                <a:cs typeface="Arial"/>
              </a:rPr>
              <a:t>٨ 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S → r</a:t>
            </a:r>
            <a:endParaRPr lang="en-US" sz="2000" spc="-1" dirty="0">
              <a:latin typeface="+mj-lt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Where:</a:t>
            </a:r>
            <a:endParaRPr lang="en-US" sz="2000" spc="-1" dirty="0">
              <a:latin typeface="+mj-lt"/>
            </a:endParaRP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+mj-lt"/>
                <a:ea typeface="Arial"/>
              </a:rPr>
              <a:t>a,A,ha,ma</a:t>
            </a: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 are the lengths of sides, angles, altitudes, and medians respectively</a:t>
            </a: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𝑃,𝑝,𝑆 are the perimeter, </a:t>
            </a:r>
            <a:r>
              <a:rPr lang="en-GB" sz="2000" spc="-1" dirty="0" err="1">
                <a:solidFill>
                  <a:srgbClr val="000000"/>
                </a:solidFill>
                <a:latin typeface="+mj-lt"/>
                <a:ea typeface="Arial"/>
              </a:rPr>
              <a:t>semiperimeter</a:t>
            </a: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, and area of the triangle</a:t>
            </a:r>
          </a:p>
          <a:p>
            <a:pPr marL="783821" lvl="1" indent="-293280">
              <a:buClr>
                <a:srgbClr val="000000"/>
              </a:buClr>
              <a:buFont typeface="Noto Sans Symbols"/>
              <a:buChar char="−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+mj-lt"/>
                <a:ea typeface="Arial"/>
              </a:rPr>
              <a:t>𝑟,𝑅 are the inradius and circumradius of the triangle</a:t>
            </a:r>
          </a:p>
          <a:p>
            <a:pPr marL="355600" lvl="1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Premises = {a,b,R}</a:t>
            </a:r>
            <a:endParaRPr lang="en-US" sz="2000" spc="-1" dirty="0">
              <a:latin typeface="+mj-lt"/>
            </a:endParaRPr>
          </a:p>
          <a:p>
            <a:pPr marL="355600" lvl="1" indent="-342900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+mj-lt"/>
                <a:ea typeface="Arial"/>
              </a:rPr>
              <a:t>Conclusions</a:t>
            </a:r>
            <a:r>
              <a:rPr lang="en" sz="2000" spc="-1" dirty="0">
                <a:solidFill>
                  <a:srgbClr val="000000"/>
                </a:solidFill>
                <a:latin typeface="+mj-lt"/>
                <a:ea typeface="Arial"/>
              </a:rPr>
              <a:t> = {S}</a:t>
            </a:r>
            <a:endParaRPr lang="en-US" sz="2000" spc="-1" dirty="0"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747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1633" spc="-1">
              <a:latin typeface="Arial"/>
            </a:endParaRPr>
          </a:p>
        </p:txBody>
      </p:sp>
      <p:sp>
        <p:nvSpPr>
          <p:cNvPr id="3748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49" name="CustomShape 4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751" name="CustomShape 2"/>
          <p:cNvSpPr/>
          <p:nvPr/>
        </p:nvSpPr>
        <p:spPr>
          <a:xfrm>
            <a:off x="2196286" y="667541"/>
            <a:ext cx="1292952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752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53" name="CustomShape 4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755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756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57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758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759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60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762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763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64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765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766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67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768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69" name="CustomShape 9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770" name="CustomShape 10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772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773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74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775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776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77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778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79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780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781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782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83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CustomShape 1"/>
          <p:cNvSpPr/>
          <p:nvPr/>
        </p:nvSpPr>
        <p:spPr>
          <a:xfrm>
            <a:off x="1512907" y="666757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Knowledge representation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33" name="CustomShape 2"/>
          <p:cNvSpPr/>
          <p:nvPr/>
        </p:nvSpPr>
        <p:spPr>
          <a:xfrm>
            <a:off x="1045075" y="2023763"/>
            <a:ext cx="9672544" cy="45608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ea typeface="Arial"/>
              </a:rPr>
              <a:t>Knowledge?</a:t>
            </a:r>
            <a:endParaRPr lang="en-US" sz="2400" spc="-1" dirty="0"/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ea typeface="Arial"/>
              </a:rPr>
              <a:t>Information and knowledge about a certain field</a:t>
            </a:r>
            <a:endParaRPr lang="en-US" sz="2400" spc="-1" dirty="0"/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ea typeface="Arial"/>
              </a:rPr>
              <a:t>Represented in the form of sentences or propositions</a:t>
            </a:r>
            <a:endParaRPr lang="en-US" sz="2400" spc="-1" dirty="0"/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ea typeface="Arial"/>
              </a:rPr>
              <a:t>Knowledge Base (KB)</a:t>
            </a:r>
            <a:endParaRPr lang="en-US" sz="2400" spc="-1" dirty="0"/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spc="-1" dirty="0">
                <a:solidFill>
                  <a:srgbClr val="000000"/>
                </a:solidFill>
                <a:ea typeface="Arial"/>
              </a:rPr>
              <a:t>A set of knowledge represented in a specific form, creating a knowledge language</a:t>
            </a:r>
            <a:endParaRPr lang="en-US" sz="2400" spc="-1" dirty="0"/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</a:rPr>
              <a:t>Inference</a:t>
            </a:r>
            <a:endParaRPr lang="en-US" sz="2400" spc="-1" dirty="0"/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The process of </a:t>
            </a:r>
            <a:r>
              <a:rPr lang="en-GB" sz="2400" b="1" dirty="0"/>
              <a:t>linking facts obtained from the environment</a:t>
            </a:r>
            <a:r>
              <a:rPr lang="en-GB" sz="2400" dirty="0"/>
              <a:t> with the </a:t>
            </a:r>
            <a:r>
              <a:rPr lang="en-GB" sz="2400" b="1" dirty="0"/>
              <a:t>existing knowledge</a:t>
            </a:r>
            <a:r>
              <a:rPr lang="en-GB" sz="2400" dirty="0"/>
              <a:t> in the knowledge base to </a:t>
            </a:r>
            <a:r>
              <a:rPr lang="en-GB" sz="2400" b="1" dirty="0"/>
              <a:t>draw conclusions</a:t>
            </a:r>
            <a:r>
              <a:rPr lang="en-GB" sz="2400" dirty="0"/>
              <a:t> and </a:t>
            </a:r>
            <a:r>
              <a:rPr lang="en-GB" sz="2400" b="1" dirty="0"/>
              <a:t>make appropriate actions</a:t>
            </a:r>
            <a:endParaRPr lang="en-US" sz="2400" spc="-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785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786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87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788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789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90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791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92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793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794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795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96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797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798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799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800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801" name="CustomShape 18"/>
          <p:cNvSpPr/>
          <p:nvPr/>
        </p:nvSpPr>
        <p:spPr>
          <a:xfrm>
            <a:off x="7601929" y="1377538"/>
            <a:ext cx="3068597" cy="703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177" spc="-1">
                <a:solidFill>
                  <a:srgbClr val="FF3333"/>
                </a:solidFill>
                <a:latin typeface="Arial"/>
                <a:ea typeface="Arial"/>
              </a:rPr>
              <a:t>∞ </a:t>
            </a:r>
            <a:r>
              <a:rPr lang="en" sz="2177" spc="-1">
                <a:solidFill>
                  <a:srgbClr val="000000"/>
                </a:solidFill>
                <a:latin typeface="Arial"/>
                <a:ea typeface="Arial"/>
              </a:rPr>
              <a:t>: symbol for the case where there is no rule</a:t>
            </a:r>
            <a:endParaRPr lang="en-US" sz="2177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803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804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05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806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807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08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809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10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811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812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813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14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815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16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17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818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819" name="CustomShape 18"/>
          <p:cNvSpPr/>
          <p:nvPr/>
        </p:nvSpPr>
        <p:spPr>
          <a:xfrm>
            <a:off x="5728308" y="808299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821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822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23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824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825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26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827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28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829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830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831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32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833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34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35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836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837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38" name="CustomShape 19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839" name="CustomShape 20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3840" name="CustomShape 21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841" name="CustomShape 22"/>
          <p:cNvSpPr/>
          <p:nvPr/>
        </p:nvSpPr>
        <p:spPr>
          <a:xfrm>
            <a:off x="8208072" y="60908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42" name="CustomShape 23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43" name="CustomShape 24"/>
          <p:cNvSpPr/>
          <p:nvPr/>
        </p:nvSpPr>
        <p:spPr>
          <a:xfrm>
            <a:off x="5737126" y="808299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845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846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47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848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849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50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851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52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853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854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855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56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857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58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59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860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861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62" name="CustomShape 19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863" name="CustomShape 20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3864" name="CustomShape 21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865" name="CustomShape 22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66" name="CustomShape 23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67" name="CustomShape 24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3868" name="CustomShape 25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869" name="CustomShape 26"/>
          <p:cNvSpPr/>
          <p:nvPr/>
        </p:nvSpPr>
        <p:spPr>
          <a:xfrm>
            <a:off x="8208072" y="60908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70" name="CustomShape 27"/>
          <p:cNvSpPr/>
          <p:nvPr/>
        </p:nvSpPr>
        <p:spPr>
          <a:xfrm flipH="1">
            <a:off x="5371677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71" name="CustomShape 28"/>
          <p:cNvSpPr/>
          <p:nvPr/>
        </p:nvSpPr>
        <p:spPr>
          <a:xfrm>
            <a:off x="5737126" y="808299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873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874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75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876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877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78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879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80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881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882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883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84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885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86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87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888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889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90" name="CustomShape 19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891" name="CustomShape 20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3892" name="CustomShape 21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893" name="CustomShape 22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94" name="CustomShape 23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95" name="CustomShape 24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3896" name="CustomShape 25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897" name="CustomShape 26"/>
          <p:cNvSpPr/>
          <p:nvPr/>
        </p:nvSpPr>
        <p:spPr>
          <a:xfrm>
            <a:off x="5168214" y="981717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898" name="CustomShape 27"/>
          <p:cNvSpPr/>
          <p:nvPr/>
        </p:nvSpPr>
        <p:spPr>
          <a:xfrm>
            <a:off x="8208072" y="60908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899" name="CustomShape 28"/>
          <p:cNvSpPr/>
          <p:nvPr/>
        </p:nvSpPr>
        <p:spPr>
          <a:xfrm flipH="1">
            <a:off x="5371677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00" name="CustomShape 29"/>
          <p:cNvSpPr/>
          <p:nvPr/>
        </p:nvSpPr>
        <p:spPr>
          <a:xfrm>
            <a:off x="5737126" y="808299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902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903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04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905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906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07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908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09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910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11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912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13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914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15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916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917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918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19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20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921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3922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23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24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925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3926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927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28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3929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30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931" name="CustomShape 3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32" name="CustomShape 32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33" name="CustomShape 33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935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936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37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938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939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40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941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42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943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44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945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46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947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48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949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950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951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52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53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954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3955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56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57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958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3959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960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61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3962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63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964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65" name="CustomShape 32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66" name="CustomShape 33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3967" name="CustomShape 34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68" name="CustomShape 35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69" name="CustomShape 36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3971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3972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73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3974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3975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76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3977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78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3979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80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3981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82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983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84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985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3986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987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88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89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3990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3991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92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93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3994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3995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3996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3997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3998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3999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000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01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002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03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004" name="CustomShape 35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005" name="CustomShape 36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06" name="CustomShape 37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07" name="CustomShape 38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08" name="CustomShape 39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010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011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12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013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014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15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016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17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018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19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020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21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022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23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024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025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026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27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28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029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030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31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32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033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034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035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36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037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38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039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40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041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42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043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44" name="CustomShape 36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045" name="CustomShape 37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046" name="CustomShape 38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047" name="CustomShape 39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48" name="CustomShape 40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49" name="CustomShape 41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50" name="CustomShape 42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052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053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54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055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056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57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058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59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060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61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062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63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064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65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066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067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068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69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70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071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072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73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74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075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076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077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78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079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80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081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82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083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084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085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86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087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088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089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090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091" name="CustomShape 4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92" name="CustomShape 4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93" name="CustomShape 4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94" name="CustomShape 44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95" name="CustomShape 45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B54F-DE55-38CD-C0D3-C5C96FA56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CustomShape 1">
            <a:extLst>
              <a:ext uri="{FF2B5EF4-FFF2-40B4-BE49-F238E27FC236}">
                <a16:creationId xmlns:a16="http://schemas.microsoft.com/office/drawing/2014/main" id="{C3870EEE-F2D3-C95E-6D13-A3B8BBC75C5C}"/>
              </a:ext>
            </a:extLst>
          </p:cNvPr>
          <p:cNvSpPr/>
          <p:nvPr/>
        </p:nvSpPr>
        <p:spPr>
          <a:xfrm>
            <a:off x="1512908" y="712801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Outline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31" name="CustomShape 2">
            <a:extLst>
              <a:ext uri="{FF2B5EF4-FFF2-40B4-BE49-F238E27FC236}">
                <a16:creationId xmlns:a16="http://schemas.microsoft.com/office/drawing/2014/main" id="{46C1F0B8-7B70-5E26-52AC-0E56E88B0696}"/>
              </a:ext>
            </a:extLst>
          </p:cNvPr>
          <p:cNvSpPr/>
          <p:nvPr/>
        </p:nvSpPr>
        <p:spPr>
          <a:xfrm>
            <a:off x="896219" y="2338489"/>
            <a:ext cx="8228974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5583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Representing problems using logic</a:t>
            </a:r>
            <a:endParaRPr lang="en-US" sz="2400" spc="-1" dirty="0">
              <a:latin typeface="+mj-lt"/>
            </a:endParaRPr>
          </a:p>
          <a:p>
            <a:pPr marL="555830" indent="-4572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b="1" spc="-1" dirty="0">
                <a:solidFill>
                  <a:srgbClr val="EE0000"/>
                </a:solidFill>
                <a:latin typeface="+mj-lt"/>
                <a:ea typeface="Arial"/>
              </a:rPr>
              <a:t>Propositional logic</a:t>
            </a:r>
            <a:endParaRPr lang="en-US" sz="2400" b="1" spc="-1" dirty="0">
              <a:solidFill>
                <a:srgbClr val="EE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874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097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098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099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100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101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02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103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04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105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06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107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08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109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10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111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112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113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14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15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116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117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18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19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120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121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122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23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124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25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126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27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128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29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130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31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132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133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134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135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136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37" name="CustomShape 42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138" name="CustomShape 43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139" name="CustomShape 44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40" name="CustomShape 45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41" name="CustomShape 46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42" name="CustomShape 47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43" name="CustomShape 48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145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146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47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148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149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50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151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52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153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54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155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56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157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58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159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160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161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62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63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164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165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66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67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168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169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170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71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172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73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174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75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176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177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178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79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180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181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182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183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184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85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186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187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188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189" name="CustomShape 46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90" name="CustomShape 47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91" name="CustomShape 48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92" name="CustomShape 49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93" name="CustomShape 50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94" name="CustomShape 51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196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197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198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199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200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01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202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03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204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05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206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07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208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09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210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211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212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13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14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215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216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17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18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219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220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221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22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223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24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225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26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227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28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229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30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231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232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233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234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235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36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237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238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239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240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41" name="CustomShape 47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242" name="CustomShape 48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243" name="CustomShape 49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44" name="CustomShape 50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45" name="CustomShape 51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46" name="CustomShape 52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47" name="CustomShape 53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48" name="CustomShape 54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250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251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52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253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254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55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256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57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258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59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260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61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262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63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264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265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266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67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68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269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270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71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72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273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274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275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76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277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78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279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80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281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282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283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84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285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286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287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288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289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90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291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292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293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294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295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296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297" name="CustomShape 49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298" name="CustomShape 50"/>
          <p:cNvSpPr/>
          <p:nvPr/>
        </p:nvSpPr>
        <p:spPr>
          <a:xfrm>
            <a:off x="9091485" y="2915429"/>
            <a:ext cx="1013395" cy="958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299" name="CustomShape 5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00" name="CustomShape 5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01" name="CustomShape 5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02" name="CustomShape 54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03" name="CustomShape 55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04" name="CustomShape 56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05" name="CustomShape 57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307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308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09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310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311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12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313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14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315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16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317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18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319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20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321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322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323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24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25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326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327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28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29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330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331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332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33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334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35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336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37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338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39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340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41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342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343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344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345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346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47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348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349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350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351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52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353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354" name="CustomShape 49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355" name="CustomShape 50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356" name="CustomShape 5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57" name="CustomShape 5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58" name="CustomShape 5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59" name="CustomShape 54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60" name="CustomShape 55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61" name="CustomShape 56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62" name="CustomShape 57"/>
          <p:cNvSpPr/>
          <p:nvPr/>
        </p:nvSpPr>
        <p:spPr>
          <a:xfrm>
            <a:off x="9835447" y="3283817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363" name="CustomShape 58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64" name="CustomShape 59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65" name="CustomShape 60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66" name="CustomShape 61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67" name="CustomShape 62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369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370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71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372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373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74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375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76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377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78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379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80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381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82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383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384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385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86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87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388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389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90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91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392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393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394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95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396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397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398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399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400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01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402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03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404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405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406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407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408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09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410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411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412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413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14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415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416" name="CustomShape 49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417" name="CustomShape 50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418" name="CustomShape 5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19" name="CustomShape 5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20" name="CustomShape 5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21" name="CustomShape 54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22" name="CustomShape 55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23" name="CustomShape 56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24" name="CustomShape 57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25" name="CustomShape 58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426" name="CustomShape 59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27" name="CustomShape 60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428" name="CustomShape 61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29" name="CustomShape 62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430" name="CustomShape 63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31" name="CustomShape 64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32" name="CustomShape 65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434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435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36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437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438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39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440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41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442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43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444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45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446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47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448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449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450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51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52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453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454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55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56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457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458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459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60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461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62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463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64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465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66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467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68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469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470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471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472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473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74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475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476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477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478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79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480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481" name="CustomShape 49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482" name="CustomShape 50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483" name="CustomShape 5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84" name="CustomShape 5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85" name="CustomShape 5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86" name="CustomShape 54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87" name="CustomShape 55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88" name="CustomShape 56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89" name="CustomShape 57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90" name="CustomShape 58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491" name="CustomShape 59"/>
          <p:cNvSpPr/>
          <p:nvPr/>
        </p:nvSpPr>
        <p:spPr>
          <a:xfrm flipH="1">
            <a:off x="8263265" y="327989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92" name="CustomShape 60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493" name="CustomShape 61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94" name="CustomShape 62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495" name="CustomShape 63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96" name="CustomShape 64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497" name="CustomShape 65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498" name="CustomShape 66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499" name="CustomShape 67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00" name="CustomShape 68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502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503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04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505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506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07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508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09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510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11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512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13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514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15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516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517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518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19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20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521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522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23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24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525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526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527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28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529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30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531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32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533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34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535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36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537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538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539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540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541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42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543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544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545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546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47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548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549" name="CustomShape 49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550" name="CustomShape 50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551" name="CustomShape 5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52" name="CustomShape 5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53" name="CustomShape 5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54" name="CustomShape 54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55" name="CustomShape 55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56" name="CustomShape 56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57" name="CustomShape 57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58" name="CustomShape 58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559" name="CustomShape 59"/>
          <p:cNvSpPr/>
          <p:nvPr/>
        </p:nvSpPr>
        <p:spPr>
          <a:xfrm flipH="1">
            <a:off x="8295923" y="327989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60" name="CustomShape 60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561" name="CustomShape 61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62" name="CustomShape 62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563" name="CustomShape 63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64" name="CustomShape 64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565" name="CustomShape 65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66" name="CustomShape 66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4567" name="CustomShape 67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68" name="CustomShape 68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569" name="CustomShape 69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70" name="CustomShape 70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71" name="CustomShape 71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573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574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75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576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577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78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579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80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581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82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583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84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585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86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587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588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589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90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91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592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593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594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95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596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597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598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599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600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01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602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03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604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05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606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07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608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609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610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611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612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13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614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615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616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617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18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619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620" name="CustomShape 49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621" name="CustomShape 50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22" name="CustomShape 51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23" name="CustomShape 52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24" name="CustomShape 53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25" name="CustomShape 54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26" name="CustomShape 55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27" name="CustomShape 56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28" name="CustomShape 57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629" name="CustomShape 58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30" name="CustomShape 59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631" name="CustomShape 60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32" name="CustomShape 61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633" name="CustomShape 62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34" name="CustomShape 63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635" name="CustomShape 64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36" name="CustomShape 65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4637" name="CustomShape 66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38" name="CustomShape 67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639" name="CustomShape 68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40" name="CustomShape 69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641" name="CustomShape 70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42" name="CustomShape 71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643" name="CustomShape 72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644" name="CustomShape 73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45" name="CustomShape 74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6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647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648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49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650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651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52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653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54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655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56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657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58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659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60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661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662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663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64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65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666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667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68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69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670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671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672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73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674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75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676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77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678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679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680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81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682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683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684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685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686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87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688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689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690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691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92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693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694" name="CustomShape 49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695" name="CustomShape 50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96" name="CustomShape 51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97" name="CustomShape 52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98" name="CustomShape 53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699" name="CustomShape 54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00" name="CustomShape 55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01" name="CustomShape 56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02" name="CustomShape 57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703" name="CustomShape 58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04" name="CustomShape 59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705" name="CustomShape 60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06" name="CustomShape 61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707" name="CustomShape 62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08" name="CustomShape 63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709" name="CustomShape 64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10" name="CustomShape 65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4711" name="CustomShape 66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12" name="CustomShape 67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713" name="CustomShape 68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14" name="CustomShape 69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715" name="CustomShape 70"/>
          <p:cNvSpPr/>
          <p:nvPr/>
        </p:nvSpPr>
        <p:spPr>
          <a:xfrm flipH="1">
            <a:off x="8132304" y="4552602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16" name="CustomShape 71"/>
          <p:cNvSpPr/>
          <p:nvPr/>
        </p:nvSpPr>
        <p:spPr>
          <a:xfrm>
            <a:off x="5244962" y="4236794"/>
            <a:ext cx="1216531" cy="490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B}</a:t>
            </a:r>
            <a:endParaRPr lang="en-US" sz="2359" spc="-1">
              <a:latin typeface="Arial"/>
            </a:endParaRPr>
          </a:p>
        </p:txBody>
      </p:sp>
      <p:sp>
        <p:nvSpPr>
          <p:cNvPr id="4717" name="CustomShape 72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18" name="CustomShape 73"/>
          <p:cNvSpPr/>
          <p:nvPr/>
        </p:nvSpPr>
        <p:spPr>
          <a:xfrm>
            <a:off x="6613355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719" name="CustomShape 74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720" name="CustomShape 75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721" name="CustomShape 76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22" name="CustomShape 77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CustomShape 1"/>
          <p:cNvSpPr/>
          <p:nvPr/>
        </p:nvSpPr>
        <p:spPr>
          <a:xfrm>
            <a:off x="1371140" y="457200"/>
            <a:ext cx="10075792" cy="13330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Propositional logic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36" name="CustomShape 2"/>
          <p:cNvSpPr/>
          <p:nvPr/>
        </p:nvSpPr>
        <p:spPr>
          <a:xfrm>
            <a:off x="863139" y="2163642"/>
            <a:ext cx="10786993" cy="4575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A </a:t>
            </a:r>
            <a:r>
              <a:rPr lang="en-GB" sz="2400" b="1" dirty="0"/>
              <a:t>proposition</a:t>
            </a:r>
            <a:r>
              <a:rPr lang="en-GB" sz="2400" dirty="0"/>
              <a:t> is a statement that can have only one of two truth values: </a:t>
            </a:r>
            <a:r>
              <a:rPr lang="en-GB" sz="2400" b="1" dirty="0"/>
              <a:t>true</a:t>
            </a:r>
            <a:r>
              <a:rPr lang="en-GB" sz="2400" dirty="0"/>
              <a:t> (T, 1) or </a:t>
            </a:r>
            <a:r>
              <a:rPr lang="en-GB" sz="2400" b="1" dirty="0"/>
              <a:t>false</a:t>
            </a:r>
            <a:r>
              <a:rPr lang="en-GB" sz="2400" dirty="0"/>
              <a:t> (F, 0)</a:t>
            </a:r>
          </a:p>
          <a:p>
            <a:pPr marL="44153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For example: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2 times 2 equals 4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Hanoi is the capital of Vietnam.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The average height of Vietnamese people is 1m65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If it rains, Nam won't go out.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...</a:t>
            </a:r>
            <a:endParaRPr lang="en-US" sz="2400" spc="-1" dirty="0">
              <a:latin typeface="+mj-lt"/>
            </a:endParaRPr>
          </a:p>
          <a:p>
            <a:pPr marL="441530" indent="-342900">
              <a:spcBef>
                <a:spcPts val="1286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Propositions are usually denoted by letters: a, b, p, q,...</a:t>
            </a:r>
            <a:endParaRPr lang="en-US" sz="2400" spc="-1" dirty="0">
              <a:latin typeface="+mj-l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3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724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725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26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727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728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29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730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31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732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33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734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35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736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37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738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739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740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41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42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743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744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45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46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747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748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749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50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751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52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753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54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755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56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757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58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759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760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761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762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763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64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765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766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767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768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69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770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771" name="CustomShape 49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772" name="CustomShape 50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773" name="CustomShape 5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74" name="CustomShape 5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75" name="CustomShape 5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76" name="CustomShape 54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77" name="CustomShape 55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78" name="CustomShape 56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79" name="CustomShape 57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80" name="CustomShape 58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781" name="CustomShape 59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82" name="CustomShape 60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783" name="CustomShape 61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84" name="CustomShape 62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785" name="CustomShape 63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86" name="CustomShape 64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787" name="CustomShape 65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88" name="CustomShape 66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4789" name="CustomShape 67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90" name="CustomShape 68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791" name="CustomShape 69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792" name="CustomShape 70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793" name="CustomShape 71"/>
          <p:cNvSpPr/>
          <p:nvPr/>
        </p:nvSpPr>
        <p:spPr>
          <a:xfrm flipH="1">
            <a:off x="8132304" y="4552602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94" name="CustomShape 72"/>
          <p:cNvSpPr/>
          <p:nvPr/>
        </p:nvSpPr>
        <p:spPr>
          <a:xfrm>
            <a:off x="5244962" y="4236794"/>
            <a:ext cx="1216531" cy="490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B}</a:t>
            </a:r>
            <a:endParaRPr lang="en-US" sz="2359" spc="-1">
              <a:latin typeface="Arial"/>
            </a:endParaRPr>
          </a:p>
        </p:txBody>
      </p:sp>
      <p:sp>
        <p:nvSpPr>
          <p:cNvPr id="4795" name="CustomShape 73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796" name="CustomShape 74"/>
          <p:cNvSpPr/>
          <p:nvPr/>
        </p:nvSpPr>
        <p:spPr>
          <a:xfrm>
            <a:off x="6613355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797" name="CustomShape 75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798" name="CustomShape 76"/>
          <p:cNvSpPr/>
          <p:nvPr/>
        </p:nvSpPr>
        <p:spPr>
          <a:xfrm>
            <a:off x="6148624" y="4529414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799" name="CustomShape 77"/>
          <p:cNvSpPr/>
          <p:nvPr/>
        </p:nvSpPr>
        <p:spPr>
          <a:xfrm>
            <a:off x="4619877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800" name="CustomShape 78"/>
          <p:cNvSpPr/>
          <p:nvPr/>
        </p:nvSpPr>
        <p:spPr>
          <a:xfrm flipH="1">
            <a:off x="4205440" y="4484346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01" name="CustomShape 79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02" name="CustomShape 80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804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805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06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807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808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09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810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11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812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813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814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15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816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17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818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819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820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21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22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823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824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825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26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827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828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829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30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831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832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833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34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835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836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837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38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839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840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841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842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843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44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845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846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847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848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49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850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851" name="CustomShape 49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852" name="CustomShape 50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853" name="CustomShape 51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54" name="CustomShape 52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55" name="CustomShape 53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56" name="CustomShape 54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57" name="CustomShape 55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58" name="CustomShape 56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59" name="CustomShape 57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60" name="CustomShape 58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861" name="CustomShape 59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62" name="CustomShape 60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863" name="CustomShape 61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864" name="CustomShape 62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865" name="CustomShape 63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66" name="CustomShape 64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867" name="CustomShape 65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68" name="CustomShape 66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4869" name="CustomShape 67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70" name="CustomShape 68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871" name="CustomShape 69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872" name="CustomShape 70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873" name="CustomShape 71"/>
          <p:cNvSpPr/>
          <p:nvPr/>
        </p:nvSpPr>
        <p:spPr>
          <a:xfrm flipH="1">
            <a:off x="8132304" y="4552602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74" name="CustomShape 72"/>
          <p:cNvSpPr/>
          <p:nvPr/>
        </p:nvSpPr>
        <p:spPr>
          <a:xfrm>
            <a:off x="5244962" y="4236794"/>
            <a:ext cx="1216531" cy="490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B}</a:t>
            </a:r>
            <a:endParaRPr lang="en-US" sz="2359" spc="-1">
              <a:latin typeface="Arial"/>
            </a:endParaRPr>
          </a:p>
        </p:txBody>
      </p:sp>
      <p:sp>
        <p:nvSpPr>
          <p:cNvPr id="4875" name="CustomShape 73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76" name="CustomShape 74"/>
          <p:cNvSpPr/>
          <p:nvPr/>
        </p:nvSpPr>
        <p:spPr>
          <a:xfrm>
            <a:off x="6613355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877" name="CustomShape 75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878" name="CustomShape 76"/>
          <p:cNvSpPr/>
          <p:nvPr/>
        </p:nvSpPr>
        <p:spPr>
          <a:xfrm flipH="1">
            <a:off x="6360904" y="458166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79" name="CustomShape 77"/>
          <p:cNvSpPr/>
          <p:nvPr/>
        </p:nvSpPr>
        <p:spPr>
          <a:xfrm>
            <a:off x="6148624" y="4529414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880" name="CustomShape 78"/>
          <p:cNvSpPr/>
          <p:nvPr/>
        </p:nvSpPr>
        <p:spPr>
          <a:xfrm>
            <a:off x="2847498" y="4222750"/>
            <a:ext cx="1747232" cy="499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Ø={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4881" name="CustomShape 79"/>
          <p:cNvSpPr/>
          <p:nvPr/>
        </p:nvSpPr>
        <p:spPr>
          <a:xfrm>
            <a:off x="4719486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882" name="CustomShape 80"/>
          <p:cNvSpPr/>
          <p:nvPr/>
        </p:nvSpPr>
        <p:spPr>
          <a:xfrm>
            <a:off x="4619877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883" name="CustomShape 81"/>
          <p:cNvSpPr/>
          <p:nvPr/>
        </p:nvSpPr>
        <p:spPr>
          <a:xfrm flipH="1">
            <a:off x="4205440" y="4484346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84" name="CustomShape 82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85" name="CustomShape 83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887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888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89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890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891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92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893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94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895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896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897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898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899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00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901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902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903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04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05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906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907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908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09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910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911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912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13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914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915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916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17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918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919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4920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21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922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923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924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925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4926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27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928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929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930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4931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32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4933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4934" name="CustomShape 49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935" name="CustomShape 50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36" name="CustomShape 51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37" name="CustomShape 52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38" name="CustomShape 53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39" name="CustomShape 54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40" name="CustomShape 55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41" name="CustomShape 56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42" name="CustomShape 57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943" name="CustomShape 58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44" name="CustomShape 59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4945" name="CustomShape 60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946" name="CustomShape 61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4947" name="CustomShape 62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48" name="CustomShape 63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4949" name="CustomShape 64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50" name="CustomShape 65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4951" name="CustomShape 66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52" name="CustomShape 67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4953" name="CustomShape 68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954" name="CustomShape 69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4955" name="CustomShape 70"/>
          <p:cNvSpPr/>
          <p:nvPr/>
        </p:nvSpPr>
        <p:spPr>
          <a:xfrm flipH="1">
            <a:off x="8132304" y="4552602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56" name="CustomShape 71"/>
          <p:cNvSpPr/>
          <p:nvPr/>
        </p:nvSpPr>
        <p:spPr>
          <a:xfrm>
            <a:off x="5244962" y="4236794"/>
            <a:ext cx="1216531" cy="490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B}</a:t>
            </a:r>
            <a:endParaRPr lang="en-US" sz="2359" spc="-1">
              <a:latin typeface="Arial"/>
            </a:endParaRPr>
          </a:p>
        </p:txBody>
      </p:sp>
      <p:sp>
        <p:nvSpPr>
          <p:cNvPr id="4957" name="CustomShape 72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58" name="CustomShape 73"/>
          <p:cNvSpPr/>
          <p:nvPr/>
        </p:nvSpPr>
        <p:spPr>
          <a:xfrm>
            <a:off x="6613355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4959" name="CustomShape 74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4960" name="CustomShape 75"/>
          <p:cNvSpPr/>
          <p:nvPr/>
        </p:nvSpPr>
        <p:spPr>
          <a:xfrm flipH="1">
            <a:off x="6360904" y="458166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61" name="CustomShape 76"/>
          <p:cNvSpPr/>
          <p:nvPr/>
        </p:nvSpPr>
        <p:spPr>
          <a:xfrm>
            <a:off x="6148624" y="4529414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4962" name="CustomShape 77"/>
          <p:cNvSpPr/>
          <p:nvPr/>
        </p:nvSpPr>
        <p:spPr>
          <a:xfrm>
            <a:off x="2847498" y="4222750"/>
            <a:ext cx="1747232" cy="499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Ø={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4963" name="CustomShape 78"/>
          <p:cNvSpPr/>
          <p:nvPr/>
        </p:nvSpPr>
        <p:spPr>
          <a:xfrm>
            <a:off x="4719486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4964" name="CustomShape 79"/>
          <p:cNvSpPr/>
          <p:nvPr/>
        </p:nvSpPr>
        <p:spPr>
          <a:xfrm>
            <a:off x="4619877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4965" name="CustomShape 80"/>
          <p:cNvSpPr/>
          <p:nvPr/>
        </p:nvSpPr>
        <p:spPr>
          <a:xfrm flipH="1">
            <a:off x="4205440" y="4484346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66" name="CustomShape 81"/>
          <p:cNvSpPr/>
          <p:nvPr/>
        </p:nvSpPr>
        <p:spPr>
          <a:xfrm>
            <a:off x="2111701" y="5182259"/>
            <a:ext cx="5242677" cy="880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Comment: find c by going in a circle</a:t>
            </a:r>
            <a:endParaRPr lang="en-US" sz="2540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c←X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←...X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n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← </a:t>
            </a:r>
            <a:r>
              <a:rPr lang="en" sz="2540" spc="-1">
                <a:solidFill>
                  <a:srgbClr val="FF0000"/>
                </a:solidFill>
                <a:latin typeface="Arial"/>
                <a:ea typeface="Arial"/>
              </a:rPr>
              <a:t>c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←TG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←...←TG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m</a:t>
            </a:r>
            <a:endParaRPr lang="en-US" sz="2540" spc="-1">
              <a:latin typeface="Arial"/>
            </a:endParaRPr>
          </a:p>
        </p:txBody>
      </p:sp>
      <p:sp>
        <p:nvSpPr>
          <p:cNvPr id="4967" name="CustomShape 82"/>
          <p:cNvSpPr/>
          <p:nvPr/>
        </p:nvSpPr>
        <p:spPr>
          <a:xfrm>
            <a:off x="3893551" y="5967697"/>
            <a:ext cx="6525504" cy="802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i="1" spc="-1">
                <a:solidFill>
                  <a:srgbClr val="000000"/>
                </a:solidFill>
                <a:latin typeface="Arial"/>
                <a:ea typeface="Arial"/>
              </a:rPr>
              <a:t>Now it must find itself by circular relations.</a:t>
            </a:r>
            <a:endParaRPr lang="en-US" sz="1996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000000"/>
                </a:solidFill>
                <a:latin typeface="Arial"/>
                <a:ea typeface="Arial"/>
              </a:rPr>
              <a:t>Remove the redundancy into </a:t>
            </a:r>
            <a:r>
              <a:rPr lang="en" sz="2359" spc="-1">
                <a:solidFill>
                  <a:srgbClr val="FF0000"/>
                </a:solidFill>
                <a:latin typeface="Arial"/>
                <a:ea typeface="Arial"/>
              </a:rPr>
              <a:t>c </a:t>
            </a:r>
            <a:r>
              <a:rPr lang="en" sz="2359" spc="-1">
                <a:solidFill>
                  <a:srgbClr val="0000FF"/>
                </a:solidFill>
                <a:latin typeface="Arial"/>
                <a:ea typeface="Arial"/>
              </a:rPr>
              <a:t>←TG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 </a:t>
            </a:r>
            <a:r>
              <a:rPr lang="en" sz="2359" spc="-1">
                <a:solidFill>
                  <a:srgbClr val="0000FF"/>
                </a:solidFill>
                <a:latin typeface="Arial"/>
                <a:ea typeface="Arial"/>
              </a:rPr>
              <a:t>←...←TG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m</a:t>
            </a:r>
            <a:endParaRPr lang="en-US" sz="2540" spc="-1">
              <a:latin typeface="Arial"/>
            </a:endParaRPr>
          </a:p>
        </p:txBody>
      </p:sp>
      <p:sp>
        <p:nvSpPr>
          <p:cNvPr id="4968" name="CustomShape 83"/>
          <p:cNvSpPr/>
          <p:nvPr/>
        </p:nvSpPr>
        <p:spPr>
          <a:xfrm>
            <a:off x="2234497" y="5853065"/>
            <a:ext cx="1797526" cy="351733"/>
          </a:xfrm>
          <a:custGeom>
            <a:avLst/>
            <a:gdLst/>
            <a:ahLst/>
            <a:cxnLst/>
            <a:rect l="l" t="t" r="r" b="b"/>
            <a:pathLst>
              <a:path w="5506" h="1079">
                <a:moveTo>
                  <a:pt x="5505" y="0"/>
                </a:moveTo>
                <a:cubicBezTo>
                  <a:pt x="5364" y="692"/>
                  <a:pt x="4629" y="579"/>
                  <a:pt x="4139" y="683"/>
                </a:cubicBezTo>
                <a:cubicBezTo>
                  <a:pt x="3707" y="774"/>
                  <a:pt x="3647" y="898"/>
                  <a:pt x="3208" y="949"/>
                </a:cubicBezTo>
                <a:cubicBezTo>
                  <a:pt x="2724" y="1006"/>
                  <a:pt x="2634" y="1078"/>
                  <a:pt x="2140" y="996"/>
                </a:cubicBezTo>
                <a:cubicBezTo>
                  <a:pt x="1722" y="924"/>
                  <a:pt x="1490" y="995"/>
                  <a:pt x="1165" y="856"/>
                </a:cubicBezTo>
                <a:lnTo>
                  <a:pt x="0" y="17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69" name="CustomShape 84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4970" name="CustomShape 85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71" name="CustomShape 86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4973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4974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75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4976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4977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78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4979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80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4981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982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4983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84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985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86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987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4988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989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90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91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4992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4993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4994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95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4996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4997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4998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4999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5000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01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5002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03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5004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05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5006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07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5008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5009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5010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5011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5012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13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5014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5015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5016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5017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18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5019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5020" name="CustomShape 49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5021" name="CustomShape 50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22" name="CustomShape 51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23" name="CustomShape 52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24" name="CustomShape 53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25" name="CustomShape 54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26" name="CustomShape 55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27" name="CustomShape 56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28" name="CustomShape 57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5029" name="CustomShape 58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30" name="CustomShape 59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5031" name="CustomShape 60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32" name="CustomShape 61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5033" name="CustomShape 62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34" name="CustomShape 63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5035" name="CustomShape 64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36" name="CustomShape 65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037" name="CustomShape 66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38" name="CustomShape 67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5039" name="CustomShape 68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40" name="CustomShape 69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5041" name="CustomShape 70"/>
          <p:cNvSpPr/>
          <p:nvPr/>
        </p:nvSpPr>
        <p:spPr>
          <a:xfrm flipH="1">
            <a:off x="8132304" y="4552602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42" name="CustomShape 71"/>
          <p:cNvSpPr/>
          <p:nvPr/>
        </p:nvSpPr>
        <p:spPr>
          <a:xfrm>
            <a:off x="5244962" y="4236794"/>
            <a:ext cx="1216531" cy="490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B}</a:t>
            </a:r>
            <a:endParaRPr lang="en-US" sz="2359" spc="-1">
              <a:latin typeface="Arial"/>
            </a:endParaRPr>
          </a:p>
        </p:txBody>
      </p:sp>
      <p:sp>
        <p:nvSpPr>
          <p:cNvPr id="5043" name="CustomShape 72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44" name="CustomShape 73"/>
          <p:cNvSpPr/>
          <p:nvPr/>
        </p:nvSpPr>
        <p:spPr>
          <a:xfrm>
            <a:off x="6613355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5045" name="CustomShape 74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5046" name="CustomShape 75"/>
          <p:cNvSpPr/>
          <p:nvPr/>
        </p:nvSpPr>
        <p:spPr>
          <a:xfrm flipH="1">
            <a:off x="6360904" y="458166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47" name="CustomShape 76"/>
          <p:cNvSpPr/>
          <p:nvPr/>
        </p:nvSpPr>
        <p:spPr>
          <a:xfrm>
            <a:off x="6148624" y="4529414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5048" name="CustomShape 77"/>
          <p:cNvSpPr/>
          <p:nvPr/>
        </p:nvSpPr>
        <p:spPr>
          <a:xfrm>
            <a:off x="2847498" y="4222750"/>
            <a:ext cx="1747232" cy="499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Ø={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049" name="CustomShape 78"/>
          <p:cNvSpPr/>
          <p:nvPr/>
        </p:nvSpPr>
        <p:spPr>
          <a:xfrm>
            <a:off x="4719486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5050" name="CustomShape 79"/>
          <p:cNvSpPr/>
          <p:nvPr/>
        </p:nvSpPr>
        <p:spPr>
          <a:xfrm>
            <a:off x="4619877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5051" name="CustomShape 80"/>
          <p:cNvSpPr/>
          <p:nvPr/>
        </p:nvSpPr>
        <p:spPr>
          <a:xfrm flipH="1">
            <a:off x="4205440" y="4484346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52" name="CustomShape 81"/>
          <p:cNvSpPr/>
          <p:nvPr/>
        </p:nvSpPr>
        <p:spPr>
          <a:xfrm>
            <a:off x="2111701" y="5182259"/>
            <a:ext cx="4380164" cy="519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Trace = {r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8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7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4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10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8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7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4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14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}</a:t>
            </a:r>
            <a:endParaRPr lang="en-US" sz="2540" spc="-1">
              <a:latin typeface="Arial"/>
            </a:endParaRPr>
          </a:p>
        </p:txBody>
      </p:sp>
      <p:sp>
        <p:nvSpPr>
          <p:cNvPr id="5053" name="CustomShape 82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5054" name="CustomShape 83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55" name="CustomShape 84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5057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5058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59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5060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5061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62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5063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64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5065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66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5067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68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5069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70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5071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5072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5073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74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75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5076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5077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78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79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5080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5081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5082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83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5084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85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5086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87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5088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089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5090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91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5092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5093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5094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5095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5096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097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5098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5099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5100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5101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02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5103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5104" name="CustomShape 49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5105" name="CustomShape 50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06" name="CustomShape 51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07" name="CustomShape 52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08" name="CustomShape 53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09" name="CustomShape 54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10" name="CustomShape 55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11" name="CustomShape 56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12" name="CustomShape 57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5113" name="CustomShape 58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14" name="CustomShape 59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5115" name="CustomShape 60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116" name="CustomShape 61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5117" name="CustomShape 62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18" name="CustomShape 63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5119" name="CustomShape 64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20" name="CustomShape 65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121" name="CustomShape 66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22" name="CustomShape 67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5123" name="CustomShape 68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124" name="CustomShape 69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5125" name="CustomShape 70"/>
          <p:cNvSpPr/>
          <p:nvPr/>
        </p:nvSpPr>
        <p:spPr>
          <a:xfrm flipH="1">
            <a:off x="8132304" y="4552602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26" name="CustomShape 71"/>
          <p:cNvSpPr/>
          <p:nvPr/>
        </p:nvSpPr>
        <p:spPr>
          <a:xfrm>
            <a:off x="5244962" y="4236794"/>
            <a:ext cx="1216531" cy="490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B}</a:t>
            </a:r>
            <a:endParaRPr lang="en-US" sz="2359" spc="-1">
              <a:latin typeface="Arial"/>
            </a:endParaRPr>
          </a:p>
        </p:txBody>
      </p:sp>
      <p:sp>
        <p:nvSpPr>
          <p:cNvPr id="5127" name="CustomShape 72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28" name="CustomShape 73"/>
          <p:cNvSpPr/>
          <p:nvPr/>
        </p:nvSpPr>
        <p:spPr>
          <a:xfrm>
            <a:off x="6613355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5129" name="CustomShape 74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5130" name="CustomShape 75"/>
          <p:cNvSpPr/>
          <p:nvPr/>
        </p:nvSpPr>
        <p:spPr>
          <a:xfrm flipH="1">
            <a:off x="6360904" y="458166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31" name="CustomShape 76"/>
          <p:cNvSpPr/>
          <p:nvPr/>
        </p:nvSpPr>
        <p:spPr>
          <a:xfrm>
            <a:off x="6148624" y="4529414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5132" name="CustomShape 77"/>
          <p:cNvSpPr/>
          <p:nvPr/>
        </p:nvSpPr>
        <p:spPr>
          <a:xfrm>
            <a:off x="2847498" y="4222750"/>
            <a:ext cx="1747232" cy="499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Ø={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133" name="CustomShape 78"/>
          <p:cNvSpPr/>
          <p:nvPr/>
        </p:nvSpPr>
        <p:spPr>
          <a:xfrm>
            <a:off x="4719486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5134" name="CustomShape 79"/>
          <p:cNvSpPr/>
          <p:nvPr/>
        </p:nvSpPr>
        <p:spPr>
          <a:xfrm>
            <a:off x="4619877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5135" name="CustomShape 80"/>
          <p:cNvSpPr/>
          <p:nvPr/>
        </p:nvSpPr>
        <p:spPr>
          <a:xfrm flipH="1">
            <a:off x="4205440" y="4484346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36" name="CustomShape 81"/>
          <p:cNvSpPr/>
          <p:nvPr/>
        </p:nvSpPr>
        <p:spPr>
          <a:xfrm>
            <a:off x="2111701" y="5182259"/>
            <a:ext cx="4380164" cy="519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Trace = {r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8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7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4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10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 </a:t>
            </a:r>
            <a:r>
              <a:rPr lang="en" sz="2540" strike="sngStrike" spc="-1">
                <a:solidFill>
                  <a:srgbClr val="999999"/>
                </a:solidFill>
                <a:latin typeface="Arial"/>
                <a:ea typeface="Arial"/>
              </a:rPr>
              <a:t>r </a:t>
            </a:r>
            <a:r>
              <a:rPr lang="en" sz="254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8 </a:t>
            </a:r>
            <a:r>
              <a:rPr lang="en" sz="2540" strike="sngStrike" spc="-1">
                <a:solidFill>
                  <a:srgbClr val="999999"/>
                </a:solidFill>
                <a:latin typeface="Arial"/>
                <a:ea typeface="Arial"/>
              </a:rPr>
              <a:t>,r </a:t>
            </a:r>
            <a:r>
              <a:rPr lang="en" sz="254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7 </a:t>
            </a:r>
            <a:r>
              <a:rPr lang="en" sz="2540" strike="sngStrike" spc="-1">
                <a:solidFill>
                  <a:srgbClr val="999999"/>
                </a:solidFill>
                <a:latin typeface="Arial"/>
                <a:ea typeface="Arial"/>
              </a:rPr>
              <a:t>,r </a:t>
            </a:r>
            <a:r>
              <a:rPr lang="en" sz="254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4 </a:t>
            </a:r>
            <a:r>
              <a:rPr lang="en" sz="2540" strike="sngStrike" spc="-1">
                <a:solidFill>
                  <a:srgbClr val="999999"/>
                </a:solidFill>
                <a:latin typeface="Arial"/>
                <a:ea typeface="Arial"/>
              </a:rPr>
              <a:t>,r </a:t>
            </a:r>
            <a:r>
              <a:rPr lang="en" sz="2540" strike="sngStrike" spc="-1" baseline="-25000">
                <a:solidFill>
                  <a:srgbClr val="999999"/>
                </a:solidFill>
                <a:latin typeface="Arial"/>
                <a:ea typeface="Arial"/>
              </a:rPr>
              <a:t>1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,r </a:t>
            </a:r>
            <a:r>
              <a:rPr lang="en" sz="2540" spc="-1" baseline="-25000">
                <a:solidFill>
                  <a:srgbClr val="0000FF"/>
                </a:solidFill>
                <a:latin typeface="Arial"/>
                <a:ea typeface="Arial"/>
              </a:rPr>
              <a:t>14 </a:t>
            </a: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}</a:t>
            </a:r>
            <a:endParaRPr lang="en-US" sz="2540" spc="-1">
              <a:latin typeface="Arial"/>
            </a:endParaRPr>
          </a:p>
        </p:txBody>
      </p:sp>
      <p:sp>
        <p:nvSpPr>
          <p:cNvPr id="5137" name="CustomShape 82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5138" name="CustomShape 83"/>
          <p:cNvSpPr/>
          <p:nvPr/>
        </p:nvSpPr>
        <p:spPr>
          <a:xfrm>
            <a:off x="2993808" y="6064366"/>
            <a:ext cx="3412165" cy="4421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540" spc="-1">
                <a:solidFill>
                  <a:srgbClr val="0000FF"/>
                </a:solidFill>
                <a:latin typeface="Arial"/>
                <a:ea typeface="Arial"/>
              </a:rPr>
              <a:t>BAC cp S</a:t>
            </a:r>
            <a:endParaRPr lang="en-US" sz="2540" spc="-1">
              <a:latin typeface="Arial"/>
            </a:endParaRPr>
          </a:p>
        </p:txBody>
      </p:sp>
      <p:sp>
        <p:nvSpPr>
          <p:cNvPr id="5139" name="CustomShape 84"/>
          <p:cNvSpPr/>
          <p:nvPr/>
        </p:nvSpPr>
        <p:spPr>
          <a:xfrm>
            <a:off x="3215233" y="5701856"/>
            <a:ext cx="327" cy="3530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40" name="CustomShape 85"/>
          <p:cNvSpPr/>
          <p:nvPr/>
        </p:nvSpPr>
        <p:spPr>
          <a:xfrm>
            <a:off x="3566965" y="5680301"/>
            <a:ext cx="327" cy="3530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41" name="CustomShape 86"/>
          <p:cNvSpPr/>
          <p:nvPr/>
        </p:nvSpPr>
        <p:spPr>
          <a:xfrm>
            <a:off x="3893551" y="5680301"/>
            <a:ext cx="327" cy="3530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42" name="CustomShape 87"/>
          <p:cNvSpPr/>
          <p:nvPr/>
        </p:nvSpPr>
        <p:spPr>
          <a:xfrm>
            <a:off x="4212625" y="5658747"/>
            <a:ext cx="327" cy="3530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43" name="CustomShape 88"/>
          <p:cNvSpPr/>
          <p:nvPr/>
        </p:nvSpPr>
        <p:spPr>
          <a:xfrm>
            <a:off x="4564357" y="5637192"/>
            <a:ext cx="327" cy="3530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44" name="CustomShape 89"/>
          <p:cNvSpPr/>
          <p:nvPr/>
        </p:nvSpPr>
        <p:spPr>
          <a:xfrm>
            <a:off x="6157115" y="5615638"/>
            <a:ext cx="327" cy="3530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45" name="CustomShape 90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46" name="CustomShape 91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CustomShape 1"/>
          <p:cNvSpPr/>
          <p:nvPr/>
        </p:nvSpPr>
        <p:spPr>
          <a:xfrm>
            <a:off x="1867741" y="366756"/>
            <a:ext cx="56270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{S}</a:t>
            </a:r>
            <a:endParaRPr lang="en-US" sz="2359" spc="-1">
              <a:latin typeface="Arial"/>
            </a:endParaRPr>
          </a:p>
        </p:txBody>
      </p:sp>
      <p:sp>
        <p:nvSpPr>
          <p:cNvPr id="5148" name="CustomShape 2"/>
          <p:cNvSpPr/>
          <p:nvPr/>
        </p:nvSpPr>
        <p:spPr>
          <a:xfrm>
            <a:off x="2196286" y="667541"/>
            <a:ext cx="1255395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12,13,14</a:t>
            </a:r>
            <a:endParaRPr lang="en-US" sz="1633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max mechanism</a:t>
            </a:r>
            <a:endParaRPr lang="en-US" sz="1633" spc="-1">
              <a:latin typeface="Arial"/>
            </a:endParaRPr>
          </a:p>
        </p:txBody>
      </p:sp>
      <p:sp>
        <p:nvSpPr>
          <p:cNvPr id="5149" name="CustomShape 3"/>
          <p:cNvSpPr/>
          <p:nvPr/>
        </p:nvSpPr>
        <p:spPr>
          <a:xfrm rot="10800000">
            <a:off x="2318756" y="570872"/>
            <a:ext cx="1857618" cy="45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50" name="CustomShape 4"/>
          <p:cNvSpPr/>
          <p:nvPr/>
        </p:nvSpPr>
        <p:spPr>
          <a:xfrm>
            <a:off x="3600604" y="569565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14</a:t>
            </a:r>
            <a:endParaRPr lang="en-US" sz="1814" spc="-1">
              <a:latin typeface="Arial"/>
            </a:endParaRPr>
          </a:p>
        </p:txBody>
      </p:sp>
      <p:sp>
        <p:nvSpPr>
          <p:cNvPr id="5151" name="CustomShape 5"/>
          <p:cNvSpPr/>
          <p:nvPr/>
        </p:nvSpPr>
        <p:spPr>
          <a:xfrm>
            <a:off x="3566313" y="236122"/>
            <a:ext cx="47158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{S}</a:t>
            </a:r>
            <a:endParaRPr lang="en-US" sz="1814" spc="-1">
              <a:latin typeface="Arial"/>
            </a:endParaRPr>
          </a:p>
        </p:txBody>
      </p:sp>
      <p:sp>
        <p:nvSpPr>
          <p:cNvPr id="5152" name="CustomShape 6"/>
          <p:cNvSpPr/>
          <p:nvPr/>
        </p:nvSpPr>
        <p:spPr>
          <a:xfrm flipH="1">
            <a:off x="2894200" y="710651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53" name="CustomShape 7"/>
          <p:cNvSpPr/>
          <p:nvPr/>
        </p:nvSpPr>
        <p:spPr>
          <a:xfrm>
            <a:off x="4186825" y="334098"/>
            <a:ext cx="126355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5154" name="CustomShape 8"/>
          <p:cNvSpPr/>
          <p:nvPr/>
        </p:nvSpPr>
        <p:spPr>
          <a:xfrm rot="10800000">
            <a:off x="5400416" y="604184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55" name="CustomShape 9"/>
          <p:cNvSpPr/>
          <p:nvPr/>
        </p:nvSpPr>
        <p:spPr>
          <a:xfrm>
            <a:off x="5798198" y="598305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3</a:t>
            </a:r>
            <a:endParaRPr lang="en-US" sz="1814" spc="-1">
              <a:latin typeface="Arial"/>
            </a:endParaRPr>
          </a:p>
        </p:txBody>
      </p:sp>
      <p:sp>
        <p:nvSpPr>
          <p:cNvPr id="5156" name="CustomShape 10"/>
          <p:cNvSpPr/>
          <p:nvPr/>
        </p:nvSpPr>
        <p:spPr>
          <a:xfrm>
            <a:off x="5763906" y="264861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157" name="CustomShape 11"/>
          <p:cNvSpPr/>
          <p:nvPr/>
        </p:nvSpPr>
        <p:spPr>
          <a:xfrm>
            <a:off x="5168214" y="667541"/>
            <a:ext cx="623778" cy="313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5158" name="CustomShape 12"/>
          <p:cNvSpPr/>
          <p:nvPr/>
        </p:nvSpPr>
        <p:spPr>
          <a:xfrm flipH="1">
            <a:off x="5559790" y="71163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59" name="CustomShape 13"/>
          <p:cNvSpPr/>
          <p:nvPr/>
        </p:nvSpPr>
        <p:spPr>
          <a:xfrm>
            <a:off x="6347188" y="389944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5160" name="CustomShape 14"/>
          <p:cNvSpPr/>
          <p:nvPr/>
        </p:nvSpPr>
        <p:spPr>
          <a:xfrm rot="10800000">
            <a:off x="7751832" y="59928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61" name="CustomShape 15"/>
          <p:cNvSpPr/>
          <p:nvPr/>
        </p:nvSpPr>
        <p:spPr>
          <a:xfrm>
            <a:off x="8208072" y="608756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5162" name="CustomShape 16"/>
          <p:cNvSpPr/>
          <p:nvPr/>
        </p:nvSpPr>
        <p:spPr>
          <a:xfrm>
            <a:off x="8173780" y="275312"/>
            <a:ext cx="585241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{m </a:t>
            </a:r>
            <a:r>
              <a:rPr lang="en" sz="1814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}</a:t>
            </a:r>
            <a:endParaRPr lang="en-US" sz="1814" spc="-1">
              <a:latin typeface="Arial"/>
            </a:endParaRPr>
          </a:p>
        </p:txBody>
      </p:sp>
      <p:sp>
        <p:nvSpPr>
          <p:cNvPr id="5163" name="CustomShape 17"/>
          <p:cNvSpPr/>
          <p:nvPr/>
        </p:nvSpPr>
        <p:spPr>
          <a:xfrm>
            <a:off x="8796905" y="389944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5164" name="CustomShape 18"/>
          <p:cNvSpPr/>
          <p:nvPr/>
        </p:nvSpPr>
        <p:spPr>
          <a:xfrm rot="10800000">
            <a:off x="5398784" y="961468"/>
            <a:ext cx="930442" cy="705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65" name="CustomShape 19"/>
          <p:cNvSpPr/>
          <p:nvPr/>
        </p:nvSpPr>
        <p:spPr>
          <a:xfrm flipH="1">
            <a:off x="5384087" y="71261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66" name="CustomShape 20"/>
          <p:cNvSpPr/>
          <p:nvPr/>
        </p:nvSpPr>
        <p:spPr>
          <a:xfrm>
            <a:off x="6347188" y="1435017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,m </a:t>
            </a:r>
            <a:r>
              <a:rPr lang="en" sz="2359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,p}</a:t>
            </a:r>
            <a:endParaRPr lang="en-US" sz="2359" spc="-1">
              <a:latin typeface="Arial"/>
            </a:endParaRPr>
          </a:p>
        </p:txBody>
      </p:sp>
      <p:sp>
        <p:nvSpPr>
          <p:cNvPr id="5167" name="CustomShape 21"/>
          <p:cNvSpPr/>
          <p:nvPr/>
        </p:nvSpPr>
        <p:spPr>
          <a:xfrm>
            <a:off x="5761947" y="1376885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2</a:t>
            </a:r>
            <a:endParaRPr lang="en-US" sz="1814" spc="-1">
              <a:latin typeface="Arial"/>
            </a:endParaRPr>
          </a:p>
        </p:txBody>
      </p:sp>
      <p:sp>
        <p:nvSpPr>
          <p:cNvPr id="5168" name="CustomShape 22"/>
          <p:cNvSpPr/>
          <p:nvPr/>
        </p:nvSpPr>
        <p:spPr>
          <a:xfrm>
            <a:off x="5796565" y="1048993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169" name="CustomShape 23"/>
          <p:cNvSpPr/>
          <p:nvPr/>
        </p:nvSpPr>
        <p:spPr>
          <a:xfrm rot="10800000">
            <a:off x="7771753" y="1660035"/>
            <a:ext cx="1048013" cy="16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70" name="CustomShape 24"/>
          <p:cNvSpPr/>
          <p:nvPr/>
        </p:nvSpPr>
        <p:spPr>
          <a:xfrm>
            <a:off x="8227993" y="1669505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∞</a:t>
            </a:r>
            <a:endParaRPr lang="en-US" sz="1814" spc="-1">
              <a:latin typeface="Arial"/>
            </a:endParaRPr>
          </a:p>
        </p:txBody>
      </p:sp>
      <p:sp>
        <p:nvSpPr>
          <p:cNvPr id="5171" name="CustomShape 25"/>
          <p:cNvSpPr/>
          <p:nvPr/>
        </p:nvSpPr>
        <p:spPr>
          <a:xfrm>
            <a:off x="8193702" y="1336062"/>
            <a:ext cx="638801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{ghost}</a:t>
            </a:r>
            <a:endParaRPr lang="en-US" sz="1814" spc="-1">
              <a:latin typeface="Arial"/>
            </a:endParaRPr>
          </a:p>
        </p:txBody>
      </p:sp>
      <p:sp>
        <p:nvSpPr>
          <p:cNvPr id="5172" name="CustomShape 26"/>
          <p:cNvSpPr/>
          <p:nvPr/>
        </p:nvSpPr>
        <p:spPr>
          <a:xfrm>
            <a:off x="8816827" y="1450693"/>
            <a:ext cx="89876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Broken</a:t>
            </a:r>
            <a:endParaRPr lang="en-US" sz="2359" spc="-1">
              <a:latin typeface="Arial"/>
            </a:endParaRPr>
          </a:p>
        </p:txBody>
      </p:sp>
      <p:sp>
        <p:nvSpPr>
          <p:cNvPr id="5173" name="CustomShape 27"/>
          <p:cNvSpPr/>
          <p:nvPr/>
        </p:nvSpPr>
        <p:spPr>
          <a:xfrm rot="10800000" flipH="1">
            <a:off x="2289364" y="879822"/>
            <a:ext cx="2871339" cy="1907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74" name="CustomShape 28"/>
          <p:cNvSpPr/>
          <p:nvPr/>
        </p:nvSpPr>
        <p:spPr>
          <a:xfrm>
            <a:off x="3366116" y="2089168"/>
            <a:ext cx="291967" cy="341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5175" name="CustomShape 29"/>
          <p:cNvSpPr/>
          <p:nvPr/>
        </p:nvSpPr>
        <p:spPr>
          <a:xfrm>
            <a:off x="3136199" y="1677670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176" name="CustomShape 30"/>
          <p:cNvSpPr/>
          <p:nvPr/>
        </p:nvSpPr>
        <p:spPr>
          <a:xfrm>
            <a:off x="1826265" y="2839988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,C,p}</a:t>
            </a:r>
            <a:endParaRPr lang="en-US" sz="2359" spc="-1">
              <a:latin typeface="Arial"/>
            </a:endParaRPr>
          </a:p>
        </p:txBody>
      </p:sp>
      <p:sp>
        <p:nvSpPr>
          <p:cNvPr id="5177" name="CustomShape 31"/>
          <p:cNvSpPr/>
          <p:nvPr/>
        </p:nvSpPr>
        <p:spPr>
          <a:xfrm rot="10800000">
            <a:off x="3001973" y="3092112"/>
            <a:ext cx="591120" cy="75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78" name="CustomShape 32"/>
          <p:cNvSpPr/>
          <p:nvPr/>
        </p:nvSpPr>
        <p:spPr>
          <a:xfrm>
            <a:off x="3197271" y="3091458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5179" name="CustomShape 33"/>
          <p:cNvSpPr/>
          <p:nvPr/>
        </p:nvSpPr>
        <p:spPr>
          <a:xfrm>
            <a:off x="3130321" y="2758015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180" name="CustomShape 34"/>
          <p:cNvSpPr/>
          <p:nvPr/>
        </p:nvSpPr>
        <p:spPr>
          <a:xfrm>
            <a:off x="3533654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{A,B,p}</a:t>
            </a:r>
            <a:endParaRPr lang="en-US" sz="2359" spc="-1">
              <a:latin typeface="Arial"/>
            </a:endParaRPr>
          </a:p>
        </p:txBody>
      </p:sp>
      <p:sp>
        <p:nvSpPr>
          <p:cNvPr id="5181" name="CustomShape 35"/>
          <p:cNvSpPr/>
          <p:nvPr/>
        </p:nvSpPr>
        <p:spPr>
          <a:xfrm rot="10800000">
            <a:off x="4546396" y="3114973"/>
            <a:ext cx="856960" cy="78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82" name="CustomShape 36"/>
          <p:cNvSpPr/>
          <p:nvPr/>
        </p:nvSpPr>
        <p:spPr>
          <a:xfrm>
            <a:off x="4839343" y="309113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5183" name="CustomShape 37"/>
          <p:cNvSpPr/>
          <p:nvPr/>
        </p:nvSpPr>
        <p:spPr>
          <a:xfrm>
            <a:off x="4739734" y="275768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5184" name="CustomShape 38"/>
          <p:cNvSpPr/>
          <p:nvPr/>
        </p:nvSpPr>
        <p:spPr>
          <a:xfrm>
            <a:off x="2784141" y="3182576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5185" name="CustomShape 39"/>
          <p:cNvSpPr/>
          <p:nvPr/>
        </p:nvSpPr>
        <p:spPr>
          <a:xfrm>
            <a:off x="4399105" y="3154163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5186" name="CustomShape 40"/>
          <p:cNvSpPr/>
          <p:nvPr/>
        </p:nvSpPr>
        <p:spPr>
          <a:xfrm>
            <a:off x="5323996" y="2872320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B, p }</a:t>
            </a:r>
            <a:endParaRPr lang="en-US" sz="2359" spc="-1">
              <a:latin typeface="Arial"/>
            </a:endParaRPr>
          </a:p>
        </p:txBody>
      </p:sp>
      <p:sp>
        <p:nvSpPr>
          <p:cNvPr id="5187" name="CustomShape 41"/>
          <p:cNvSpPr/>
          <p:nvPr/>
        </p:nvSpPr>
        <p:spPr>
          <a:xfrm flipH="1">
            <a:off x="6596699" y="3107788"/>
            <a:ext cx="686156" cy="587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88" name="CustomShape 42"/>
          <p:cNvSpPr/>
          <p:nvPr/>
        </p:nvSpPr>
        <p:spPr>
          <a:xfrm>
            <a:off x="6923611" y="312379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5189" name="CustomShape 43"/>
          <p:cNvSpPr/>
          <p:nvPr/>
        </p:nvSpPr>
        <p:spPr>
          <a:xfrm>
            <a:off x="6824003" y="2790346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5190" name="CustomShape 44"/>
          <p:cNvSpPr/>
          <p:nvPr/>
        </p:nvSpPr>
        <p:spPr>
          <a:xfrm>
            <a:off x="6442224" y="3157755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5191" name="CustomShape 45"/>
          <p:cNvSpPr/>
          <p:nvPr/>
        </p:nvSpPr>
        <p:spPr>
          <a:xfrm>
            <a:off x="7341641" y="2889629"/>
            <a:ext cx="14598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p }</a:t>
            </a:r>
            <a:endParaRPr lang="en-US" sz="2359" spc="-1">
              <a:latin typeface="Arial"/>
            </a:endParaRPr>
          </a:p>
        </p:txBody>
      </p:sp>
      <p:sp>
        <p:nvSpPr>
          <p:cNvPr id="5192" name="CustomShape 46"/>
          <p:cNvSpPr/>
          <p:nvPr/>
        </p:nvSpPr>
        <p:spPr>
          <a:xfrm flipH="1">
            <a:off x="8353076" y="3153183"/>
            <a:ext cx="786418" cy="1045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93" name="CustomShape 47"/>
          <p:cNvSpPr/>
          <p:nvPr/>
        </p:nvSpPr>
        <p:spPr>
          <a:xfrm>
            <a:off x="8515062" y="3236789"/>
            <a:ext cx="420315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10</a:t>
            </a:r>
            <a:endParaRPr lang="en-US" sz="1814" spc="-1">
              <a:latin typeface="Arial"/>
            </a:endParaRPr>
          </a:p>
        </p:txBody>
      </p:sp>
      <p:sp>
        <p:nvSpPr>
          <p:cNvPr id="5194" name="CustomShape 48"/>
          <p:cNvSpPr/>
          <p:nvPr/>
        </p:nvSpPr>
        <p:spPr>
          <a:xfrm>
            <a:off x="8580379" y="2840314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p</a:t>
            </a:r>
            <a:endParaRPr lang="en-US" sz="1814" spc="-1">
              <a:latin typeface="Arial"/>
            </a:endParaRPr>
          </a:p>
        </p:txBody>
      </p:sp>
      <p:sp>
        <p:nvSpPr>
          <p:cNvPr id="5195" name="CustomShape 49"/>
          <p:cNvSpPr/>
          <p:nvPr/>
        </p:nvSpPr>
        <p:spPr>
          <a:xfrm>
            <a:off x="9088873" y="2915429"/>
            <a:ext cx="1013395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5196" name="CustomShape 50"/>
          <p:cNvSpPr/>
          <p:nvPr/>
        </p:nvSpPr>
        <p:spPr>
          <a:xfrm flipH="1">
            <a:off x="5208384" y="71359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97" name="CustomShape 51"/>
          <p:cNvSpPr/>
          <p:nvPr/>
        </p:nvSpPr>
        <p:spPr>
          <a:xfrm flipH="1">
            <a:off x="2835741" y="3246587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98" name="CustomShape 52"/>
          <p:cNvSpPr/>
          <p:nvPr/>
        </p:nvSpPr>
        <p:spPr>
          <a:xfrm flipH="1">
            <a:off x="4586892" y="321490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199" name="CustomShape 53"/>
          <p:cNvSpPr/>
          <p:nvPr/>
        </p:nvSpPr>
        <p:spPr>
          <a:xfrm flipH="1">
            <a:off x="6677039" y="31822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00" name="CustomShape 54"/>
          <p:cNvSpPr/>
          <p:nvPr/>
        </p:nvSpPr>
        <p:spPr>
          <a:xfrm flipH="1">
            <a:off x="10253150" y="328936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01" name="CustomShape 55"/>
          <p:cNvSpPr/>
          <p:nvPr/>
        </p:nvSpPr>
        <p:spPr>
          <a:xfrm flipH="1">
            <a:off x="10077447" y="329034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02" name="CustomShape 56"/>
          <p:cNvSpPr/>
          <p:nvPr/>
        </p:nvSpPr>
        <p:spPr>
          <a:xfrm flipH="1">
            <a:off x="9901744" y="3291329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03" name="CustomShape 57"/>
          <p:cNvSpPr/>
          <p:nvPr/>
        </p:nvSpPr>
        <p:spPr>
          <a:xfrm>
            <a:off x="9835447" y="3251159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1,2,3</a:t>
            </a:r>
            <a:endParaRPr lang="en-US" sz="1633" spc="-1">
              <a:latin typeface="Arial"/>
            </a:endParaRPr>
          </a:p>
        </p:txBody>
      </p:sp>
      <p:sp>
        <p:nvSpPr>
          <p:cNvPr id="5204" name="CustomShape 58"/>
          <p:cNvSpPr/>
          <p:nvPr/>
        </p:nvSpPr>
        <p:spPr>
          <a:xfrm flipH="1">
            <a:off x="8263265" y="3247240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05" name="CustomShape 59"/>
          <p:cNvSpPr/>
          <p:nvPr/>
        </p:nvSpPr>
        <p:spPr>
          <a:xfrm>
            <a:off x="9542827" y="3610403"/>
            <a:ext cx="291967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1</a:t>
            </a:r>
            <a:endParaRPr lang="en-US" sz="1814" spc="-1">
              <a:latin typeface="Arial"/>
            </a:endParaRPr>
          </a:p>
        </p:txBody>
      </p:sp>
      <p:sp>
        <p:nvSpPr>
          <p:cNvPr id="5206" name="CustomShape 60"/>
          <p:cNvSpPr/>
          <p:nvPr/>
        </p:nvSpPr>
        <p:spPr>
          <a:xfrm>
            <a:off x="9149291" y="3603544"/>
            <a:ext cx="434359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207" name="CustomShape 61"/>
          <p:cNvSpPr/>
          <p:nvPr/>
        </p:nvSpPr>
        <p:spPr>
          <a:xfrm>
            <a:off x="9105202" y="4251164"/>
            <a:ext cx="123808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a,b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,c}</a:t>
            </a:r>
            <a:endParaRPr lang="en-US" sz="2359" spc="-1">
              <a:latin typeface="Arial"/>
            </a:endParaRPr>
          </a:p>
        </p:txBody>
      </p:sp>
      <p:sp>
        <p:nvSpPr>
          <p:cNvPr id="5208" name="CustomShape 62"/>
          <p:cNvSpPr/>
          <p:nvPr/>
        </p:nvSpPr>
        <p:spPr>
          <a:xfrm rot="10800000">
            <a:off x="9542500" y="3366770"/>
            <a:ext cx="327" cy="83246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09" name="CustomShape 63"/>
          <p:cNvSpPr/>
          <p:nvPr/>
        </p:nvSpPr>
        <p:spPr>
          <a:xfrm>
            <a:off x="10022581" y="4388329"/>
            <a:ext cx="439257" cy="370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633" spc="-1">
              <a:latin typeface="Arial"/>
            </a:endParaRPr>
          </a:p>
        </p:txBody>
      </p:sp>
      <p:sp>
        <p:nvSpPr>
          <p:cNvPr id="5210" name="CustomShape 64"/>
          <p:cNvSpPr/>
          <p:nvPr/>
        </p:nvSpPr>
        <p:spPr>
          <a:xfrm flipH="1">
            <a:off x="10098675" y="4428826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11" name="CustomShape 65"/>
          <p:cNvSpPr/>
          <p:nvPr/>
        </p:nvSpPr>
        <p:spPr>
          <a:xfrm>
            <a:off x="7283508" y="4250837"/>
            <a:ext cx="859900" cy="462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212" name="CustomShape 66"/>
          <p:cNvSpPr/>
          <p:nvPr/>
        </p:nvSpPr>
        <p:spPr>
          <a:xfrm flipH="1">
            <a:off x="8249875" y="4471935"/>
            <a:ext cx="927829" cy="65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13" name="CustomShape 67"/>
          <p:cNvSpPr/>
          <p:nvPr/>
        </p:nvSpPr>
        <p:spPr>
          <a:xfrm>
            <a:off x="8446479" y="4479120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4</a:t>
            </a:r>
            <a:endParaRPr lang="en-US" sz="1814" spc="-1">
              <a:latin typeface="Arial"/>
            </a:endParaRPr>
          </a:p>
        </p:txBody>
      </p:sp>
      <p:sp>
        <p:nvSpPr>
          <p:cNvPr id="5214" name="CustomShape 68"/>
          <p:cNvSpPr/>
          <p:nvPr/>
        </p:nvSpPr>
        <p:spPr>
          <a:xfrm>
            <a:off x="8379529" y="4080359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{C}</a:t>
            </a:r>
            <a:endParaRPr lang="en-US" sz="1814" spc="-1">
              <a:latin typeface="Arial"/>
            </a:endParaRPr>
          </a:p>
        </p:txBody>
      </p:sp>
      <p:sp>
        <p:nvSpPr>
          <p:cNvPr id="5215" name="CustomShape 69"/>
          <p:cNvSpPr/>
          <p:nvPr/>
        </p:nvSpPr>
        <p:spPr>
          <a:xfrm>
            <a:off x="7911859" y="4524516"/>
            <a:ext cx="731878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6.7</a:t>
            </a:r>
            <a:endParaRPr lang="en-US" sz="1633" spc="-1">
              <a:latin typeface="Arial"/>
            </a:endParaRPr>
          </a:p>
        </p:txBody>
      </p:sp>
      <p:sp>
        <p:nvSpPr>
          <p:cNvPr id="5216" name="CustomShape 70"/>
          <p:cNvSpPr/>
          <p:nvPr/>
        </p:nvSpPr>
        <p:spPr>
          <a:xfrm flipH="1">
            <a:off x="8132304" y="4552602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17" name="CustomShape 71"/>
          <p:cNvSpPr/>
          <p:nvPr/>
        </p:nvSpPr>
        <p:spPr>
          <a:xfrm>
            <a:off x="5244962" y="4236794"/>
            <a:ext cx="1216531" cy="490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a, 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, B}</a:t>
            </a:r>
            <a:endParaRPr lang="en-US" sz="2359" spc="-1">
              <a:latin typeface="Arial"/>
            </a:endParaRPr>
          </a:p>
        </p:txBody>
      </p:sp>
      <p:sp>
        <p:nvSpPr>
          <p:cNvPr id="5218" name="CustomShape 72"/>
          <p:cNvSpPr/>
          <p:nvPr/>
        </p:nvSpPr>
        <p:spPr>
          <a:xfrm flipH="1">
            <a:off x="6319101" y="4471935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19" name="CustomShape 73"/>
          <p:cNvSpPr/>
          <p:nvPr/>
        </p:nvSpPr>
        <p:spPr>
          <a:xfrm>
            <a:off x="6613355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7</a:t>
            </a:r>
            <a:endParaRPr lang="en-US" sz="1814" spc="-1">
              <a:latin typeface="Arial"/>
            </a:endParaRPr>
          </a:p>
        </p:txBody>
      </p:sp>
      <p:sp>
        <p:nvSpPr>
          <p:cNvPr id="5220" name="CustomShape 74"/>
          <p:cNvSpPr/>
          <p:nvPr/>
        </p:nvSpPr>
        <p:spPr>
          <a:xfrm>
            <a:off x="6513746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{A}</a:t>
            </a:r>
            <a:endParaRPr lang="en-US" sz="1814" spc="-1">
              <a:latin typeface="Arial"/>
            </a:endParaRPr>
          </a:p>
        </p:txBody>
      </p:sp>
      <p:sp>
        <p:nvSpPr>
          <p:cNvPr id="5221" name="CustomShape 75"/>
          <p:cNvSpPr/>
          <p:nvPr/>
        </p:nvSpPr>
        <p:spPr>
          <a:xfrm flipH="1">
            <a:off x="6360904" y="4581668"/>
            <a:ext cx="155128" cy="2589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22" name="CustomShape 76"/>
          <p:cNvSpPr/>
          <p:nvPr/>
        </p:nvSpPr>
        <p:spPr>
          <a:xfrm>
            <a:off x="6148624" y="4529414"/>
            <a:ext cx="451015" cy="32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5.8</a:t>
            </a:r>
            <a:endParaRPr lang="en-US" sz="1633" spc="-1">
              <a:latin typeface="Arial"/>
            </a:endParaRPr>
          </a:p>
        </p:txBody>
      </p:sp>
      <p:sp>
        <p:nvSpPr>
          <p:cNvPr id="5223" name="CustomShape 77"/>
          <p:cNvSpPr/>
          <p:nvPr/>
        </p:nvSpPr>
        <p:spPr>
          <a:xfrm>
            <a:off x="2847498" y="4222750"/>
            <a:ext cx="1747232" cy="499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Ø={ </a:t>
            </a:r>
            <a:r>
              <a:rPr lang="en" sz="2359" strike="sngStrike" spc="-1">
                <a:solidFill>
                  <a:srgbClr val="B2B2B2"/>
                </a:solidFill>
                <a:latin typeface="Arial"/>
                <a:ea typeface="Arial"/>
              </a:rPr>
              <a:t>b,R </a:t>
            </a:r>
            <a:r>
              <a:rPr lang="en" sz="2359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224" name="CustomShape 78"/>
          <p:cNvSpPr/>
          <p:nvPr/>
        </p:nvSpPr>
        <p:spPr>
          <a:xfrm>
            <a:off x="4719486" y="4457892"/>
            <a:ext cx="327892" cy="34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8</a:t>
            </a:r>
            <a:endParaRPr lang="en-US" sz="1814" spc="-1">
              <a:latin typeface="Arial"/>
            </a:endParaRPr>
          </a:p>
        </p:txBody>
      </p:sp>
      <p:sp>
        <p:nvSpPr>
          <p:cNvPr id="5225" name="CustomShape 79"/>
          <p:cNvSpPr/>
          <p:nvPr/>
        </p:nvSpPr>
        <p:spPr>
          <a:xfrm>
            <a:off x="4619877" y="4124448"/>
            <a:ext cx="583608" cy="395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spc="-1">
                <a:solidFill>
                  <a:srgbClr val="FF3333"/>
                </a:solidFill>
                <a:latin typeface="Arial"/>
                <a:ea typeface="Arial"/>
              </a:rPr>
              <a:t>{B}</a:t>
            </a:r>
            <a:endParaRPr lang="en-US" sz="1814" spc="-1">
              <a:latin typeface="Arial"/>
            </a:endParaRPr>
          </a:p>
        </p:txBody>
      </p:sp>
      <p:sp>
        <p:nvSpPr>
          <p:cNvPr id="5226" name="CustomShape 80"/>
          <p:cNvSpPr/>
          <p:nvPr/>
        </p:nvSpPr>
        <p:spPr>
          <a:xfrm flipH="1">
            <a:off x="4205440" y="4484346"/>
            <a:ext cx="1009149" cy="84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27" name="CustomShape 81"/>
          <p:cNvSpPr/>
          <p:nvPr/>
        </p:nvSpPr>
        <p:spPr>
          <a:xfrm>
            <a:off x="8198601" y="3240381"/>
            <a:ext cx="460486" cy="331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633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33" spc="-1">
              <a:latin typeface="Arial"/>
            </a:endParaRPr>
          </a:p>
        </p:txBody>
      </p:sp>
      <p:sp>
        <p:nvSpPr>
          <p:cNvPr id="5228" name="CustomShape 82"/>
          <p:cNvSpPr/>
          <p:nvPr/>
        </p:nvSpPr>
        <p:spPr>
          <a:xfrm>
            <a:off x="5176706" y="981390"/>
            <a:ext cx="4048353" cy="1655788"/>
          </a:xfrm>
          <a:custGeom>
            <a:avLst/>
            <a:gdLst/>
            <a:ahLst/>
            <a:cxnLst/>
            <a:rect l="l" t="t" r="r" b="b"/>
            <a:pathLst>
              <a:path w="12398" h="5072">
                <a:moveTo>
                  <a:pt x="12397" y="2755"/>
                </a:moveTo>
                <a:cubicBezTo>
                  <a:pt x="12369" y="3631"/>
                  <a:pt x="11367" y="3650"/>
                  <a:pt x="10775" y="3907"/>
                </a:cubicBezTo>
                <a:cubicBezTo>
                  <a:pt x="10212" y="4151"/>
                  <a:pt x="9869" y="4536"/>
                  <a:pt x="9324" y="4761"/>
                </a:cubicBezTo>
                <a:cubicBezTo>
                  <a:pt x="8866" y="4950"/>
                  <a:pt x="8410" y="4811"/>
                  <a:pt x="7959" y="4931"/>
                </a:cubicBezTo>
                <a:cubicBezTo>
                  <a:pt x="7515" y="5050"/>
                  <a:pt x="7050" y="5048"/>
                  <a:pt x="6593" y="5059"/>
                </a:cubicBezTo>
                <a:cubicBezTo>
                  <a:pt x="6133" y="5071"/>
                  <a:pt x="5680" y="5017"/>
                  <a:pt x="5227" y="4974"/>
                </a:cubicBezTo>
                <a:cubicBezTo>
                  <a:pt x="4638" y="4918"/>
                  <a:pt x="4371" y="4270"/>
                  <a:pt x="3862" y="4078"/>
                </a:cubicBezTo>
                <a:cubicBezTo>
                  <a:pt x="3284" y="3860"/>
                  <a:pt x="3359" y="3174"/>
                  <a:pt x="2752" y="3054"/>
                </a:cubicBezTo>
                <a:lnTo>
                  <a:pt x="2283" y="2712"/>
                </a:lnTo>
                <a:lnTo>
                  <a:pt x="1813" y="2499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29" name="CustomShape 83"/>
          <p:cNvSpPr/>
          <p:nvPr/>
        </p:nvSpPr>
        <p:spPr>
          <a:xfrm>
            <a:off x="5745617" y="807973"/>
            <a:ext cx="3246913" cy="338016"/>
          </a:xfrm>
          <a:custGeom>
            <a:avLst/>
            <a:gdLst/>
            <a:ahLst/>
            <a:cxnLst/>
            <a:rect l="l" t="t" r="r" b="b"/>
            <a:pathLst>
              <a:path w="9944" h="1037">
                <a:moveTo>
                  <a:pt x="9943" y="0"/>
                </a:moveTo>
                <a:cubicBezTo>
                  <a:pt x="9473" y="29"/>
                  <a:pt x="9061" y="222"/>
                  <a:pt x="8577" y="256"/>
                </a:cubicBezTo>
                <a:cubicBezTo>
                  <a:pt x="8057" y="292"/>
                  <a:pt x="7558" y="406"/>
                  <a:pt x="7041" y="469"/>
                </a:cubicBezTo>
                <a:cubicBezTo>
                  <a:pt x="6568" y="527"/>
                  <a:pt x="6124" y="646"/>
                  <a:pt x="5675" y="768"/>
                </a:cubicBezTo>
                <a:cubicBezTo>
                  <a:pt x="5185" y="901"/>
                  <a:pt x="4686" y="1011"/>
                  <a:pt x="4182" y="1024"/>
                </a:cubicBezTo>
                <a:cubicBezTo>
                  <a:pt x="3699" y="1036"/>
                  <a:pt x="3213" y="1012"/>
                  <a:pt x="2731" y="1024"/>
                </a:cubicBezTo>
                <a:cubicBezTo>
                  <a:pt x="2228" y="1036"/>
                  <a:pt x="1718" y="1005"/>
                  <a:pt x="1237" y="853"/>
                </a:cubicBezTo>
                <a:lnTo>
                  <a:pt x="768" y="811"/>
                </a:lnTo>
                <a:lnTo>
                  <a:pt x="341" y="512"/>
                </a:lnTo>
                <a:lnTo>
                  <a:pt x="0" y="341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30" name="CustomShape 84"/>
          <p:cNvSpPr/>
          <p:nvPr/>
        </p:nvSpPr>
        <p:spPr>
          <a:xfrm>
            <a:off x="2353048" y="5391927"/>
            <a:ext cx="4976509" cy="6743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Min, LIFO, FIFO selection mechanism?</a:t>
            </a:r>
            <a:endParaRPr lang="en-US" sz="2540" spc="-1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540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232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233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234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235" name="CustomShape 5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36" name="CustomShape 6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37" name="CustomShape 7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38" name="CustomShape 8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239" name="CustomShape 9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240" name="CustomShape 10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241" name="CustomShape 11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lang="en-US" sz="2359" spc="-1">
              <a:latin typeface="Arial"/>
            </a:endParaRPr>
          </a:p>
        </p:txBody>
      </p:sp>
      <p:sp>
        <p:nvSpPr>
          <p:cNvPr id="5242" name="CustomShape 12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43" name="CustomShape 13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44" name="CustomShape 14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45" name="CustomShape 15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46" name="CustomShape 1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47" name="CustomShape 1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48" name="CustomShape 1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49" name="CustomShape 1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0" name="CustomShape 2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1" name="CustomShape 2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2" name="CustomShape 2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3" name="CustomShape 23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4" name="CustomShape 24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5" name="CustomShape 25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6" name="CustomShape 2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7" name="CustomShape 2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8" name="CustomShape 2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59" name="CustomShape 29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261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262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263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264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265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266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267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en-US" sz="2359" spc="-1">
              <a:latin typeface="Arial"/>
            </a:endParaRPr>
          </a:p>
        </p:txBody>
      </p:sp>
      <p:sp>
        <p:nvSpPr>
          <p:cNvPr id="5268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269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270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en-US" sz="2359" spc="-1">
              <a:latin typeface="Arial"/>
            </a:endParaRPr>
          </a:p>
        </p:txBody>
      </p:sp>
      <p:sp>
        <p:nvSpPr>
          <p:cNvPr id="5271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272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273" name="CustomShape 14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74" name="CustomShape 15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75" name="CustomShape 16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76" name="CustomShape 17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277" name="CustomShape 18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278" name="CustomShape 19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279" name="CustomShape 20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280" name="CustomShape 21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1" name="CustomShape 22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2" name="CustomShape 23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3" name="CustomShape 24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4" name="CustomShape 25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5" name="CustomShape 26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6" name="CustomShape 27"/>
          <p:cNvSpPr/>
          <p:nvPr/>
        </p:nvSpPr>
        <p:spPr>
          <a:xfrm>
            <a:off x="2785447" y="1943184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287" name="CustomShape 28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8" name="CustomShape 29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89" name="CustomShape 30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0" name="CustomShape 31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1" name="CustomShape 32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2" name="CustomShape 33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3" name="CustomShape 34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4" name="CustomShape 35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5" name="CustomShape 36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6" name="CustomShape 37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7" name="CustomShape 3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8" name="CustomShape 3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299" name="CustomShape 4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0" name="CustomShape 4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1" name="CustomShape 4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2" name="CustomShape 43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3" name="CustomShape 44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4" name="CustomShape 45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5" name="CustomShape 4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6" name="CustomShape 4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7" name="CustomShape 4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8" name="CustomShape 4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09" name="CustomShape 5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10" name="CustomShape 51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1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312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313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314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315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16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317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18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19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320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21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22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323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324" name="CustomShape 14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25" name="CustomShape 15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26" name="CustomShape 16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27" name="CustomShape 17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328" name="CustomShape 18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329" name="CustomShape 19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330" name="CustomShape 20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331" name="CustomShape 21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32" name="CustomShape 22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33" name="CustomShape 23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34" name="CustomShape 24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35" name="CustomShape 25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36" name="CustomShape 26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37" name="CustomShape 27"/>
          <p:cNvSpPr/>
          <p:nvPr/>
        </p:nvSpPr>
        <p:spPr>
          <a:xfrm>
            <a:off x="2785447" y="1943184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338" name="CustomShape 28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39" name="CustomShape 29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0" name="CustomShape 30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1" name="CustomShape 31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2" name="CustomShape 32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3" name="CustomShape 33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4" name="CustomShape 34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5" name="CustomShape 35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6" name="CustomShape 36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7" name="CustomShape 37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8" name="CustomShape 3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49" name="CustomShape 3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0" name="CustomShape 4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1" name="CustomShape 4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2" name="CustomShape 4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3" name="CustomShape 43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4" name="CustomShape 44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5" name="CustomShape 45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6" name="CustomShape 4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7" name="CustomShape 4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8" name="CustomShape 4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59" name="CustomShape 4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60" name="CustomShape 5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61" name="CustomShape 51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  <p:sp>
        <p:nvSpPr>
          <p:cNvPr id="5362" name="CustomShape 52"/>
          <p:cNvSpPr/>
          <p:nvPr/>
        </p:nvSpPr>
        <p:spPr>
          <a:xfrm>
            <a:off x="6357638" y="5196302"/>
            <a:ext cx="4312888" cy="138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*: Leaf node, is an event given in the hypothesis</a:t>
            </a:r>
            <a:endParaRPr lang="en-US" sz="1814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Event not given in the hypothesis and not on the right-hand side of the rules</a:t>
            </a:r>
            <a:endParaRPr lang="en-US" sz="1814" spc="-1">
              <a:latin typeface="Arial"/>
            </a:endParaRPr>
          </a:p>
        </p:txBody>
      </p:sp>
      <p:sp>
        <p:nvSpPr>
          <p:cNvPr id="5363" name="CustomShape 53"/>
          <p:cNvSpPr/>
          <p:nvPr/>
        </p:nvSpPr>
        <p:spPr>
          <a:xfrm>
            <a:off x="6357638" y="5196302"/>
            <a:ext cx="4312888" cy="138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*: Leaf node, is an event given in the hypothesis</a:t>
            </a:r>
            <a:endParaRPr lang="en-US" sz="1814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Event not given in the hypothesis and not on the right-hand side of the rules</a:t>
            </a:r>
            <a:endParaRPr lang="en-US" sz="1814" spc="-1">
              <a:latin typeface="Arial"/>
            </a:endParaRPr>
          </a:p>
        </p:txBody>
      </p:sp>
      <p:sp>
        <p:nvSpPr>
          <p:cNvPr id="5364" name="CustomShape 54"/>
          <p:cNvSpPr/>
          <p:nvPr/>
        </p:nvSpPr>
        <p:spPr>
          <a:xfrm>
            <a:off x="2649587" y="2802757"/>
            <a:ext cx="1077732" cy="392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177" spc="-1">
                <a:solidFill>
                  <a:srgbClr val="FF3333"/>
                </a:solidFill>
                <a:latin typeface="Arial"/>
                <a:ea typeface="Arial"/>
              </a:rPr>
              <a:t>Broken</a:t>
            </a:r>
            <a:endParaRPr lang="en-US" sz="2177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366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367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368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369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70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371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72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73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374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75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376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377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378" name="CustomShape 14"/>
          <p:cNvSpPr/>
          <p:nvPr/>
        </p:nvSpPr>
        <p:spPr>
          <a:xfrm>
            <a:off x="3786758" y="3128363"/>
            <a:ext cx="115023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379" name="CustomShape 15"/>
          <p:cNvSpPr/>
          <p:nvPr/>
        </p:nvSpPr>
        <p:spPr>
          <a:xfrm>
            <a:off x="6199571" y="3199885"/>
            <a:ext cx="1575448" cy="580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380" name="CustomShape 16"/>
          <p:cNvSpPr/>
          <p:nvPr/>
        </p:nvSpPr>
        <p:spPr>
          <a:xfrm>
            <a:off x="7440596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381" name="CustomShape 17"/>
          <p:cNvSpPr/>
          <p:nvPr/>
        </p:nvSpPr>
        <p:spPr>
          <a:xfrm>
            <a:off x="9628719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382" name="CustomShape 18"/>
          <p:cNvSpPr/>
          <p:nvPr/>
        </p:nvSpPr>
        <p:spPr>
          <a:xfrm>
            <a:off x="8616304" y="3199885"/>
            <a:ext cx="1335081" cy="49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383" name="CustomShape 19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84" name="CustomShape 20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85" name="CustomShape 21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86" name="CustomShape 22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387" name="CustomShape 23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388" name="CustomShape 24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389" name="CustomShape 25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390" name="CustomShape 26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1" name="CustomShape 27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2" name="CustomShape 28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3" name="CustomShape 29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4" name="CustomShape 30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5" name="CustomShape 31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6" name="CustomShape 32"/>
          <p:cNvSpPr/>
          <p:nvPr/>
        </p:nvSpPr>
        <p:spPr>
          <a:xfrm flipH="1">
            <a:off x="4260307" y="2737440"/>
            <a:ext cx="828874" cy="4970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7" name="CustomShape 33"/>
          <p:cNvSpPr/>
          <p:nvPr/>
        </p:nvSpPr>
        <p:spPr>
          <a:xfrm>
            <a:off x="2785447" y="2073818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398" name="CustomShape 34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399" name="CustomShape 35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0" name="CustomShape 36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1" name="CustomShape 37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2" name="CustomShape 38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3" name="CustomShape 39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4" name="CustomShape 40"/>
          <p:cNvSpPr/>
          <p:nvPr/>
        </p:nvSpPr>
        <p:spPr>
          <a:xfrm flipH="1">
            <a:off x="9033027" y="2737440"/>
            <a:ext cx="235468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5" name="CustomShape 41"/>
          <p:cNvSpPr/>
          <p:nvPr/>
        </p:nvSpPr>
        <p:spPr>
          <a:xfrm flipH="1">
            <a:off x="7993179" y="2737440"/>
            <a:ext cx="1275316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6" name="CustomShape 42"/>
          <p:cNvSpPr/>
          <p:nvPr/>
        </p:nvSpPr>
        <p:spPr>
          <a:xfrm flipH="1">
            <a:off x="6914793" y="2737440"/>
            <a:ext cx="2246255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7" name="CustomShape 43"/>
          <p:cNvSpPr/>
          <p:nvPr/>
        </p:nvSpPr>
        <p:spPr>
          <a:xfrm>
            <a:off x="9901744" y="2802757"/>
            <a:ext cx="165252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8" name="CustomShape 44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09" name="CustomShape 45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0" name="CustomShape 46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1" name="CustomShape 47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2" name="CustomShape 4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3" name="CustomShape 4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4" name="CustomShape 5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5" name="CustomShape 5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6" name="CustomShape 5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7" name="CustomShape 53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8" name="CustomShape 54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19" name="CustomShape 55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20" name="CustomShape 5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21" name="CustomShape 5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22" name="CustomShape 5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23" name="CustomShape 5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24" name="CustomShape 6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25" name="CustomShape 61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  <p:sp>
        <p:nvSpPr>
          <p:cNvPr id="5426" name="CustomShape 62"/>
          <p:cNvSpPr/>
          <p:nvPr/>
        </p:nvSpPr>
        <p:spPr>
          <a:xfrm>
            <a:off x="4175394" y="265318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359" spc="-1">
              <a:latin typeface="Arial"/>
            </a:endParaRPr>
          </a:p>
        </p:txBody>
      </p:sp>
      <p:sp>
        <p:nvSpPr>
          <p:cNvPr id="5427" name="CustomShape 63"/>
          <p:cNvSpPr/>
          <p:nvPr/>
        </p:nvSpPr>
        <p:spPr>
          <a:xfrm>
            <a:off x="7637200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359" spc="-1">
              <a:latin typeface="Arial"/>
            </a:endParaRPr>
          </a:p>
        </p:txBody>
      </p:sp>
      <p:sp>
        <p:nvSpPr>
          <p:cNvPr id="5428" name="CustomShape 64"/>
          <p:cNvSpPr/>
          <p:nvPr/>
        </p:nvSpPr>
        <p:spPr>
          <a:xfrm>
            <a:off x="8453664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359" spc="-1">
              <a:latin typeface="Arial"/>
            </a:endParaRPr>
          </a:p>
        </p:txBody>
      </p:sp>
      <p:sp>
        <p:nvSpPr>
          <p:cNvPr id="5429" name="CustomShape 65"/>
          <p:cNvSpPr/>
          <p:nvPr/>
        </p:nvSpPr>
        <p:spPr>
          <a:xfrm>
            <a:off x="9074176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359" spc="-1">
              <a:latin typeface="Arial"/>
            </a:endParaRPr>
          </a:p>
        </p:txBody>
      </p:sp>
      <p:sp>
        <p:nvSpPr>
          <p:cNvPr id="5430" name="CustomShape 66"/>
          <p:cNvSpPr/>
          <p:nvPr/>
        </p:nvSpPr>
        <p:spPr>
          <a:xfrm>
            <a:off x="9955957" y="2718824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359" spc="-1">
              <a:latin typeface="Arial"/>
            </a:endParaRPr>
          </a:p>
        </p:txBody>
      </p:sp>
      <p:sp>
        <p:nvSpPr>
          <p:cNvPr id="5431" name="CustomShape 67"/>
          <p:cNvSpPr/>
          <p:nvPr/>
        </p:nvSpPr>
        <p:spPr>
          <a:xfrm>
            <a:off x="6357638" y="5196302"/>
            <a:ext cx="4312888" cy="138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*: Leaf node, is an event given in the hypothesis</a:t>
            </a:r>
            <a:endParaRPr lang="en-US" sz="1814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Event not given in the hypothesis and not on the right-hand side of the rules</a:t>
            </a:r>
            <a:endParaRPr lang="en-US" sz="1814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9" name="Google Shape;4438;p319"/>
          <p:cNvPicPr/>
          <p:nvPr/>
        </p:nvPicPr>
        <p:blipFill>
          <a:blip r:embed="rId2"/>
          <a:stretch/>
        </p:blipFill>
        <p:spPr>
          <a:xfrm>
            <a:off x="5481046" y="3017018"/>
            <a:ext cx="4984674" cy="1658074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4ED911A4-25AB-5F02-E97C-D3526FDD4FDC}"/>
              </a:ext>
            </a:extLst>
          </p:cNvPr>
          <p:cNvSpPr/>
          <p:nvPr/>
        </p:nvSpPr>
        <p:spPr>
          <a:xfrm>
            <a:off x="1371140" y="457200"/>
            <a:ext cx="10075792" cy="13330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Propositional logic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5000D-58D2-A949-5ABF-5ABFF118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8117" y="2170113"/>
            <a:ext cx="5077883" cy="4111625"/>
          </a:xfrm>
        </p:spPr>
        <p:txBody>
          <a:bodyPr/>
          <a:lstStyle/>
          <a:p>
            <a:pPr marL="44153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Logical operations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Conjunction (and):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٨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Disjunction (or):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Negation (not): ¬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Implication: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→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Equivalence: </a:t>
            </a:r>
            <a:r>
              <a:rPr lang="en-US" sz="2400" b="0" strike="noStrike" spc="-1" dirty="0">
                <a:solidFill>
                  <a:srgbClr val="000000"/>
                </a:solidFill>
                <a:latin typeface="Symbol"/>
                <a:ea typeface="Arial"/>
              </a:rPr>
              <a:t></a:t>
            </a:r>
            <a:endParaRPr lang="en-US" sz="2400" spc="-1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DCD16-4168-9F35-7A0E-E66767AA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7836" y="2170112"/>
            <a:ext cx="5077884" cy="4111625"/>
          </a:xfrm>
        </p:spPr>
        <p:txBody>
          <a:bodyPr/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Truth table of logical operations</a:t>
            </a:r>
            <a:endParaRPr lang="en-US" sz="2400" spc="-1" dirty="0">
              <a:latin typeface="+mj-lt"/>
            </a:endParaRP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433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34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435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436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437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438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439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440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441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442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443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444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445" name="CustomShape 14"/>
          <p:cNvSpPr/>
          <p:nvPr/>
        </p:nvSpPr>
        <p:spPr>
          <a:xfrm>
            <a:off x="3786758" y="3128363"/>
            <a:ext cx="115023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446" name="CustomShape 15"/>
          <p:cNvSpPr/>
          <p:nvPr/>
        </p:nvSpPr>
        <p:spPr>
          <a:xfrm>
            <a:off x="3414450" y="4074481"/>
            <a:ext cx="679951" cy="451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359" spc="-1">
              <a:latin typeface="Arial"/>
            </a:endParaRPr>
          </a:p>
        </p:txBody>
      </p:sp>
      <p:sp>
        <p:nvSpPr>
          <p:cNvPr id="5447" name="CustomShape 16"/>
          <p:cNvSpPr/>
          <p:nvPr/>
        </p:nvSpPr>
        <p:spPr>
          <a:xfrm>
            <a:off x="4328890" y="4074807"/>
            <a:ext cx="677991" cy="449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359" spc="-1">
              <a:latin typeface="Arial"/>
            </a:endParaRPr>
          </a:p>
        </p:txBody>
      </p:sp>
      <p:sp>
        <p:nvSpPr>
          <p:cNvPr id="5448" name="CustomShape 17"/>
          <p:cNvSpPr/>
          <p:nvPr/>
        </p:nvSpPr>
        <p:spPr>
          <a:xfrm>
            <a:off x="6199571" y="3199885"/>
            <a:ext cx="1575448" cy="580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49" name="CustomShape 18"/>
          <p:cNvSpPr/>
          <p:nvPr/>
        </p:nvSpPr>
        <p:spPr>
          <a:xfrm>
            <a:off x="7440596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0" name="CustomShape 19"/>
          <p:cNvSpPr/>
          <p:nvPr/>
        </p:nvSpPr>
        <p:spPr>
          <a:xfrm>
            <a:off x="9628719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451" name="CustomShape 20"/>
          <p:cNvSpPr/>
          <p:nvPr/>
        </p:nvSpPr>
        <p:spPr>
          <a:xfrm>
            <a:off x="8616304" y="3199885"/>
            <a:ext cx="1335081" cy="49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452" name="CustomShape 21"/>
          <p:cNvSpPr/>
          <p:nvPr/>
        </p:nvSpPr>
        <p:spPr>
          <a:xfrm>
            <a:off x="5007534" y="4063050"/>
            <a:ext cx="678645" cy="753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3" name="CustomShape 22"/>
          <p:cNvSpPr/>
          <p:nvPr/>
        </p:nvSpPr>
        <p:spPr>
          <a:xfrm>
            <a:off x="5500678" y="4063377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4" name="CustomShape 23"/>
          <p:cNvSpPr/>
          <p:nvPr/>
        </p:nvSpPr>
        <p:spPr>
          <a:xfrm>
            <a:off x="5957898" y="4063377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5" name="CustomShape 24"/>
          <p:cNvSpPr/>
          <p:nvPr/>
        </p:nvSpPr>
        <p:spPr>
          <a:xfrm>
            <a:off x="6513093" y="4063377"/>
            <a:ext cx="66819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6" name="CustomShape 25"/>
          <p:cNvSpPr/>
          <p:nvPr/>
        </p:nvSpPr>
        <p:spPr>
          <a:xfrm>
            <a:off x="6970313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7" name="CustomShape 26"/>
          <p:cNvSpPr/>
          <p:nvPr/>
        </p:nvSpPr>
        <p:spPr>
          <a:xfrm>
            <a:off x="7427533" y="4063703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8" name="CustomShape 27"/>
          <p:cNvSpPr/>
          <p:nvPr/>
        </p:nvSpPr>
        <p:spPr>
          <a:xfrm>
            <a:off x="8048045" y="4063050"/>
            <a:ext cx="691708" cy="460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59" name="CustomShape 28"/>
          <p:cNvSpPr/>
          <p:nvPr/>
        </p:nvSpPr>
        <p:spPr>
          <a:xfrm>
            <a:off x="8472606" y="4063377"/>
            <a:ext cx="68321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60" name="CustomShape 29"/>
          <p:cNvSpPr/>
          <p:nvPr/>
        </p:nvSpPr>
        <p:spPr>
          <a:xfrm>
            <a:off x="8897167" y="4063377"/>
            <a:ext cx="67211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461" name="CustomShape 30"/>
          <p:cNvSpPr/>
          <p:nvPr/>
        </p:nvSpPr>
        <p:spPr>
          <a:xfrm>
            <a:off x="9354387" y="4063377"/>
            <a:ext cx="71260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62" name="CustomShape 31"/>
          <p:cNvSpPr/>
          <p:nvPr/>
        </p:nvSpPr>
        <p:spPr>
          <a:xfrm>
            <a:off x="9746289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463" name="CustomShape 32"/>
          <p:cNvSpPr/>
          <p:nvPr/>
        </p:nvSpPr>
        <p:spPr>
          <a:xfrm>
            <a:off x="10203509" y="4063703"/>
            <a:ext cx="594386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464" name="CustomShape 33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65" name="CustomShape 34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66" name="CustomShape 35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67" name="CustomShape 36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468" name="CustomShape 37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469" name="CustomShape 38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470" name="CustomShape 39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471" name="CustomShape 40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2" name="CustomShape 41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3" name="CustomShape 42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4" name="CustomShape 43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5" name="CustomShape 44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6" name="CustomShape 45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7" name="CustomShape 46"/>
          <p:cNvSpPr/>
          <p:nvPr/>
        </p:nvSpPr>
        <p:spPr>
          <a:xfrm flipH="1">
            <a:off x="4260307" y="2737440"/>
            <a:ext cx="828874" cy="4970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8" name="CustomShape 47"/>
          <p:cNvSpPr/>
          <p:nvPr/>
        </p:nvSpPr>
        <p:spPr>
          <a:xfrm flipH="1">
            <a:off x="3577090" y="3527450"/>
            <a:ext cx="630637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79" name="CustomShape 48"/>
          <p:cNvSpPr/>
          <p:nvPr/>
        </p:nvSpPr>
        <p:spPr>
          <a:xfrm>
            <a:off x="4209033" y="3527450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0" name="CustomShape 49"/>
          <p:cNvSpPr/>
          <p:nvPr/>
        </p:nvSpPr>
        <p:spPr>
          <a:xfrm>
            <a:off x="4083951" y="3681598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1" name="CustomShape 50"/>
          <p:cNvSpPr/>
          <p:nvPr/>
        </p:nvSpPr>
        <p:spPr>
          <a:xfrm>
            <a:off x="2785447" y="2073818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482" name="CustomShape 51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3" name="CustomShape 52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4" name="CustomShape 53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5" name="CustomShape 54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6" name="CustomShape 55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7" name="CustomShape 56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8" name="CustomShape 57"/>
          <p:cNvSpPr/>
          <p:nvPr/>
        </p:nvSpPr>
        <p:spPr>
          <a:xfrm flipH="1">
            <a:off x="9033027" y="2737440"/>
            <a:ext cx="235468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89" name="CustomShape 58"/>
          <p:cNvSpPr/>
          <p:nvPr/>
        </p:nvSpPr>
        <p:spPr>
          <a:xfrm flipH="1">
            <a:off x="7993179" y="2737440"/>
            <a:ext cx="1275316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0" name="CustomShape 59"/>
          <p:cNvSpPr/>
          <p:nvPr/>
        </p:nvSpPr>
        <p:spPr>
          <a:xfrm flipH="1">
            <a:off x="6914793" y="2737440"/>
            <a:ext cx="2246255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1" name="CustomShape 60"/>
          <p:cNvSpPr/>
          <p:nvPr/>
        </p:nvSpPr>
        <p:spPr>
          <a:xfrm>
            <a:off x="9901744" y="2802757"/>
            <a:ext cx="165252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2" name="CustomShape 61"/>
          <p:cNvSpPr/>
          <p:nvPr/>
        </p:nvSpPr>
        <p:spPr>
          <a:xfrm flipH="1">
            <a:off x="5836408" y="3577418"/>
            <a:ext cx="988248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3" name="CustomShape 62"/>
          <p:cNvSpPr/>
          <p:nvPr/>
        </p:nvSpPr>
        <p:spPr>
          <a:xfrm flipH="1">
            <a:off x="6410546" y="3577417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4" name="CustomShape 63"/>
          <p:cNvSpPr/>
          <p:nvPr/>
        </p:nvSpPr>
        <p:spPr>
          <a:xfrm flipH="1">
            <a:off x="5338692" y="3577418"/>
            <a:ext cx="1485964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5" name="CustomShape 64"/>
          <p:cNvSpPr/>
          <p:nvPr/>
        </p:nvSpPr>
        <p:spPr>
          <a:xfrm>
            <a:off x="6396829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6" name="CustomShape 65"/>
          <p:cNvSpPr/>
          <p:nvPr/>
        </p:nvSpPr>
        <p:spPr>
          <a:xfrm flipH="1">
            <a:off x="7329557" y="3594727"/>
            <a:ext cx="644027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7" name="CustomShape 66"/>
          <p:cNvSpPr/>
          <p:nvPr/>
        </p:nvSpPr>
        <p:spPr>
          <a:xfrm flipH="1">
            <a:off x="7827273" y="3594727"/>
            <a:ext cx="146310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8" name="CustomShape 67"/>
          <p:cNvSpPr/>
          <p:nvPr/>
        </p:nvSpPr>
        <p:spPr>
          <a:xfrm flipH="1">
            <a:off x="6825309" y="3577418"/>
            <a:ext cx="1148275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499" name="CustomShape 68"/>
          <p:cNvSpPr/>
          <p:nvPr/>
        </p:nvSpPr>
        <p:spPr>
          <a:xfrm>
            <a:off x="7670512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0" name="CustomShape 69"/>
          <p:cNvSpPr/>
          <p:nvPr/>
        </p:nvSpPr>
        <p:spPr>
          <a:xfrm flipH="1">
            <a:off x="8439294" y="3594727"/>
            <a:ext cx="775314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1" name="CustomShape 70"/>
          <p:cNvSpPr/>
          <p:nvPr/>
        </p:nvSpPr>
        <p:spPr>
          <a:xfrm flipH="1">
            <a:off x="8822705" y="3577418"/>
            <a:ext cx="484000" cy="4853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2" name="CustomShape 71"/>
          <p:cNvSpPr/>
          <p:nvPr/>
        </p:nvSpPr>
        <p:spPr>
          <a:xfrm>
            <a:off x="9308011" y="3594727"/>
            <a:ext cx="327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3" name="CustomShape 72"/>
          <p:cNvSpPr/>
          <p:nvPr/>
        </p:nvSpPr>
        <p:spPr>
          <a:xfrm>
            <a:off x="9042171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4" name="CustomShape 73"/>
          <p:cNvSpPr/>
          <p:nvPr/>
        </p:nvSpPr>
        <p:spPr>
          <a:xfrm flipH="1">
            <a:off x="9703833" y="3627385"/>
            <a:ext cx="490531" cy="5195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5" name="CustomShape 74"/>
          <p:cNvSpPr/>
          <p:nvPr/>
        </p:nvSpPr>
        <p:spPr>
          <a:xfrm flipH="1">
            <a:off x="10066996" y="3610076"/>
            <a:ext cx="219465" cy="5369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6" name="CustomShape 75"/>
          <p:cNvSpPr/>
          <p:nvPr/>
        </p:nvSpPr>
        <p:spPr>
          <a:xfrm>
            <a:off x="10379212" y="3700214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7" name="CustomShape 76"/>
          <p:cNvSpPr/>
          <p:nvPr/>
        </p:nvSpPr>
        <p:spPr>
          <a:xfrm>
            <a:off x="10054586" y="3775982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8" name="CustomShape 77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09" name="CustomShape 7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0" name="CustomShape 7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1" name="CustomShape 80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2" name="CustomShape 81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3" name="CustomShape 82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4" name="CustomShape 83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5" name="CustomShape 84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6" name="CustomShape 85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7" name="CustomShape 86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8" name="CustomShape 87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19" name="CustomShape 88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20" name="CustomShape 89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21" name="CustomShape 90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22" name="CustomShape 91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23" name="CustomShape 92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24" name="CustomShape 93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25" name="CustomShape 94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  <p:sp>
        <p:nvSpPr>
          <p:cNvPr id="5526" name="CustomShape 95"/>
          <p:cNvSpPr/>
          <p:nvPr/>
        </p:nvSpPr>
        <p:spPr>
          <a:xfrm>
            <a:off x="4175394" y="265318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359" spc="-1">
              <a:latin typeface="Arial"/>
            </a:endParaRPr>
          </a:p>
        </p:txBody>
      </p:sp>
      <p:sp>
        <p:nvSpPr>
          <p:cNvPr id="5527" name="CustomShape 96"/>
          <p:cNvSpPr/>
          <p:nvPr/>
        </p:nvSpPr>
        <p:spPr>
          <a:xfrm>
            <a:off x="7637200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359" spc="-1">
              <a:latin typeface="Arial"/>
            </a:endParaRPr>
          </a:p>
        </p:txBody>
      </p:sp>
      <p:sp>
        <p:nvSpPr>
          <p:cNvPr id="5528" name="CustomShape 97"/>
          <p:cNvSpPr/>
          <p:nvPr/>
        </p:nvSpPr>
        <p:spPr>
          <a:xfrm>
            <a:off x="8453664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359" spc="-1">
              <a:latin typeface="Arial"/>
            </a:endParaRPr>
          </a:p>
        </p:txBody>
      </p:sp>
      <p:sp>
        <p:nvSpPr>
          <p:cNvPr id="5529" name="CustomShape 98"/>
          <p:cNvSpPr/>
          <p:nvPr/>
        </p:nvSpPr>
        <p:spPr>
          <a:xfrm>
            <a:off x="9074176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359" spc="-1">
              <a:latin typeface="Arial"/>
            </a:endParaRPr>
          </a:p>
        </p:txBody>
      </p:sp>
      <p:sp>
        <p:nvSpPr>
          <p:cNvPr id="5530" name="CustomShape 99"/>
          <p:cNvSpPr/>
          <p:nvPr/>
        </p:nvSpPr>
        <p:spPr>
          <a:xfrm>
            <a:off x="9955957" y="2718824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359" spc="-1">
              <a:latin typeface="Arial"/>
            </a:endParaRPr>
          </a:p>
        </p:txBody>
      </p:sp>
      <p:sp>
        <p:nvSpPr>
          <p:cNvPr id="5531" name="CustomShape 100"/>
          <p:cNvSpPr/>
          <p:nvPr/>
        </p:nvSpPr>
        <p:spPr>
          <a:xfrm>
            <a:off x="6357638" y="5196302"/>
            <a:ext cx="4312888" cy="138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*: Leaf node, is an event given in the hypothesis</a:t>
            </a:r>
            <a:endParaRPr lang="en-US" sz="1814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Event not given in the hypothesis and not on the right-hand side of the rules</a:t>
            </a:r>
            <a:endParaRPr lang="en-US" sz="1814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533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34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535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536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537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538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539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540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541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542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543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544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545" name="CustomShape 14"/>
          <p:cNvSpPr/>
          <p:nvPr/>
        </p:nvSpPr>
        <p:spPr>
          <a:xfrm>
            <a:off x="3786758" y="3128363"/>
            <a:ext cx="115023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546" name="CustomShape 15"/>
          <p:cNvSpPr/>
          <p:nvPr/>
        </p:nvSpPr>
        <p:spPr>
          <a:xfrm>
            <a:off x="3414450" y="4074481"/>
            <a:ext cx="679951" cy="451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359" spc="-1">
              <a:latin typeface="Arial"/>
            </a:endParaRPr>
          </a:p>
        </p:txBody>
      </p:sp>
      <p:sp>
        <p:nvSpPr>
          <p:cNvPr id="5547" name="CustomShape 16"/>
          <p:cNvSpPr/>
          <p:nvPr/>
        </p:nvSpPr>
        <p:spPr>
          <a:xfrm>
            <a:off x="4328890" y="4074807"/>
            <a:ext cx="677991" cy="449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359" spc="-1">
              <a:latin typeface="Arial"/>
            </a:endParaRPr>
          </a:p>
        </p:txBody>
      </p:sp>
      <p:sp>
        <p:nvSpPr>
          <p:cNvPr id="5548" name="CustomShape 17"/>
          <p:cNvSpPr/>
          <p:nvPr/>
        </p:nvSpPr>
        <p:spPr>
          <a:xfrm>
            <a:off x="6199571" y="3199885"/>
            <a:ext cx="1575448" cy="580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49" name="CustomShape 18"/>
          <p:cNvSpPr/>
          <p:nvPr/>
        </p:nvSpPr>
        <p:spPr>
          <a:xfrm>
            <a:off x="7440596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0" name="CustomShape 19"/>
          <p:cNvSpPr/>
          <p:nvPr/>
        </p:nvSpPr>
        <p:spPr>
          <a:xfrm>
            <a:off x="9628719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551" name="CustomShape 20"/>
          <p:cNvSpPr/>
          <p:nvPr/>
        </p:nvSpPr>
        <p:spPr>
          <a:xfrm>
            <a:off x="8616304" y="3199885"/>
            <a:ext cx="1335081" cy="49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552" name="CustomShape 21"/>
          <p:cNvSpPr/>
          <p:nvPr/>
        </p:nvSpPr>
        <p:spPr>
          <a:xfrm>
            <a:off x="5007534" y="4063050"/>
            <a:ext cx="678645" cy="753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3" name="CustomShape 22"/>
          <p:cNvSpPr/>
          <p:nvPr/>
        </p:nvSpPr>
        <p:spPr>
          <a:xfrm>
            <a:off x="5500678" y="4063377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4" name="CustomShape 23"/>
          <p:cNvSpPr/>
          <p:nvPr/>
        </p:nvSpPr>
        <p:spPr>
          <a:xfrm>
            <a:off x="5957898" y="4063377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5" name="CustomShape 24"/>
          <p:cNvSpPr/>
          <p:nvPr/>
        </p:nvSpPr>
        <p:spPr>
          <a:xfrm>
            <a:off x="6513093" y="4063377"/>
            <a:ext cx="66819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6" name="CustomShape 25"/>
          <p:cNvSpPr/>
          <p:nvPr/>
        </p:nvSpPr>
        <p:spPr>
          <a:xfrm>
            <a:off x="6970313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7" name="CustomShape 26"/>
          <p:cNvSpPr/>
          <p:nvPr/>
        </p:nvSpPr>
        <p:spPr>
          <a:xfrm>
            <a:off x="7427533" y="4063703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8" name="CustomShape 27"/>
          <p:cNvSpPr/>
          <p:nvPr/>
        </p:nvSpPr>
        <p:spPr>
          <a:xfrm>
            <a:off x="8048045" y="4063050"/>
            <a:ext cx="691708" cy="460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59" name="CustomShape 28"/>
          <p:cNvSpPr/>
          <p:nvPr/>
        </p:nvSpPr>
        <p:spPr>
          <a:xfrm>
            <a:off x="8472606" y="4063377"/>
            <a:ext cx="68321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60" name="CustomShape 29"/>
          <p:cNvSpPr/>
          <p:nvPr/>
        </p:nvSpPr>
        <p:spPr>
          <a:xfrm>
            <a:off x="8897167" y="4063377"/>
            <a:ext cx="67211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561" name="CustomShape 30"/>
          <p:cNvSpPr/>
          <p:nvPr/>
        </p:nvSpPr>
        <p:spPr>
          <a:xfrm>
            <a:off x="9354387" y="4063377"/>
            <a:ext cx="71260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62" name="CustomShape 31"/>
          <p:cNvSpPr/>
          <p:nvPr/>
        </p:nvSpPr>
        <p:spPr>
          <a:xfrm>
            <a:off x="9746289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563" name="CustomShape 32"/>
          <p:cNvSpPr/>
          <p:nvPr/>
        </p:nvSpPr>
        <p:spPr>
          <a:xfrm>
            <a:off x="10203509" y="4063703"/>
            <a:ext cx="594386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564" name="CustomShape 33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65" name="CustomShape 34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66" name="CustomShape 35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67" name="CustomShape 36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568" name="CustomShape 37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569" name="CustomShape 38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570" name="CustomShape 39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571" name="CustomShape 40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2" name="CustomShape 41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3" name="CustomShape 42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4" name="CustomShape 43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5" name="CustomShape 44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6" name="CustomShape 45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7" name="CustomShape 46"/>
          <p:cNvSpPr/>
          <p:nvPr/>
        </p:nvSpPr>
        <p:spPr>
          <a:xfrm flipH="1">
            <a:off x="4260307" y="2737440"/>
            <a:ext cx="828874" cy="4970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8" name="CustomShape 47"/>
          <p:cNvSpPr/>
          <p:nvPr/>
        </p:nvSpPr>
        <p:spPr>
          <a:xfrm flipH="1">
            <a:off x="3577090" y="3527450"/>
            <a:ext cx="630637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79" name="CustomShape 48"/>
          <p:cNvSpPr/>
          <p:nvPr/>
        </p:nvSpPr>
        <p:spPr>
          <a:xfrm>
            <a:off x="4209033" y="3527450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0" name="CustomShape 49"/>
          <p:cNvSpPr/>
          <p:nvPr/>
        </p:nvSpPr>
        <p:spPr>
          <a:xfrm>
            <a:off x="4083951" y="3681598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1" name="CustomShape 50"/>
          <p:cNvSpPr/>
          <p:nvPr/>
        </p:nvSpPr>
        <p:spPr>
          <a:xfrm>
            <a:off x="2785447" y="2073818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582" name="CustomShape 51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3" name="CustomShape 52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4" name="CustomShape 53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5" name="CustomShape 54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6" name="CustomShape 55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7" name="CustomShape 56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8" name="CustomShape 57"/>
          <p:cNvSpPr/>
          <p:nvPr/>
        </p:nvSpPr>
        <p:spPr>
          <a:xfrm flipH="1">
            <a:off x="9033027" y="2737440"/>
            <a:ext cx="235468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89" name="CustomShape 58"/>
          <p:cNvSpPr/>
          <p:nvPr/>
        </p:nvSpPr>
        <p:spPr>
          <a:xfrm flipH="1">
            <a:off x="7993179" y="2737440"/>
            <a:ext cx="1275316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0" name="CustomShape 59"/>
          <p:cNvSpPr/>
          <p:nvPr/>
        </p:nvSpPr>
        <p:spPr>
          <a:xfrm flipH="1">
            <a:off x="6914793" y="2737440"/>
            <a:ext cx="2246255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1" name="CustomShape 60"/>
          <p:cNvSpPr/>
          <p:nvPr/>
        </p:nvSpPr>
        <p:spPr>
          <a:xfrm>
            <a:off x="9901744" y="2802757"/>
            <a:ext cx="165252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2" name="CustomShape 61"/>
          <p:cNvSpPr/>
          <p:nvPr/>
        </p:nvSpPr>
        <p:spPr>
          <a:xfrm flipH="1">
            <a:off x="5836408" y="3577418"/>
            <a:ext cx="988248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3" name="CustomShape 62"/>
          <p:cNvSpPr/>
          <p:nvPr/>
        </p:nvSpPr>
        <p:spPr>
          <a:xfrm flipH="1">
            <a:off x="6410546" y="3577417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4" name="CustomShape 63"/>
          <p:cNvSpPr/>
          <p:nvPr/>
        </p:nvSpPr>
        <p:spPr>
          <a:xfrm flipH="1">
            <a:off x="5338692" y="3577418"/>
            <a:ext cx="1485964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5" name="CustomShape 64"/>
          <p:cNvSpPr/>
          <p:nvPr/>
        </p:nvSpPr>
        <p:spPr>
          <a:xfrm>
            <a:off x="6396829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6" name="CustomShape 65"/>
          <p:cNvSpPr/>
          <p:nvPr/>
        </p:nvSpPr>
        <p:spPr>
          <a:xfrm flipH="1">
            <a:off x="7329557" y="3594727"/>
            <a:ext cx="644027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7" name="CustomShape 66"/>
          <p:cNvSpPr/>
          <p:nvPr/>
        </p:nvSpPr>
        <p:spPr>
          <a:xfrm flipH="1">
            <a:off x="7827273" y="3594727"/>
            <a:ext cx="146310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8" name="CustomShape 67"/>
          <p:cNvSpPr/>
          <p:nvPr/>
        </p:nvSpPr>
        <p:spPr>
          <a:xfrm flipH="1">
            <a:off x="6825309" y="3577418"/>
            <a:ext cx="1148275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599" name="CustomShape 68"/>
          <p:cNvSpPr/>
          <p:nvPr/>
        </p:nvSpPr>
        <p:spPr>
          <a:xfrm>
            <a:off x="7670512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0" name="CustomShape 69"/>
          <p:cNvSpPr/>
          <p:nvPr/>
        </p:nvSpPr>
        <p:spPr>
          <a:xfrm flipH="1">
            <a:off x="8439294" y="3594727"/>
            <a:ext cx="775314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1" name="CustomShape 70"/>
          <p:cNvSpPr/>
          <p:nvPr/>
        </p:nvSpPr>
        <p:spPr>
          <a:xfrm flipH="1">
            <a:off x="8822705" y="3577418"/>
            <a:ext cx="484000" cy="4853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2" name="CustomShape 71"/>
          <p:cNvSpPr/>
          <p:nvPr/>
        </p:nvSpPr>
        <p:spPr>
          <a:xfrm>
            <a:off x="9308011" y="3594727"/>
            <a:ext cx="327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3" name="CustomShape 72"/>
          <p:cNvSpPr/>
          <p:nvPr/>
        </p:nvSpPr>
        <p:spPr>
          <a:xfrm>
            <a:off x="9042171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4" name="CustomShape 73"/>
          <p:cNvSpPr/>
          <p:nvPr/>
        </p:nvSpPr>
        <p:spPr>
          <a:xfrm flipH="1">
            <a:off x="9703833" y="3627385"/>
            <a:ext cx="490531" cy="5195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5" name="CustomShape 74"/>
          <p:cNvSpPr/>
          <p:nvPr/>
        </p:nvSpPr>
        <p:spPr>
          <a:xfrm flipH="1">
            <a:off x="10066996" y="3610076"/>
            <a:ext cx="219465" cy="5369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6" name="CustomShape 75"/>
          <p:cNvSpPr/>
          <p:nvPr/>
        </p:nvSpPr>
        <p:spPr>
          <a:xfrm>
            <a:off x="10379212" y="3700214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7" name="CustomShape 76"/>
          <p:cNvSpPr/>
          <p:nvPr/>
        </p:nvSpPr>
        <p:spPr>
          <a:xfrm>
            <a:off x="10054586" y="3775982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8" name="CustomShape 77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09" name="CustomShape 7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0" name="CustomShape 7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1" name="CustomShape 80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2" name="CustomShape 81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3" name="CustomShape 82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4" name="CustomShape 83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5" name="CustomShape 84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6" name="CustomShape 85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7" name="CustomShape 86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8" name="CustomShape 87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19" name="CustomShape 88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0" name="CustomShape 89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1" name="CustomShape 90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2" name="CustomShape 91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3" name="CustomShape 92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4" name="CustomShape 93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5" name="CustomShape 94"/>
          <p:cNvSpPr/>
          <p:nvPr/>
        </p:nvSpPr>
        <p:spPr>
          <a:xfrm>
            <a:off x="5226020" y="2726662"/>
            <a:ext cx="3971606" cy="2081003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6" name="CustomShape 95"/>
          <p:cNvSpPr/>
          <p:nvPr/>
        </p:nvSpPr>
        <p:spPr>
          <a:xfrm>
            <a:off x="9435380" y="2744951"/>
            <a:ext cx="1045073" cy="1419667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27" name="CustomShape 96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  <p:sp>
        <p:nvSpPr>
          <p:cNvPr id="5628" name="CustomShape 97"/>
          <p:cNvSpPr/>
          <p:nvPr/>
        </p:nvSpPr>
        <p:spPr>
          <a:xfrm>
            <a:off x="4175394" y="265318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359" spc="-1">
              <a:latin typeface="Arial"/>
            </a:endParaRPr>
          </a:p>
        </p:txBody>
      </p:sp>
      <p:sp>
        <p:nvSpPr>
          <p:cNvPr id="5629" name="CustomShape 98"/>
          <p:cNvSpPr/>
          <p:nvPr/>
        </p:nvSpPr>
        <p:spPr>
          <a:xfrm>
            <a:off x="7637200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359" spc="-1">
              <a:latin typeface="Arial"/>
            </a:endParaRPr>
          </a:p>
        </p:txBody>
      </p:sp>
      <p:sp>
        <p:nvSpPr>
          <p:cNvPr id="5630" name="CustomShape 99"/>
          <p:cNvSpPr/>
          <p:nvPr/>
        </p:nvSpPr>
        <p:spPr>
          <a:xfrm>
            <a:off x="8453664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359" spc="-1">
              <a:latin typeface="Arial"/>
            </a:endParaRPr>
          </a:p>
        </p:txBody>
      </p:sp>
      <p:sp>
        <p:nvSpPr>
          <p:cNvPr id="5631" name="CustomShape 100"/>
          <p:cNvSpPr/>
          <p:nvPr/>
        </p:nvSpPr>
        <p:spPr>
          <a:xfrm>
            <a:off x="9074176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359" spc="-1">
              <a:latin typeface="Arial"/>
            </a:endParaRPr>
          </a:p>
        </p:txBody>
      </p:sp>
      <p:sp>
        <p:nvSpPr>
          <p:cNvPr id="5632" name="CustomShape 101"/>
          <p:cNvSpPr/>
          <p:nvPr/>
        </p:nvSpPr>
        <p:spPr>
          <a:xfrm>
            <a:off x="9955957" y="2718824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359" spc="-1">
              <a:latin typeface="Arial"/>
            </a:endParaRPr>
          </a:p>
        </p:txBody>
      </p:sp>
      <p:sp>
        <p:nvSpPr>
          <p:cNvPr id="5633" name="CustomShape 102"/>
          <p:cNvSpPr/>
          <p:nvPr/>
        </p:nvSpPr>
        <p:spPr>
          <a:xfrm>
            <a:off x="6357638" y="5196302"/>
            <a:ext cx="4312888" cy="138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*: Leaf node, is an event given in the hypothesis</a:t>
            </a:r>
            <a:endParaRPr lang="en-US" sz="1814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Event not given in the hypothesis and not on the right-hand side of the rules</a:t>
            </a:r>
            <a:endParaRPr lang="en-US" sz="1814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635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36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637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638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639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640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641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642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643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644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645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646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647" name="CustomShape 14"/>
          <p:cNvSpPr/>
          <p:nvPr/>
        </p:nvSpPr>
        <p:spPr>
          <a:xfrm>
            <a:off x="3786758" y="3128363"/>
            <a:ext cx="115023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648" name="CustomShape 15"/>
          <p:cNvSpPr/>
          <p:nvPr/>
        </p:nvSpPr>
        <p:spPr>
          <a:xfrm>
            <a:off x="3414450" y="4074481"/>
            <a:ext cx="679951" cy="451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359" spc="-1">
              <a:latin typeface="Arial"/>
            </a:endParaRPr>
          </a:p>
        </p:txBody>
      </p:sp>
      <p:sp>
        <p:nvSpPr>
          <p:cNvPr id="5649" name="CustomShape 16"/>
          <p:cNvSpPr/>
          <p:nvPr/>
        </p:nvSpPr>
        <p:spPr>
          <a:xfrm>
            <a:off x="4328890" y="4074807"/>
            <a:ext cx="677991" cy="449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359" spc="-1">
              <a:latin typeface="Arial"/>
            </a:endParaRPr>
          </a:p>
        </p:txBody>
      </p:sp>
      <p:sp>
        <p:nvSpPr>
          <p:cNvPr id="5650" name="CustomShape 17"/>
          <p:cNvSpPr/>
          <p:nvPr/>
        </p:nvSpPr>
        <p:spPr>
          <a:xfrm>
            <a:off x="2110068" y="4923929"/>
            <a:ext cx="1071854" cy="5502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51" name="CustomShape 18"/>
          <p:cNvSpPr/>
          <p:nvPr/>
        </p:nvSpPr>
        <p:spPr>
          <a:xfrm>
            <a:off x="3143384" y="4923929"/>
            <a:ext cx="1127373" cy="44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{a,R}</a:t>
            </a:r>
            <a:endParaRPr lang="en-US" sz="2359" spc="-1">
              <a:latin typeface="Arial"/>
            </a:endParaRPr>
          </a:p>
        </p:txBody>
      </p:sp>
      <p:sp>
        <p:nvSpPr>
          <p:cNvPr id="5652" name="CustomShape 19"/>
          <p:cNvSpPr/>
          <p:nvPr/>
        </p:nvSpPr>
        <p:spPr>
          <a:xfrm>
            <a:off x="4102239" y="4923929"/>
            <a:ext cx="1025478" cy="628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53" name="CustomShape 20"/>
          <p:cNvSpPr/>
          <p:nvPr/>
        </p:nvSpPr>
        <p:spPr>
          <a:xfrm>
            <a:off x="5037580" y="4923929"/>
            <a:ext cx="1127373" cy="44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{b,R}</a:t>
            </a:r>
            <a:endParaRPr lang="en-US" sz="2359" spc="-1">
              <a:latin typeface="Arial"/>
            </a:endParaRPr>
          </a:p>
        </p:txBody>
      </p:sp>
      <p:sp>
        <p:nvSpPr>
          <p:cNvPr id="5654" name="CustomShape 21"/>
          <p:cNvSpPr/>
          <p:nvPr/>
        </p:nvSpPr>
        <p:spPr>
          <a:xfrm>
            <a:off x="6199571" y="3199885"/>
            <a:ext cx="1575448" cy="580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55" name="CustomShape 22"/>
          <p:cNvSpPr/>
          <p:nvPr/>
        </p:nvSpPr>
        <p:spPr>
          <a:xfrm>
            <a:off x="7440596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56" name="CustomShape 23"/>
          <p:cNvSpPr/>
          <p:nvPr/>
        </p:nvSpPr>
        <p:spPr>
          <a:xfrm>
            <a:off x="9628719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657" name="CustomShape 24"/>
          <p:cNvSpPr/>
          <p:nvPr/>
        </p:nvSpPr>
        <p:spPr>
          <a:xfrm>
            <a:off x="8616304" y="3199885"/>
            <a:ext cx="1335081" cy="49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658" name="CustomShape 25"/>
          <p:cNvSpPr/>
          <p:nvPr/>
        </p:nvSpPr>
        <p:spPr>
          <a:xfrm>
            <a:off x="5007534" y="4063050"/>
            <a:ext cx="678645" cy="753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59" name="CustomShape 26"/>
          <p:cNvSpPr/>
          <p:nvPr/>
        </p:nvSpPr>
        <p:spPr>
          <a:xfrm>
            <a:off x="5500678" y="4063377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0" name="CustomShape 27"/>
          <p:cNvSpPr/>
          <p:nvPr/>
        </p:nvSpPr>
        <p:spPr>
          <a:xfrm>
            <a:off x="5957898" y="4063377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1" name="CustomShape 28"/>
          <p:cNvSpPr/>
          <p:nvPr/>
        </p:nvSpPr>
        <p:spPr>
          <a:xfrm>
            <a:off x="6513093" y="4063377"/>
            <a:ext cx="66819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2" name="CustomShape 29"/>
          <p:cNvSpPr/>
          <p:nvPr/>
        </p:nvSpPr>
        <p:spPr>
          <a:xfrm>
            <a:off x="6970313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3" name="CustomShape 30"/>
          <p:cNvSpPr/>
          <p:nvPr/>
        </p:nvSpPr>
        <p:spPr>
          <a:xfrm>
            <a:off x="7427533" y="4063703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4" name="CustomShape 31"/>
          <p:cNvSpPr/>
          <p:nvPr/>
        </p:nvSpPr>
        <p:spPr>
          <a:xfrm>
            <a:off x="8048045" y="4063050"/>
            <a:ext cx="691708" cy="460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5" name="CustomShape 32"/>
          <p:cNvSpPr/>
          <p:nvPr/>
        </p:nvSpPr>
        <p:spPr>
          <a:xfrm>
            <a:off x="8472606" y="4063377"/>
            <a:ext cx="68321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6" name="CustomShape 33"/>
          <p:cNvSpPr/>
          <p:nvPr/>
        </p:nvSpPr>
        <p:spPr>
          <a:xfrm>
            <a:off x="8897167" y="4063377"/>
            <a:ext cx="67211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667" name="CustomShape 34"/>
          <p:cNvSpPr/>
          <p:nvPr/>
        </p:nvSpPr>
        <p:spPr>
          <a:xfrm>
            <a:off x="9354387" y="4063377"/>
            <a:ext cx="71260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8" name="CustomShape 35"/>
          <p:cNvSpPr/>
          <p:nvPr/>
        </p:nvSpPr>
        <p:spPr>
          <a:xfrm>
            <a:off x="9746289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669" name="CustomShape 36"/>
          <p:cNvSpPr/>
          <p:nvPr/>
        </p:nvSpPr>
        <p:spPr>
          <a:xfrm>
            <a:off x="10203509" y="4063703"/>
            <a:ext cx="594386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670" name="CustomShape 37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71" name="CustomShape 38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72" name="CustomShape 39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73" name="CustomShape 40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674" name="CustomShape 41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675" name="CustomShape 42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676" name="CustomShape 43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677" name="CustomShape 44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78" name="CustomShape 45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79" name="CustomShape 46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0" name="CustomShape 47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1" name="CustomShape 48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2" name="CustomShape 49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3" name="CustomShape 50"/>
          <p:cNvSpPr/>
          <p:nvPr/>
        </p:nvSpPr>
        <p:spPr>
          <a:xfrm flipH="1">
            <a:off x="4260307" y="2737440"/>
            <a:ext cx="828874" cy="4970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4" name="CustomShape 51"/>
          <p:cNvSpPr/>
          <p:nvPr/>
        </p:nvSpPr>
        <p:spPr>
          <a:xfrm flipH="1">
            <a:off x="3577090" y="3527450"/>
            <a:ext cx="630637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5" name="CustomShape 52"/>
          <p:cNvSpPr/>
          <p:nvPr/>
        </p:nvSpPr>
        <p:spPr>
          <a:xfrm>
            <a:off x="4209033" y="3527450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6" name="CustomShape 53"/>
          <p:cNvSpPr/>
          <p:nvPr/>
        </p:nvSpPr>
        <p:spPr>
          <a:xfrm>
            <a:off x="4083951" y="3681598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7" name="CustomShape 54"/>
          <p:cNvSpPr/>
          <p:nvPr/>
        </p:nvSpPr>
        <p:spPr>
          <a:xfrm>
            <a:off x="2785447" y="2073818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688" name="CustomShape 55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89" name="CustomShape 56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0" name="CustomShape 57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1" name="CustomShape 58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2" name="CustomShape 59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3" name="CustomShape 60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4" name="CustomShape 61"/>
          <p:cNvSpPr/>
          <p:nvPr/>
        </p:nvSpPr>
        <p:spPr>
          <a:xfrm flipH="1">
            <a:off x="9033027" y="2737440"/>
            <a:ext cx="235468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5" name="CustomShape 62"/>
          <p:cNvSpPr/>
          <p:nvPr/>
        </p:nvSpPr>
        <p:spPr>
          <a:xfrm flipH="1">
            <a:off x="7993179" y="2737440"/>
            <a:ext cx="1275316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6" name="CustomShape 63"/>
          <p:cNvSpPr/>
          <p:nvPr/>
        </p:nvSpPr>
        <p:spPr>
          <a:xfrm flipH="1">
            <a:off x="6914793" y="2737440"/>
            <a:ext cx="2246255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7" name="CustomShape 64"/>
          <p:cNvSpPr/>
          <p:nvPr/>
        </p:nvSpPr>
        <p:spPr>
          <a:xfrm>
            <a:off x="9901744" y="2802757"/>
            <a:ext cx="165252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8" name="CustomShape 65"/>
          <p:cNvSpPr/>
          <p:nvPr/>
        </p:nvSpPr>
        <p:spPr>
          <a:xfrm flipH="1">
            <a:off x="5836408" y="3577418"/>
            <a:ext cx="988248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699" name="CustomShape 66"/>
          <p:cNvSpPr/>
          <p:nvPr/>
        </p:nvSpPr>
        <p:spPr>
          <a:xfrm flipH="1">
            <a:off x="6410546" y="3577417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0" name="CustomShape 67"/>
          <p:cNvSpPr/>
          <p:nvPr/>
        </p:nvSpPr>
        <p:spPr>
          <a:xfrm flipH="1">
            <a:off x="5338692" y="3577418"/>
            <a:ext cx="1485964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1" name="CustomShape 68"/>
          <p:cNvSpPr/>
          <p:nvPr/>
        </p:nvSpPr>
        <p:spPr>
          <a:xfrm>
            <a:off x="6396829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2" name="CustomShape 69"/>
          <p:cNvSpPr/>
          <p:nvPr/>
        </p:nvSpPr>
        <p:spPr>
          <a:xfrm flipH="1">
            <a:off x="7329557" y="3594727"/>
            <a:ext cx="644027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3" name="CustomShape 70"/>
          <p:cNvSpPr/>
          <p:nvPr/>
        </p:nvSpPr>
        <p:spPr>
          <a:xfrm flipH="1">
            <a:off x="7827273" y="3594727"/>
            <a:ext cx="146310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4" name="CustomShape 71"/>
          <p:cNvSpPr/>
          <p:nvPr/>
        </p:nvSpPr>
        <p:spPr>
          <a:xfrm flipH="1">
            <a:off x="6825309" y="3577418"/>
            <a:ext cx="1148275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5" name="CustomShape 72"/>
          <p:cNvSpPr/>
          <p:nvPr/>
        </p:nvSpPr>
        <p:spPr>
          <a:xfrm>
            <a:off x="7670512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6" name="CustomShape 73"/>
          <p:cNvSpPr/>
          <p:nvPr/>
        </p:nvSpPr>
        <p:spPr>
          <a:xfrm flipH="1">
            <a:off x="8439294" y="3594727"/>
            <a:ext cx="775314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7" name="CustomShape 74"/>
          <p:cNvSpPr/>
          <p:nvPr/>
        </p:nvSpPr>
        <p:spPr>
          <a:xfrm flipH="1">
            <a:off x="8822705" y="3577418"/>
            <a:ext cx="484000" cy="4853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8" name="CustomShape 75"/>
          <p:cNvSpPr/>
          <p:nvPr/>
        </p:nvSpPr>
        <p:spPr>
          <a:xfrm>
            <a:off x="9308011" y="3594727"/>
            <a:ext cx="327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09" name="CustomShape 76"/>
          <p:cNvSpPr/>
          <p:nvPr/>
        </p:nvSpPr>
        <p:spPr>
          <a:xfrm>
            <a:off x="9042171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0" name="CustomShape 77"/>
          <p:cNvSpPr/>
          <p:nvPr/>
        </p:nvSpPr>
        <p:spPr>
          <a:xfrm flipH="1">
            <a:off x="9703833" y="3627385"/>
            <a:ext cx="490531" cy="5195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1" name="CustomShape 78"/>
          <p:cNvSpPr/>
          <p:nvPr/>
        </p:nvSpPr>
        <p:spPr>
          <a:xfrm flipH="1">
            <a:off x="10066996" y="3610076"/>
            <a:ext cx="219465" cy="5369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2" name="CustomShape 79"/>
          <p:cNvSpPr/>
          <p:nvPr/>
        </p:nvSpPr>
        <p:spPr>
          <a:xfrm>
            <a:off x="10379212" y="3700214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3" name="CustomShape 80"/>
          <p:cNvSpPr/>
          <p:nvPr/>
        </p:nvSpPr>
        <p:spPr>
          <a:xfrm>
            <a:off x="10054586" y="3775982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4" name="CustomShape 81"/>
          <p:cNvSpPr/>
          <p:nvPr/>
        </p:nvSpPr>
        <p:spPr>
          <a:xfrm flipH="1">
            <a:off x="2518300" y="4471935"/>
            <a:ext cx="1151214" cy="4513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5" name="CustomShape 82"/>
          <p:cNvSpPr/>
          <p:nvPr/>
        </p:nvSpPr>
        <p:spPr>
          <a:xfrm flipH="1">
            <a:off x="3545084" y="4471935"/>
            <a:ext cx="124429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6" name="CustomShape 83"/>
          <p:cNvSpPr/>
          <p:nvPr/>
        </p:nvSpPr>
        <p:spPr>
          <a:xfrm flipH="1">
            <a:off x="4475853" y="4439277"/>
            <a:ext cx="198564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7" name="CustomShape 84"/>
          <p:cNvSpPr/>
          <p:nvPr/>
        </p:nvSpPr>
        <p:spPr>
          <a:xfrm>
            <a:off x="4675723" y="4439276"/>
            <a:ext cx="754739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8" name="CustomShape 85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19" name="CustomShape 8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0" name="CustomShape 8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1" name="CustomShape 88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2" name="CustomShape 89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3" name="CustomShape 90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4" name="CustomShape 91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5" name="CustomShape 92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6" name="CustomShape 93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7" name="CustomShape 94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8" name="CustomShape 95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29" name="CustomShape 96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30" name="CustomShape 97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31" name="CustomShape 98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32" name="CustomShape 99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33" name="CustomShape 100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34" name="CustomShape 101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35" name="CustomShape 102"/>
          <p:cNvSpPr/>
          <p:nvPr/>
        </p:nvSpPr>
        <p:spPr>
          <a:xfrm>
            <a:off x="6357638" y="5195975"/>
            <a:ext cx="4312888" cy="138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*: Leaf node, is an event given in the hypothesis</a:t>
            </a:r>
            <a:endParaRPr lang="en-US" sz="1814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Event not given in the hypothesis and not on the right-hand side of the rules</a:t>
            </a:r>
            <a:endParaRPr lang="en-US" sz="1814" spc="-1">
              <a:latin typeface="Arial"/>
            </a:endParaRPr>
          </a:p>
        </p:txBody>
      </p:sp>
      <p:sp>
        <p:nvSpPr>
          <p:cNvPr id="5736" name="CustomShape 103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  <p:sp>
        <p:nvSpPr>
          <p:cNvPr id="5737" name="CustomShape 104"/>
          <p:cNvSpPr/>
          <p:nvPr/>
        </p:nvSpPr>
        <p:spPr>
          <a:xfrm>
            <a:off x="4175394" y="265318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359" spc="-1">
              <a:latin typeface="Arial"/>
            </a:endParaRPr>
          </a:p>
        </p:txBody>
      </p:sp>
      <p:sp>
        <p:nvSpPr>
          <p:cNvPr id="5738" name="CustomShape 105"/>
          <p:cNvSpPr/>
          <p:nvPr/>
        </p:nvSpPr>
        <p:spPr>
          <a:xfrm>
            <a:off x="7637200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359" spc="-1">
              <a:latin typeface="Arial"/>
            </a:endParaRPr>
          </a:p>
        </p:txBody>
      </p:sp>
      <p:sp>
        <p:nvSpPr>
          <p:cNvPr id="5739" name="CustomShape 106"/>
          <p:cNvSpPr/>
          <p:nvPr/>
        </p:nvSpPr>
        <p:spPr>
          <a:xfrm>
            <a:off x="8453664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359" spc="-1">
              <a:latin typeface="Arial"/>
            </a:endParaRPr>
          </a:p>
        </p:txBody>
      </p:sp>
      <p:sp>
        <p:nvSpPr>
          <p:cNvPr id="5740" name="CustomShape 107"/>
          <p:cNvSpPr/>
          <p:nvPr/>
        </p:nvSpPr>
        <p:spPr>
          <a:xfrm>
            <a:off x="9074176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359" spc="-1">
              <a:latin typeface="Arial"/>
            </a:endParaRPr>
          </a:p>
        </p:txBody>
      </p:sp>
      <p:sp>
        <p:nvSpPr>
          <p:cNvPr id="5741" name="CustomShape 108"/>
          <p:cNvSpPr/>
          <p:nvPr/>
        </p:nvSpPr>
        <p:spPr>
          <a:xfrm>
            <a:off x="9955957" y="2718824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359" spc="-1">
              <a:latin typeface="Arial"/>
            </a:endParaRPr>
          </a:p>
        </p:txBody>
      </p:sp>
      <p:sp>
        <p:nvSpPr>
          <p:cNvPr id="5742" name="CustomShape 109"/>
          <p:cNvSpPr/>
          <p:nvPr/>
        </p:nvSpPr>
        <p:spPr>
          <a:xfrm>
            <a:off x="2738418" y="435175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2359" spc="-1">
              <a:latin typeface="Arial"/>
            </a:endParaRPr>
          </a:p>
        </p:txBody>
      </p:sp>
      <p:sp>
        <p:nvSpPr>
          <p:cNvPr id="5743" name="CustomShape 110"/>
          <p:cNvSpPr/>
          <p:nvPr/>
        </p:nvSpPr>
        <p:spPr>
          <a:xfrm>
            <a:off x="3587541" y="441706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2359" spc="-1">
              <a:latin typeface="Arial"/>
            </a:endParaRPr>
          </a:p>
        </p:txBody>
      </p:sp>
      <p:sp>
        <p:nvSpPr>
          <p:cNvPr id="5744" name="CustomShape 111"/>
          <p:cNvSpPr/>
          <p:nvPr/>
        </p:nvSpPr>
        <p:spPr>
          <a:xfrm>
            <a:off x="4142736" y="441706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2359" spc="-1">
              <a:latin typeface="Arial"/>
            </a:endParaRPr>
          </a:p>
        </p:txBody>
      </p:sp>
      <p:sp>
        <p:nvSpPr>
          <p:cNvPr id="5745" name="CustomShape 112"/>
          <p:cNvSpPr/>
          <p:nvPr/>
        </p:nvSpPr>
        <p:spPr>
          <a:xfrm>
            <a:off x="5024517" y="441706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2359" spc="-1">
              <a:latin typeface="Arial"/>
            </a:endParaRPr>
          </a:p>
        </p:txBody>
      </p:sp>
      <p:sp>
        <p:nvSpPr>
          <p:cNvPr id="5746" name="CustomShape 113"/>
          <p:cNvSpPr/>
          <p:nvPr/>
        </p:nvSpPr>
        <p:spPr>
          <a:xfrm>
            <a:off x="5234511" y="2734827"/>
            <a:ext cx="3971606" cy="2081003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47" name="CustomShape 114"/>
          <p:cNvSpPr/>
          <p:nvPr/>
        </p:nvSpPr>
        <p:spPr>
          <a:xfrm>
            <a:off x="9443871" y="2753116"/>
            <a:ext cx="1045073" cy="1419667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8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749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50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751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752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753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754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755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756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757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758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759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760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761" name="CustomShape 14"/>
          <p:cNvSpPr/>
          <p:nvPr/>
        </p:nvSpPr>
        <p:spPr>
          <a:xfrm>
            <a:off x="3786758" y="3128363"/>
            <a:ext cx="115023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762" name="CustomShape 15"/>
          <p:cNvSpPr/>
          <p:nvPr/>
        </p:nvSpPr>
        <p:spPr>
          <a:xfrm>
            <a:off x="3414450" y="4074481"/>
            <a:ext cx="679951" cy="451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359" spc="-1">
              <a:latin typeface="Arial"/>
            </a:endParaRPr>
          </a:p>
        </p:txBody>
      </p:sp>
      <p:sp>
        <p:nvSpPr>
          <p:cNvPr id="5763" name="CustomShape 16"/>
          <p:cNvSpPr/>
          <p:nvPr/>
        </p:nvSpPr>
        <p:spPr>
          <a:xfrm>
            <a:off x="4328890" y="4074807"/>
            <a:ext cx="677991" cy="449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359" spc="-1">
              <a:latin typeface="Arial"/>
            </a:endParaRPr>
          </a:p>
        </p:txBody>
      </p:sp>
      <p:sp>
        <p:nvSpPr>
          <p:cNvPr id="5764" name="CustomShape 17"/>
          <p:cNvSpPr/>
          <p:nvPr/>
        </p:nvSpPr>
        <p:spPr>
          <a:xfrm>
            <a:off x="2110068" y="4923929"/>
            <a:ext cx="1071854" cy="5502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65" name="CustomShape 18"/>
          <p:cNvSpPr/>
          <p:nvPr/>
        </p:nvSpPr>
        <p:spPr>
          <a:xfrm>
            <a:off x="3143384" y="4923929"/>
            <a:ext cx="1127373" cy="44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{a,R}</a:t>
            </a:r>
            <a:endParaRPr lang="en-US" sz="2359" spc="-1">
              <a:latin typeface="Arial"/>
            </a:endParaRPr>
          </a:p>
        </p:txBody>
      </p:sp>
      <p:sp>
        <p:nvSpPr>
          <p:cNvPr id="5766" name="CustomShape 19"/>
          <p:cNvSpPr/>
          <p:nvPr/>
        </p:nvSpPr>
        <p:spPr>
          <a:xfrm>
            <a:off x="4102239" y="4923929"/>
            <a:ext cx="1025478" cy="628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67" name="CustomShape 20"/>
          <p:cNvSpPr/>
          <p:nvPr/>
        </p:nvSpPr>
        <p:spPr>
          <a:xfrm>
            <a:off x="5037580" y="4923929"/>
            <a:ext cx="1127373" cy="44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{b,R}</a:t>
            </a:r>
            <a:endParaRPr lang="en-US" sz="2359" spc="-1">
              <a:latin typeface="Arial"/>
            </a:endParaRPr>
          </a:p>
        </p:txBody>
      </p:sp>
      <p:sp>
        <p:nvSpPr>
          <p:cNvPr id="5768" name="CustomShape 21"/>
          <p:cNvSpPr/>
          <p:nvPr/>
        </p:nvSpPr>
        <p:spPr>
          <a:xfrm>
            <a:off x="1783483" y="5773052"/>
            <a:ext cx="745921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69" name="CustomShape 22"/>
          <p:cNvSpPr/>
          <p:nvPr/>
        </p:nvSpPr>
        <p:spPr>
          <a:xfrm>
            <a:off x="3143384" y="5773052"/>
            <a:ext cx="662969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0" name="CustomShape 23"/>
          <p:cNvSpPr/>
          <p:nvPr/>
        </p:nvSpPr>
        <p:spPr>
          <a:xfrm>
            <a:off x="4265532" y="5773052"/>
            <a:ext cx="704771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1" name="CustomShape 24"/>
          <p:cNvSpPr/>
          <p:nvPr/>
        </p:nvSpPr>
        <p:spPr>
          <a:xfrm>
            <a:off x="5266190" y="5805710"/>
            <a:ext cx="704771" cy="6286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2" name="CustomShape 25"/>
          <p:cNvSpPr/>
          <p:nvPr/>
        </p:nvSpPr>
        <p:spPr>
          <a:xfrm>
            <a:off x="2306019" y="5740720"/>
            <a:ext cx="70999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3" name="CustomShape 26"/>
          <p:cNvSpPr/>
          <p:nvPr/>
        </p:nvSpPr>
        <p:spPr>
          <a:xfrm>
            <a:off x="3567946" y="5773378"/>
            <a:ext cx="696933" cy="477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{R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4" name="CustomShape 27"/>
          <p:cNvSpPr/>
          <p:nvPr/>
        </p:nvSpPr>
        <p:spPr>
          <a:xfrm>
            <a:off x="4678336" y="5773378"/>
            <a:ext cx="700852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5" name="CustomShape 28"/>
          <p:cNvSpPr/>
          <p:nvPr/>
        </p:nvSpPr>
        <p:spPr>
          <a:xfrm>
            <a:off x="5756068" y="5806037"/>
            <a:ext cx="743962" cy="753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{R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6" name="CustomShape 29"/>
          <p:cNvSpPr/>
          <p:nvPr/>
        </p:nvSpPr>
        <p:spPr>
          <a:xfrm>
            <a:off x="6199571" y="3199885"/>
            <a:ext cx="1575448" cy="580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7" name="CustomShape 30"/>
          <p:cNvSpPr/>
          <p:nvPr/>
        </p:nvSpPr>
        <p:spPr>
          <a:xfrm>
            <a:off x="7440596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78" name="CustomShape 31"/>
          <p:cNvSpPr/>
          <p:nvPr/>
        </p:nvSpPr>
        <p:spPr>
          <a:xfrm>
            <a:off x="9628719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779" name="CustomShape 32"/>
          <p:cNvSpPr/>
          <p:nvPr/>
        </p:nvSpPr>
        <p:spPr>
          <a:xfrm>
            <a:off x="8616304" y="3199885"/>
            <a:ext cx="1335081" cy="49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780" name="CustomShape 33"/>
          <p:cNvSpPr/>
          <p:nvPr/>
        </p:nvSpPr>
        <p:spPr>
          <a:xfrm>
            <a:off x="5007534" y="4063050"/>
            <a:ext cx="678645" cy="753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1" name="CustomShape 34"/>
          <p:cNvSpPr/>
          <p:nvPr/>
        </p:nvSpPr>
        <p:spPr>
          <a:xfrm>
            <a:off x="5500678" y="4063377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2" name="CustomShape 35"/>
          <p:cNvSpPr/>
          <p:nvPr/>
        </p:nvSpPr>
        <p:spPr>
          <a:xfrm>
            <a:off x="5957898" y="4063377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3" name="CustomShape 36"/>
          <p:cNvSpPr/>
          <p:nvPr/>
        </p:nvSpPr>
        <p:spPr>
          <a:xfrm>
            <a:off x="6513093" y="4063377"/>
            <a:ext cx="66819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4" name="CustomShape 37"/>
          <p:cNvSpPr/>
          <p:nvPr/>
        </p:nvSpPr>
        <p:spPr>
          <a:xfrm>
            <a:off x="6970313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5" name="CustomShape 38"/>
          <p:cNvSpPr/>
          <p:nvPr/>
        </p:nvSpPr>
        <p:spPr>
          <a:xfrm>
            <a:off x="7427533" y="4063703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6" name="CustomShape 39"/>
          <p:cNvSpPr/>
          <p:nvPr/>
        </p:nvSpPr>
        <p:spPr>
          <a:xfrm>
            <a:off x="8048045" y="4063050"/>
            <a:ext cx="691708" cy="460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7" name="CustomShape 40"/>
          <p:cNvSpPr/>
          <p:nvPr/>
        </p:nvSpPr>
        <p:spPr>
          <a:xfrm>
            <a:off x="8472606" y="4063377"/>
            <a:ext cx="68321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88" name="CustomShape 41"/>
          <p:cNvSpPr/>
          <p:nvPr/>
        </p:nvSpPr>
        <p:spPr>
          <a:xfrm>
            <a:off x="8897167" y="4063377"/>
            <a:ext cx="67211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789" name="CustomShape 42"/>
          <p:cNvSpPr/>
          <p:nvPr/>
        </p:nvSpPr>
        <p:spPr>
          <a:xfrm>
            <a:off x="9354387" y="4063377"/>
            <a:ext cx="71260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90" name="CustomShape 43"/>
          <p:cNvSpPr/>
          <p:nvPr/>
        </p:nvSpPr>
        <p:spPr>
          <a:xfrm>
            <a:off x="9746289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791" name="CustomShape 44"/>
          <p:cNvSpPr/>
          <p:nvPr/>
        </p:nvSpPr>
        <p:spPr>
          <a:xfrm>
            <a:off x="10203509" y="4063703"/>
            <a:ext cx="594386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792" name="CustomShape 45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93" name="CustomShape 46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94" name="CustomShape 47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795" name="CustomShape 48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796" name="CustomShape 49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797" name="CustomShape 50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798" name="CustomShape 51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799" name="CustomShape 52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0" name="CustomShape 53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1" name="CustomShape 54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2" name="CustomShape 55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3" name="CustomShape 56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4" name="CustomShape 57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5" name="CustomShape 58"/>
          <p:cNvSpPr/>
          <p:nvPr/>
        </p:nvSpPr>
        <p:spPr>
          <a:xfrm flipH="1">
            <a:off x="4260307" y="2737440"/>
            <a:ext cx="828874" cy="4970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6" name="CustomShape 59"/>
          <p:cNvSpPr/>
          <p:nvPr/>
        </p:nvSpPr>
        <p:spPr>
          <a:xfrm flipH="1">
            <a:off x="3577090" y="3527450"/>
            <a:ext cx="630637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7" name="CustomShape 60"/>
          <p:cNvSpPr/>
          <p:nvPr/>
        </p:nvSpPr>
        <p:spPr>
          <a:xfrm>
            <a:off x="4209033" y="3527450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8" name="CustomShape 61"/>
          <p:cNvSpPr/>
          <p:nvPr/>
        </p:nvSpPr>
        <p:spPr>
          <a:xfrm>
            <a:off x="4083951" y="3681598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09" name="CustomShape 62"/>
          <p:cNvSpPr/>
          <p:nvPr/>
        </p:nvSpPr>
        <p:spPr>
          <a:xfrm>
            <a:off x="2785447" y="2073818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810" name="CustomShape 63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1" name="CustomShape 64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2" name="CustomShape 65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3" name="CustomShape 66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4" name="CustomShape 67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5" name="CustomShape 68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6" name="CustomShape 69"/>
          <p:cNvSpPr/>
          <p:nvPr/>
        </p:nvSpPr>
        <p:spPr>
          <a:xfrm flipH="1">
            <a:off x="9033027" y="2737440"/>
            <a:ext cx="235468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7" name="CustomShape 70"/>
          <p:cNvSpPr/>
          <p:nvPr/>
        </p:nvSpPr>
        <p:spPr>
          <a:xfrm flipH="1">
            <a:off x="7993179" y="2737440"/>
            <a:ext cx="1275316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8" name="CustomShape 71"/>
          <p:cNvSpPr/>
          <p:nvPr/>
        </p:nvSpPr>
        <p:spPr>
          <a:xfrm flipH="1">
            <a:off x="6914793" y="2737440"/>
            <a:ext cx="2246255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19" name="CustomShape 72"/>
          <p:cNvSpPr/>
          <p:nvPr/>
        </p:nvSpPr>
        <p:spPr>
          <a:xfrm>
            <a:off x="9901744" y="2802757"/>
            <a:ext cx="165252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0" name="CustomShape 73"/>
          <p:cNvSpPr/>
          <p:nvPr/>
        </p:nvSpPr>
        <p:spPr>
          <a:xfrm flipH="1">
            <a:off x="5836408" y="3577418"/>
            <a:ext cx="988248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1" name="CustomShape 74"/>
          <p:cNvSpPr/>
          <p:nvPr/>
        </p:nvSpPr>
        <p:spPr>
          <a:xfrm flipH="1">
            <a:off x="6410546" y="3577417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2" name="CustomShape 75"/>
          <p:cNvSpPr/>
          <p:nvPr/>
        </p:nvSpPr>
        <p:spPr>
          <a:xfrm flipH="1">
            <a:off x="5338692" y="3577418"/>
            <a:ext cx="1485964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3" name="CustomShape 76"/>
          <p:cNvSpPr/>
          <p:nvPr/>
        </p:nvSpPr>
        <p:spPr>
          <a:xfrm>
            <a:off x="6396829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4" name="CustomShape 77"/>
          <p:cNvSpPr/>
          <p:nvPr/>
        </p:nvSpPr>
        <p:spPr>
          <a:xfrm flipH="1">
            <a:off x="7329557" y="3594727"/>
            <a:ext cx="644027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5" name="CustomShape 78"/>
          <p:cNvSpPr/>
          <p:nvPr/>
        </p:nvSpPr>
        <p:spPr>
          <a:xfrm flipH="1">
            <a:off x="7827273" y="3594727"/>
            <a:ext cx="146310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6" name="CustomShape 79"/>
          <p:cNvSpPr/>
          <p:nvPr/>
        </p:nvSpPr>
        <p:spPr>
          <a:xfrm flipH="1">
            <a:off x="6825309" y="3577418"/>
            <a:ext cx="1148275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7" name="CustomShape 80"/>
          <p:cNvSpPr/>
          <p:nvPr/>
        </p:nvSpPr>
        <p:spPr>
          <a:xfrm>
            <a:off x="7670512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8" name="CustomShape 81"/>
          <p:cNvSpPr/>
          <p:nvPr/>
        </p:nvSpPr>
        <p:spPr>
          <a:xfrm flipH="1">
            <a:off x="8439294" y="3594727"/>
            <a:ext cx="775314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29" name="CustomShape 82"/>
          <p:cNvSpPr/>
          <p:nvPr/>
        </p:nvSpPr>
        <p:spPr>
          <a:xfrm flipH="1">
            <a:off x="8822705" y="3577418"/>
            <a:ext cx="484000" cy="4853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0" name="CustomShape 83"/>
          <p:cNvSpPr/>
          <p:nvPr/>
        </p:nvSpPr>
        <p:spPr>
          <a:xfrm>
            <a:off x="9308011" y="3594727"/>
            <a:ext cx="327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1" name="CustomShape 84"/>
          <p:cNvSpPr/>
          <p:nvPr/>
        </p:nvSpPr>
        <p:spPr>
          <a:xfrm>
            <a:off x="9042171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2" name="CustomShape 85"/>
          <p:cNvSpPr/>
          <p:nvPr/>
        </p:nvSpPr>
        <p:spPr>
          <a:xfrm flipH="1">
            <a:off x="9703833" y="3627385"/>
            <a:ext cx="490531" cy="5195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3" name="CustomShape 86"/>
          <p:cNvSpPr/>
          <p:nvPr/>
        </p:nvSpPr>
        <p:spPr>
          <a:xfrm flipH="1">
            <a:off x="10066996" y="3610076"/>
            <a:ext cx="219465" cy="5369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4" name="CustomShape 87"/>
          <p:cNvSpPr/>
          <p:nvPr/>
        </p:nvSpPr>
        <p:spPr>
          <a:xfrm>
            <a:off x="10379212" y="3700214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5" name="CustomShape 88"/>
          <p:cNvSpPr/>
          <p:nvPr/>
        </p:nvSpPr>
        <p:spPr>
          <a:xfrm>
            <a:off x="10054586" y="3775982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6" name="CustomShape 89"/>
          <p:cNvSpPr/>
          <p:nvPr/>
        </p:nvSpPr>
        <p:spPr>
          <a:xfrm flipH="1">
            <a:off x="2518300" y="4471935"/>
            <a:ext cx="1151214" cy="4513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7" name="CustomShape 90"/>
          <p:cNvSpPr/>
          <p:nvPr/>
        </p:nvSpPr>
        <p:spPr>
          <a:xfrm flipH="1">
            <a:off x="3545084" y="4471935"/>
            <a:ext cx="124429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8" name="CustomShape 91"/>
          <p:cNvSpPr/>
          <p:nvPr/>
        </p:nvSpPr>
        <p:spPr>
          <a:xfrm flipH="1">
            <a:off x="4475853" y="4439277"/>
            <a:ext cx="198564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39" name="CustomShape 92"/>
          <p:cNvSpPr/>
          <p:nvPr/>
        </p:nvSpPr>
        <p:spPr>
          <a:xfrm>
            <a:off x="4675723" y="4439276"/>
            <a:ext cx="754739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0" name="CustomShape 93"/>
          <p:cNvSpPr/>
          <p:nvPr/>
        </p:nvSpPr>
        <p:spPr>
          <a:xfrm>
            <a:off x="4509165" y="5308974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1" name="CustomShape 94"/>
          <p:cNvSpPr/>
          <p:nvPr/>
        </p:nvSpPr>
        <p:spPr>
          <a:xfrm>
            <a:off x="4509165" y="5308974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2" name="CustomShape 95"/>
          <p:cNvSpPr/>
          <p:nvPr/>
        </p:nvSpPr>
        <p:spPr>
          <a:xfrm>
            <a:off x="4485324" y="5529092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3" name="CustomShape 96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4" name="CustomShape 97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5" name="CustomShape 98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6" name="CustomShape 99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7" name="CustomShape 10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8" name="CustomShape 10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49" name="CustomShape 10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0" name="CustomShape 103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1" name="CustomShape 104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2" name="CustomShape 105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3" name="CustomShape 10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4" name="CustomShape 10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5" name="CustomShape 10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6" name="CustomShape 10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7" name="CustomShape 11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8" name="CustomShape 11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59" name="CustomShape 11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0" name="CustomShape 113"/>
          <p:cNvSpPr/>
          <p:nvPr/>
        </p:nvSpPr>
        <p:spPr>
          <a:xfrm>
            <a:off x="5458875" y="5260966"/>
            <a:ext cx="544745" cy="5444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1" name="CustomShape 114"/>
          <p:cNvSpPr/>
          <p:nvPr/>
        </p:nvSpPr>
        <p:spPr>
          <a:xfrm>
            <a:off x="5458875" y="5260966"/>
            <a:ext cx="128675" cy="5444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2" name="CustomShape 115"/>
          <p:cNvSpPr/>
          <p:nvPr/>
        </p:nvSpPr>
        <p:spPr>
          <a:xfrm>
            <a:off x="5500352" y="5481084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3" name="CustomShape 116"/>
          <p:cNvSpPr/>
          <p:nvPr/>
        </p:nvSpPr>
        <p:spPr>
          <a:xfrm flipH="1">
            <a:off x="3430780" y="5321057"/>
            <a:ext cx="140758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4" name="CustomShape 117"/>
          <p:cNvSpPr/>
          <p:nvPr/>
        </p:nvSpPr>
        <p:spPr>
          <a:xfrm>
            <a:off x="3572844" y="5321057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5" name="CustomShape 118"/>
          <p:cNvSpPr/>
          <p:nvPr/>
        </p:nvSpPr>
        <p:spPr>
          <a:xfrm>
            <a:off x="3513079" y="5475206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6" name="CustomShape 119"/>
          <p:cNvSpPr/>
          <p:nvPr/>
        </p:nvSpPr>
        <p:spPr>
          <a:xfrm flipH="1">
            <a:off x="2020583" y="5308974"/>
            <a:ext cx="547684" cy="463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7" name="CustomShape 120"/>
          <p:cNvSpPr/>
          <p:nvPr/>
        </p:nvSpPr>
        <p:spPr>
          <a:xfrm>
            <a:off x="2569574" y="5308974"/>
            <a:ext cx="114631" cy="4310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8" name="CustomShape 121"/>
          <p:cNvSpPr/>
          <p:nvPr/>
        </p:nvSpPr>
        <p:spPr>
          <a:xfrm>
            <a:off x="2379174" y="5463122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69" name="CustomShape 122"/>
          <p:cNvSpPr/>
          <p:nvPr/>
        </p:nvSpPr>
        <p:spPr>
          <a:xfrm>
            <a:off x="6357638" y="5195975"/>
            <a:ext cx="4312888" cy="13811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*: Leaf node, is an event given in the hypothesis</a:t>
            </a:r>
            <a:endParaRPr lang="en-US" sz="1814" spc="-1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814" i="1" spc="-1">
                <a:solidFill>
                  <a:srgbClr val="FF3333"/>
                </a:solidFill>
                <a:latin typeface="Arial"/>
                <a:ea typeface="Arial"/>
              </a:rPr>
              <a:t>f: </a:t>
            </a:r>
            <a:r>
              <a:rPr lang="en" sz="1814" i="1" spc="-1">
                <a:solidFill>
                  <a:srgbClr val="000000"/>
                </a:solidFill>
                <a:latin typeface="Arial"/>
                <a:ea typeface="Arial"/>
              </a:rPr>
              <a:t>Event not given in the hypothesis and not on the right-hand side of the rules</a:t>
            </a:r>
            <a:endParaRPr lang="en-US" sz="1814" spc="-1">
              <a:latin typeface="Arial"/>
            </a:endParaRPr>
          </a:p>
        </p:txBody>
      </p:sp>
      <p:sp>
        <p:nvSpPr>
          <p:cNvPr id="5870" name="CustomShape 123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  <p:sp>
        <p:nvSpPr>
          <p:cNvPr id="5871" name="CustomShape 124"/>
          <p:cNvSpPr/>
          <p:nvPr/>
        </p:nvSpPr>
        <p:spPr>
          <a:xfrm>
            <a:off x="4175394" y="265318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359" spc="-1">
              <a:latin typeface="Arial"/>
            </a:endParaRPr>
          </a:p>
        </p:txBody>
      </p:sp>
      <p:sp>
        <p:nvSpPr>
          <p:cNvPr id="5872" name="CustomShape 125"/>
          <p:cNvSpPr/>
          <p:nvPr/>
        </p:nvSpPr>
        <p:spPr>
          <a:xfrm>
            <a:off x="7637200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359" spc="-1">
              <a:latin typeface="Arial"/>
            </a:endParaRPr>
          </a:p>
        </p:txBody>
      </p:sp>
      <p:sp>
        <p:nvSpPr>
          <p:cNvPr id="5873" name="CustomShape 126"/>
          <p:cNvSpPr/>
          <p:nvPr/>
        </p:nvSpPr>
        <p:spPr>
          <a:xfrm>
            <a:off x="8453664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359" spc="-1">
              <a:latin typeface="Arial"/>
            </a:endParaRPr>
          </a:p>
        </p:txBody>
      </p:sp>
      <p:sp>
        <p:nvSpPr>
          <p:cNvPr id="5874" name="CustomShape 127"/>
          <p:cNvSpPr/>
          <p:nvPr/>
        </p:nvSpPr>
        <p:spPr>
          <a:xfrm>
            <a:off x="9074176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359" spc="-1">
              <a:latin typeface="Arial"/>
            </a:endParaRPr>
          </a:p>
        </p:txBody>
      </p:sp>
      <p:sp>
        <p:nvSpPr>
          <p:cNvPr id="5875" name="CustomShape 128"/>
          <p:cNvSpPr/>
          <p:nvPr/>
        </p:nvSpPr>
        <p:spPr>
          <a:xfrm>
            <a:off x="9955957" y="2718824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359" spc="-1">
              <a:latin typeface="Arial"/>
            </a:endParaRPr>
          </a:p>
        </p:txBody>
      </p:sp>
      <p:sp>
        <p:nvSpPr>
          <p:cNvPr id="5876" name="CustomShape 129"/>
          <p:cNvSpPr/>
          <p:nvPr/>
        </p:nvSpPr>
        <p:spPr>
          <a:xfrm>
            <a:off x="2738418" y="43520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2359" spc="-1">
              <a:latin typeface="Arial"/>
            </a:endParaRPr>
          </a:p>
        </p:txBody>
      </p:sp>
      <p:sp>
        <p:nvSpPr>
          <p:cNvPr id="5877" name="CustomShape 130"/>
          <p:cNvSpPr/>
          <p:nvPr/>
        </p:nvSpPr>
        <p:spPr>
          <a:xfrm>
            <a:off x="3587541" y="441739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2359" spc="-1">
              <a:latin typeface="Arial"/>
            </a:endParaRPr>
          </a:p>
        </p:txBody>
      </p:sp>
      <p:sp>
        <p:nvSpPr>
          <p:cNvPr id="5878" name="CustomShape 131"/>
          <p:cNvSpPr/>
          <p:nvPr/>
        </p:nvSpPr>
        <p:spPr>
          <a:xfrm>
            <a:off x="4142736" y="441739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2359" spc="-1">
              <a:latin typeface="Arial"/>
            </a:endParaRPr>
          </a:p>
        </p:txBody>
      </p:sp>
      <p:sp>
        <p:nvSpPr>
          <p:cNvPr id="5879" name="CustomShape 132"/>
          <p:cNvSpPr/>
          <p:nvPr/>
        </p:nvSpPr>
        <p:spPr>
          <a:xfrm>
            <a:off x="5024517" y="441739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2359" spc="-1">
              <a:latin typeface="Arial"/>
            </a:endParaRPr>
          </a:p>
        </p:txBody>
      </p:sp>
      <p:sp>
        <p:nvSpPr>
          <p:cNvPr id="5880" name="CustomShape 133"/>
          <p:cNvSpPr/>
          <p:nvPr/>
        </p:nvSpPr>
        <p:spPr>
          <a:xfrm>
            <a:off x="5234511" y="2734827"/>
            <a:ext cx="3971606" cy="2081003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881" name="CustomShape 134"/>
          <p:cNvSpPr/>
          <p:nvPr/>
        </p:nvSpPr>
        <p:spPr>
          <a:xfrm>
            <a:off x="9443871" y="2753116"/>
            <a:ext cx="1045073" cy="1419667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2" name="CustomShape 1"/>
          <p:cNvSpPr/>
          <p:nvPr/>
        </p:nvSpPr>
        <p:spPr>
          <a:xfrm>
            <a:off x="5754108" y="471263"/>
            <a:ext cx="9118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lang="en-US" sz="2359" spc="-1">
              <a:latin typeface="Arial"/>
            </a:endParaRPr>
          </a:p>
        </p:txBody>
      </p:sp>
      <p:sp>
        <p:nvSpPr>
          <p:cNvPr id="5883" name="CustomShape 2"/>
          <p:cNvSpPr/>
          <p:nvPr/>
        </p:nvSpPr>
        <p:spPr>
          <a:xfrm>
            <a:off x="2187142" y="1484005"/>
            <a:ext cx="124363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884" name="CustomShape 3"/>
          <p:cNvSpPr/>
          <p:nvPr/>
        </p:nvSpPr>
        <p:spPr>
          <a:xfrm>
            <a:off x="4407923" y="1484005"/>
            <a:ext cx="117962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885" name="CustomShape 4"/>
          <p:cNvSpPr/>
          <p:nvPr/>
        </p:nvSpPr>
        <p:spPr>
          <a:xfrm>
            <a:off x="7706437" y="1484005"/>
            <a:ext cx="137786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{a,b,c,p}</a:t>
            </a:r>
            <a:endParaRPr lang="en-US" sz="2359" spc="-1">
              <a:latin typeface="Arial"/>
            </a:endParaRPr>
          </a:p>
        </p:txBody>
      </p:sp>
      <p:sp>
        <p:nvSpPr>
          <p:cNvPr id="5886" name="CustomShape 5"/>
          <p:cNvSpPr/>
          <p:nvPr/>
        </p:nvSpPr>
        <p:spPr>
          <a:xfrm>
            <a:off x="1938284" y="237982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887" name="CustomShape 6"/>
          <p:cNvSpPr/>
          <p:nvPr/>
        </p:nvSpPr>
        <p:spPr>
          <a:xfrm>
            <a:off x="2767811" y="2376236"/>
            <a:ext cx="91182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</a:t>
            </a:r>
            <a:endParaRPr lang="en-US" sz="2359" spc="-1">
              <a:latin typeface="Arial"/>
            </a:endParaRPr>
          </a:p>
        </p:txBody>
      </p:sp>
      <p:sp>
        <p:nvSpPr>
          <p:cNvPr id="5888" name="CustomShape 7"/>
          <p:cNvSpPr/>
          <p:nvPr/>
        </p:nvSpPr>
        <p:spPr>
          <a:xfrm>
            <a:off x="3610402" y="237623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889" name="CustomShape 8"/>
          <p:cNvSpPr/>
          <p:nvPr/>
        </p:nvSpPr>
        <p:spPr>
          <a:xfrm>
            <a:off x="4361548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890" name="CustomShape 9"/>
          <p:cNvSpPr/>
          <p:nvPr/>
        </p:nvSpPr>
        <p:spPr>
          <a:xfrm>
            <a:off x="5014719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891" name="CustomShape 10"/>
          <p:cNvSpPr/>
          <p:nvPr/>
        </p:nvSpPr>
        <p:spPr>
          <a:xfrm>
            <a:off x="7823354" y="2376563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892" name="CustomShape 11"/>
          <p:cNvSpPr/>
          <p:nvPr/>
        </p:nvSpPr>
        <p:spPr>
          <a:xfrm>
            <a:off x="8574501" y="2376889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lang="en-US" sz="2359" spc="-1">
              <a:latin typeface="Arial"/>
            </a:endParaRPr>
          </a:p>
        </p:txBody>
      </p:sp>
      <p:sp>
        <p:nvSpPr>
          <p:cNvPr id="5893" name="CustomShape 12"/>
          <p:cNvSpPr/>
          <p:nvPr/>
        </p:nvSpPr>
        <p:spPr>
          <a:xfrm>
            <a:off x="9162355" y="2377216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2359" spc="-1">
              <a:latin typeface="Arial"/>
            </a:endParaRPr>
          </a:p>
        </p:txBody>
      </p:sp>
      <p:sp>
        <p:nvSpPr>
          <p:cNvPr id="5894" name="CustomShape 13"/>
          <p:cNvSpPr/>
          <p:nvPr/>
        </p:nvSpPr>
        <p:spPr>
          <a:xfrm>
            <a:off x="9782867" y="2377542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2359" spc="-1">
              <a:latin typeface="Arial"/>
            </a:endParaRPr>
          </a:p>
        </p:txBody>
      </p:sp>
      <p:sp>
        <p:nvSpPr>
          <p:cNvPr id="5895" name="CustomShape 14"/>
          <p:cNvSpPr/>
          <p:nvPr/>
        </p:nvSpPr>
        <p:spPr>
          <a:xfrm>
            <a:off x="3786758" y="3128363"/>
            <a:ext cx="115023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{A,B}</a:t>
            </a:r>
            <a:endParaRPr lang="en-US" sz="2359" spc="-1">
              <a:latin typeface="Arial"/>
            </a:endParaRPr>
          </a:p>
        </p:txBody>
      </p:sp>
      <p:sp>
        <p:nvSpPr>
          <p:cNvPr id="5896" name="CustomShape 15"/>
          <p:cNvSpPr/>
          <p:nvPr/>
        </p:nvSpPr>
        <p:spPr>
          <a:xfrm>
            <a:off x="3414450" y="4074481"/>
            <a:ext cx="679951" cy="4519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{A}</a:t>
            </a:r>
            <a:endParaRPr lang="en-US" sz="2359" spc="-1">
              <a:latin typeface="Arial"/>
            </a:endParaRPr>
          </a:p>
        </p:txBody>
      </p:sp>
      <p:sp>
        <p:nvSpPr>
          <p:cNvPr id="5897" name="CustomShape 16"/>
          <p:cNvSpPr/>
          <p:nvPr/>
        </p:nvSpPr>
        <p:spPr>
          <a:xfrm>
            <a:off x="4328890" y="4074807"/>
            <a:ext cx="677991" cy="449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{B}</a:t>
            </a:r>
            <a:endParaRPr lang="en-US" sz="2359" spc="-1">
              <a:latin typeface="Arial"/>
            </a:endParaRPr>
          </a:p>
        </p:txBody>
      </p:sp>
      <p:sp>
        <p:nvSpPr>
          <p:cNvPr id="5898" name="CustomShape 17"/>
          <p:cNvSpPr/>
          <p:nvPr/>
        </p:nvSpPr>
        <p:spPr>
          <a:xfrm>
            <a:off x="2110068" y="4923929"/>
            <a:ext cx="1071854" cy="5502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899" name="CustomShape 18"/>
          <p:cNvSpPr/>
          <p:nvPr/>
        </p:nvSpPr>
        <p:spPr>
          <a:xfrm>
            <a:off x="3143384" y="4923929"/>
            <a:ext cx="1127373" cy="44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{a,R}</a:t>
            </a:r>
            <a:endParaRPr lang="en-US" sz="2359" spc="-1">
              <a:latin typeface="Arial"/>
            </a:endParaRPr>
          </a:p>
        </p:txBody>
      </p:sp>
      <p:sp>
        <p:nvSpPr>
          <p:cNvPr id="5900" name="CustomShape 19"/>
          <p:cNvSpPr/>
          <p:nvPr/>
        </p:nvSpPr>
        <p:spPr>
          <a:xfrm>
            <a:off x="4102239" y="4923929"/>
            <a:ext cx="1025478" cy="628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{a,h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1" name="CustomShape 20"/>
          <p:cNvSpPr/>
          <p:nvPr/>
        </p:nvSpPr>
        <p:spPr>
          <a:xfrm>
            <a:off x="5037580" y="4923929"/>
            <a:ext cx="1127373" cy="44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{b,R}</a:t>
            </a:r>
            <a:endParaRPr lang="en-US" sz="2359" spc="-1">
              <a:latin typeface="Arial"/>
            </a:endParaRPr>
          </a:p>
        </p:txBody>
      </p:sp>
      <p:sp>
        <p:nvSpPr>
          <p:cNvPr id="5902" name="CustomShape 21"/>
          <p:cNvSpPr/>
          <p:nvPr/>
        </p:nvSpPr>
        <p:spPr>
          <a:xfrm>
            <a:off x="1783483" y="5773052"/>
            <a:ext cx="745921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3" name="CustomShape 22"/>
          <p:cNvSpPr/>
          <p:nvPr/>
        </p:nvSpPr>
        <p:spPr>
          <a:xfrm>
            <a:off x="3143384" y="5773052"/>
            <a:ext cx="662969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4" name="CustomShape 23"/>
          <p:cNvSpPr/>
          <p:nvPr/>
        </p:nvSpPr>
        <p:spPr>
          <a:xfrm>
            <a:off x="4265532" y="5773052"/>
            <a:ext cx="704771" cy="54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5" name="CustomShape 24"/>
          <p:cNvSpPr/>
          <p:nvPr/>
        </p:nvSpPr>
        <p:spPr>
          <a:xfrm>
            <a:off x="5266190" y="5805710"/>
            <a:ext cx="704771" cy="6286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6" name="CustomShape 25"/>
          <p:cNvSpPr/>
          <p:nvPr/>
        </p:nvSpPr>
        <p:spPr>
          <a:xfrm>
            <a:off x="2306019" y="5740720"/>
            <a:ext cx="709997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7" name="CustomShape 26"/>
          <p:cNvSpPr/>
          <p:nvPr/>
        </p:nvSpPr>
        <p:spPr>
          <a:xfrm>
            <a:off x="3567946" y="5773378"/>
            <a:ext cx="696933" cy="477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{R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8" name="CustomShape 27"/>
          <p:cNvSpPr/>
          <p:nvPr/>
        </p:nvSpPr>
        <p:spPr>
          <a:xfrm>
            <a:off x="4678336" y="5773378"/>
            <a:ext cx="700852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h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c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09" name="CustomShape 28"/>
          <p:cNvSpPr/>
          <p:nvPr/>
        </p:nvSpPr>
        <p:spPr>
          <a:xfrm>
            <a:off x="5756068" y="5806037"/>
            <a:ext cx="743962" cy="4977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{R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0" name="CustomShape 29"/>
          <p:cNvSpPr/>
          <p:nvPr/>
        </p:nvSpPr>
        <p:spPr>
          <a:xfrm>
            <a:off x="6199571" y="3199885"/>
            <a:ext cx="1575448" cy="580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1" name="CustomShape 30"/>
          <p:cNvSpPr/>
          <p:nvPr/>
        </p:nvSpPr>
        <p:spPr>
          <a:xfrm>
            <a:off x="7440596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{a,b,m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2" name="CustomShape 31"/>
          <p:cNvSpPr/>
          <p:nvPr/>
        </p:nvSpPr>
        <p:spPr>
          <a:xfrm>
            <a:off x="9628719" y="3199885"/>
            <a:ext cx="1575448" cy="581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913" name="CustomShape 32"/>
          <p:cNvSpPr/>
          <p:nvPr/>
        </p:nvSpPr>
        <p:spPr>
          <a:xfrm>
            <a:off x="8616304" y="3199885"/>
            <a:ext cx="1335081" cy="49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{a,b,c}</a:t>
            </a:r>
            <a:endParaRPr lang="en-US" sz="2359" spc="-1">
              <a:latin typeface="Arial"/>
            </a:endParaRPr>
          </a:p>
        </p:txBody>
      </p:sp>
      <p:sp>
        <p:nvSpPr>
          <p:cNvPr id="5914" name="CustomShape 33"/>
          <p:cNvSpPr/>
          <p:nvPr/>
        </p:nvSpPr>
        <p:spPr>
          <a:xfrm>
            <a:off x="5007534" y="4063050"/>
            <a:ext cx="678645" cy="753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5" name="CustomShape 34"/>
          <p:cNvSpPr/>
          <p:nvPr/>
        </p:nvSpPr>
        <p:spPr>
          <a:xfrm>
            <a:off x="5500678" y="4063377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6" name="CustomShape 35"/>
          <p:cNvSpPr/>
          <p:nvPr/>
        </p:nvSpPr>
        <p:spPr>
          <a:xfrm>
            <a:off x="5957898" y="4063377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a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7" name="CustomShape 36"/>
          <p:cNvSpPr/>
          <p:nvPr/>
        </p:nvSpPr>
        <p:spPr>
          <a:xfrm>
            <a:off x="6513093" y="4063377"/>
            <a:ext cx="668194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8" name="CustomShape 37"/>
          <p:cNvSpPr/>
          <p:nvPr/>
        </p:nvSpPr>
        <p:spPr>
          <a:xfrm>
            <a:off x="6970313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19" name="CustomShape 38"/>
          <p:cNvSpPr/>
          <p:nvPr/>
        </p:nvSpPr>
        <p:spPr>
          <a:xfrm>
            <a:off x="7427533" y="4063703"/>
            <a:ext cx="806666" cy="489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 </a:t>
            </a:r>
            <a:r>
              <a:rPr lang="en" sz="2359" b="1" spc="-1">
                <a:solidFill>
                  <a:srgbClr val="FF3333"/>
                </a:solidFill>
                <a:latin typeface="Arial"/>
                <a:ea typeface="Arial"/>
              </a:rPr>
              <a:t>m </a:t>
            </a:r>
            <a:r>
              <a:rPr lang="en" sz="2359" b="1" spc="-1" baseline="-25000">
                <a:solidFill>
                  <a:srgbClr val="FF3333"/>
                </a:solidFill>
                <a:latin typeface="Arial"/>
                <a:ea typeface="Arial"/>
              </a:rPr>
              <a:t>b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20" name="CustomShape 39"/>
          <p:cNvSpPr/>
          <p:nvPr/>
        </p:nvSpPr>
        <p:spPr>
          <a:xfrm>
            <a:off x="8048045" y="4063050"/>
            <a:ext cx="691708" cy="460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21" name="CustomShape 40"/>
          <p:cNvSpPr/>
          <p:nvPr/>
        </p:nvSpPr>
        <p:spPr>
          <a:xfrm>
            <a:off x="8472606" y="4063377"/>
            <a:ext cx="683217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22" name="CustomShape 41"/>
          <p:cNvSpPr/>
          <p:nvPr/>
        </p:nvSpPr>
        <p:spPr>
          <a:xfrm>
            <a:off x="8897167" y="4063377"/>
            <a:ext cx="672113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923" name="CustomShape 42"/>
          <p:cNvSpPr/>
          <p:nvPr/>
        </p:nvSpPr>
        <p:spPr>
          <a:xfrm>
            <a:off x="9354387" y="4063377"/>
            <a:ext cx="712609" cy="417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{a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24" name="CustomShape 43"/>
          <p:cNvSpPr/>
          <p:nvPr/>
        </p:nvSpPr>
        <p:spPr>
          <a:xfrm>
            <a:off x="9746289" y="4063703"/>
            <a:ext cx="683217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{b </a:t>
            </a:r>
            <a:r>
              <a:rPr lang="en" sz="2359" b="1" spc="-1" baseline="30000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2359" spc="-1">
              <a:latin typeface="Arial"/>
            </a:endParaRPr>
          </a:p>
        </p:txBody>
      </p:sp>
      <p:sp>
        <p:nvSpPr>
          <p:cNvPr id="5925" name="CustomShape 44"/>
          <p:cNvSpPr/>
          <p:nvPr/>
        </p:nvSpPr>
        <p:spPr>
          <a:xfrm>
            <a:off x="10203509" y="4063703"/>
            <a:ext cx="594386" cy="4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{c}</a:t>
            </a:r>
            <a:endParaRPr lang="en-US" sz="2359" spc="-1">
              <a:latin typeface="Arial"/>
            </a:endParaRPr>
          </a:p>
        </p:txBody>
      </p:sp>
      <p:sp>
        <p:nvSpPr>
          <p:cNvPr id="5926" name="CustomShape 45"/>
          <p:cNvSpPr/>
          <p:nvPr/>
        </p:nvSpPr>
        <p:spPr>
          <a:xfrm flipH="1">
            <a:off x="3016016" y="889293"/>
            <a:ext cx="2736786" cy="5940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27" name="CustomShape 46"/>
          <p:cNvSpPr/>
          <p:nvPr/>
        </p:nvSpPr>
        <p:spPr>
          <a:xfrm flipH="1">
            <a:off x="5006881" y="910521"/>
            <a:ext cx="920318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28" name="CustomShape 47"/>
          <p:cNvSpPr/>
          <p:nvPr/>
        </p:nvSpPr>
        <p:spPr>
          <a:xfrm>
            <a:off x="6124456" y="877862"/>
            <a:ext cx="2200533" cy="60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29" name="CustomShape 48"/>
          <p:cNvSpPr/>
          <p:nvPr/>
        </p:nvSpPr>
        <p:spPr>
          <a:xfrm>
            <a:off x="5754109" y="961795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Or</a:t>
            </a:r>
            <a:endParaRPr lang="en-US" sz="1996" spc="-1">
              <a:latin typeface="Arial"/>
            </a:endParaRPr>
          </a:p>
        </p:txBody>
      </p:sp>
      <p:sp>
        <p:nvSpPr>
          <p:cNvPr id="5930" name="CustomShape 49"/>
          <p:cNvSpPr/>
          <p:nvPr/>
        </p:nvSpPr>
        <p:spPr>
          <a:xfrm>
            <a:off x="3881468" y="82397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2359" spc="-1">
              <a:latin typeface="Arial"/>
            </a:endParaRPr>
          </a:p>
        </p:txBody>
      </p:sp>
      <p:sp>
        <p:nvSpPr>
          <p:cNvPr id="5931" name="CustomShape 50"/>
          <p:cNvSpPr/>
          <p:nvPr/>
        </p:nvSpPr>
        <p:spPr>
          <a:xfrm>
            <a:off x="4828565" y="9222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5932" name="CustomShape 51"/>
          <p:cNvSpPr/>
          <p:nvPr/>
        </p:nvSpPr>
        <p:spPr>
          <a:xfrm>
            <a:off x="6951371" y="69366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2359" spc="-1">
              <a:latin typeface="Arial"/>
            </a:endParaRPr>
          </a:p>
        </p:txBody>
      </p:sp>
      <p:sp>
        <p:nvSpPr>
          <p:cNvPr id="5933" name="CustomShape 52"/>
          <p:cNvSpPr/>
          <p:nvPr/>
        </p:nvSpPr>
        <p:spPr>
          <a:xfrm flipH="1">
            <a:off x="2103536" y="1973883"/>
            <a:ext cx="505554" cy="5728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34" name="CustomShape 53"/>
          <p:cNvSpPr/>
          <p:nvPr/>
        </p:nvSpPr>
        <p:spPr>
          <a:xfrm>
            <a:off x="2610397" y="1973883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35" name="CustomShape 54"/>
          <p:cNvSpPr/>
          <p:nvPr/>
        </p:nvSpPr>
        <p:spPr>
          <a:xfrm>
            <a:off x="2485315" y="2128031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36" name="CustomShape 55"/>
          <p:cNvSpPr/>
          <p:nvPr/>
        </p:nvSpPr>
        <p:spPr>
          <a:xfrm flipH="1">
            <a:off x="3845543" y="1842269"/>
            <a:ext cx="902682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37" name="CustomShape 56"/>
          <p:cNvSpPr/>
          <p:nvPr/>
        </p:nvSpPr>
        <p:spPr>
          <a:xfrm flipH="1">
            <a:off x="4426212" y="1824960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38" name="CustomShape 57"/>
          <p:cNvSpPr/>
          <p:nvPr/>
        </p:nvSpPr>
        <p:spPr>
          <a:xfrm>
            <a:off x="4933073" y="1915097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39" name="CustomShape 58"/>
          <p:cNvSpPr/>
          <p:nvPr/>
        </p:nvSpPr>
        <p:spPr>
          <a:xfrm flipH="1">
            <a:off x="4260307" y="2737440"/>
            <a:ext cx="828874" cy="4970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0" name="CustomShape 59"/>
          <p:cNvSpPr/>
          <p:nvPr/>
        </p:nvSpPr>
        <p:spPr>
          <a:xfrm flipH="1">
            <a:off x="3577090" y="3527450"/>
            <a:ext cx="630637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1" name="CustomShape 60"/>
          <p:cNvSpPr/>
          <p:nvPr/>
        </p:nvSpPr>
        <p:spPr>
          <a:xfrm>
            <a:off x="4209033" y="3527450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2" name="CustomShape 61"/>
          <p:cNvSpPr/>
          <p:nvPr/>
        </p:nvSpPr>
        <p:spPr>
          <a:xfrm>
            <a:off x="4083951" y="3681598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99FF66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3" name="CustomShape 62"/>
          <p:cNvSpPr/>
          <p:nvPr/>
        </p:nvSpPr>
        <p:spPr>
          <a:xfrm>
            <a:off x="2785447" y="2073818"/>
            <a:ext cx="1575448" cy="364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996" spc="-1">
                <a:solidFill>
                  <a:srgbClr val="FF950E"/>
                </a:solidFill>
                <a:latin typeface="Arial"/>
                <a:ea typeface="Arial"/>
              </a:rPr>
              <a:t>And</a:t>
            </a:r>
            <a:endParaRPr lang="en-US" sz="1996" spc="-1">
              <a:latin typeface="Arial"/>
            </a:endParaRPr>
          </a:p>
        </p:txBody>
      </p:sp>
      <p:sp>
        <p:nvSpPr>
          <p:cNvPr id="5944" name="CustomShape 63"/>
          <p:cNvSpPr/>
          <p:nvPr/>
        </p:nvSpPr>
        <p:spPr>
          <a:xfrm flipH="1">
            <a:off x="8088868" y="1861538"/>
            <a:ext cx="235468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5" name="CustomShape 64"/>
          <p:cNvSpPr/>
          <p:nvPr/>
        </p:nvSpPr>
        <p:spPr>
          <a:xfrm>
            <a:off x="8325643" y="1861538"/>
            <a:ext cx="343894" cy="6456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6" name="CustomShape 65"/>
          <p:cNvSpPr/>
          <p:nvPr/>
        </p:nvSpPr>
        <p:spPr>
          <a:xfrm>
            <a:off x="8408595" y="1861538"/>
            <a:ext cx="876882" cy="5339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7" name="CustomShape 66"/>
          <p:cNvSpPr/>
          <p:nvPr/>
        </p:nvSpPr>
        <p:spPr>
          <a:xfrm>
            <a:off x="8408595" y="1861538"/>
            <a:ext cx="1474860" cy="454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8" name="CustomShape 67"/>
          <p:cNvSpPr/>
          <p:nvPr/>
        </p:nvSpPr>
        <p:spPr>
          <a:xfrm>
            <a:off x="4608447" y="1990865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49" name="CustomShape 68"/>
          <p:cNvSpPr/>
          <p:nvPr/>
        </p:nvSpPr>
        <p:spPr>
          <a:xfrm>
            <a:off x="8266204" y="1902034"/>
            <a:ext cx="403660" cy="241673"/>
          </a:xfrm>
          <a:custGeom>
            <a:avLst/>
            <a:gdLst/>
            <a:ahLst/>
            <a:cxnLst/>
            <a:rect l="l" t="t" r="r" b="b"/>
            <a:pathLst>
              <a:path w="1238" h="742">
                <a:moveTo>
                  <a:pt x="0" y="484"/>
                </a:moveTo>
                <a:lnTo>
                  <a:pt x="436" y="741"/>
                </a:lnTo>
                <a:lnTo>
                  <a:pt x="944" y="526"/>
                </a:lnTo>
                <a:lnTo>
                  <a:pt x="1237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0" name="CustomShape 69"/>
          <p:cNvSpPr/>
          <p:nvPr/>
        </p:nvSpPr>
        <p:spPr>
          <a:xfrm flipH="1">
            <a:off x="9033027" y="2737440"/>
            <a:ext cx="235468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1" name="CustomShape 70"/>
          <p:cNvSpPr/>
          <p:nvPr/>
        </p:nvSpPr>
        <p:spPr>
          <a:xfrm flipH="1">
            <a:off x="7993179" y="2737440"/>
            <a:ext cx="1275316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2" name="CustomShape 71"/>
          <p:cNvSpPr/>
          <p:nvPr/>
        </p:nvSpPr>
        <p:spPr>
          <a:xfrm flipH="1">
            <a:off x="6914793" y="2737440"/>
            <a:ext cx="2246255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3" name="CustomShape 72"/>
          <p:cNvSpPr/>
          <p:nvPr/>
        </p:nvSpPr>
        <p:spPr>
          <a:xfrm>
            <a:off x="9901744" y="2802757"/>
            <a:ext cx="165252" cy="4617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4" name="CustomShape 73"/>
          <p:cNvSpPr/>
          <p:nvPr/>
        </p:nvSpPr>
        <p:spPr>
          <a:xfrm flipH="1">
            <a:off x="5836408" y="3577418"/>
            <a:ext cx="988248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5" name="CustomShape 74"/>
          <p:cNvSpPr/>
          <p:nvPr/>
        </p:nvSpPr>
        <p:spPr>
          <a:xfrm flipH="1">
            <a:off x="6410546" y="3577417"/>
            <a:ext cx="414110" cy="6629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6" name="CustomShape 75"/>
          <p:cNvSpPr/>
          <p:nvPr/>
        </p:nvSpPr>
        <p:spPr>
          <a:xfrm flipH="1">
            <a:off x="5338692" y="3577418"/>
            <a:ext cx="1485964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7" name="CustomShape 76"/>
          <p:cNvSpPr/>
          <p:nvPr/>
        </p:nvSpPr>
        <p:spPr>
          <a:xfrm>
            <a:off x="6396829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8" name="CustomShape 77"/>
          <p:cNvSpPr/>
          <p:nvPr/>
        </p:nvSpPr>
        <p:spPr>
          <a:xfrm flipH="1">
            <a:off x="7329557" y="3594727"/>
            <a:ext cx="644027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59" name="CustomShape 78"/>
          <p:cNvSpPr/>
          <p:nvPr/>
        </p:nvSpPr>
        <p:spPr>
          <a:xfrm flipH="1">
            <a:off x="7827273" y="3594727"/>
            <a:ext cx="146310" cy="552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0" name="CustomShape 79"/>
          <p:cNvSpPr/>
          <p:nvPr/>
        </p:nvSpPr>
        <p:spPr>
          <a:xfrm flipH="1">
            <a:off x="6825309" y="3577418"/>
            <a:ext cx="1148275" cy="5695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1" name="CustomShape 80"/>
          <p:cNvSpPr/>
          <p:nvPr/>
        </p:nvSpPr>
        <p:spPr>
          <a:xfrm>
            <a:off x="7670512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2" name="CustomShape 81"/>
          <p:cNvSpPr/>
          <p:nvPr/>
        </p:nvSpPr>
        <p:spPr>
          <a:xfrm flipH="1">
            <a:off x="8439294" y="3594727"/>
            <a:ext cx="775314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3" name="CustomShape 82"/>
          <p:cNvSpPr/>
          <p:nvPr/>
        </p:nvSpPr>
        <p:spPr>
          <a:xfrm flipH="1">
            <a:off x="8822705" y="3577418"/>
            <a:ext cx="484000" cy="4853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4" name="CustomShape 83"/>
          <p:cNvSpPr/>
          <p:nvPr/>
        </p:nvSpPr>
        <p:spPr>
          <a:xfrm>
            <a:off x="9308011" y="3594727"/>
            <a:ext cx="327" cy="467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5" name="CustomShape 84"/>
          <p:cNvSpPr/>
          <p:nvPr/>
        </p:nvSpPr>
        <p:spPr>
          <a:xfrm>
            <a:off x="9042171" y="3743323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6" name="CustomShape 85"/>
          <p:cNvSpPr/>
          <p:nvPr/>
        </p:nvSpPr>
        <p:spPr>
          <a:xfrm flipH="1">
            <a:off x="9703833" y="3627385"/>
            <a:ext cx="490531" cy="5195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7" name="CustomShape 86"/>
          <p:cNvSpPr/>
          <p:nvPr/>
        </p:nvSpPr>
        <p:spPr>
          <a:xfrm flipH="1">
            <a:off x="10066996" y="3610076"/>
            <a:ext cx="219465" cy="5369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8" name="CustomShape 87"/>
          <p:cNvSpPr/>
          <p:nvPr/>
        </p:nvSpPr>
        <p:spPr>
          <a:xfrm>
            <a:off x="10379212" y="3700214"/>
            <a:ext cx="239714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69" name="CustomShape 88"/>
          <p:cNvSpPr/>
          <p:nvPr/>
        </p:nvSpPr>
        <p:spPr>
          <a:xfrm>
            <a:off x="10054586" y="3775982"/>
            <a:ext cx="324299" cy="87525"/>
          </a:xfrm>
          <a:custGeom>
            <a:avLst/>
            <a:gdLst/>
            <a:ahLst/>
            <a:cxnLst/>
            <a:rect l="l" t="t" r="r" b="b"/>
            <a:pathLst>
              <a:path w="995" h="270">
                <a:moveTo>
                  <a:pt x="0" y="12"/>
                </a:moveTo>
                <a:lnTo>
                  <a:pt x="383" y="269"/>
                </a:lnTo>
                <a:lnTo>
                  <a:pt x="714" y="269"/>
                </a:lnTo>
                <a:lnTo>
                  <a:pt x="994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0" name="CustomShape 89"/>
          <p:cNvSpPr/>
          <p:nvPr/>
        </p:nvSpPr>
        <p:spPr>
          <a:xfrm flipH="1">
            <a:off x="2518300" y="4471935"/>
            <a:ext cx="1151214" cy="4513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1" name="CustomShape 90"/>
          <p:cNvSpPr/>
          <p:nvPr/>
        </p:nvSpPr>
        <p:spPr>
          <a:xfrm flipH="1">
            <a:off x="3675719" y="4471935"/>
            <a:ext cx="124429" cy="4611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99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2" name="CustomShape 91"/>
          <p:cNvSpPr/>
          <p:nvPr/>
        </p:nvSpPr>
        <p:spPr>
          <a:xfrm flipH="1">
            <a:off x="4475853" y="4439277"/>
            <a:ext cx="198564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3" name="CustomShape 92"/>
          <p:cNvSpPr/>
          <p:nvPr/>
        </p:nvSpPr>
        <p:spPr>
          <a:xfrm>
            <a:off x="4675723" y="4439276"/>
            <a:ext cx="754739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4" name="CustomShape 93"/>
          <p:cNvSpPr/>
          <p:nvPr/>
        </p:nvSpPr>
        <p:spPr>
          <a:xfrm>
            <a:off x="4509165" y="5308974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5" name="CustomShape 94"/>
          <p:cNvSpPr/>
          <p:nvPr/>
        </p:nvSpPr>
        <p:spPr>
          <a:xfrm>
            <a:off x="4509165" y="5308974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6" name="CustomShape 95"/>
          <p:cNvSpPr/>
          <p:nvPr/>
        </p:nvSpPr>
        <p:spPr>
          <a:xfrm>
            <a:off x="4485324" y="5529092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7" name="CustomShape 96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8" name="CustomShape 97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79" name="CustomShape 98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0" name="CustomShape 99"/>
          <p:cNvSpPr/>
          <p:nvPr/>
        </p:nvSpPr>
        <p:spPr>
          <a:xfrm>
            <a:off x="5850778" y="7840991"/>
            <a:ext cx="327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1" name="CustomShape 10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2" name="CustomShape 10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3" name="CustomShape 10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4" name="CustomShape 103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5" name="CustomShape 104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6" name="CustomShape 105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7" name="CustomShape 106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8" name="CustomShape 107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89" name="CustomShape 108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0" name="CustomShape 109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1" name="CustomShape 110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2" name="CustomShape 111"/>
          <p:cNvSpPr/>
          <p:nvPr/>
        </p:nvSpPr>
        <p:spPr>
          <a:xfrm>
            <a:off x="5826937" y="8061109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3" name="CustomShape 112"/>
          <p:cNvSpPr/>
          <p:nvPr/>
        </p:nvSpPr>
        <p:spPr>
          <a:xfrm>
            <a:off x="5850778" y="7840991"/>
            <a:ext cx="461139" cy="5800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4" name="CustomShape 113"/>
          <p:cNvSpPr/>
          <p:nvPr/>
        </p:nvSpPr>
        <p:spPr>
          <a:xfrm>
            <a:off x="5458875" y="5260966"/>
            <a:ext cx="544745" cy="5444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5" name="CustomShape 114"/>
          <p:cNvSpPr/>
          <p:nvPr/>
        </p:nvSpPr>
        <p:spPr>
          <a:xfrm>
            <a:off x="5458875" y="5260966"/>
            <a:ext cx="128675" cy="54441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6" name="CustomShape 115"/>
          <p:cNvSpPr/>
          <p:nvPr/>
        </p:nvSpPr>
        <p:spPr>
          <a:xfrm>
            <a:off x="5500352" y="5481084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99FF66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7" name="CustomShape 116"/>
          <p:cNvSpPr/>
          <p:nvPr/>
        </p:nvSpPr>
        <p:spPr>
          <a:xfrm flipH="1">
            <a:off x="3430780" y="5321057"/>
            <a:ext cx="140758" cy="5365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8" name="CustomShape 117"/>
          <p:cNvSpPr/>
          <p:nvPr/>
        </p:nvSpPr>
        <p:spPr>
          <a:xfrm>
            <a:off x="3572844" y="5321057"/>
            <a:ext cx="322666" cy="514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99FF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5999" name="CustomShape 118"/>
          <p:cNvSpPr/>
          <p:nvPr/>
        </p:nvSpPr>
        <p:spPr>
          <a:xfrm>
            <a:off x="3513079" y="5475206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99FF66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00" name="CustomShape 119"/>
          <p:cNvSpPr/>
          <p:nvPr/>
        </p:nvSpPr>
        <p:spPr>
          <a:xfrm flipH="1">
            <a:off x="2020583" y="5308974"/>
            <a:ext cx="547684" cy="4634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01" name="CustomShape 120"/>
          <p:cNvSpPr/>
          <p:nvPr/>
        </p:nvSpPr>
        <p:spPr>
          <a:xfrm>
            <a:off x="2569574" y="5308974"/>
            <a:ext cx="114631" cy="4310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02" name="CustomShape 121"/>
          <p:cNvSpPr/>
          <p:nvPr/>
        </p:nvSpPr>
        <p:spPr>
          <a:xfrm>
            <a:off x="2379174" y="5463122"/>
            <a:ext cx="222731" cy="111366"/>
          </a:xfrm>
          <a:custGeom>
            <a:avLst/>
            <a:gdLst/>
            <a:ahLst/>
            <a:cxnLst/>
            <a:rect l="l" t="t" r="r" b="b"/>
            <a:pathLst>
              <a:path w="684" h="343">
                <a:moveTo>
                  <a:pt x="0" y="85"/>
                </a:moveTo>
                <a:lnTo>
                  <a:pt x="383" y="342"/>
                </a:lnTo>
                <a:lnTo>
                  <a:pt x="683" y="85"/>
                </a:lnTo>
                <a:lnTo>
                  <a:pt x="683" y="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03" name="CustomShape 122"/>
          <p:cNvSpPr/>
          <p:nvPr/>
        </p:nvSpPr>
        <p:spPr>
          <a:xfrm>
            <a:off x="6357638" y="5308974"/>
            <a:ext cx="4312888" cy="1268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Optimal trace: 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7 </a:t>
            </a: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8 </a:t>
            </a: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4 </a:t>
            </a: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13 </a:t>
            </a: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or 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8 </a:t>
            </a: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7 </a:t>
            </a: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4 </a:t>
            </a:r>
            <a:r>
              <a:rPr lang="en" sz="2359" i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i="1" spc="-1" baseline="-25000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2359" spc="-1">
              <a:latin typeface="Arial"/>
            </a:endParaRPr>
          </a:p>
        </p:txBody>
      </p:sp>
      <p:sp>
        <p:nvSpPr>
          <p:cNvPr id="6004" name="CustomShape 123"/>
          <p:cNvSpPr/>
          <p:nvPr/>
        </p:nvSpPr>
        <p:spPr>
          <a:xfrm>
            <a:off x="1938284" y="5226"/>
            <a:ext cx="7133280" cy="803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2540" spc="-1">
                <a:solidFill>
                  <a:srgbClr val="000000"/>
                </a:solidFill>
                <a:latin typeface="Arial"/>
                <a:ea typeface="Arial"/>
              </a:rPr>
              <a:t>And-Or Backward Inference Graph</a:t>
            </a:r>
            <a:endParaRPr lang="en-US" sz="2540" spc="-1">
              <a:latin typeface="Arial"/>
            </a:endParaRPr>
          </a:p>
        </p:txBody>
      </p:sp>
      <p:sp>
        <p:nvSpPr>
          <p:cNvPr id="6005" name="CustomShape 124"/>
          <p:cNvSpPr/>
          <p:nvPr/>
        </p:nvSpPr>
        <p:spPr>
          <a:xfrm>
            <a:off x="4175394" y="265318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2359" spc="-1">
              <a:latin typeface="Arial"/>
            </a:endParaRPr>
          </a:p>
        </p:txBody>
      </p:sp>
      <p:sp>
        <p:nvSpPr>
          <p:cNvPr id="6006" name="CustomShape 125"/>
          <p:cNvSpPr/>
          <p:nvPr/>
        </p:nvSpPr>
        <p:spPr>
          <a:xfrm>
            <a:off x="7637200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2359" spc="-1">
              <a:latin typeface="Arial"/>
            </a:endParaRPr>
          </a:p>
        </p:txBody>
      </p:sp>
      <p:sp>
        <p:nvSpPr>
          <p:cNvPr id="6007" name="CustomShape 126"/>
          <p:cNvSpPr/>
          <p:nvPr/>
        </p:nvSpPr>
        <p:spPr>
          <a:xfrm>
            <a:off x="8453664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2359" spc="-1">
              <a:latin typeface="Arial"/>
            </a:endParaRPr>
          </a:p>
        </p:txBody>
      </p:sp>
      <p:sp>
        <p:nvSpPr>
          <p:cNvPr id="6008" name="CustomShape 127"/>
          <p:cNvSpPr/>
          <p:nvPr/>
        </p:nvSpPr>
        <p:spPr>
          <a:xfrm>
            <a:off x="9074176" y="2784141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2359" spc="-1">
              <a:latin typeface="Arial"/>
            </a:endParaRPr>
          </a:p>
        </p:txBody>
      </p:sp>
      <p:sp>
        <p:nvSpPr>
          <p:cNvPr id="6009" name="CustomShape 128"/>
          <p:cNvSpPr/>
          <p:nvPr/>
        </p:nvSpPr>
        <p:spPr>
          <a:xfrm>
            <a:off x="9955957" y="2718824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2359" spc="-1">
              <a:latin typeface="Arial"/>
            </a:endParaRPr>
          </a:p>
        </p:txBody>
      </p:sp>
      <p:sp>
        <p:nvSpPr>
          <p:cNvPr id="6010" name="CustomShape 129"/>
          <p:cNvSpPr/>
          <p:nvPr/>
        </p:nvSpPr>
        <p:spPr>
          <a:xfrm>
            <a:off x="2738418" y="4352078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2359" spc="-1">
              <a:latin typeface="Arial"/>
            </a:endParaRPr>
          </a:p>
        </p:txBody>
      </p:sp>
      <p:sp>
        <p:nvSpPr>
          <p:cNvPr id="6011" name="CustomShape 130"/>
          <p:cNvSpPr/>
          <p:nvPr/>
        </p:nvSpPr>
        <p:spPr>
          <a:xfrm>
            <a:off x="3620199" y="441739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2359" spc="-1">
              <a:latin typeface="Arial"/>
            </a:endParaRPr>
          </a:p>
        </p:txBody>
      </p:sp>
      <p:sp>
        <p:nvSpPr>
          <p:cNvPr id="6012" name="CustomShape 131"/>
          <p:cNvSpPr/>
          <p:nvPr/>
        </p:nvSpPr>
        <p:spPr>
          <a:xfrm>
            <a:off x="4142736" y="441739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2359" spc="-1">
              <a:latin typeface="Arial"/>
            </a:endParaRPr>
          </a:p>
        </p:txBody>
      </p:sp>
      <p:sp>
        <p:nvSpPr>
          <p:cNvPr id="6013" name="CustomShape 132"/>
          <p:cNvSpPr/>
          <p:nvPr/>
        </p:nvSpPr>
        <p:spPr>
          <a:xfrm>
            <a:off x="5024517" y="4417395"/>
            <a:ext cx="497063" cy="493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n" sz="2359" b="1" spc="-1" baseline="-25000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2359" spc="-1">
              <a:latin typeface="Arial"/>
            </a:endParaRPr>
          </a:p>
        </p:txBody>
      </p:sp>
      <p:sp>
        <p:nvSpPr>
          <p:cNvPr id="6014" name="CustomShape 133"/>
          <p:cNvSpPr/>
          <p:nvPr/>
        </p:nvSpPr>
        <p:spPr>
          <a:xfrm>
            <a:off x="5234511" y="2734827"/>
            <a:ext cx="3971606" cy="2081003"/>
          </a:xfrm>
          <a:custGeom>
            <a:avLst/>
            <a:gdLst/>
            <a:ahLst/>
            <a:cxnLst/>
            <a:rect l="l" t="t" r="r" b="b"/>
            <a:pathLst>
              <a:path w="12163" h="6374">
                <a:moveTo>
                  <a:pt x="12162" y="5292"/>
                </a:moveTo>
                <a:cubicBezTo>
                  <a:pt x="11660" y="5638"/>
                  <a:pt x="11093" y="5906"/>
                  <a:pt x="10498" y="5975"/>
                </a:cubicBezTo>
                <a:cubicBezTo>
                  <a:pt x="10002" y="6032"/>
                  <a:pt x="9587" y="6212"/>
                  <a:pt x="9090" y="6231"/>
                </a:cubicBezTo>
                <a:cubicBezTo>
                  <a:pt x="8560" y="6251"/>
                  <a:pt x="8036" y="6280"/>
                  <a:pt x="7511" y="6274"/>
                </a:cubicBezTo>
                <a:cubicBezTo>
                  <a:pt x="6980" y="6266"/>
                  <a:pt x="6433" y="6373"/>
                  <a:pt x="5932" y="6103"/>
                </a:cubicBezTo>
                <a:cubicBezTo>
                  <a:pt x="5322" y="5774"/>
                  <a:pt x="4624" y="5620"/>
                  <a:pt x="4097" y="5120"/>
                </a:cubicBezTo>
                <a:cubicBezTo>
                  <a:pt x="3503" y="4559"/>
                  <a:pt x="2733" y="4203"/>
                  <a:pt x="2219" y="3542"/>
                </a:cubicBezTo>
                <a:cubicBezTo>
                  <a:pt x="1789" y="2988"/>
                  <a:pt x="1358" y="2438"/>
                  <a:pt x="939" y="1878"/>
                </a:cubicBezTo>
                <a:cubicBezTo>
                  <a:pt x="633" y="1469"/>
                  <a:pt x="586" y="964"/>
                  <a:pt x="299" y="554"/>
                </a:cubicBezTo>
                <a:lnTo>
                  <a:pt x="43" y="86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15" name="CustomShape 134"/>
          <p:cNvSpPr/>
          <p:nvPr/>
        </p:nvSpPr>
        <p:spPr>
          <a:xfrm>
            <a:off x="9443871" y="2753116"/>
            <a:ext cx="1045073" cy="1419667"/>
          </a:xfrm>
          <a:custGeom>
            <a:avLst/>
            <a:gdLst/>
            <a:ahLst/>
            <a:cxnLst/>
            <a:rect l="l" t="t" r="r" b="b"/>
            <a:pathLst>
              <a:path w="3202" h="4349">
                <a:moveTo>
                  <a:pt x="3201" y="4182"/>
                </a:moveTo>
                <a:cubicBezTo>
                  <a:pt x="2589" y="4348"/>
                  <a:pt x="2128" y="3768"/>
                  <a:pt x="1665" y="3500"/>
                </a:cubicBezTo>
                <a:cubicBezTo>
                  <a:pt x="1173" y="3214"/>
                  <a:pt x="958" y="2741"/>
                  <a:pt x="811" y="2262"/>
                </a:cubicBezTo>
                <a:cubicBezTo>
                  <a:pt x="671" y="1805"/>
                  <a:pt x="656" y="1314"/>
                  <a:pt x="427" y="897"/>
                </a:cubicBezTo>
                <a:lnTo>
                  <a:pt x="128" y="427"/>
                </a:lnTo>
                <a:lnTo>
                  <a:pt x="0" y="0"/>
                </a:lnTo>
              </a:path>
            </a:pathLst>
          </a:custGeom>
          <a:noFill/>
          <a:ln w="36720">
            <a:solidFill>
              <a:srgbClr val="FF3399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7" name="CustomShape 2"/>
          <p:cNvSpPr/>
          <p:nvPr/>
        </p:nvSpPr>
        <p:spPr>
          <a:xfrm>
            <a:off x="2092106" y="1295239"/>
            <a:ext cx="8228974" cy="4533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8630">
              <a:buClr>
                <a:srgbClr val="000000"/>
              </a:buClr>
            </a:pPr>
            <a:endParaRPr lang="en-US" sz="1814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BD05655D-2A63-6C2A-6DFB-5CDB22AD8FD6}"/>
              </a:ext>
            </a:extLst>
          </p:cNvPr>
          <p:cNvSpPr/>
          <p:nvPr/>
        </p:nvSpPr>
        <p:spPr>
          <a:xfrm>
            <a:off x="1394356" y="658969"/>
            <a:ext cx="8228974" cy="114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</a:rPr>
              <a:t>Backward chaining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874FE-2F16-1529-9D98-C783FF61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16" y="2087406"/>
            <a:ext cx="10358967" cy="41116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GB" sz="2000" dirty="0"/>
              <a:t>Backward chaining= performing a depth-first search on an AND-OR backward inference graph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OPEN (open set):</a:t>
            </a:r>
            <a:r>
              <a:rPr lang="en-GB" sz="2000" dirty="0"/>
              <a:t> the set of events (propositions) that still need to be inferred.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CLOSE (closed set):</a:t>
            </a:r>
            <a:r>
              <a:rPr lang="en-GB" sz="2000" dirty="0"/>
              <a:t> the derivation trace.</a:t>
            </a:r>
          </a:p>
          <a:p>
            <a:pPr>
              <a:spcBef>
                <a:spcPts val="0"/>
              </a:spcBef>
              <a:buNone/>
            </a:pPr>
            <a:r>
              <a:rPr lang="en-GB" sz="2000" dirty="0"/>
              <a:t>Simulating the backward inference algorithm on an AND-OR backward inference graph</a:t>
            </a:r>
          </a:p>
          <a:p>
            <a:pPr>
              <a:spcBef>
                <a:spcPts val="0"/>
              </a:spcBef>
              <a:buNone/>
            </a:pPr>
            <a:r>
              <a:rPr lang="en-GB" sz="2000" dirty="0"/>
              <a:t>Explanation of objects in the algorithm: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Goal:</a:t>
            </a:r>
            <a:r>
              <a:rPr lang="en-GB" sz="2000" dirty="0"/>
              <a:t> the set of events that need to be proved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Event:</a:t>
            </a:r>
            <a:r>
              <a:rPr lang="en-GB" sz="2000" dirty="0"/>
              <a:t> the current event being inferred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Rule:</a:t>
            </a:r>
            <a:r>
              <a:rPr lang="en-GB" sz="2000" dirty="0"/>
              <a:t> the rule currently used to infer the event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Trace:</a:t>
            </a:r>
            <a:r>
              <a:rPr lang="en-GB" sz="2000" dirty="0"/>
              <a:t> the derivation trace, i.e., the set of rules that have been used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Broken event:</a:t>
            </a:r>
            <a:r>
              <a:rPr lang="en-GB" sz="2000" dirty="0"/>
              <a:t> an event that cannot be inferred using the current rule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Broken rule:</a:t>
            </a:r>
            <a:r>
              <a:rPr lang="en-GB" sz="2000" dirty="0"/>
              <a:t> the rule that was used for the broken event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Replacement rule:</a:t>
            </a:r>
            <a:r>
              <a:rPr lang="en-GB" sz="2000" dirty="0"/>
              <a:t> another rule used to try to infer the broken event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000" b="1" dirty="0"/>
              <a:t>Back:</a:t>
            </a:r>
            <a:r>
              <a:rPr lang="en-GB" sz="2000" dirty="0"/>
              <a:t> a flag indicating whether backtracking search is being performed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8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19" name="Table 2"/>
          <p:cNvGraphicFramePr/>
          <p:nvPr/>
        </p:nvGraphicFramePr>
        <p:xfrm>
          <a:off x="1980740" y="984329"/>
          <a:ext cx="8229302" cy="4940314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7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7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7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7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7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0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21" name="Table 2"/>
          <p:cNvGraphicFramePr/>
          <p:nvPr/>
        </p:nvGraphicFramePr>
        <p:xfrm>
          <a:off x="1980740" y="984329"/>
          <a:ext cx="8229302" cy="4764284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2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23" name="Table 2"/>
          <p:cNvGraphicFramePr/>
          <p:nvPr/>
        </p:nvGraphicFramePr>
        <p:xfrm>
          <a:off x="1980740" y="984329"/>
          <a:ext cx="8229302" cy="4825029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25" name="Table 2"/>
          <p:cNvGraphicFramePr/>
          <p:nvPr/>
        </p:nvGraphicFramePr>
        <p:xfrm>
          <a:off x="1980740" y="984329"/>
          <a:ext cx="8229302" cy="4825029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26" name="CustomShape 3"/>
          <p:cNvSpPr/>
          <p:nvPr/>
        </p:nvSpPr>
        <p:spPr>
          <a:xfrm>
            <a:off x="5090487" y="2571535"/>
            <a:ext cx="2005235" cy="3037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B0D54-C820-FE68-36D3-54AD15D3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CustomShape 2">
            <a:extLst>
              <a:ext uri="{FF2B5EF4-FFF2-40B4-BE49-F238E27FC236}">
                <a16:creationId xmlns:a16="http://schemas.microsoft.com/office/drawing/2014/main" id="{F868A92D-E0B9-E15B-F467-53A8D804D469}"/>
              </a:ext>
            </a:extLst>
          </p:cNvPr>
          <p:cNvSpPr/>
          <p:nvPr/>
        </p:nvSpPr>
        <p:spPr>
          <a:xfrm>
            <a:off x="1286474" y="2366842"/>
            <a:ext cx="9991126" cy="3559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+mj-lt"/>
              </a:rPr>
              <a:t>These logical operations have the properties of </a:t>
            </a:r>
            <a:r>
              <a:rPr lang="en-GB" sz="2400" b="1" dirty="0">
                <a:latin typeface="+mj-lt"/>
              </a:rPr>
              <a:t>commutativity</a:t>
            </a:r>
            <a:r>
              <a:rPr lang="en-GB" sz="2400" dirty="0">
                <a:latin typeface="+mj-lt"/>
              </a:rPr>
              <a:t>, </a:t>
            </a:r>
            <a:r>
              <a:rPr lang="en-GB" sz="2400" b="1" dirty="0">
                <a:latin typeface="+mj-lt"/>
              </a:rPr>
              <a:t>associativity</a:t>
            </a:r>
            <a:r>
              <a:rPr lang="en-GB" sz="2400" dirty="0">
                <a:latin typeface="+mj-lt"/>
              </a:rPr>
              <a:t>, and </a:t>
            </a:r>
            <a:r>
              <a:rPr lang="en-GB" sz="2400" b="1" dirty="0">
                <a:latin typeface="+mj-lt"/>
              </a:rPr>
              <a:t>distributivity</a:t>
            </a:r>
            <a:r>
              <a:rPr lang="en-GB" sz="2400" dirty="0">
                <a:latin typeface="+mj-lt"/>
              </a:rPr>
              <a:t>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>
                <a:latin typeface="+mj-lt"/>
              </a:rPr>
              <a:t>Order of precedence:</a:t>
            </a:r>
            <a:br>
              <a:rPr lang="en-GB" sz="2400" dirty="0">
                <a:latin typeface="+mj-lt"/>
              </a:rPr>
            </a:br>
            <a:r>
              <a:rPr lang="en-GB" sz="2400" dirty="0">
                <a:latin typeface="+mj-lt"/>
              </a:rPr>
              <a:t>Negation → Implication → Equivalence → Conjunction → Disjunction</a:t>
            </a: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Use () to group clauses to specify order of priority.</a:t>
            </a:r>
            <a:endParaRPr lang="en-US" sz="2400" spc="-1" dirty="0">
              <a:latin typeface="+mj-lt"/>
            </a:endParaRPr>
          </a:p>
          <a:p>
            <a:pPr marL="833441" lvl="1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For example: (A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B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٧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C)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Times New Roman"/>
              </a:rPr>
              <a:t>→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D </a:t>
            </a:r>
            <a:r>
              <a:rPr lang="en" sz="2400" spc="-1" dirty="0">
                <a:solidFill>
                  <a:srgbClr val="000000"/>
                </a:solidFill>
                <a:latin typeface="+mj-lt"/>
                <a:cs typeface="Times New Roman"/>
              </a:rPr>
              <a:t>٨ </a:t>
            </a:r>
            <a:r>
              <a:rPr lang="en" sz="2400" spc="-1" dirty="0">
                <a:solidFill>
                  <a:srgbClr val="000000"/>
                </a:solidFill>
                <a:latin typeface="+mj-lt"/>
                <a:ea typeface="Arial"/>
              </a:rPr>
              <a:t>E</a:t>
            </a:r>
            <a:endParaRPr lang="en-US" sz="2400" spc="-1" dirty="0">
              <a:latin typeface="+mj-lt"/>
            </a:endParaRPr>
          </a:p>
          <a:p>
            <a:pPr marL="954280" indent="-342900">
              <a:spcBef>
                <a:spcPts val="1029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2400" spc="-1" dirty="0">
              <a:latin typeface="+mj-lt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67D08133-8F29-A66D-39FF-93B60A374C0E}"/>
              </a:ext>
            </a:extLst>
          </p:cNvPr>
          <p:cNvSpPr/>
          <p:nvPr/>
        </p:nvSpPr>
        <p:spPr>
          <a:xfrm>
            <a:off x="1371140" y="457200"/>
            <a:ext cx="10075792" cy="13330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Propositional logic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71147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28" name="Table 2"/>
          <p:cNvGraphicFramePr/>
          <p:nvPr/>
        </p:nvGraphicFramePr>
        <p:xfrm>
          <a:off x="1980740" y="984329"/>
          <a:ext cx="8229302" cy="5255373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29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0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31" name="Table 2"/>
          <p:cNvGraphicFramePr/>
          <p:nvPr/>
        </p:nvGraphicFramePr>
        <p:xfrm>
          <a:off x="1980740" y="984329"/>
          <a:ext cx="8229302" cy="5255373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32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3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34" name="Table 2"/>
          <p:cNvGraphicFramePr/>
          <p:nvPr/>
        </p:nvGraphicFramePr>
        <p:xfrm>
          <a:off x="1980740" y="984329"/>
          <a:ext cx="8229302" cy="4946519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35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6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37" name="Table 2"/>
          <p:cNvGraphicFramePr/>
          <p:nvPr/>
        </p:nvGraphicFramePr>
        <p:xfrm>
          <a:off x="1980740" y="984329"/>
          <a:ext cx="8229302" cy="5007264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38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9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40" name="Table 2"/>
          <p:cNvGraphicFramePr/>
          <p:nvPr/>
        </p:nvGraphicFramePr>
        <p:xfrm>
          <a:off x="1980740" y="984329"/>
          <a:ext cx="8229302" cy="5021959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41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43" name="Table 2"/>
          <p:cNvGraphicFramePr/>
          <p:nvPr/>
        </p:nvGraphicFramePr>
        <p:xfrm>
          <a:off x="1980740" y="984329"/>
          <a:ext cx="8229302" cy="5021959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44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45" name="CustomShape 4"/>
          <p:cNvSpPr/>
          <p:nvPr/>
        </p:nvSpPr>
        <p:spPr>
          <a:xfrm>
            <a:off x="6332165" y="4290354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47" name="Table 2"/>
          <p:cNvGraphicFramePr/>
          <p:nvPr/>
        </p:nvGraphicFramePr>
        <p:xfrm>
          <a:off x="1980740" y="984329"/>
          <a:ext cx="8229302" cy="5336695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2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8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48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49" name="CustomShape 4"/>
          <p:cNvSpPr/>
          <p:nvPr/>
        </p:nvSpPr>
        <p:spPr>
          <a:xfrm>
            <a:off x="6168872" y="4551622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0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51" name="Table 2"/>
          <p:cNvGraphicFramePr/>
          <p:nvPr/>
        </p:nvGraphicFramePr>
        <p:xfrm>
          <a:off x="1980740" y="984329"/>
          <a:ext cx="8229302" cy="5313180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5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4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0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1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52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53" name="CustomShape 4"/>
          <p:cNvSpPr/>
          <p:nvPr/>
        </p:nvSpPr>
        <p:spPr>
          <a:xfrm>
            <a:off x="6362211" y="4581995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55" name="Table 2"/>
          <p:cNvGraphicFramePr/>
          <p:nvPr/>
        </p:nvGraphicFramePr>
        <p:xfrm>
          <a:off x="1980740" y="984329"/>
          <a:ext cx="8229300" cy="5983619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4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17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56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57" name="CustomShape 4"/>
          <p:cNvSpPr/>
          <p:nvPr/>
        </p:nvSpPr>
        <p:spPr>
          <a:xfrm>
            <a:off x="6359598" y="4612367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8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59" name="Table 2"/>
          <p:cNvGraphicFramePr/>
          <p:nvPr/>
        </p:nvGraphicFramePr>
        <p:xfrm>
          <a:off x="1980740" y="984329"/>
          <a:ext cx="8229300" cy="6686295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78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60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61" name="CustomShape 4"/>
          <p:cNvSpPr/>
          <p:nvPr/>
        </p:nvSpPr>
        <p:spPr>
          <a:xfrm>
            <a:off x="6294281" y="4612367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CustomShape 2"/>
          <p:cNvSpPr/>
          <p:nvPr/>
        </p:nvSpPr>
        <p:spPr>
          <a:xfrm>
            <a:off x="897466" y="2167468"/>
            <a:ext cx="11057467" cy="4233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A </a:t>
            </a:r>
            <a:r>
              <a:rPr lang="en-GB" sz="2400" b="1" dirty="0"/>
              <a:t>propositional expression</a:t>
            </a:r>
            <a:r>
              <a:rPr lang="en-GB" sz="2400" dirty="0"/>
              <a:t> is a combination of propositions connected by logical </a:t>
            </a:r>
            <a:r>
              <a:rPr lang="en-GB" sz="2400" dirty="0" err="1"/>
              <a:t>operations.The</a:t>
            </a:r>
            <a:r>
              <a:rPr lang="en-GB" sz="2400" dirty="0"/>
              <a:t> </a:t>
            </a:r>
            <a:r>
              <a:rPr lang="en-GB" sz="2400" b="1" dirty="0"/>
              <a:t>truth value</a:t>
            </a:r>
            <a:r>
              <a:rPr lang="en-GB" sz="2400" dirty="0"/>
              <a:t> of a propositional logic expression is determined by its </a:t>
            </a:r>
            <a:r>
              <a:rPr lang="en-GB" sz="2400" b="1" dirty="0"/>
              <a:t>truth table</a:t>
            </a:r>
            <a:endParaRPr lang="en-GB" sz="24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Example:</a:t>
            </a:r>
            <a:r>
              <a:rPr lang="en-GB" sz="2400" dirty="0"/>
              <a:t> Construct the truth table for the expression</a:t>
            </a:r>
            <a:br>
              <a:rPr lang="en-GB" sz="2400" dirty="0"/>
            </a:br>
            <a:r>
              <a:rPr lang="en-GB" sz="2400" dirty="0"/>
              <a:t>(A∨B)∧(B∨¬D)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Constant expressions:</a:t>
            </a:r>
            <a:r>
              <a:rPr lang="en-GB" sz="2400" dirty="0"/>
              <a:t> expressions that are always true or always false in all cases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A∨¬A is always </a:t>
            </a:r>
            <a:r>
              <a:rPr lang="en-GB" sz="2400" b="1" dirty="0"/>
              <a:t>true</a:t>
            </a:r>
            <a:endParaRPr lang="en-GB" sz="2400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A∧¬A is always </a:t>
            </a:r>
            <a:r>
              <a:rPr lang="en-GB" sz="2400" b="1" dirty="0"/>
              <a:t>false</a:t>
            </a:r>
            <a:endParaRPr lang="en-GB" sz="24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Meaning of implication A→B: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If A is true, then B must also be true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If A is false, no definite conclusion can be made about B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A→B is </a:t>
            </a:r>
            <a:r>
              <a:rPr lang="en-GB" sz="2400" b="1" dirty="0"/>
              <a:t>equivalent</a:t>
            </a:r>
            <a:r>
              <a:rPr lang="en-GB" sz="2400" dirty="0"/>
              <a:t> to ¬A∨B which can be </a:t>
            </a:r>
            <a:r>
              <a:rPr lang="en-GB" sz="2400" b="1" dirty="0"/>
              <a:t>proved using a truth table</a:t>
            </a:r>
            <a:endParaRPr lang="en-GB" sz="24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8FD85A35-8481-383E-ED0E-47BC15C9F5C8}"/>
              </a:ext>
            </a:extLst>
          </p:cNvPr>
          <p:cNvSpPr/>
          <p:nvPr/>
        </p:nvSpPr>
        <p:spPr>
          <a:xfrm>
            <a:off x="1371140" y="457200"/>
            <a:ext cx="10075792" cy="13330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" sz="4400" spc="-1" dirty="0">
                <a:solidFill>
                  <a:schemeClr val="accent2"/>
                </a:solidFill>
                <a:latin typeface="+mj-lt"/>
                <a:ea typeface="Arial"/>
              </a:rPr>
              <a:t>Propositional logic</a:t>
            </a:r>
            <a:endParaRPr lang="en-US" sz="4400" spc="-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63" name="Table 2"/>
          <p:cNvGraphicFramePr/>
          <p:nvPr/>
        </p:nvGraphicFramePr>
        <p:xfrm>
          <a:off x="1980740" y="984329"/>
          <a:ext cx="8229300" cy="6707196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7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00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64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65" name="CustomShape 4"/>
          <p:cNvSpPr/>
          <p:nvPr/>
        </p:nvSpPr>
        <p:spPr>
          <a:xfrm>
            <a:off x="6291668" y="4610081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66" name="CustomShape 5"/>
          <p:cNvSpPr/>
          <p:nvPr/>
        </p:nvSpPr>
        <p:spPr>
          <a:xfrm>
            <a:off x="6998399" y="5879845"/>
            <a:ext cx="331158" cy="1652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68" name="Table 2"/>
          <p:cNvGraphicFramePr/>
          <p:nvPr/>
        </p:nvGraphicFramePr>
        <p:xfrm>
          <a:off x="1980740" y="984329"/>
          <a:ext cx="8229300" cy="6707196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7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00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69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70" name="CustomShape 4"/>
          <p:cNvSpPr/>
          <p:nvPr/>
        </p:nvSpPr>
        <p:spPr>
          <a:xfrm>
            <a:off x="6291668" y="4610081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71" name="CustomShape 5"/>
          <p:cNvSpPr/>
          <p:nvPr/>
        </p:nvSpPr>
        <p:spPr>
          <a:xfrm>
            <a:off x="6998399" y="5879845"/>
            <a:ext cx="331158" cy="1652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73" name="Table 2"/>
          <p:cNvGraphicFramePr/>
          <p:nvPr/>
        </p:nvGraphicFramePr>
        <p:xfrm>
          <a:off x="1980740" y="984329"/>
          <a:ext cx="8229300" cy="6996742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failure 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alternative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7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74" name="CustomShape 3"/>
          <p:cNvSpPr/>
          <p:nvPr/>
        </p:nvSpPr>
        <p:spPr>
          <a:xfrm>
            <a:off x="5105510" y="2627054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75" name="CustomShape 4"/>
          <p:cNvSpPr/>
          <p:nvPr/>
        </p:nvSpPr>
        <p:spPr>
          <a:xfrm>
            <a:off x="6291668" y="4610081"/>
            <a:ext cx="1164277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76" name="CustomShape 5"/>
          <p:cNvSpPr/>
          <p:nvPr/>
        </p:nvSpPr>
        <p:spPr>
          <a:xfrm>
            <a:off x="6998399" y="5879845"/>
            <a:ext cx="331158" cy="1652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7" name="CustomShape 1"/>
          <p:cNvSpPr/>
          <p:nvPr/>
        </p:nvSpPr>
        <p:spPr>
          <a:xfrm>
            <a:off x="1855331" y="256697"/>
            <a:ext cx="8460523" cy="671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5955" indent="-195302" algn="ctr">
              <a:buClr>
                <a:srgbClr val="000000"/>
              </a:buClr>
              <a:buFont typeface="Noto Sans Symbols"/>
              <a:buChar char="●"/>
            </a:pPr>
            <a:r>
              <a:rPr lang="en" sz="2359" b="1" spc="-1">
                <a:solidFill>
                  <a:srgbClr val="000000"/>
                </a:solidFill>
                <a:latin typeface="Arial"/>
                <a:ea typeface="Arial"/>
              </a:rPr>
              <a:t>Backward Inference Algorithm on AND-OR Backward Inference Graph</a:t>
            </a:r>
            <a:endParaRPr lang="en-US" sz="2359" spc="-1">
              <a:latin typeface="Arial"/>
            </a:endParaRPr>
          </a:p>
        </p:txBody>
      </p:sp>
      <p:graphicFrame>
        <p:nvGraphicFramePr>
          <p:cNvPr id="6078" name="Table 2"/>
          <p:cNvGraphicFramePr/>
          <p:nvPr/>
        </p:nvGraphicFramePr>
        <p:xfrm>
          <a:off x="1980740" y="984329"/>
          <a:ext cx="8229300" cy="7485584"/>
        </p:xfrm>
        <a:graphic>
          <a:graphicData uri="http://schemas.openxmlformats.org/drawingml/2006/table">
            <a:tbl>
              <a:tblPr/>
              <a:tblGrid>
                <a:gridCol w="89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Destination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damaged goods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broken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world law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Backtrack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4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FF3333"/>
                          </a:solidFill>
                          <a:latin typeface="Arial"/>
                          <a:ea typeface="Arial"/>
                        </a:rPr>
                        <a:t>∞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),(C,r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),(A,r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),(B,r </a:t>
                      </a:r>
                      <a:r>
                        <a:rPr lang="en" sz="2000" b="0" strike="noStrike" spc="-1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 </a:t>
                      </a: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626" marR="8262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6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2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Ø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2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STOP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81646" marR="81646" marT="41476" marB="41476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79" name="CustomShape 3"/>
          <p:cNvSpPr/>
          <p:nvPr/>
        </p:nvSpPr>
        <p:spPr>
          <a:xfrm>
            <a:off x="5105510" y="2333127"/>
            <a:ext cx="1990212" cy="2482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80" name="CustomShape 4"/>
          <p:cNvSpPr/>
          <p:nvPr/>
        </p:nvSpPr>
        <p:spPr>
          <a:xfrm>
            <a:off x="6334778" y="4147636"/>
            <a:ext cx="1077732" cy="1652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  <p:sp>
        <p:nvSpPr>
          <p:cNvPr id="6081" name="CustomShape 5"/>
          <p:cNvSpPr/>
          <p:nvPr/>
        </p:nvSpPr>
        <p:spPr>
          <a:xfrm>
            <a:off x="6915446" y="5414788"/>
            <a:ext cx="580016" cy="1652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6666FF"/>
            </a:solidFill>
            <a:prstDash val="dashDot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sz="163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9877</Words>
  <Application>Microsoft Office PowerPoint</Application>
  <PresentationFormat>Widescreen</PresentationFormat>
  <Paragraphs>2489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Calibri</vt:lpstr>
      <vt:lpstr>Noto Sans Symbols</vt:lpstr>
      <vt:lpstr>Symbol</vt:lpstr>
      <vt:lpstr>Tahoma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Equivalent Propositions</vt:lpstr>
      <vt:lpstr>Canonical Form</vt:lpstr>
      <vt:lpstr>Horn Form</vt:lpstr>
      <vt:lpstr>Horn Form</vt:lpstr>
      <vt:lpstr>Example</vt:lpstr>
      <vt:lpstr>Deduction in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Ngân</dc:creator>
  <cp:lastModifiedBy>Nguyen Thi Kim Ngan</cp:lastModifiedBy>
  <cp:revision>217</cp:revision>
  <cp:lastPrinted>2022-05-10T04:16:47Z</cp:lastPrinted>
  <dcterms:created xsi:type="dcterms:W3CDTF">2021-09-06T09:16:56Z</dcterms:created>
  <dcterms:modified xsi:type="dcterms:W3CDTF">2025-10-08T00:23:36Z</dcterms:modified>
</cp:coreProperties>
</file>