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1"/>
  </p:notesMasterIdLst>
  <p:sldIdLst>
    <p:sldId id="256" r:id="rId2"/>
    <p:sldId id="293" r:id="rId3"/>
    <p:sldId id="307" r:id="rId4"/>
    <p:sldId id="257" r:id="rId5"/>
    <p:sldId id="308" r:id="rId6"/>
    <p:sldId id="258" r:id="rId7"/>
    <p:sldId id="310" r:id="rId8"/>
    <p:sldId id="311" r:id="rId9"/>
    <p:sldId id="312" r:id="rId10"/>
    <p:sldId id="316" r:id="rId11"/>
    <p:sldId id="317" r:id="rId12"/>
    <p:sldId id="313" r:id="rId13"/>
    <p:sldId id="314" r:id="rId14"/>
    <p:sldId id="315" r:id="rId15"/>
    <p:sldId id="318" r:id="rId16"/>
    <p:sldId id="319" r:id="rId17"/>
    <p:sldId id="320" r:id="rId18"/>
    <p:sldId id="304" r:id="rId19"/>
    <p:sldId id="299" r:id="rId20"/>
  </p:sldIdLst>
  <p:sldSz cx="9144000" cy="5143500" type="screen16x9"/>
  <p:notesSz cx="6858000" cy="9144000"/>
  <p:embeddedFontLst>
    <p:embeddedFont>
      <p:font typeface="Roboto" panose="020B0604020202020204" charset="0"/>
      <p:regular r:id="rId22"/>
      <p:bold r:id="rId23"/>
      <p:italic r:id="rId24"/>
      <p:boldItalic r:id="rId25"/>
    </p:embeddedFont>
    <p:embeddedFont>
      <p:font typeface="Roboto Condensed Light" panose="020B0604020202020204" charset="0"/>
      <p:regular r:id="rId26"/>
      <p:italic r:id="rId27"/>
    </p:embeddedFont>
    <p:embeddedFont>
      <p:font typeface="Oswald" panose="020B0604020202020204" charset="-93"/>
      <p:regular r:id="rId28"/>
      <p:bold r:id="rId29"/>
    </p:embeddedFont>
    <p:embeddedFont>
      <p:font typeface="Raleway" panose="020B0604020202020204" charset="-93"/>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DEA28C-9044-4EC7-8AC0-840EEB1C6E8F}">
  <a:tblStyle styleId="{8EDEA28C-9044-4EC7-8AC0-840EEB1C6E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503925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920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122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408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424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456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8490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757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599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652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8c1997cbfd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49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94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93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193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676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246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29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963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38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66"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mtClean="0"/>
              <a:t>CÔNG NGHỆ .NET</a:t>
            </a:r>
            <a:endParaRPr/>
          </a:p>
        </p:txBody>
      </p:sp>
      <p:sp>
        <p:nvSpPr>
          <p:cNvPr id="513" name="Google Shape;513;p27"/>
          <p:cNvSpPr txBox="1">
            <a:spLocks noGrp="1"/>
          </p:cNvSpPr>
          <p:nvPr>
            <p:ph type="subTitle" idx="1"/>
          </p:nvPr>
        </p:nvSpPr>
        <p:spPr>
          <a:xfrm>
            <a:off x="945222" y="3281742"/>
            <a:ext cx="4570799" cy="10236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smtClean="0"/>
              <a:t>ỨNG DỤNG QUẢN LÍ SHOP BÁN QUẦN ÁO</a:t>
            </a:r>
            <a:endParaRPr lang="en-US" sz="2800"/>
          </a:p>
        </p:txBody>
      </p:sp>
      <p:sp>
        <p:nvSpPr>
          <p:cNvPr id="514" name="Google Shape;514;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
                                        </p:tgtEl>
                                        <p:attrNameLst>
                                          <p:attrName>style.visibility</p:attrName>
                                        </p:attrNameLst>
                                      </p:cBhvr>
                                      <p:to>
                                        <p:strVal val="visible"/>
                                      </p:to>
                                    </p:set>
                                    <p:anim calcmode="lin" valueType="num">
                                      <p:cBhvr additive="base">
                                        <p:cTn id="7" dur="500" fill="hold"/>
                                        <p:tgtEl>
                                          <p:spTgt spid="512"/>
                                        </p:tgtEl>
                                        <p:attrNameLst>
                                          <p:attrName>ppt_x</p:attrName>
                                        </p:attrNameLst>
                                      </p:cBhvr>
                                      <p:tavLst>
                                        <p:tav tm="0">
                                          <p:val>
                                            <p:strVal val="#ppt_x"/>
                                          </p:val>
                                        </p:tav>
                                        <p:tav tm="100000">
                                          <p:val>
                                            <p:strVal val="#ppt_x"/>
                                          </p:val>
                                        </p:tav>
                                      </p:tavLst>
                                    </p:anim>
                                    <p:anim calcmode="lin" valueType="num">
                                      <p:cBhvr additive="base">
                                        <p:cTn id="8" dur="500" fill="hold"/>
                                        <p:tgtEl>
                                          <p:spTgt spid="5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13">
                                            <p:txEl>
                                              <p:pRg st="0" end="0"/>
                                            </p:txEl>
                                          </p:spTgt>
                                        </p:tgtEl>
                                        <p:attrNameLst>
                                          <p:attrName>style.visibility</p:attrName>
                                        </p:attrNameLst>
                                      </p:cBhvr>
                                      <p:to>
                                        <p:strVal val="visible"/>
                                      </p:to>
                                    </p:set>
                                    <p:animEffect transition="in" filter="fade">
                                      <p:cBhvr>
                                        <p:cTn id="13" dur="1000"/>
                                        <p:tgtEl>
                                          <p:spTgt spid="513">
                                            <p:txEl>
                                              <p:pRg st="0" end="0"/>
                                            </p:txEl>
                                          </p:spTgt>
                                        </p:tgtEl>
                                      </p:cBhvr>
                                    </p:animEffect>
                                    <p:anim calcmode="lin" valueType="num">
                                      <p:cBhvr>
                                        <p:cTn id="14" dur="1000" fill="hold"/>
                                        <p:tgtEl>
                                          <p:spTgt spid="51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512904" y="1880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GIAO DIỆN ỨNG DỤNG</a:t>
            </a:r>
            <a:endParaRPr/>
          </a:p>
        </p:txBody>
      </p:sp>
      <p:sp>
        <p:nvSpPr>
          <p:cNvPr id="5" name="Google Shape;868;p36"/>
          <p:cNvSpPr txBox="1"/>
          <p:nvPr/>
        </p:nvSpPr>
        <p:spPr>
          <a:xfrm>
            <a:off x="650003" y="760709"/>
            <a:ext cx="7429801"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mtClean="0">
                <a:solidFill>
                  <a:schemeClr val="dk1"/>
                </a:solidFill>
                <a:latin typeface="Roboto"/>
                <a:ea typeface="Roboto"/>
                <a:cs typeface="Roboto"/>
                <a:sym typeface="Roboto"/>
              </a:rPr>
              <a:t>TRANG CHỦ</a:t>
            </a:r>
            <a:r>
              <a:rPr lang="en" smtClean="0">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p:txBody>
      </p:sp>
      <p:pic>
        <p:nvPicPr>
          <p:cNvPr id="3" name="Picture 2"/>
          <p:cNvPicPr>
            <a:picLocks noChangeAspect="1"/>
          </p:cNvPicPr>
          <p:nvPr/>
        </p:nvPicPr>
        <p:blipFill>
          <a:blip r:embed="rId3"/>
          <a:stretch>
            <a:fillRect/>
          </a:stretch>
        </p:blipFill>
        <p:spPr>
          <a:xfrm>
            <a:off x="239231" y="1185542"/>
            <a:ext cx="8674261" cy="3781313"/>
          </a:xfrm>
          <a:prstGeom prst="rect">
            <a:avLst/>
          </a:prstGeom>
        </p:spPr>
      </p:pic>
    </p:spTree>
    <p:extLst>
      <p:ext uri="{BB962C8B-B14F-4D97-AF65-F5344CB8AC3E}">
        <p14:creationId xmlns:p14="http://schemas.microsoft.com/office/powerpoint/2010/main" val="1268862975"/>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512904" y="1880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GIAO DIỆN ỨNG DỤNG</a:t>
            </a:r>
            <a:endParaRPr/>
          </a:p>
        </p:txBody>
      </p:sp>
      <p:sp>
        <p:nvSpPr>
          <p:cNvPr id="5" name="Google Shape;868;p36"/>
          <p:cNvSpPr txBox="1"/>
          <p:nvPr/>
        </p:nvSpPr>
        <p:spPr>
          <a:xfrm>
            <a:off x="650003" y="760709"/>
            <a:ext cx="7429801" cy="44463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mtClean="0">
                <a:solidFill>
                  <a:schemeClr val="dk1"/>
                </a:solidFill>
                <a:latin typeface="Roboto"/>
                <a:ea typeface="Roboto"/>
                <a:cs typeface="Roboto"/>
                <a:sym typeface="Roboto"/>
              </a:rPr>
              <a:t>QUẢN LÍ TÀI KHOẢN:</a:t>
            </a:r>
            <a:endParaRPr>
              <a:solidFill>
                <a:schemeClr val="dk1"/>
              </a:solidFill>
              <a:latin typeface="Roboto"/>
              <a:ea typeface="Roboto"/>
              <a:cs typeface="Roboto"/>
              <a:sym typeface="Roboto"/>
            </a:endParaRPr>
          </a:p>
        </p:txBody>
      </p:sp>
      <p:pic>
        <p:nvPicPr>
          <p:cNvPr id="3" name="Picture 2"/>
          <p:cNvPicPr>
            <a:picLocks noChangeAspect="1"/>
          </p:cNvPicPr>
          <p:nvPr/>
        </p:nvPicPr>
        <p:blipFill>
          <a:blip r:embed="rId3"/>
          <a:stretch>
            <a:fillRect/>
          </a:stretch>
        </p:blipFill>
        <p:spPr>
          <a:xfrm>
            <a:off x="145473" y="1098006"/>
            <a:ext cx="8811491" cy="3827286"/>
          </a:xfrm>
          <a:prstGeom prst="rect">
            <a:avLst/>
          </a:prstGeom>
        </p:spPr>
      </p:pic>
    </p:spTree>
    <p:extLst>
      <p:ext uri="{BB962C8B-B14F-4D97-AF65-F5344CB8AC3E}">
        <p14:creationId xmlns:p14="http://schemas.microsoft.com/office/powerpoint/2010/main" val="3496719544"/>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512904" y="1880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GIAO DIỆN ỨNG DỤNG</a:t>
            </a:r>
            <a:endParaRPr/>
          </a:p>
        </p:txBody>
      </p:sp>
      <p:sp>
        <p:nvSpPr>
          <p:cNvPr id="5" name="Google Shape;868;p36"/>
          <p:cNvSpPr txBox="1"/>
          <p:nvPr/>
        </p:nvSpPr>
        <p:spPr>
          <a:xfrm>
            <a:off x="650003" y="760709"/>
            <a:ext cx="7429801"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mtClean="0">
                <a:solidFill>
                  <a:schemeClr val="dk1"/>
                </a:solidFill>
                <a:latin typeface="Roboto"/>
                <a:ea typeface="Roboto"/>
                <a:cs typeface="Roboto"/>
                <a:sym typeface="Roboto"/>
              </a:rPr>
              <a:t>QUẢN LÍ:</a:t>
            </a:r>
            <a:endParaRPr>
              <a:solidFill>
                <a:schemeClr val="dk1"/>
              </a:solidFill>
              <a:latin typeface="Roboto"/>
              <a:ea typeface="Roboto"/>
              <a:cs typeface="Roboto"/>
              <a:sym typeface="Roboto"/>
            </a:endParaRPr>
          </a:p>
        </p:txBody>
      </p:sp>
      <p:pic>
        <p:nvPicPr>
          <p:cNvPr id="3" name="Picture 2"/>
          <p:cNvPicPr>
            <a:picLocks noChangeAspect="1"/>
          </p:cNvPicPr>
          <p:nvPr/>
        </p:nvPicPr>
        <p:blipFill>
          <a:blip r:embed="rId3"/>
          <a:stretch>
            <a:fillRect/>
          </a:stretch>
        </p:blipFill>
        <p:spPr>
          <a:xfrm>
            <a:off x="227230" y="1187130"/>
            <a:ext cx="8688170" cy="3784464"/>
          </a:xfrm>
          <a:prstGeom prst="rect">
            <a:avLst/>
          </a:prstGeom>
        </p:spPr>
      </p:pic>
    </p:spTree>
    <p:extLst>
      <p:ext uri="{BB962C8B-B14F-4D97-AF65-F5344CB8AC3E}">
        <p14:creationId xmlns:p14="http://schemas.microsoft.com/office/powerpoint/2010/main" val="602617829"/>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512904" y="1880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GIAO DIỆN ỨNG DỤNG</a:t>
            </a:r>
            <a:endParaRPr/>
          </a:p>
        </p:txBody>
      </p:sp>
      <p:sp>
        <p:nvSpPr>
          <p:cNvPr id="5" name="Google Shape;868;p36"/>
          <p:cNvSpPr txBox="1"/>
          <p:nvPr/>
        </p:nvSpPr>
        <p:spPr>
          <a:xfrm>
            <a:off x="650003" y="760709"/>
            <a:ext cx="7429801"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mtClean="0">
                <a:solidFill>
                  <a:schemeClr val="dk1"/>
                </a:solidFill>
                <a:latin typeface="Roboto"/>
                <a:ea typeface="Roboto"/>
                <a:cs typeface="Roboto"/>
                <a:sym typeface="Roboto"/>
              </a:rPr>
              <a:t>QUẢN LÍ NHẬP HÀNG:</a:t>
            </a:r>
            <a:endParaRPr>
              <a:solidFill>
                <a:schemeClr val="dk1"/>
              </a:solidFill>
              <a:latin typeface="Roboto"/>
              <a:ea typeface="Roboto"/>
              <a:cs typeface="Roboto"/>
              <a:sym typeface="Roboto"/>
            </a:endParaRPr>
          </a:p>
        </p:txBody>
      </p:sp>
      <p:pic>
        <p:nvPicPr>
          <p:cNvPr id="3" name="Picture 2"/>
          <p:cNvPicPr>
            <a:picLocks noChangeAspect="1"/>
          </p:cNvPicPr>
          <p:nvPr/>
        </p:nvPicPr>
        <p:blipFill>
          <a:blip r:embed="rId3"/>
          <a:stretch>
            <a:fillRect/>
          </a:stretch>
        </p:blipFill>
        <p:spPr>
          <a:xfrm>
            <a:off x="174202" y="1173561"/>
            <a:ext cx="8699634" cy="3689383"/>
          </a:xfrm>
          <a:prstGeom prst="rect">
            <a:avLst/>
          </a:prstGeom>
        </p:spPr>
      </p:pic>
    </p:spTree>
    <p:extLst>
      <p:ext uri="{BB962C8B-B14F-4D97-AF65-F5344CB8AC3E}">
        <p14:creationId xmlns:p14="http://schemas.microsoft.com/office/powerpoint/2010/main" val="2457975345"/>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512904" y="1880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GIAO DIỆN ỨNG DỤNG</a:t>
            </a:r>
            <a:endParaRPr/>
          </a:p>
        </p:txBody>
      </p:sp>
      <p:sp>
        <p:nvSpPr>
          <p:cNvPr id="5" name="Google Shape;868;p36"/>
          <p:cNvSpPr txBox="1"/>
          <p:nvPr/>
        </p:nvSpPr>
        <p:spPr>
          <a:xfrm>
            <a:off x="650003" y="760709"/>
            <a:ext cx="7429801"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mtClean="0">
                <a:solidFill>
                  <a:schemeClr val="dk1"/>
                </a:solidFill>
                <a:latin typeface="Roboto"/>
                <a:ea typeface="Roboto"/>
                <a:cs typeface="Roboto"/>
                <a:sym typeface="Roboto"/>
              </a:rPr>
              <a:t>QUẢN LÍ SẢN PHẨM:</a:t>
            </a:r>
            <a:endParaRPr>
              <a:solidFill>
                <a:schemeClr val="dk1"/>
              </a:solidFill>
              <a:latin typeface="Roboto"/>
              <a:ea typeface="Roboto"/>
              <a:cs typeface="Roboto"/>
              <a:sym typeface="Roboto"/>
            </a:endParaRPr>
          </a:p>
        </p:txBody>
      </p:sp>
      <p:pic>
        <p:nvPicPr>
          <p:cNvPr id="3" name="Picture 2"/>
          <p:cNvPicPr>
            <a:picLocks noChangeAspect="1"/>
          </p:cNvPicPr>
          <p:nvPr/>
        </p:nvPicPr>
        <p:blipFill>
          <a:blip r:embed="rId3"/>
          <a:stretch>
            <a:fillRect/>
          </a:stretch>
        </p:blipFill>
        <p:spPr>
          <a:xfrm>
            <a:off x="185015" y="1172584"/>
            <a:ext cx="8699212" cy="3763098"/>
          </a:xfrm>
          <a:prstGeom prst="rect">
            <a:avLst/>
          </a:prstGeom>
        </p:spPr>
      </p:pic>
    </p:spTree>
    <p:extLst>
      <p:ext uri="{BB962C8B-B14F-4D97-AF65-F5344CB8AC3E}">
        <p14:creationId xmlns:p14="http://schemas.microsoft.com/office/powerpoint/2010/main" val="2317292798"/>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512904" y="1880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GIAO DIỆN ỨNG DỤNG</a:t>
            </a:r>
            <a:endParaRPr/>
          </a:p>
        </p:txBody>
      </p:sp>
      <p:sp>
        <p:nvSpPr>
          <p:cNvPr id="5" name="Google Shape;868;p36"/>
          <p:cNvSpPr txBox="1"/>
          <p:nvPr/>
        </p:nvSpPr>
        <p:spPr>
          <a:xfrm>
            <a:off x="650003" y="760709"/>
            <a:ext cx="7429801"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mtClean="0">
                <a:solidFill>
                  <a:schemeClr val="dk1"/>
                </a:solidFill>
                <a:latin typeface="Roboto"/>
                <a:ea typeface="Roboto"/>
                <a:cs typeface="Roboto"/>
                <a:sym typeface="Roboto"/>
              </a:rPr>
              <a:t>QUẢN LÍ BÁN HÀNG:</a:t>
            </a:r>
            <a:endParaRPr>
              <a:solidFill>
                <a:schemeClr val="dk1"/>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290946" y="1096399"/>
            <a:ext cx="8593282" cy="3912019"/>
          </a:xfrm>
          <a:prstGeom prst="rect">
            <a:avLst/>
          </a:prstGeom>
        </p:spPr>
      </p:pic>
    </p:spTree>
    <p:extLst>
      <p:ext uri="{BB962C8B-B14F-4D97-AF65-F5344CB8AC3E}">
        <p14:creationId xmlns:p14="http://schemas.microsoft.com/office/powerpoint/2010/main" val="2752647130"/>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512904" y="1880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GIAO DIỆN ỨNG DỤNG</a:t>
            </a:r>
            <a:endParaRPr/>
          </a:p>
        </p:txBody>
      </p:sp>
      <p:sp>
        <p:nvSpPr>
          <p:cNvPr id="5" name="Google Shape;868;p36"/>
          <p:cNvSpPr txBox="1"/>
          <p:nvPr/>
        </p:nvSpPr>
        <p:spPr>
          <a:xfrm>
            <a:off x="512904" y="645275"/>
            <a:ext cx="7429801"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mtClean="0">
                <a:solidFill>
                  <a:schemeClr val="dk1"/>
                </a:solidFill>
                <a:latin typeface="Roboto"/>
                <a:ea typeface="Roboto"/>
                <a:cs typeface="Roboto"/>
                <a:sym typeface="Roboto"/>
              </a:rPr>
              <a:t>QUẢN LÍ HÓA ĐƠN:</a:t>
            </a:r>
            <a:endParaRPr>
              <a:solidFill>
                <a:schemeClr val="dk1"/>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155863" y="1072013"/>
            <a:ext cx="8801101" cy="3967578"/>
          </a:xfrm>
          <a:prstGeom prst="rect">
            <a:avLst/>
          </a:prstGeom>
        </p:spPr>
      </p:pic>
    </p:spTree>
    <p:extLst>
      <p:ext uri="{BB962C8B-B14F-4D97-AF65-F5344CB8AC3E}">
        <p14:creationId xmlns:p14="http://schemas.microsoft.com/office/powerpoint/2010/main" val="28194891"/>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512904" y="1880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GIAO DIỆN ỨNG DỤNG</a:t>
            </a:r>
            <a:endParaRPr/>
          </a:p>
        </p:txBody>
      </p:sp>
      <p:sp>
        <p:nvSpPr>
          <p:cNvPr id="5" name="Google Shape;868;p36"/>
          <p:cNvSpPr txBox="1"/>
          <p:nvPr/>
        </p:nvSpPr>
        <p:spPr>
          <a:xfrm>
            <a:off x="650003" y="760709"/>
            <a:ext cx="7429801"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mtClean="0">
                <a:solidFill>
                  <a:schemeClr val="dk1"/>
                </a:solidFill>
                <a:latin typeface="Roboto"/>
                <a:ea typeface="Roboto"/>
                <a:cs typeface="Roboto"/>
                <a:sym typeface="Roboto"/>
              </a:rPr>
              <a:t>QUẢN LÍ NHÂN VIÊN:</a:t>
            </a:r>
            <a:endParaRPr>
              <a:solidFill>
                <a:schemeClr val="dk1"/>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174224" y="1215735"/>
            <a:ext cx="8710003" cy="3762375"/>
          </a:xfrm>
          <a:prstGeom prst="rect">
            <a:avLst/>
          </a:prstGeom>
        </p:spPr>
      </p:pic>
    </p:spTree>
    <p:extLst>
      <p:ext uri="{BB962C8B-B14F-4D97-AF65-F5344CB8AC3E}">
        <p14:creationId xmlns:p14="http://schemas.microsoft.com/office/powerpoint/2010/main" val="3698210581"/>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30" name="Google Shape;1330;p54"/>
          <p:cNvSpPr txBox="1">
            <a:spLocks noGrp="1"/>
          </p:cNvSpPr>
          <p:nvPr>
            <p:ph type="title" idx="2"/>
          </p:nvPr>
        </p:nvSpPr>
        <p:spPr>
          <a:xfrm>
            <a:off x="3216900" y="1475509"/>
            <a:ext cx="2622000" cy="201466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smtClean="0">
                <a:solidFill>
                  <a:schemeClr val="accent4"/>
                </a:solidFill>
              </a:rPr>
              <a:t>DEMO</a:t>
            </a:r>
            <a:endParaRPr lang="en-US" sz="4000">
              <a:solidFill>
                <a:schemeClr val="accent4"/>
              </a:solidFill>
            </a:endParaRPr>
          </a:p>
        </p:txBody>
      </p:sp>
      <p:grpSp>
        <p:nvGrpSpPr>
          <p:cNvPr id="1331" name="Google Shape;1331;p54"/>
          <p:cNvGrpSpPr/>
          <p:nvPr/>
        </p:nvGrpSpPr>
        <p:grpSpPr>
          <a:xfrm>
            <a:off x="6275090" y="1382992"/>
            <a:ext cx="2377521" cy="2377521"/>
            <a:chOff x="6275090" y="1382992"/>
            <a:chExt cx="2377521" cy="2377521"/>
          </a:xfrm>
        </p:grpSpPr>
        <p:sp>
          <p:nvSpPr>
            <p:cNvPr id="1332" name="Google Shape;1332;p54"/>
            <p:cNvSpPr/>
            <p:nvPr/>
          </p:nvSpPr>
          <p:spPr>
            <a:xfrm>
              <a:off x="6275090" y="1382992"/>
              <a:ext cx="1862394" cy="2139770"/>
            </a:xfrm>
            <a:custGeom>
              <a:avLst/>
              <a:gdLst/>
              <a:ahLst/>
              <a:cxnLst/>
              <a:rect l="l" t="t" r="r" b="b"/>
              <a:pathLst>
                <a:path w="153315" h="176149" extrusionOk="0">
                  <a:moveTo>
                    <a:pt x="1" y="1"/>
                  </a:moveTo>
                  <a:lnTo>
                    <a:pt x="1" y="176148"/>
                  </a:lnTo>
                  <a:lnTo>
                    <a:pt x="153314" y="176148"/>
                  </a:lnTo>
                  <a:lnTo>
                    <a:pt x="153314" y="22835"/>
                  </a:lnTo>
                  <a:lnTo>
                    <a:pt x="1304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4"/>
            <p:cNvSpPr/>
            <p:nvPr/>
          </p:nvSpPr>
          <p:spPr>
            <a:xfrm>
              <a:off x="7860096" y="1382992"/>
              <a:ext cx="277388" cy="277388"/>
            </a:xfrm>
            <a:custGeom>
              <a:avLst/>
              <a:gdLst/>
              <a:ahLst/>
              <a:cxnLst/>
              <a:rect l="l" t="t" r="r" b="b"/>
              <a:pathLst>
                <a:path w="22835" h="22835" extrusionOk="0">
                  <a:moveTo>
                    <a:pt x="0" y="1"/>
                  </a:moveTo>
                  <a:lnTo>
                    <a:pt x="0" y="22835"/>
                  </a:lnTo>
                  <a:lnTo>
                    <a:pt x="22834" y="22835"/>
                  </a:lnTo>
                  <a:lnTo>
                    <a:pt x="0" y="1"/>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4"/>
            <p:cNvSpPr/>
            <p:nvPr/>
          </p:nvSpPr>
          <p:spPr>
            <a:xfrm>
              <a:off x="6631716" y="1977369"/>
              <a:ext cx="1228392" cy="1228392"/>
            </a:xfrm>
            <a:custGeom>
              <a:avLst/>
              <a:gdLst/>
              <a:ahLst/>
              <a:cxnLst/>
              <a:rect l="l" t="t" r="r" b="b"/>
              <a:pathLst>
                <a:path w="101123" h="101123" extrusionOk="0">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4"/>
            <p:cNvSpPr/>
            <p:nvPr/>
          </p:nvSpPr>
          <p:spPr>
            <a:xfrm>
              <a:off x="7622345" y="2730246"/>
              <a:ext cx="1030266" cy="1030266"/>
            </a:xfrm>
            <a:custGeom>
              <a:avLst/>
              <a:gdLst/>
              <a:ahLst/>
              <a:cxnLst/>
              <a:rect l="l" t="t" r="r" b="b"/>
              <a:pathLst>
                <a:path w="84813" h="84813" extrusionOk="0">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4"/>
            <p:cNvSpPr/>
            <p:nvPr/>
          </p:nvSpPr>
          <p:spPr>
            <a:xfrm>
              <a:off x="7265719" y="1660368"/>
              <a:ext cx="237763" cy="237763"/>
            </a:xfrm>
            <a:custGeom>
              <a:avLst/>
              <a:gdLst/>
              <a:ahLst/>
              <a:cxnLst/>
              <a:rect l="l" t="t" r="r" b="b"/>
              <a:pathLst>
                <a:path w="19573" h="19573" extrusionOk="0">
                  <a:moveTo>
                    <a:pt x="9787" y="1"/>
                  </a:moveTo>
                  <a:lnTo>
                    <a:pt x="1" y="19573"/>
                  </a:lnTo>
                  <a:lnTo>
                    <a:pt x="19573" y="19573"/>
                  </a:lnTo>
                  <a:lnTo>
                    <a:pt x="9787"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4"/>
            <p:cNvSpPr/>
            <p:nvPr/>
          </p:nvSpPr>
          <p:spPr>
            <a:xfrm>
              <a:off x="7265719" y="1898118"/>
              <a:ext cx="237763" cy="673640"/>
            </a:xfrm>
            <a:custGeom>
              <a:avLst/>
              <a:gdLst/>
              <a:ahLst/>
              <a:cxnLst/>
              <a:rect l="l" t="t" r="r" b="b"/>
              <a:pathLst>
                <a:path w="19573" h="55455" extrusionOk="0">
                  <a:moveTo>
                    <a:pt x="1" y="1"/>
                  </a:moveTo>
                  <a:lnTo>
                    <a:pt x="1" y="55455"/>
                  </a:lnTo>
                  <a:lnTo>
                    <a:pt x="19573" y="3588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4"/>
            <p:cNvSpPr/>
            <p:nvPr/>
          </p:nvSpPr>
          <p:spPr>
            <a:xfrm>
              <a:off x="6631716" y="1660368"/>
              <a:ext cx="396264" cy="515139"/>
            </a:xfrm>
            <a:custGeom>
              <a:avLst/>
              <a:gdLst/>
              <a:ahLst/>
              <a:cxnLst/>
              <a:rect l="l" t="t" r="r" b="b"/>
              <a:pathLst>
                <a:path w="32621" h="42407" extrusionOk="0">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4"/>
            <p:cNvSpPr/>
            <p:nvPr/>
          </p:nvSpPr>
          <p:spPr>
            <a:xfrm>
              <a:off x="6671342" y="2175494"/>
              <a:ext cx="317013" cy="922092"/>
            </a:xfrm>
            <a:custGeom>
              <a:avLst/>
              <a:gdLst/>
              <a:ahLst/>
              <a:cxnLst/>
              <a:rect l="l" t="t" r="r" b="b"/>
              <a:pathLst>
                <a:path w="26097" h="75908" extrusionOk="0">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4"/>
            <p:cNvSpPr/>
            <p:nvPr/>
          </p:nvSpPr>
          <p:spPr>
            <a:xfrm>
              <a:off x="7820471" y="2928372"/>
              <a:ext cx="634014" cy="634014"/>
            </a:xfrm>
            <a:custGeom>
              <a:avLst/>
              <a:gdLst/>
              <a:ahLst/>
              <a:cxnLst/>
              <a:rect l="l" t="t" r="r" b="b"/>
              <a:pathLst>
                <a:path w="52193" h="52193" extrusionOk="0">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4"/>
            <p:cNvSpPr/>
            <p:nvPr/>
          </p:nvSpPr>
          <p:spPr>
            <a:xfrm>
              <a:off x="7899721" y="2928372"/>
              <a:ext cx="277388" cy="356638"/>
            </a:xfrm>
            <a:custGeom>
              <a:avLst/>
              <a:gdLst/>
              <a:ahLst/>
              <a:cxnLst/>
              <a:rect l="l" t="t" r="r" b="b"/>
              <a:pathLst>
                <a:path w="22835" h="29359" extrusionOk="0">
                  <a:moveTo>
                    <a:pt x="16310" y="0"/>
                  </a:moveTo>
                  <a:lnTo>
                    <a:pt x="16310" y="22834"/>
                  </a:lnTo>
                  <a:lnTo>
                    <a:pt x="0" y="22834"/>
                  </a:lnTo>
                  <a:lnTo>
                    <a:pt x="0" y="29358"/>
                  </a:lnTo>
                  <a:lnTo>
                    <a:pt x="22834" y="29358"/>
                  </a:lnTo>
                  <a:lnTo>
                    <a:pt x="22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4"/>
            <p:cNvSpPr/>
            <p:nvPr/>
          </p:nvSpPr>
          <p:spPr>
            <a:xfrm>
              <a:off x="8058222" y="3166123"/>
              <a:ext cx="158513" cy="158513"/>
            </a:xfrm>
            <a:custGeom>
              <a:avLst/>
              <a:gdLst/>
              <a:ahLst/>
              <a:cxnLst/>
              <a:rect l="l" t="t" r="r" b="b"/>
              <a:pathLst>
                <a:path w="13049" h="13049" extrusionOk="0">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4"/>
            <p:cNvSpPr/>
            <p:nvPr/>
          </p:nvSpPr>
          <p:spPr>
            <a:xfrm>
              <a:off x="6790217" y="1660368"/>
              <a:ext cx="79262" cy="317013"/>
            </a:xfrm>
            <a:custGeom>
              <a:avLst/>
              <a:gdLst/>
              <a:ahLst/>
              <a:cxnLst/>
              <a:rect l="l" t="t" r="r" b="b"/>
              <a:pathLst>
                <a:path w="6525" h="26097" extrusionOk="0">
                  <a:moveTo>
                    <a:pt x="3263" y="1"/>
                  </a:moveTo>
                  <a:lnTo>
                    <a:pt x="1" y="5220"/>
                  </a:lnTo>
                  <a:lnTo>
                    <a:pt x="1" y="26097"/>
                  </a:lnTo>
                  <a:lnTo>
                    <a:pt x="6525" y="26097"/>
                  </a:lnTo>
                  <a:lnTo>
                    <a:pt x="6525" y="5220"/>
                  </a:lnTo>
                  <a:lnTo>
                    <a:pt x="32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4"/>
            <p:cNvSpPr/>
            <p:nvPr/>
          </p:nvSpPr>
          <p:spPr>
            <a:xfrm>
              <a:off x="6841334" y="2939864"/>
              <a:ext cx="135141" cy="135129"/>
            </a:xfrm>
            <a:custGeom>
              <a:avLst/>
              <a:gdLst/>
              <a:ahLst/>
              <a:cxnLst/>
              <a:rect l="l" t="t" r="r" b="b"/>
              <a:pathLst>
                <a:path w="11125" h="11124" extrusionOk="0">
                  <a:moveTo>
                    <a:pt x="4600" y="0"/>
                  </a:moveTo>
                  <a:lnTo>
                    <a:pt x="1" y="4600"/>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4"/>
            <p:cNvSpPr/>
            <p:nvPr/>
          </p:nvSpPr>
          <p:spPr>
            <a:xfrm>
              <a:off x="6960209" y="2820988"/>
              <a:ext cx="135141" cy="135129"/>
            </a:xfrm>
            <a:custGeom>
              <a:avLst/>
              <a:gdLst/>
              <a:ahLst/>
              <a:cxnLst/>
              <a:rect l="l" t="t" r="r" b="b"/>
              <a:pathLst>
                <a:path w="11125" h="11124" extrusionOk="0">
                  <a:moveTo>
                    <a:pt x="4600" y="0"/>
                  </a:moveTo>
                  <a:lnTo>
                    <a:pt x="1" y="4632"/>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4"/>
            <p:cNvSpPr/>
            <p:nvPr/>
          </p:nvSpPr>
          <p:spPr>
            <a:xfrm>
              <a:off x="7079085" y="2702113"/>
              <a:ext cx="135141" cy="135530"/>
            </a:xfrm>
            <a:custGeom>
              <a:avLst/>
              <a:gdLst/>
              <a:ahLst/>
              <a:cxnLst/>
              <a:rect l="l" t="t" r="r" b="b"/>
              <a:pathLst>
                <a:path w="11125" h="11157" extrusionOk="0">
                  <a:moveTo>
                    <a:pt x="4600" y="1"/>
                  </a:moveTo>
                  <a:lnTo>
                    <a:pt x="1" y="4633"/>
                  </a:lnTo>
                  <a:lnTo>
                    <a:pt x="6525" y="11156"/>
                  </a:lnTo>
                  <a:lnTo>
                    <a:pt x="11124" y="6524"/>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4"/>
            <p:cNvSpPr/>
            <p:nvPr/>
          </p:nvSpPr>
          <p:spPr>
            <a:xfrm>
              <a:off x="7197960" y="258323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4"/>
            <p:cNvSpPr/>
            <p:nvPr/>
          </p:nvSpPr>
          <p:spPr>
            <a:xfrm>
              <a:off x="7316835" y="2464362"/>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4"/>
            <p:cNvSpPr/>
            <p:nvPr/>
          </p:nvSpPr>
          <p:spPr>
            <a:xfrm>
              <a:off x="7435711" y="234548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4"/>
            <p:cNvSpPr/>
            <p:nvPr/>
          </p:nvSpPr>
          <p:spPr>
            <a:xfrm>
              <a:off x="7554586" y="2226611"/>
              <a:ext cx="135129" cy="135530"/>
            </a:xfrm>
            <a:custGeom>
              <a:avLst/>
              <a:gdLst/>
              <a:ahLst/>
              <a:cxnLst/>
              <a:rect l="l" t="t" r="r" b="b"/>
              <a:pathLst>
                <a:path w="11124" h="11157" extrusionOk="0">
                  <a:moveTo>
                    <a:pt x="4600" y="1"/>
                  </a:moveTo>
                  <a:lnTo>
                    <a:pt x="1" y="4633"/>
                  </a:lnTo>
                  <a:lnTo>
                    <a:pt x="6524"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4"/>
            <p:cNvSpPr/>
            <p:nvPr/>
          </p:nvSpPr>
          <p:spPr>
            <a:xfrm>
              <a:off x="6354340"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4"/>
            <p:cNvSpPr/>
            <p:nvPr/>
          </p:nvSpPr>
          <p:spPr>
            <a:xfrm>
              <a:off x="6512841"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4"/>
            <p:cNvSpPr/>
            <p:nvPr/>
          </p:nvSpPr>
          <p:spPr>
            <a:xfrm>
              <a:off x="6671342"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1052850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a:solidFill>
                  <a:schemeClr val="accent1"/>
                </a:solidFill>
              </a:rPr>
              <a:t>T</a:t>
            </a:r>
            <a:r>
              <a:rPr lang="en" sz="3200">
                <a:solidFill>
                  <a:schemeClr val="accent2"/>
                </a:solidFill>
              </a:rPr>
              <a:t>H</a:t>
            </a:r>
            <a:r>
              <a:rPr lang="en" sz="3200">
                <a:solidFill>
                  <a:schemeClr val="accent3"/>
                </a:solidFill>
              </a:rPr>
              <a:t>A</a:t>
            </a:r>
            <a:r>
              <a:rPr lang="en" sz="3200">
                <a:solidFill>
                  <a:schemeClr val="accent4"/>
                </a:solidFill>
              </a:rPr>
              <a:t>N</a:t>
            </a:r>
            <a:r>
              <a:rPr lang="en" sz="3200">
                <a:solidFill>
                  <a:schemeClr val="accent5"/>
                </a:solidFill>
              </a:rPr>
              <a:t>K</a:t>
            </a:r>
            <a:r>
              <a:rPr lang="en" sz="3200">
                <a:solidFill>
                  <a:schemeClr val="accent6"/>
                </a:solidFill>
              </a:rPr>
              <a:t>S !</a:t>
            </a:r>
            <a:endParaRPr lang="en-US" sz="3200"/>
          </a:p>
        </p:txBody>
      </p:sp>
      <p:sp>
        <p:nvSpPr>
          <p:cNvPr id="3" name="Subtitle 2"/>
          <p:cNvSpPr>
            <a:spLocks noGrp="1"/>
          </p:cNvSpPr>
          <p:nvPr>
            <p:ph type="body" idx="1"/>
          </p:nvPr>
        </p:nvSpPr>
        <p:spPr>
          <a:xfrm>
            <a:off x="4939700" y="2182538"/>
            <a:ext cx="2505154" cy="1803600"/>
          </a:xfrm>
        </p:spPr>
        <p:txBody>
          <a:bodyPr/>
          <a:lstStyle/>
          <a:p>
            <a:pPr marL="139700" indent="0">
              <a:buNone/>
            </a:pPr>
            <a:r>
              <a:rPr lang="en-US"/>
              <a:t>CẢM ƠN THẦY VÀ CÁC BẠN ĐÃ LẮNG NGHE !</a:t>
            </a:r>
          </a:p>
        </p:txBody>
      </p:sp>
    </p:spTree>
    <p:extLst>
      <p:ext uri="{BB962C8B-B14F-4D97-AF65-F5344CB8AC3E}">
        <p14:creationId xmlns:p14="http://schemas.microsoft.com/office/powerpoint/2010/main" val="2536565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32"/>
          <p:cNvSpPr/>
          <p:nvPr/>
        </p:nvSpPr>
        <p:spPr>
          <a:xfrm rot="-2699901">
            <a:off x="2033647" y="1995011"/>
            <a:ext cx="399523" cy="381115"/>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rot="-2699899">
            <a:off x="2812934" y="2002929"/>
            <a:ext cx="432660" cy="38063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rot="-2699901">
            <a:off x="2810998" y="2796888"/>
            <a:ext cx="418750" cy="380873"/>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rot="-2699901">
            <a:off x="1995586" y="2787188"/>
            <a:ext cx="418750" cy="381115"/>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THÀNH VIÊN</a:t>
            </a:r>
            <a:endParaRPr/>
          </a:p>
        </p:txBody>
      </p:sp>
      <p:sp>
        <p:nvSpPr>
          <p:cNvPr id="769" name="Google Shape;769;p32"/>
          <p:cNvSpPr txBox="1">
            <a:spLocks noGrp="1"/>
          </p:cNvSpPr>
          <p:nvPr>
            <p:ph type="body" idx="1"/>
          </p:nvPr>
        </p:nvSpPr>
        <p:spPr>
          <a:xfrm>
            <a:off x="4939700" y="2182538"/>
            <a:ext cx="3410936" cy="18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mtClean="0"/>
          </a:p>
          <a:p>
            <a:pPr marL="0" lvl="0" indent="0" algn="l" rtl="0">
              <a:spcBef>
                <a:spcPts val="0"/>
              </a:spcBef>
              <a:spcAft>
                <a:spcPts val="0"/>
              </a:spcAft>
              <a:buNone/>
            </a:pPr>
            <a:r>
              <a:rPr lang="en-US" smtClean="0"/>
              <a:t>ĐỖ MINH TRÍ</a:t>
            </a:r>
            <a:endParaRPr lang="en-US" smtClean="0"/>
          </a:p>
          <a:p>
            <a:pPr marL="0" lvl="0" indent="0" algn="l" rtl="0">
              <a:spcBef>
                <a:spcPts val="0"/>
              </a:spcBef>
              <a:spcAft>
                <a:spcPts val="0"/>
              </a:spcAft>
              <a:buNone/>
            </a:pPr>
            <a:r>
              <a:rPr lang="en-US" smtClean="0"/>
              <a:t>NGUYỄN MINH NGHĨA</a:t>
            </a:r>
            <a:endParaRPr lang="en-US" smtClean="0"/>
          </a:p>
        </p:txBody>
      </p:sp>
      <p:sp>
        <p:nvSpPr>
          <p:cNvPr id="770" name="Google Shape;770;p32"/>
          <p:cNvSpPr/>
          <p:nvPr/>
        </p:nvSpPr>
        <p:spPr>
          <a:xfrm>
            <a:off x="2302605" y="1714888"/>
            <a:ext cx="723471" cy="703838"/>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2774802" y="2271816"/>
            <a:ext cx="793726" cy="704201"/>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2207924" y="2724759"/>
            <a:ext cx="723350" cy="703838"/>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1723484" y="2154711"/>
            <a:ext cx="724922" cy="700332"/>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txBox="1"/>
          <p:nvPr/>
        </p:nvSpPr>
        <p:spPr>
          <a:xfrm>
            <a:off x="1487400" y="3728825"/>
            <a:ext cx="23172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chemeClr val="dk1"/>
                </a:solidFill>
                <a:latin typeface="Oswald"/>
                <a:ea typeface="Oswald"/>
                <a:cs typeface="Oswald"/>
                <a:sym typeface="Oswald"/>
              </a:rPr>
              <a:t>GVHD: </a:t>
            </a:r>
            <a:r>
              <a:rPr lang="en-US" sz="1800" smtClean="0">
                <a:solidFill>
                  <a:schemeClr val="dk1"/>
                </a:solidFill>
                <a:latin typeface="Oswald"/>
                <a:ea typeface="Oswald"/>
                <a:cs typeface="Oswald"/>
                <a:sym typeface="Oswald"/>
              </a:rPr>
              <a:t>BÙI CÔNG DANH</a:t>
            </a:r>
            <a:endParaRPr sz="1800">
              <a:solidFill>
                <a:schemeClr val="dk1"/>
              </a:solidFill>
              <a:latin typeface="Oswald"/>
              <a:ea typeface="Oswald"/>
              <a:cs typeface="Oswald"/>
              <a:sym typeface="Oswald"/>
            </a:endParaRPr>
          </a:p>
        </p:txBody>
      </p:sp>
      <p:grpSp>
        <p:nvGrpSpPr>
          <p:cNvPr id="775" name="Google Shape;775;p32"/>
          <p:cNvGrpSpPr/>
          <p:nvPr/>
        </p:nvGrpSpPr>
        <p:grpSpPr>
          <a:xfrm flipH="1">
            <a:off x="8121500" y="4569046"/>
            <a:ext cx="1022509" cy="572747"/>
            <a:chOff x="-77" y="3784091"/>
            <a:chExt cx="2423582" cy="1357541"/>
          </a:xfrm>
        </p:grpSpPr>
        <p:sp>
          <p:nvSpPr>
            <p:cNvPr id="776" name="Google Shape;776;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32"/>
          <p:cNvGrpSpPr/>
          <p:nvPr/>
        </p:nvGrpSpPr>
        <p:grpSpPr>
          <a:xfrm rot="10800000" flipH="1">
            <a:off x="0" y="-4"/>
            <a:ext cx="1022509" cy="572747"/>
            <a:chOff x="-77" y="3784091"/>
            <a:chExt cx="2423582" cy="1357541"/>
          </a:xfrm>
        </p:grpSpPr>
        <p:sp>
          <p:nvSpPr>
            <p:cNvPr id="782" name="Google Shape;782;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18268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32"/>
          <p:cNvSpPr/>
          <p:nvPr/>
        </p:nvSpPr>
        <p:spPr>
          <a:xfrm rot="-2699901">
            <a:off x="2033647" y="1995011"/>
            <a:ext cx="399523" cy="381115"/>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rot="-2699899">
            <a:off x="2812934" y="2002929"/>
            <a:ext cx="432660" cy="38063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rot="-2699901">
            <a:off x="2810998" y="2796888"/>
            <a:ext cx="418750" cy="380873"/>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rot="-2699901">
            <a:off x="1995586" y="2787188"/>
            <a:ext cx="418750" cy="381115"/>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txBox="1">
            <a:spLocks noGrp="1"/>
          </p:cNvSpPr>
          <p:nvPr>
            <p:ph type="title"/>
          </p:nvPr>
        </p:nvSpPr>
        <p:spPr>
          <a:xfrm>
            <a:off x="4738255" y="1884543"/>
            <a:ext cx="3726752"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smtClean="0"/>
              <a:t>GIỚI THIỆU CHUNG</a:t>
            </a:r>
            <a:endParaRPr sz="3600"/>
          </a:p>
        </p:txBody>
      </p:sp>
      <p:sp>
        <p:nvSpPr>
          <p:cNvPr id="770" name="Google Shape;770;p32"/>
          <p:cNvSpPr/>
          <p:nvPr/>
        </p:nvSpPr>
        <p:spPr>
          <a:xfrm>
            <a:off x="2302605" y="1714888"/>
            <a:ext cx="723471" cy="703838"/>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2774802" y="2271816"/>
            <a:ext cx="793726" cy="704201"/>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2207924" y="2724759"/>
            <a:ext cx="723350" cy="703838"/>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1723484" y="2154711"/>
            <a:ext cx="724922" cy="700332"/>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5" name="Google Shape;775;p32"/>
          <p:cNvGrpSpPr/>
          <p:nvPr/>
        </p:nvGrpSpPr>
        <p:grpSpPr>
          <a:xfrm flipH="1">
            <a:off x="8121500" y="4569046"/>
            <a:ext cx="1022509" cy="572747"/>
            <a:chOff x="-77" y="3784091"/>
            <a:chExt cx="2423582" cy="1357541"/>
          </a:xfrm>
        </p:grpSpPr>
        <p:sp>
          <p:nvSpPr>
            <p:cNvPr id="776" name="Google Shape;776;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32"/>
          <p:cNvGrpSpPr/>
          <p:nvPr/>
        </p:nvGrpSpPr>
        <p:grpSpPr>
          <a:xfrm rot="10800000" flipH="1">
            <a:off x="0" y="-4"/>
            <a:ext cx="1022509" cy="572747"/>
            <a:chOff x="-77" y="3784091"/>
            <a:chExt cx="2423582" cy="1357541"/>
          </a:xfrm>
        </p:grpSpPr>
        <p:sp>
          <p:nvSpPr>
            <p:cNvPr id="782" name="Google Shape;782;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048251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LÝ DO CHỌN ĐỀ TÀI</a:t>
            </a:r>
            <a:endParaRPr/>
          </a:p>
          <a:p>
            <a:pPr marL="0" lvl="0" indent="0" algn="l" rtl="0">
              <a:spcBef>
                <a:spcPts val="0"/>
              </a:spcBef>
              <a:spcAft>
                <a:spcPts val="0"/>
              </a:spcAft>
              <a:buNone/>
            </a:pPr>
            <a:endParaRPr/>
          </a:p>
        </p:txBody>
      </p:sp>
      <p:sp>
        <p:nvSpPr>
          <p:cNvPr id="702" name="Google Shape;702;p28"/>
          <p:cNvSpPr txBox="1">
            <a:spLocks noGrp="1"/>
          </p:cNvSpPr>
          <p:nvPr>
            <p:ph type="body" idx="1"/>
          </p:nvPr>
        </p:nvSpPr>
        <p:spPr>
          <a:xfrm>
            <a:off x="720000" y="1104850"/>
            <a:ext cx="7890600" cy="3654186"/>
          </a:xfrm>
          <a:prstGeom prst="rect">
            <a:avLst/>
          </a:prstGeom>
        </p:spPr>
        <p:txBody>
          <a:bodyPr spcFirstLastPara="1" wrap="square" lIns="91425" tIns="91425" rIns="91425" bIns="91425" anchor="t" anchorCtr="0">
            <a:noAutofit/>
          </a:bodyPr>
          <a:lstStyle/>
          <a:p>
            <a:r>
              <a:rPr lang="en-US" sz="1800" smtClean="0"/>
              <a:t>Quản lý là một trong những công việc tương đối phức tạp, tốn nhiều thời gian và công sức. Chính vì vậy, tin học hóa trong lĩnh vực quản lí cửa hàng bán quản áo là một yêu cầu tất yếu và cần thiết . Muốn quản lý tốt cần có được phần mềm tốt, phầm mềm phải đảm bảo được độ bảo mật cao, dễ sử dụng và nhiều tiện ích.</a:t>
            </a:r>
          </a:p>
          <a:p>
            <a:pPr marL="152400" indent="0">
              <a:buNone/>
            </a:pPr>
            <a:endParaRPr lang="en-US" sz="1800" smtClean="0"/>
          </a:p>
          <a:p>
            <a:r>
              <a:rPr lang="en-US" sz="1800" smtClean="0"/>
              <a:t>Đề tại là một yêu cầu thiết thực của mọi cửa hàng bán quần áo nó giúp chúng ta quản lí đước số hang mua và bán ra như nào. Phần mềm giúp chúng ta quản lí được số lượng và giá thành của mặt hàng quần áo.</a:t>
            </a:r>
            <a:endParaRPr lang="en-US" sz="1800"/>
          </a:p>
          <a:p>
            <a:endParaRPr lang="en-US" sz="1800"/>
          </a:p>
          <a:p>
            <a:pPr marL="152400" indent="0">
              <a:buNone/>
            </a:pPr>
            <a:r>
              <a:rPr lang="en-US" sz="1800" smtClean="0"/>
              <a:t>Chúng </a:t>
            </a:r>
            <a:r>
              <a:rPr lang="en-US" sz="1800"/>
              <a:t>em muốn tạo ra một </a:t>
            </a:r>
            <a:r>
              <a:rPr lang="en-US" sz="1800" smtClean="0"/>
              <a:t>ứng dụng quản lí shop bán quần áo. Sau đó có thể phát triển và hoàn thiện hơn.</a:t>
            </a:r>
            <a:endParaRPr sz="18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01"/>
                                        </p:tgtEl>
                                        <p:attrNameLst>
                                          <p:attrName>style.visibility</p:attrName>
                                        </p:attrNameLst>
                                      </p:cBhvr>
                                      <p:to>
                                        <p:strVal val="visible"/>
                                      </p:to>
                                    </p:set>
                                    <p:animEffect transition="in" filter="barn(inVertical)">
                                      <p:cBhvr>
                                        <p:cTn id="7" dur="500"/>
                                        <p:tgtEl>
                                          <p:spTgt spid="70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02">
                                            <p:txEl>
                                              <p:pRg st="0" end="0"/>
                                            </p:txEl>
                                          </p:spTgt>
                                        </p:tgtEl>
                                        <p:attrNameLst>
                                          <p:attrName>style.visibility</p:attrName>
                                        </p:attrNameLst>
                                      </p:cBhvr>
                                      <p:to>
                                        <p:strVal val="visible"/>
                                      </p:to>
                                    </p:set>
                                    <p:animEffect transition="in" filter="wheel(1)">
                                      <p:cBhvr>
                                        <p:cTn id="12" dur="2000"/>
                                        <p:tgtEl>
                                          <p:spTgt spid="70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02">
                                            <p:txEl>
                                              <p:pRg st="2" end="2"/>
                                            </p:txEl>
                                          </p:spTgt>
                                        </p:tgtEl>
                                        <p:attrNameLst>
                                          <p:attrName>style.visibility</p:attrName>
                                        </p:attrNameLst>
                                      </p:cBhvr>
                                      <p:to>
                                        <p:strVal val="visible"/>
                                      </p:to>
                                    </p:set>
                                    <p:animEffect transition="in" filter="wheel(1)">
                                      <p:cBhvr>
                                        <p:cTn id="17" dur="2000"/>
                                        <p:tgtEl>
                                          <p:spTgt spid="7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702">
                                            <p:txEl>
                                              <p:pRg st="4" end="4"/>
                                            </p:txEl>
                                          </p:spTgt>
                                        </p:tgtEl>
                                        <p:attrNameLst>
                                          <p:attrName>style.visibility</p:attrName>
                                        </p:attrNameLst>
                                      </p:cBhvr>
                                      <p:to>
                                        <p:strVal val="visible"/>
                                      </p:to>
                                    </p:set>
                                    <p:animEffect transition="in" filter="wheel(1)">
                                      <p:cBhvr>
                                        <p:cTn id="22" dur="2000"/>
                                        <p:tgtEl>
                                          <p:spTgt spid="7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32"/>
          <p:cNvSpPr/>
          <p:nvPr/>
        </p:nvSpPr>
        <p:spPr>
          <a:xfrm rot="-2699901">
            <a:off x="2033647" y="1995011"/>
            <a:ext cx="399523" cy="381115"/>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rot="-2699899">
            <a:off x="2812934" y="2002929"/>
            <a:ext cx="432660" cy="38063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rot="-2699901">
            <a:off x="2810998" y="2796888"/>
            <a:ext cx="418750" cy="380873"/>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rot="-2699901">
            <a:off x="1995586" y="2787188"/>
            <a:ext cx="418750" cy="381115"/>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txBox="1">
            <a:spLocks noGrp="1"/>
          </p:cNvSpPr>
          <p:nvPr>
            <p:ph type="title"/>
          </p:nvPr>
        </p:nvSpPr>
        <p:spPr>
          <a:xfrm>
            <a:off x="4987450" y="1884543"/>
            <a:ext cx="3726752"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smtClean="0"/>
              <a:t>NỘI DUNG CHÍNH</a:t>
            </a:r>
            <a:endParaRPr sz="3600"/>
          </a:p>
        </p:txBody>
      </p:sp>
      <p:sp>
        <p:nvSpPr>
          <p:cNvPr id="770" name="Google Shape;770;p32"/>
          <p:cNvSpPr/>
          <p:nvPr/>
        </p:nvSpPr>
        <p:spPr>
          <a:xfrm>
            <a:off x="2302605" y="1714888"/>
            <a:ext cx="723471" cy="703838"/>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2774802" y="2271816"/>
            <a:ext cx="793726" cy="704201"/>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2207924" y="2724759"/>
            <a:ext cx="723350" cy="703838"/>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1723484" y="2154711"/>
            <a:ext cx="724922" cy="700332"/>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5" name="Google Shape;775;p32"/>
          <p:cNvGrpSpPr/>
          <p:nvPr/>
        </p:nvGrpSpPr>
        <p:grpSpPr>
          <a:xfrm flipH="1">
            <a:off x="8121500" y="4569046"/>
            <a:ext cx="1022509" cy="572747"/>
            <a:chOff x="-77" y="3784091"/>
            <a:chExt cx="2423582" cy="1357541"/>
          </a:xfrm>
        </p:grpSpPr>
        <p:sp>
          <p:nvSpPr>
            <p:cNvPr id="776" name="Google Shape;776;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32"/>
          <p:cNvGrpSpPr/>
          <p:nvPr/>
        </p:nvGrpSpPr>
        <p:grpSpPr>
          <a:xfrm rot="10800000" flipH="1">
            <a:off x="0" y="-4"/>
            <a:ext cx="1022509" cy="572747"/>
            <a:chOff x="-77" y="3784091"/>
            <a:chExt cx="2423582" cy="1357541"/>
          </a:xfrm>
        </p:grpSpPr>
        <p:sp>
          <p:nvSpPr>
            <p:cNvPr id="782" name="Google Shape;782;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473395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512904" y="1880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NỘI DUNG BÁO CÁO</a:t>
            </a:r>
            <a:endParaRPr/>
          </a:p>
        </p:txBody>
      </p:sp>
      <p:pic>
        <p:nvPicPr>
          <p:cNvPr id="17" name="Picture 16"/>
          <p:cNvPicPr>
            <a:picLocks noChangeAspect="1"/>
          </p:cNvPicPr>
          <p:nvPr/>
        </p:nvPicPr>
        <p:blipFill>
          <a:blip r:embed="rId3"/>
          <a:stretch>
            <a:fillRect/>
          </a:stretch>
        </p:blipFill>
        <p:spPr>
          <a:xfrm>
            <a:off x="249382" y="760709"/>
            <a:ext cx="8541327" cy="4195755"/>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512904" y="1880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Mô tả csdl:</a:t>
            </a:r>
            <a:endParaRPr/>
          </a:p>
        </p:txBody>
      </p:sp>
      <p:sp>
        <p:nvSpPr>
          <p:cNvPr id="4" name="Google Shape;868;p36"/>
          <p:cNvSpPr txBox="1"/>
          <p:nvPr/>
        </p:nvSpPr>
        <p:spPr>
          <a:xfrm>
            <a:off x="155864" y="870124"/>
            <a:ext cx="8061041" cy="567300"/>
          </a:xfrm>
          <a:prstGeom prst="rect">
            <a:avLst/>
          </a:prstGeom>
          <a:noFill/>
          <a:ln>
            <a:noFill/>
          </a:ln>
        </p:spPr>
        <p:txBody>
          <a:bodyPr spcFirstLastPara="1" wrap="square" lIns="91425" tIns="91425" rIns="91425" bIns="91425" anchor="t" anchorCtr="0">
            <a:noAutofit/>
          </a:bodyPr>
          <a:lstStyle/>
          <a:p>
            <a:pPr marL="0" lvl="0" indent="0" algn="ctr"/>
            <a:r>
              <a:rPr lang="en-US" smtClean="0">
                <a:solidFill>
                  <a:schemeClr val="tx1">
                    <a:lumMod val="40000"/>
                    <a:lumOff val="60000"/>
                  </a:schemeClr>
                </a:solidFill>
              </a:rPr>
              <a:t>CHITIETPHIEUNHAP</a:t>
            </a:r>
            <a:r>
              <a:rPr lang="vi-VN">
                <a:solidFill>
                  <a:schemeClr val="tx1">
                    <a:lumMod val="40000"/>
                    <a:lumOff val="60000"/>
                  </a:schemeClr>
                </a:solidFill>
              </a:rPr>
              <a:t> (MAPN</a:t>
            </a:r>
            <a:r>
              <a:rPr lang="vi-VN">
                <a:solidFill>
                  <a:schemeClr val="tx1">
                    <a:lumMod val="40000"/>
                    <a:lumOff val="60000"/>
                  </a:schemeClr>
                </a:solidFill>
              </a:rPr>
              <a:t>, </a:t>
            </a:r>
            <a:r>
              <a:rPr lang="vi-VN">
                <a:solidFill>
                  <a:schemeClr val="tx1">
                    <a:lumMod val="40000"/>
                    <a:lumOff val="60000"/>
                  </a:schemeClr>
                </a:solidFill>
              </a:rPr>
              <a:t>MASANPHAM</a:t>
            </a:r>
            <a:r>
              <a:rPr lang="vi-VN">
                <a:solidFill>
                  <a:schemeClr val="tx1">
                    <a:lumMod val="40000"/>
                    <a:lumOff val="60000"/>
                  </a:schemeClr>
                </a:solidFill>
              </a:rPr>
              <a:t>, </a:t>
            </a:r>
            <a:r>
              <a:rPr lang="vi-VN" smtClean="0">
                <a:solidFill>
                  <a:schemeClr val="tx1">
                    <a:lumMod val="40000"/>
                    <a:lumOff val="60000"/>
                  </a:schemeClr>
                </a:solidFill>
              </a:rPr>
              <a:t>S</a:t>
            </a:r>
            <a:r>
              <a:rPr lang="en-US" smtClean="0">
                <a:solidFill>
                  <a:schemeClr val="tx1">
                    <a:lumMod val="40000"/>
                    <a:lumOff val="60000"/>
                  </a:schemeClr>
                </a:solidFill>
              </a:rPr>
              <a:t>OLUONG</a:t>
            </a:r>
            <a:r>
              <a:rPr lang="vi-VN" smtClean="0">
                <a:solidFill>
                  <a:schemeClr val="tx1">
                    <a:lumMod val="40000"/>
                    <a:lumOff val="60000"/>
                  </a:schemeClr>
                </a:solidFill>
              </a:rPr>
              <a:t>, </a:t>
            </a:r>
            <a:r>
              <a:rPr lang="en-US" smtClean="0">
                <a:solidFill>
                  <a:schemeClr val="tx1">
                    <a:lumMod val="40000"/>
                    <a:lumOff val="60000"/>
                  </a:schemeClr>
                </a:solidFill>
              </a:rPr>
              <a:t>DONGIA</a:t>
            </a:r>
            <a:r>
              <a:rPr lang="vi-VN" smtClean="0">
                <a:solidFill>
                  <a:schemeClr val="tx1">
                    <a:lumMod val="40000"/>
                    <a:lumOff val="60000"/>
                  </a:schemeClr>
                </a:solidFill>
              </a:rPr>
              <a:t>, </a:t>
            </a:r>
            <a:r>
              <a:rPr lang="en-US" smtClean="0">
                <a:solidFill>
                  <a:schemeClr val="tx1">
                    <a:lumMod val="40000"/>
                    <a:lumOff val="60000"/>
                  </a:schemeClr>
                </a:solidFill>
              </a:rPr>
              <a:t>THANHTIEN</a:t>
            </a:r>
            <a:r>
              <a:rPr lang="vi-VN" smtClean="0">
                <a:solidFill>
                  <a:schemeClr val="tx1">
                    <a:lumMod val="40000"/>
                    <a:lumOff val="60000"/>
                  </a:schemeClr>
                </a:solidFill>
              </a:rPr>
              <a:t>)</a:t>
            </a:r>
            <a:endParaRPr lang="vi-VN" dirty="0">
              <a:solidFill>
                <a:schemeClr val="tx1">
                  <a:lumMod val="40000"/>
                  <a:lumOff val="60000"/>
                </a:schemeClr>
              </a:solidFill>
            </a:endParaRPr>
          </a:p>
        </p:txBody>
      </p:sp>
      <p:sp>
        <p:nvSpPr>
          <p:cNvPr id="5" name="Google Shape;868;p36"/>
          <p:cNvSpPr txBox="1"/>
          <p:nvPr/>
        </p:nvSpPr>
        <p:spPr>
          <a:xfrm>
            <a:off x="859837" y="1437424"/>
            <a:ext cx="7429801"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mtClean="0">
                <a:solidFill>
                  <a:schemeClr val="dk1"/>
                </a:solidFill>
                <a:latin typeface="Roboto"/>
                <a:ea typeface="Roboto"/>
                <a:cs typeface="Roboto"/>
                <a:sym typeface="Roboto"/>
              </a:rPr>
              <a:t>CHITIETHOADON (MAHD, MASANPHAM, SOLUONG, THANHTIEN, GIAGOC)</a:t>
            </a:r>
            <a:endParaRPr>
              <a:solidFill>
                <a:schemeClr val="dk1"/>
              </a:solidFill>
              <a:latin typeface="Roboto"/>
              <a:ea typeface="Roboto"/>
              <a:cs typeface="Roboto"/>
              <a:sym typeface="Roboto"/>
            </a:endParaRPr>
          </a:p>
        </p:txBody>
      </p:sp>
      <p:sp>
        <p:nvSpPr>
          <p:cNvPr id="6" name="Google Shape;868;p36"/>
          <p:cNvSpPr txBox="1"/>
          <p:nvPr/>
        </p:nvSpPr>
        <p:spPr>
          <a:xfrm>
            <a:off x="859837" y="2035453"/>
            <a:ext cx="7429801"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mtClean="0">
                <a:solidFill>
                  <a:schemeClr val="dk1"/>
                </a:solidFill>
                <a:latin typeface="Roboto"/>
                <a:ea typeface="Roboto"/>
                <a:cs typeface="Roboto"/>
                <a:sym typeface="Roboto"/>
              </a:rPr>
              <a:t>GIOI (GIOITINH)</a:t>
            </a:r>
            <a:endParaRPr>
              <a:solidFill>
                <a:schemeClr val="dk1"/>
              </a:solidFill>
              <a:latin typeface="Roboto"/>
              <a:ea typeface="Roboto"/>
              <a:cs typeface="Roboto"/>
              <a:sym typeface="Roboto"/>
            </a:endParaRPr>
          </a:p>
        </p:txBody>
      </p:sp>
      <p:sp>
        <p:nvSpPr>
          <p:cNvPr id="7" name="Google Shape;868;p36"/>
          <p:cNvSpPr txBox="1"/>
          <p:nvPr/>
        </p:nvSpPr>
        <p:spPr>
          <a:xfrm>
            <a:off x="859837" y="2490001"/>
            <a:ext cx="7429801" cy="567300"/>
          </a:xfrm>
          <a:prstGeom prst="rect">
            <a:avLst/>
          </a:prstGeom>
          <a:noFill/>
          <a:ln>
            <a:noFill/>
          </a:ln>
        </p:spPr>
        <p:txBody>
          <a:bodyPr spcFirstLastPara="1" wrap="square" lIns="91425" tIns="91425" rIns="91425" bIns="91425" anchor="t" anchorCtr="0">
            <a:noAutofit/>
          </a:bodyPr>
          <a:lstStyle/>
          <a:p>
            <a:pPr lvl="0">
              <a:spcAft>
                <a:spcPts val="1600"/>
              </a:spcAft>
            </a:pPr>
            <a:r>
              <a:rPr lang="en-US" smtClean="0">
                <a:solidFill>
                  <a:schemeClr val="dk1"/>
                </a:solidFill>
                <a:latin typeface="Roboto"/>
                <a:ea typeface="Roboto"/>
                <a:cs typeface="Roboto"/>
                <a:sym typeface="Roboto"/>
              </a:rPr>
              <a:t>HOA DON (MAHD, NGAYLAP, MAKHACHHANG, ID, TONGTIEN)</a:t>
            </a:r>
            <a:endParaRPr>
              <a:solidFill>
                <a:schemeClr val="dk1"/>
              </a:solidFill>
              <a:latin typeface="Roboto"/>
              <a:ea typeface="Roboto"/>
              <a:cs typeface="Roboto"/>
              <a:sym typeface="Roboto"/>
            </a:endParaRPr>
          </a:p>
        </p:txBody>
      </p:sp>
      <p:sp>
        <p:nvSpPr>
          <p:cNvPr id="8" name="Google Shape;868;p36"/>
          <p:cNvSpPr txBox="1"/>
          <p:nvPr/>
        </p:nvSpPr>
        <p:spPr>
          <a:xfrm>
            <a:off x="859835" y="3032520"/>
            <a:ext cx="7429801" cy="567300"/>
          </a:xfrm>
          <a:prstGeom prst="rect">
            <a:avLst/>
          </a:prstGeom>
          <a:noFill/>
          <a:ln>
            <a:noFill/>
          </a:ln>
        </p:spPr>
        <p:txBody>
          <a:bodyPr spcFirstLastPara="1" wrap="square" lIns="91425" tIns="91425" rIns="91425" bIns="91425" anchor="t" anchorCtr="0">
            <a:noAutofit/>
          </a:bodyPr>
          <a:lstStyle/>
          <a:p>
            <a:pPr lvl="0">
              <a:spcAft>
                <a:spcPts val="1600"/>
              </a:spcAft>
            </a:pPr>
            <a:r>
              <a:rPr lang="en" smtClean="0">
                <a:solidFill>
                  <a:schemeClr val="dk1"/>
                </a:solidFill>
                <a:latin typeface="Roboto"/>
                <a:ea typeface="Roboto"/>
                <a:cs typeface="Roboto"/>
                <a:sym typeface="Roboto"/>
              </a:rPr>
              <a:t>KHACHHANG (MAKHACHHANG, TENKHACHHANG, SDT, GIOITINH, NGAYSINH, DIACHI)</a:t>
            </a:r>
            <a:endParaRPr>
              <a:solidFill>
                <a:schemeClr val="dk1"/>
              </a:solidFill>
              <a:latin typeface="Roboto"/>
              <a:ea typeface="Roboto"/>
              <a:cs typeface="Roboto"/>
              <a:sym typeface="Roboto"/>
            </a:endParaRPr>
          </a:p>
        </p:txBody>
      </p:sp>
      <p:sp>
        <p:nvSpPr>
          <p:cNvPr id="9" name="Google Shape;868;p36"/>
          <p:cNvSpPr txBox="1"/>
          <p:nvPr/>
        </p:nvSpPr>
        <p:spPr>
          <a:xfrm>
            <a:off x="859835" y="3622072"/>
            <a:ext cx="7429801" cy="567300"/>
          </a:xfrm>
          <a:prstGeom prst="rect">
            <a:avLst/>
          </a:prstGeom>
          <a:noFill/>
          <a:ln>
            <a:noFill/>
          </a:ln>
        </p:spPr>
        <p:txBody>
          <a:bodyPr spcFirstLastPara="1" wrap="square" lIns="91425" tIns="91425" rIns="91425" bIns="91425" anchor="t" anchorCtr="0">
            <a:noAutofit/>
          </a:bodyPr>
          <a:lstStyle/>
          <a:p>
            <a:pPr lvl="0">
              <a:spcAft>
                <a:spcPts val="1600"/>
              </a:spcAft>
            </a:pPr>
            <a:r>
              <a:rPr lang="en" smtClean="0">
                <a:solidFill>
                  <a:schemeClr val="dk1"/>
                </a:solidFill>
                <a:latin typeface="Roboto"/>
                <a:ea typeface="Roboto"/>
                <a:cs typeface="Roboto"/>
                <a:sym typeface="Roboto"/>
              </a:rPr>
              <a:t>LOAISANPHAM (MALOAI, TENLOAI)</a:t>
            </a:r>
            <a:endParaRPr>
              <a:solidFill>
                <a:schemeClr val="dk1"/>
              </a:solidFill>
              <a:latin typeface="Roboto"/>
              <a:ea typeface="Roboto"/>
              <a:cs typeface="Roboto"/>
              <a:sym typeface="Roboto"/>
            </a:endParaRPr>
          </a:p>
        </p:txBody>
      </p:sp>
      <p:sp>
        <p:nvSpPr>
          <p:cNvPr id="10" name="Google Shape;868;p36"/>
          <p:cNvSpPr txBox="1"/>
          <p:nvPr/>
        </p:nvSpPr>
        <p:spPr>
          <a:xfrm>
            <a:off x="859834" y="4211624"/>
            <a:ext cx="7429801" cy="567300"/>
          </a:xfrm>
          <a:prstGeom prst="rect">
            <a:avLst/>
          </a:prstGeom>
          <a:noFill/>
          <a:ln>
            <a:noFill/>
          </a:ln>
        </p:spPr>
        <p:txBody>
          <a:bodyPr spcFirstLastPara="1" wrap="square" lIns="91425" tIns="91425" rIns="91425" bIns="91425" anchor="t" anchorCtr="0">
            <a:noAutofit/>
          </a:bodyPr>
          <a:lstStyle/>
          <a:p>
            <a:pPr lvl="0">
              <a:spcAft>
                <a:spcPts val="1600"/>
              </a:spcAft>
            </a:pPr>
            <a:r>
              <a:rPr lang="en" smtClean="0">
                <a:solidFill>
                  <a:schemeClr val="dk1"/>
                </a:solidFill>
                <a:latin typeface="Roboto"/>
                <a:ea typeface="Roboto"/>
                <a:cs typeface="Roboto"/>
                <a:sym typeface="Roboto"/>
              </a:rPr>
              <a:t>NHACUNGCAP (MANCC, TENNCC, DIACHI, SODIENTHOAI )</a:t>
            </a:r>
            <a:endParaRPr>
              <a:solidFill>
                <a:schemeClr val="dk1"/>
              </a:solidFill>
              <a:latin typeface="Roboto"/>
              <a:ea typeface="Roboto"/>
              <a:cs typeface="Roboto"/>
              <a:sym typeface="Roboto"/>
            </a:endParaRPr>
          </a:p>
        </p:txBody>
      </p:sp>
    </p:spTree>
    <p:extLst>
      <p:ext uri="{BB962C8B-B14F-4D97-AF65-F5344CB8AC3E}">
        <p14:creationId xmlns:p14="http://schemas.microsoft.com/office/powerpoint/2010/main" val="3416295635"/>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512904" y="1880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Mô tả csdl:</a:t>
            </a:r>
            <a:endParaRPr/>
          </a:p>
        </p:txBody>
      </p:sp>
      <p:sp>
        <p:nvSpPr>
          <p:cNvPr id="4" name="Google Shape;868;p36"/>
          <p:cNvSpPr txBox="1"/>
          <p:nvPr/>
        </p:nvSpPr>
        <p:spPr>
          <a:xfrm>
            <a:off x="512904" y="870124"/>
            <a:ext cx="7704001" cy="567300"/>
          </a:xfrm>
          <a:prstGeom prst="rect">
            <a:avLst/>
          </a:prstGeom>
          <a:noFill/>
          <a:ln>
            <a:noFill/>
          </a:ln>
        </p:spPr>
        <p:txBody>
          <a:bodyPr spcFirstLastPara="1" wrap="square" lIns="91425" tIns="91425" rIns="91425" bIns="91425" anchor="t" anchorCtr="0">
            <a:noAutofit/>
          </a:bodyPr>
          <a:lstStyle/>
          <a:p>
            <a:pPr marL="0" lvl="0" indent="0" algn="ctr"/>
            <a:r>
              <a:rPr lang="en-US" smtClean="0">
                <a:solidFill>
                  <a:schemeClr val="tx1">
                    <a:lumMod val="40000"/>
                    <a:lumOff val="60000"/>
                  </a:schemeClr>
                </a:solidFill>
              </a:rPr>
              <a:t> NHANVIEN</a:t>
            </a:r>
            <a:r>
              <a:rPr lang="vi-VN" smtClean="0">
                <a:solidFill>
                  <a:schemeClr val="tx1">
                    <a:lumMod val="40000"/>
                    <a:lumOff val="60000"/>
                  </a:schemeClr>
                </a:solidFill>
              </a:rPr>
              <a:t> (</a:t>
            </a:r>
            <a:r>
              <a:rPr lang="en-US" smtClean="0">
                <a:solidFill>
                  <a:schemeClr val="tx1">
                    <a:lumMod val="40000"/>
                    <a:lumOff val="60000"/>
                  </a:schemeClr>
                </a:solidFill>
              </a:rPr>
              <a:t>ID</a:t>
            </a:r>
            <a:r>
              <a:rPr lang="vi-VN" smtClean="0">
                <a:solidFill>
                  <a:schemeClr val="tx1">
                    <a:lumMod val="40000"/>
                    <a:lumOff val="60000"/>
                  </a:schemeClr>
                </a:solidFill>
              </a:rPr>
              <a:t>, </a:t>
            </a:r>
            <a:r>
              <a:rPr lang="en-US" smtClean="0">
                <a:solidFill>
                  <a:schemeClr val="tx1">
                    <a:lumMod val="40000"/>
                    <a:lumOff val="60000"/>
                  </a:schemeClr>
                </a:solidFill>
              </a:rPr>
              <a:t>HOTEN</a:t>
            </a:r>
            <a:r>
              <a:rPr lang="vi-VN" smtClean="0">
                <a:solidFill>
                  <a:schemeClr val="tx1">
                    <a:lumMod val="40000"/>
                    <a:lumOff val="60000"/>
                  </a:schemeClr>
                </a:solidFill>
              </a:rPr>
              <a:t>, </a:t>
            </a:r>
            <a:r>
              <a:rPr lang="en-US" smtClean="0">
                <a:solidFill>
                  <a:schemeClr val="tx1">
                    <a:lumMod val="40000"/>
                    <a:lumOff val="60000"/>
                  </a:schemeClr>
                </a:solidFill>
              </a:rPr>
              <a:t>USERNAME</a:t>
            </a:r>
            <a:r>
              <a:rPr lang="vi-VN" smtClean="0">
                <a:solidFill>
                  <a:schemeClr val="tx1">
                    <a:lumMod val="40000"/>
                    <a:lumOff val="60000"/>
                  </a:schemeClr>
                </a:solidFill>
              </a:rPr>
              <a:t>, </a:t>
            </a:r>
            <a:r>
              <a:rPr lang="en-US" smtClean="0">
                <a:solidFill>
                  <a:schemeClr val="tx1">
                    <a:lumMod val="40000"/>
                    <a:lumOff val="60000"/>
                  </a:schemeClr>
                </a:solidFill>
              </a:rPr>
              <a:t>PASSWORD</a:t>
            </a:r>
            <a:r>
              <a:rPr lang="vi-VN" smtClean="0">
                <a:solidFill>
                  <a:schemeClr val="tx1">
                    <a:lumMod val="40000"/>
                    <a:lumOff val="60000"/>
                  </a:schemeClr>
                </a:solidFill>
              </a:rPr>
              <a:t>, </a:t>
            </a:r>
            <a:r>
              <a:rPr lang="en-US" smtClean="0">
                <a:solidFill>
                  <a:schemeClr val="tx1">
                    <a:lumMod val="40000"/>
                    <a:lumOff val="60000"/>
                  </a:schemeClr>
                </a:solidFill>
              </a:rPr>
              <a:t>GIOITINH, NGAYSINH, EMAIL, DIACHI, SODIENTHOAI, IMAGE, ADMIN</a:t>
            </a:r>
            <a:r>
              <a:rPr lang="vi-VN" smtClean="0">
                <a:solidFill>
                  <a:schemeClr val="tx1">
                    <a:lumMod val="40000"/>
                    <a:lumOff val="60000"/>
                  </a:schemeClr>
                </a:solidFill>
              </a:rPr>
              <a:t>)</a:t>
            </a:r>
            <a:endParaRPr lang="vi-VN" dirty="0">
              <a:solidFill>
                <a:schemeClr val="tx1">
                  <a:lumMod val="40000"/>
                  <a:lumOff val="60000"/>
                </a:schemeClr>
              </a:solidFill>
            </a:endParaRPr>
          </a:p>
        </p:txBody>
      </p:sp>
      <p:sp>
        <p:nvSpPr>
          <p:cNvPr id="5" name="Google Shape;868;p36"/>
          <p:cNvSpPr txBox="1"/>
          <p:nvPr/>
        </p:nvSpPr>
        <p:spPr>
          <a:xfrm>
            <a:off x="859833" y="1482023"/>
            <a:ext cx="7429801"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mtClean="0">
                <a:solidFill>
                  <a:schemeClr val="dk1"/>
                </a:solidFill>
                <a:latin typeface="Roboto"/>
                <a:ea typeface="Roboto"/>
                <a:cs typeface="Roboto"/>
                <a:sym typeface="Roboto"/>
              </a:rPr>
              <a:t>PHIEUNHAP (MAPN, ID, MANCC, NGAYLAP, TONGTIEN)</a:t>
            </a:r>
            <a:endParaRPr>
              <a:solidFill>
                <a:schemeClr val="dk1"/>
              </a:solidFill>
              <a:latin typeface="Roboto"/>
              <a:ea typeface="Roboto"/>
              <a:cs typeface="Roboto"/>
              <a:sym typeface="Roboto"/>
            </a:endParaRPr>
          </a:p>
        </p:txBody>
      </p:sp>
      <p:sp>
        <p:nvSpPr>
          <p:cNvPr id="6" name="Google Shape;868;p36"/>
          <p:cNvSpPr txBox="1"/>
          <p:nvPr/>
        </p:nvSpPr>
        <p:spPr>
          <a:xfrm>
            <a:off x="859837" y="2035453"/>
            <a:ext cx="7429801"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mtClean="0">
                <a:solidFill>
                  <a:schemeClr val="dk1"/>
                </a:solidFill>
                <a:latin typeface="Roboto"/>
                <a:ea typeface="Roboto"/>
                <a:cs typeface="Roboto"/>
                <a:sym typeface="Roboto"/>
              </a:rPr>
              <a:t>QUYEN (ADMIN)</a:t>
            </a:r>
            <a:endParaRPr>
              <a:solidFill>
                <a:schemeClr val="dk1"/>
              </a:solidFill>
              <a:latin typeface="Roboto"/>
              <a:ea typeface="Roboto"/>
              <a:cs typeface="Roboto"/>
              <a:sym typeface="Roboto"/>
            </a:endParaRPr>
          </a:p>
        </p:txBody>
      </p:sp>
      <p:sp>
        <p:nvSpPr>
          <p:cNvPr id="7" name="Google Shape;868;p36"/>
          <p:cNvSpPr txBox="1"/>
          <p:nvPr/>
        </p:nvSpPr>
        <p:spPr>
          <a:xfrm>
            <a:off x="859837" y="2490001"/>
            <a:ext cx="7429801" cy="567300"/>
          </a:xfrm>
          <a:prstGeom prst="rect">
            <a:avLst/>
          </a:prstGeom>
          <a:noFill/>
          <a:ln>
            <a:noFill/>
          </a:ln>
        </p:spPr>
        <p:txBody>
          <a:bodyPr spcFirstLastPara="1" wrap="square" lIns="91425" tIns="91425" rIns="91425" bIns="91425" anchor="t" anchorCtr="0">
            <a:noAutofit/>
          </a:bodyPr>
          <a:lstStyle/>
          <a:p>
            <a:pPr lvl="0">
              <a:spcAft>
                <a:spcPts val="1600"/>
              </a:spcAft>
            </a:pPr>
            <a:r>
              <a:rPr lang="en-US" smtClean="0">
                <a:solidFill>
                  <a:schemeClr val="dk1"/>
                </a:solidFill>
                <a:latin typeface="Roboto"/>
                <a:ea typeface="Roboto"/>
                <a:cs typeface="Roboto"/>
                <a:sym typeface="Roboto"/>
              </a:rPr>
              <a:t>SANPHAM (MASANPHAM, TENSANPHAM, MALOAI, MATHUONGHIEU, DONGIA, SOLUONGSP, LOINHUAN, MOTA, NGAYCAPNHAT, HINHANH)</a:t>
            </a:r>
            <a:endParaRPr>
              <a:solidFill>
                <a:schemeClr val="dk1"/>
              </a:solidFill>
              <a:latin typeface="Roboto"/>
              <a:ea typeface="Roboto"/>
              <a:cs typeface="Roboto"/>
              <a:sym typeface="Roboto"/>
            </a:endParaRPr>
          </a:p>
        </p:txBody>
      </p:sp>
      <p:sp>
        <p:nvSpPr>
          <p:cNvPr id="8" name="Google Shape;868;p36"/>
          <p:cNvSpPr txBox="1"/>
          <p:nvPr/>
        </p:nvSpPr>
        <p:spPr>
          <a:xfrm>
            <a:off x="859834" y="3167524"/>
            <a:ext cx="7429801" cy="567300"/>
          </a:xfrm>
          <a:prstGeom prst="rect">
            <a:avLst/>
          </a:prstGeom>
          <a:noFill/>
          <a:ln>
            <a:noFill/>
          </a:ln>
        </p:spPr>
        <p:txBody>
          <a:bodyPr spcFirstLastPara="1" wrap="square" lIns="91425" tIns="91425" rIns="91425" bIns="91425" anchor="t" anchorCtr="0">
            <a:noAutofit/>
          </a:bodyPr>
          <a:lstStyle/>
          <a:p>
            <a:pPr lvl="0">
              <a:spcAft>
                <a:spcPts val="1600"/>
              </a:spcAft>
            </a:pPr>
            <a:r>
              <a:rPr lang="en" smtClean="0">
                <a:solidFill>
                  <a:schemeClr val="dk1"/>
                </a:solidFill>
                <a:latin typeface="Roboto"/>
                <a:ea typeface="Roboto"/>
                <a:cs typeface="Roboto"/>
                <a:sym typeface="Roboto"/>
              </a:rPr>
              <a:t>TIENTHOI (TIENTHOI)</a:t>
            </a:r>
            <a:endParaRPr>
              <a:solidFill>
                <a:schemeClr val="dk1"/>
              </a:solidFill>
              <a:latin typeface="Roboto"/>
              <a:ea typeface="Roboto"/>
              <a:cs typeface="Roboto"/>
              <a:sym typeface="Roboto"/>
            </a:endParaRPr>
          </a:p>
        </p:txBody>
      </p:sp>
      <p:sp>
        <p:nvSpPr>
          <p:cNvPr id="9" name="Google Shape;868;p36"/>
          <p:cNvSpPr txBox="1"/>
          <p:nvPr/>
        </p:nvSpPr>
        <p:spPr>
          <a:xfrm>
            <a:off x="859835" y="3622072"/>
            <a:ext cx="7429801" cy="567300"/>
          </a:xfrm>
          <a:prstGeom prst="rect">
            <a:avLst/>
          </a:prstGeom>
          <a:noFill/>
          <a:ln>
            <a:noFill/>
          </a:ln>
        </p:spPr>
        <p:txBody>
          <a:bodyPr spcFirstLastPara="1" wrap="square" lIns="91425" tIns="91425" rIns="91425" bIns="91425" anchor="t" anchorCtr="0">
            <a:noAutofit/>
          </a:bodyPr>
          <a:lstStyle/>
          <a:p>
            <a:pPr lvl="0">
              <a:spcAft>
                <a:spcPts val="1600"/>
              </a:spcAft>
            </a:pPr>
            <a:r>
              <a:rPr lang="en" smtClean="0">
                <a:solidFill>
                  <a:schemeClr val="dk1"/>
                </a:solidFill>
                <a:latin typeface="Roboto"/>
                <a:ea typeface="Roboto"/>
                <a:cs typeface="Roboto"/>
                <a:sym typeface="Roboto"/>
              </a:rPr>
              <a:t>THUONGHIEU (MATHUONGHIEU, TENTHUONGHIEU)</a:t>
            </a:r>
            <a:endParaRPr>
              <a:solidFill>
                <a:schemeClr val="dk1"/>
              </a:solidFill>
              <a:latin typeface="Roboto"/>
              <a:ea typeface="Roboto"/>
              <a:cs typeface="Roboto"/>
              <a:sym typeface="Roboto"/>
            </a:endParaRPr>
          </a:p>
        </p:txBody>
      </p:sp>
    </p:spTree>
    <p:extLst>
      <p:ext uri="{BB962C8B-B14F-4D97-AF65-F5344CB8AC3E}">
        <p14:creationId xmlns:p14="http://schemas.microsoft.com/office/powerpoint/2010/main" val="913172146"/>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512904" y="1880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GIAO DIỆN ỨNG DỤNG</a:t>
            </a:r>
            <a:endParaRPr/>
          </a:p>
        </p:txBody>
      </p:sp>
      <p:pic>
        <p:nvPicPr>
          <p:cNvPr id="2" name="Picture 1"/>
          <p:cNvPicPr>
            <a:picLocks noChangeAspect="1"/>
          </p:cNvPicPr>
          <p:nvPr/>
        </p:nvPicPr>
        <p:blipFill>
          <a:blip r:embed="rId3"/>
          <a:stretch>
            <a:fillRect/>
          </a:stretch>
        </p:blipFill>
        <p:spPr>
          <a:xfrm>
            <a:off x="683635" y="1413164"/>
            <a:ext cx="7868083" cy="3502602"/>
          </a:xfrm>
          <a:prstGeom prst="rect">
            <a:avLst/>
          </a:prstGeom>
        </p:spPr>
      </p:pic>
      <p:sp>
        <p:nvSpPr>
          <p:cNvPr id="5" name="Google Shape;868;p36"/>
          <p:cNvSpPr txBox="1"/>
          <p:nvPr/>
        </p:nvSpPr>
        <p:spPr>
          <a:xfrm>
            <a:off x="650003" y="760709"/>
            <a:ext cx="7429801"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mtClean="0">
                <a:solidFill>
                  <a:schemeClr val="dk1"/>
                </a:solidFill>
                <a:latin typeface="Roboto"/>
                <a:ea typeface="Roboto"/>
                <a:cs typeface="Roboto"/>
                <a:sym typeface="Roboto"/>
              </a:rPr>
              <a:t>ĐĂNG NHẬP:</a:t>
            </a:r>
            <a:endParaRPr>
              <a:solidFill>
                <a:schemeClr val="dk1"/>
              </a:solidFill>
              <a:latin typeface="Roboto"/>
              <a:ea typeface="Roboto"/>
              <a:cs typeface="Roboto"/>
              <a:sym typeface="Roboto"/>
            </a:endParaRPr>
          </a:p>
        </p:txBody>
      </p:sp>
    </p:spTree>
    <p:extLst>
      <p:ext uri="{BB962C8B-B14F-4D97-AF65-F5344CB8AC3E}">
        <p14:creationId xmlns:p14="http://schemas.microsoft.com/office/powerpoint/2010/main" val="32918163"/>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TotalTime>
  <Words>435</Words>
  <Application>Microsoft Office PowerPoint</Application>
  <PresentationFormat>On-screen Show (16:9)</PresentationFormat>
  <Paragraphs>52</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Roboto</vt:lpstr>
      <vt:lpstr>Roboto Condensed Light</vt:lpstr>
      <vt:lpstr>Oswald</vt:lpstr>
      <vt:lpstr>Arial</vt:lpstr>
      <vt:lpstr>Livvic</vt:lpstr>
      <vt:lpstr>Raleway</vt:lpstr>
      <vt:lpstr>Software Development Bussines Plan by Slidesgo</vt:lpstr>
      <vt:lpstr>CÔNG NGHỆ .NET</vt:lpstr>
      <vt:lpstr>THÀNH VIÊN</vt:lpstr>
      <vt:lpstr>GIỚI THIỆU CHUNG</vt:lpstr>
      <vt:lpstr>LÝ DO CHỌN ĐỀ TÀI </vt:lpstr>
      <vt:lpstr>NỘI DUNG CHÍNH</vt:lpstr>
      <vt:lpstr>NỘI DUNG BÁO CÁO</vt:lpstr>
      <vt:lpstr>Mô tả csdl:</vt:lpstr>
      <vt:lpstr>Mô tả csdl:</vt:lpstr>
      <vt:lpstr>GIAO DIỆN ỨNG DỤNG</vt:lpstr>
      <vt:lpstr>GIAO DIỆN ỨNG DỤNG</vt:lpstr>
      <vt:lpstr>GIAO DIỆN ỨNG DỤNG</vt:lpstr>
      <vt:lpstr>GIAO DIỆN ỨNG DỤNG</vt:lpstr>
      <vt:lpstr>GIAO DIỆN ỨNG DỤNG</vt:lpstr>
      <vt:lpstr>GIAO DIỆN ỨNG DỤNG</vt:lpstr>
      <vt:lpstr>GIAO DIỆN ỨNG DỤNG</vt:lpstr>
      <vt:lpstr>GIAO DIỆN ỨNG DỤNG</vt:lpstr>
      <vt:lpstr>GIAO DIỆN ỨNG DỤNG</vt:lpstr>
      <vt:lpstr>DEMO</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SEMINAR_HTDN</dc:title>
  <dc:creator>Hoang Minh Thao</dc:creator>
  <cp:lastModifiedBy>LAP10879-local</cp:lastModifiedBy>
  <cp:revision>68</cp:revision>
  <dcterms:modified xsi:type="dcterms:W3CDTF">2021-12-16T08:29:05Z</dcterms:modified>
</cp:coreProperties>
</file>