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333" r:id="rId4"/>
    <p:sldId id="334" r:id="rId5"/>
    <p:sldId id="335" r:id="rId6"/>
    <p:sldId id="336" r:id="rId7"/>
    <p:sldId id="339" r:id="rId8"/>
    <p:sldId id="345" r:id="rId9"/>
    <p:sldId id="346" r:id="rId10"/>
    <p:sldId id="34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48" r:id="rId45"/>
    <p:sldId id="328" r:id="rId46"/>
    <p:sldId id="32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FF99"/>
    <a:srgbClr val="FFCC00"/>
    <a:srgbClr val="00CC00"/>
    <a:srgbClr val="FF3300"/>
    <a:srgbClr val="FF7C80"/>
    <a:srgbClr val="0000CC"/>
    <a:srgbClr val="006600"/>
    <a:srgbClr val="FF0066"/>
    <a:srgbClr val="FF9933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4E681-E562-4B71-8774-FBA064E61050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2C134-8128-423C-A784-5100D3BD5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BD8CCD5-757D-45D9-8AB7-AE035A203559}" type="slidenum">
              <a:rPr lang="en-US"/>
              <a:pPr/>
              <a:t>45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6E6F3-C603-487E-9E5C-8634D3542D60}" type="datetime1">
              <a:rPr lang="en-US" smtClean="0"/>
              <a:pPr/>
              <a:t>5/23/2022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AC61-69E2-4C6B-A3A1-FC7C10D839BC}" type="datetime1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129606" y="446485"/>
            <a:ext cx="6875859" cy="4161234"/>
          </a:xfrm>
          <a:prstGeom prst="rect">
            <a:avLst/>
          </a:prstGeom>
        </p:spPr>
        <p:txBody>
          <a:bodyPr lIns="64291" tIns="32145" rIns="64291" bIns="32145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tIns="32146"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892969" y="5759649"/>
            <a:ext cx="7358063" cy="794742"/>
          </a:xfrm>
          <a:prstGeom prst="rect">
            <a:avLst/>
          </a:prstGeom>
        </p:spPr>
        <p:txBody>
          <a:bodyPr lIns="64291" tIns="32146" rIns="64291" bIns="32146"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160729" algn="ctr">
              <a:spcBef>
                <a:spcPts val="0"/>
              </a:spcBef>
              <a:buSzTx/>
              <a:buNone/>
              <a:defRPr sz="2200"/>
            </a:lvl2pPr>
            <a:lvl3pPr marL="0" indent="321457" algn="ctr">
              <a:spcBef>
                <a:spcPts val="0"/>
              </a:spcBef>
              <a:buSzTx/>
              <a:buNone/>
              <a:defRPr sz="2200"/>
            </a:lvl3pPr>
            <a:lvl4pPr marL="0" indent="482186" algn="ctr">
              <a:spcBef>
                <a:spcPts val="0"/>
              </a:spcBef>
              <a:buSzTx/>
              <a:buNone/>
              <a:defRPr sz="2200"/>
            </a:lvl4pPr>
            <a:lvl5pPr marL="0" indent="642915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4437983" y="6500812"/>
            <a:ext cx="259104" cy="2678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B35818B-1964-4861-9A18-C9F10FD87C19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Recursion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Slot 7, 8, 9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Recursion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Practice: Recursive operations on an array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752600"/>
            <a:ext cx="82617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Example: Sum of an array, named a, having n elements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Sum(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a,n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a[0] + a[1] + … + a[n-2]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a[n-1]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Sum(a, n-1)</a:t>
            </a:r>
          </a:p>
          <a:p>
            <a:pPr lvl="1"/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0,n=0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Return a[n-1] + Sum (a, n-1);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304800" y="1035844"/>
            <a:ext cx="696844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686253" y="1048346"/>
            <a:ext cx="2207716" cy="877159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lIns="91435" tIns="45718" rIns="91435" bIns="45718">
            <a:spAutoFit/>
          </a:bodyPr>
          <a:lstStyle/>
          <a:p>
            <a:pPr algn="l"/>
            <a:r>
              <a:rPr lang="en-US" sz="1700" b="1" i="1" u="sng" dirty="0" smtClean="0">
                <a:solidFill>
                  <a:schemeClr val="bg1"/>
                </a:solidFill>
              </a:rPr>
              <a:t>Pseudo-code</a:t>
            </a:r>
          </a:p>
          <a:p>
            <a:pPr algn="l"/>
            <a:r>
              <a:rPr lang="en-US" sz="1700" dirty="0" smtClean="0">
                <a:solidFill>
                  <a:schemeClr val="bg1"/>
                </a:solidFill>
              </a:rPr>
              <a:t>n!  = 1, n&lt;2</a:t>
            </a:r>
          </a:p>
          <a:p>
            <a:pPr algn="l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     =  n* (n-1)!, n&gt;=2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8842" y="2197299"/>
            <a:ext cx="15240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2 lines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8160842" y="1919737"/>
            <a:ext cx="0" cy="27756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6121301" y="2502099"/>
            <a:ext cx="127754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0200" y="3156049"/>
            <a:ext cx="4199632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1700" b="1" dirty="0" smtClean="0">
                <a:solidFill>
                  <a:srgbClr val="006600"/>
                </a:solidFill>
              </a:rPr>
              <a:t>// Other recursive method</a:t>
            </a:r>
            <a:endParaRPr lang="en-US" sz="1700" b="1" dirty="0">
              <a:solidFill>
                <a:srgbClr val="00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6406" y="4420493"/>
            <a:ext cx="2048601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1700" b="1" dirty="0" smtClean="0">
                <a:solidFill>
                  <a:srgbClr val="006600"/>
                </a:solidFill>
              </a:rPr>
              <a:t>// Other test</a:t>
            </a:r>
            <a:endParaRPr lang="en-US" sz="1700" b="1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6428" y="4901697"/>
            <a:ext cx="6871394" cy="1323435"/>
          </a:xfrm>
          <a:prstGeom prst="rect">
            <a:avLst/>
          </a:prstGeom>
          <a:solidFill>
            <a:srgbClr val="0000CC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Để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dễ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tiếp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bài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học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xin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đừng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thắc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mắc</a:t>
            </a:r>
            <a:r>
              <a:rPr lang="en-US" sz="2000" dirty="0" smtClean="0">
                <a:solidFill>
                  <a:schemeClr val="bg1"/>
                </a:solidFill>
              </a:rPr>
              <a:t> “</a:t>
            </a:r>
            <a:r>
              <a:rPr lang="en-US" sz="2000" dirty="0" err="1" smtClean="0">
                <a:solidFill>
                  <a:schemeClr val="bg1"/>
                </a:solidFill>
              </a:rPr>
              <a:t>Hàm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chạy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như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thế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nào</a:t>
            </a:r>
            <a:r>
              <a:rPr lang="en-US" sz="2000" dirty="0" smtClean="0">
                <a:solidFill>
                  <a:schemeClr val="bg1"/>
                </a:solidFill>
              </a:rPr>
              <a:t>?”. </a:t>
            </a:r>
            <a:r>
              <a:rPr lang="en-US" sz="2000" dirty="0" err="1" smtClean="0">
                <a:solidFill>
                  <a:schemeClr val="bg1"/>
                </a:solidFill>
              </a:rPr>
              <a:t>Câu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hỏi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này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được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lời</a:t>
            </a:r>
            <a:r>
              <a:rPr lang="en-US" sz="2000" dirty="0" smtClean="0">
                <a:solidFill>
                  <a:schemeClr val="bg1"/>
                </a:solidFill>
              </a:rPr>
              <a:t> ở </a:t>
            </a:r>
            <a:r>
              <a:rPr lang="en-US" sz="2000" dirty="0" err="1" smtClean="0">
                <a:solidFill>
                  <a:schemeClr val="bg1"/>
                </a:solidFill>
              </a:rPr>
              <a:t>phần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sau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của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</a:rPr>
              <a:t>. Ở </a:t>
            </a:r>
            <a:r>
              <a:rPr lang="en-US" sz="2000" dirty="0" err="1" smtClean="0">
                <a:solidFill>
                  <a:schemeClr val="bg1"/>
                </a:solidFill>
              </a:rPr>
              <a:t>đây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chúng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chú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tâm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vào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cách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nghĩ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diễn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đạt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và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viết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hàm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đệ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quen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nhé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32004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1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9144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2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405" y="1448336"/>
            <a:ext cx="2057400" cy="4093424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Recursive definitions serve two purposes:</a:t>
            </a:r>
          </a:p>
          <a:p>
            <a:pPr marL="342882" indent="-342882">
              <a:buAutoNum type="arabicParenBoth"/>
            </a:pPr>
            <a:r>
              <a:rPr lang="en-US" sz="2000" b="1" dirty="0" smtClean="0">
                <a:solidFill>
                  <a:schemeClr val="bg1"/>
                </a:solidFill>
              </a:rPr>
              <a:t>Generating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new elements</a:t>
            </a:r>
          </a:p>
          <a:p>
            <a:pPr marL="342882" indent="-342882">
              <a:buAutoNum type="arabicParenBoth"/>
            </a:pPr>
            <a:r>
              <a:rPr lang="en-US" sz="2000" b="1" dirty="0" smtClean="0">
                <a:solidFill>
                  <a:schemeClr val="bg1"/>
                </a:solidFill>
              </a:rPr>
              <a:t>Testing</a:t>
            </a:r>
            <a:r>
              <a:rPr lang="en-US" sz="2000" i="1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whether an element belongs to a set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Demo: The Fibonacci sequence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566" y="1001911"/>
            <a:ext cx="63627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2183309" y="1573411"/>
            <a:ext cx="1084957" cy="944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20466" y="2945011"/>
            <a:ext cx="1447800" cy="5241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09873" y="986135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3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600201"/>
            <a:ext cx="8229600" cy="19627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1.5   3.5  5.5   7.5   9.5   11.5  </a:t>
            </a:r>
          </a:p>
          <a:p>
            <a:pPr defTabSz="410751">
              <a:buFontTx/>
              <a:buChar char="-"/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Compute the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n</a:t>
            </a:r>
            <a:r>
              <a:rPr lang="en-US" sz="2400" b="1" i="1" kern="0" baseline="30000" dirty="0" smtClean="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item of an arithmetic progression having the first item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a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and common difference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d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: 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    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ap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(n, a, d) = a, n=1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                       = 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ap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(n-1, a, d) + d, n&gt;1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896146"/>
            <a:ext cx="7315200" cy="212365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200" b="1" dirty="0" smtClean="0"/>
              <a:t>public static double </a:t>
            </a:r>
            <a:r>
              <a:rPr lang="en-US" sz="2200" b="1" dirty="0" err="1" smtClean="0"/>
              <a:t>ap</a:t>
            </a:r>
            <a:r>
              <a:rPr lang="en-US" sz="2200" b="1" dirty="0" smtClean="0"/>
              <a:t>( </a:t>
            </a:r>
            <a:r>
              <a:rPr lang="en-US" sz="2200" b="1" dirty="0" err="1" smtClean="0"/>
              <a:t>int</a:t>
            </a:r>
            <a:r>
              <a:rPr lang="en-US" sz="2200" b="1" dirty="0" smtClean="0"/>
              <a:t> n, double a, double d) {</a:t>
            </a:r>
          </a:p>
          <a:p>
            <a:pPr algn="l"/>
            <a:r>
              <a:rPr lang="en-US" sz="2200" b="1" dirty="0" smtClean="0"/>
              <a:t>    &lt;Code yourself&gt;</a:t>
            </a:r>
          </a:p>
          <a:p>
            <a:pPr algn="l"/>
            <a:r>
              <a:rPr lang="en-US" sz="2200" b="1" dirty="0" smtClean="0"/>
              <a:t>} </a:t>
            </a:r>
          </a:p>
          <a:p>
            <a:pPr algn="l"/>
            <a:endParaRPr lang="en-US" sz="2200" b="1" dirty="0" smtClean="0"/>
          </a:p>
          <a:p>
            <a:pPr algn="l"/>
            <a:r>
              <a:rPr lang="en-US" sz="2200" b="1" dirty="0" smtClean="0"/>
              <a:t>// Test </a:t>
            </a:r>
            <a:r>
              <a:rPr lang="en-US" sz="2200" b="1" i="1" dirty="0" smtClean="0"/>
              <a:t>1.5   3.5  5.5   7.5   9.5   11.5</a:t>
            </a:r>
            <a:endParaRPr lang="en-US" sz="2200" b="1" dirty="0" smtClean="0"/>
          </a:p>
          <a:p>
            <a:pPr algn="l"/>
            <a:r>
              <a:rPr lang="en-US" sz="2200" b="1" dirty="0" err="1" smtClean="0"/>
              <a:t>System.out.println</a:t>
            </a:r>
            <a:r>
              <a:rPr lang="en-US" sz="2200" b="1" dirty="0" smtClean="0"/>
              <a:t>( </a:t>
            </a:r>
            <a:r>
              <a:rPr lang="en-US" sz="2200" b="1" dirty="0" err="1" smtClean="0"/>
              <a:t>ap</a:t>
            </a:r>
            <a:r>
              <a:rPr lang="en-US" sz="2200" b="1" dirty="0" smtClean="0"/>
              <a:t>(6, 1.5, 2 )); // </a:t>
            </a:r>
            <a:r>
              <a:rPr lang="en-US" sz="2200" b="1" dirty="0" smtClean="0">
                <a:sym typeface="Wingdings" pitchFamily="2" charset="2"/>
              </a:rPr>
              <a:t> 11.5</a:t>
            </a:r>
            <a:endParaRPr lang="en-US" sz="2200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10668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4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752600"/>
            <a:ext cx="8229600" cy="1752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Compute the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n</a:t>
            </a:r>
            <a:r>
              <a:rPr lang="en-US" sz="2400" b="1" i="1" kern="0" baseline="30000" dirty="0" smtClean="0">
                <a:solidFill>
                  <a:srgbClr val="000000"/>
                </a:solidFill>
                <a:sym typeface="Helvetica Light"/>
              </a:rPr>
              <a:t>th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item of a geometric progression having the first item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a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and common multiplier </a:t>
            </a:r>
            <a:r>
              <a:rPr lang="en-US" sz="2400" b="1" i="1" kern="0" dirty="0" smtClean="0">
                <a:solidFill>
                  <a:srgbClr val="0000CC"/>
                </a:solidFill>
                <a:sym typeface="Helvetica Light"/>
              </a:rPr>
              <a:t>q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:</a:t>
            </a:r>
          </a:p>
          <a:p>
            <a:pPr defTabSz="410751">
              <a:defRPr/>
            </a:pPr>
            <a:r>
              <a:rPr lang="en-US" sz="2400" b="1" kern="0" dirty="0" err="1" smtClean="0">
                <a:solidFill>
                  <a:srgbClr val="000000"/>
                </a:solidFill>
                <a:sym typeface="Helvetica Light"/>
              </a:rPr>
              <a:t>gp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 (</a:t>
            </a:r>
            <a:r>
              <a:rPr lang="en-US" sz="2400" b="1" kern="0" dirty="0" smtClean="0">
                <a:solidFill>
                  <a:srgbClr val="0000CC"/>
                </a:solidFill>
                <a:sym typeface="Helvetica Light"/>
              </a:rPr>
              <a:t>n, a, q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)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= a , n=1</a:t>
            </a:r>
          </a:p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                  = </a:t>
            </a:r>
            <a:r>
              <a:rPr lang="en-US" sz="2400" b="1" kern="0" dirty="0" err="1" smtClean="0">
                <a:solidFill>
                  <a:srgbClr val="000000"/>
                </a:solidFill>
                <a:sym typeface="Helvetica Light"/>
              </a:rPr>
              <a:t>gp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(</a:t>
            </a:r>
            <a:r>
              <a:rPr lang="en-US" sz="2400" b="1" kern="0" dirty="0" smtClean="0">
                <a:solidFill>
                  <a:srgbClr val="0000CC"/>
                </a:solidFill>
                <a:sym typeface="Helvetica Light"/>
              </a:rPr>
              <a:t>n-1, a, q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) * </a:t>
            </a:r>
            <a:r>
              <a:rPr lang="en-US" sz="2400" b="1" kern="0" dirty="0" smtClean="0">
                <a:solidFill>
                  <a:srgbClr val="0000CC"/>
                </a:solidFill>
                <a:sym typeface="Helvetica Light"/>
              </a:rPr>
              <a:t>q</a:t>
            </a:r>
            <a:r>
              <a:rPr lang="en-US" sz="2400" b="1" kern="0" dirty="0" smtClean="0">
                <a:solidFill>
                  <a:srgbClr val="000000"/>
                </a:solidFill>
                <a:sym typeface="Helvetica Light"/>
              </a:rPr>
              <a:t>, n&gt;1</a:t>
            </a:r>
          </a:p>
          <a:p>
            <a:pPr defTabSz="410751">
              <a:defRPr/>
            </a:pPr>
            <a:endParaRPr lang="en-US" sz="2400" b="1" i="1" kern="0" dirty="0" smtClea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7315200" cy="193898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b="1" dirty="0" smtClean="0"/>
              <a:t>public static double </a:t>
            </a:r>
            <a:r>
              <a:rPr lang="en-US" sz="2000" b="1" dirty="0" err="1" smtClean="0"/>
              <a:t>gp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n, double a, double q) {</a:t>
            </a:r>
          </a:p>
          <a:p>
            <a:pPr algn="l"/>
            <a:r>
              <a:rPr lang="en-US" sz="2000" b="1" dirty="0" smtClean="0"/>
              <a:t>    &lt;Code yourself&gt;</a:t>
            </a:r>
          </a:p>
          <a:p>
            <a:pPr algn="l"/>
            <a:r>
              <a:rPr lang="en-US" sz="2000" b="1" dirty="0" smtClean="0"/>
              <a:t>} 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// Test   1.5  3   6  12  24  48</a:t>
            </a:r>
          </a:p>
          <a:p>
            <a:pPr algn="l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 </a:t>
            </a:r>
            <a:r>
              <a:rPr lang="en-US" sz="2000" b="1" dirty="0" err="1" smtClean="0"/>
              <a:t>gp</a:t>
            </a:r>
            <a:r>
              <a:rPr lang="en-US" sz="2000" b="1" dirty="0" smtClean="0"/>
              <a:t>(6, 1.5, 2));  // </a:t>
            </a:r>
            <a:r>
              <a:rPr lang="en-US" sz="2000" b="1" dirty="0" smtClean="0">
                <a:sym typeface="Wingdings" pitchFamily="2" charset="2"/>
              </a:rPr>
              <a:t> 48</a:t>
            </a:r>
            <a:endParaRPr lang="en-US" sz="2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81000" y="11430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5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99825"/>
            <a:ext cx="8229600" cy="21336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dirty="0" smtClean="0"/>
              <a:t>C</a:t>
            </a:r>
            <a:r>
              <a:rPr lang="en-US" sz="2400" b="1" i="1" kern="0" dirty="0" err="1" smtClean="0">
                <a:solidFill>
                  <a:srgbClr val="000000"/>
                </a:solidFill>
                <a:sym typeface="Helvetica Light"/>
              </a:rPr>
              <a:t>alculate</a:t>
            </a: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sum of integral array having n elements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Sum(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a,n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) = 0 +</a:t>
            </a:r>
            <a:r>
              <a:rPr lang="en-US" sz="2400" u="sng" kern="0" dirty="0" smtClean="0">
                <a:solidFill>
                  <a:srgbClr val="000000"/>
                </a:solidFill>
                <a:sym typeface="Helvetica Light"/>
              </a:rPr>
              <a:t> a[0] + a[1] + …….. + a[n-2]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+ </a:t>
            </a: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a[n-1]</a:t>
            </a:r>
          </a:p>
          <a:p>
            <a:pPr defTabSz="410751">
              <a:defRPr/>
            </a:pPr>
            <a:endParaRPr lang="en-US" sz="2400" kern="0" dirty="0" smtClean="0">
              <a:solidFill>
                <a:srgbClr val="000000"/>
              </a:solidFill>
              <a:sym typeface="Helvetica Light"/>
            </a:endParaRP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Sum(a, n) = 0, n=0;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               = </a:t>
            </a:r>
            <a:r>
              <a:rPr lang="en-US" sz="2400" u="sng" kern="0" dirty="0" smtClean="0">
                <a:solidFill>
                  <a:srgbClr val="000000"/>
                </a:solidFill>
                <a:sym typeface="Helvetica Light"/>
              </a:rPr>
              <a:t>Sum(a, n-1)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 </a:t>
            </a: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+ a[n-1]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, n&gt;1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7315200" cy="22467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b="1" dirty="0" smtClean="0"/>
              <a:t>public static double sum( double[] a,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n) {</a:t>
            </a:r>
          </a:p>
          <a:p>
            <a:pPr algn="l"/>
            <a:r>
              <a:rPr lang="en-US" sz="2000" b="1" dirty="0" smtClean="0"/>
              <a:t>    &lt;Code yourself&gt;</a:t>
            </a:r>
          </a:p>
          <a:p>
            <a:pPr algn="l"/>
            <a:r>
              <a:rPr lang="en-US" sz="2000" b="1" dirty="0" smtClean="0"/>
              <a:t>} 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/>
              <a:t>// Test :  </a:t>
            </a:r>
          </a:p>
          <a:p>
            <a:pPr algn="l"/>
            <a:r>
              <a:rPr lang="en-US" sz="2000" b="1" dirty="0" smtClean="0"/>
              <a:t>double a[] = { 1.5,  2,  4,  5,  2, 6.5 };</a:t>
            </a:r>
          </a:p>
          <a:p>
            <a:pPr algn="l"/>
            <a:r>
              <a:rPr lang="en-US" sz="2000" b="1" dirty="0" err="1" smtClean="0"/>
              <a:t>System.out.println</a:t>
            </a:r>
            <a:r>
              <a:rPr lang="en-US" sz="2000" b="1" dirty="0" smtClean="0"/>
              <a:t>( sum(a, 6));  // </a:t>
            </a:r>
            <a:r>
              <a:rPr lang="en-US" sz="2000" b="1" dirty="0" smtClean="0">
                <a:sym typeface="Wingdings" pitchFamily="2" charset="2"/>
              </a:rPr>
              <a:t> 21</a:t>
            </a:r>
            <a:endParaRPr lang="en-US" sz="20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6073" y="15240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6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122587"/>
            <a:ext cx="8229600" cy="174605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 lnSpcReduction="10000"/>
          </a:bodyPr>
          <a:lstStyle/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Calculate the maximum value in an integral array having n elements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    </a:t>
            </a:r>
            <a:r>
              <a:rPr lang="en-US" sz="2000" b="1" i="1" kern="0" dirty="0" smtClean="0">
                <a:solidFill>
                  <a:srgbClr val="0000CC"/>
                </a:solidFill>
                <a:sym typeface="Helvetica Light"/>
              </a:rPr>
              <a:t>1   5     9    7    2    10    </a:t>
            </a:r>
            <a:r>
              <a:rPr lang="en-US" sz="2000" b="1" i="1" kern="0" dirty="0" smtClean="0">
                <a:solidFill>
                  <a:srgbClr val="FF0000"/>
                </a:solidFill>
                <a:sym typeface="Helvetica Light"/>
              </a:rPr>
              <a:t>19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max(a, n) :=  if (n==1) return a[0]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                    </a:t>
            </a:r>
            <a:r>
              <a:rPr lang="en-US" sz="2000" b="1" i="1" kern="0" dirty="0" err="1" smtClean="0">
                <a:solidFill>
                  <a:srgbClr val="000000"/>
                </a:solidFill>
                <a:sym typeface="Helvetica Light"/>
              </a:rPr>
              <a:t>int</a:t>
            </a: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m= max(a, n-1) </a:t>
            </a:r>
            <a:r>
              <a:rPr lang="en-US" sz="2000" b="1" kern="0" dirty="0" smtClean="0">
                <a:solidFill>
                  <a:srgbClr val="0000CC"/>
                </a:solidFill>
                <a:sym typeface="Helvetica Light"/>
              </a:rPr>
              <a:t>// 10</a:t>
            </a:r>
          </a:p>
          <a:p>
            <a:pPr defTabSz="410751"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sym typeface="Helvetica Light"/>
              </a:rPr>
              <a:t>                     return m&gt;a[n-1]? m : a[n-1]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001635"/>
            <a:ext cx="7315200" cy="2246765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smtClean="0"/>
              <a:t>public static double max( </a:t>
            </a:r>
            <a:r>
              <a:rPr lang="en-US" sz="2000" dirty="0" smtClean="0"/>
              <a:t>double</a:t>
            </a:r>
            <a:r>
              <a:rPr lang="en-US" sz="2000" dirty="0" smtClean="0"/>
              <a:t>[] </a:t>
            </a:r>
            <a:r>
              <a:rPr lang="en-US" sz="2000" dirty="0" smtClean="0"/>
              <a:t>a, </a:t>
            </a:r>
            <a:r>
              <a:rPr lang="en-US" sz="2000" dirty="0" err="1" smtClean="0"/>
              <a:t>int</a:t>
            </a:r>
            <a:r>
              <a:rPr lang="en-US" sz="2000" dirty="0" smtClean="0"/>
              <a:t> n) {</a:t>
            </a:r>
          </a:p>
          <a:p>
            <a:pPr algn="l"/>
            <a:r>
              <a:rPr lang="en-US" sz="2000" dirty="0" smtClean="0"/>
              <a:t>    &lt;Code yourself&gt;</a:t>
            </a:r>
          </a:p>
          <a:p>
            <a:pPr algn="l"/>
            <a:r>
              <a:rPr lang="en-US" sz="2000" dirty="0" smtClean="0"/>
              <a:t>}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// Test :  </a:t>
            </a:r>
          </a:p>
          <a:p>
            <a:pPr algn="l"/>
            <a:r>
              <a:rPr lang="en-US" sz="2000" dirty="0" smtClean="0"/>
              <a:t>double</a:t>
            </a:r>
            <a:r>
              <a:rPr lang="en-US" sz="2000" dirty="0" smtClean="0"/>
              <a:t> </a:t>
            </a:r>
            <a:r>
              <a:rPr lang="en-US" sz="2000" dirty="0" smtClean="0"/>
              <a:t>b[] = { 1, 5, 9, 7, 2, 19,10 };</a:t>
            </a:r>
          </a:p>
          <a:p>
            <a:pPr algn="l"/>
            <a:r>
              <a:rPr lang="en-US" sz="2000" dirty="0" err="1" smtClean="0"/>
              <a:t>System.out.println</a:t>
            </a:r>
            <a:r>
              <a:rPr lang="en-US" sz="2000" dirty="0" smtClean="0"/>
              <a:t>( max(b, 7));  // </a:t>
            </a:r>
            <a:r>
              <a:rPr lang="en-US" sz="2000" dirty="0" smtClean="0">
                <a:sym typeface="Wingdings" pitchFamily="2" charset="2"/>
              </a:rPr>
              <a:t> 19</a:t>
            </a:r>
            <a:endParaRPr lang="en-US" sz="2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3400" y="1219200"/>
            <a:ext cx="14951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7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28800"/>
            <a:ext cx="8229600" cy="12954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b="1" i="1" kern="0" dirty="0" smtClean="0">
                <a:solidFill>
                  <a:srgbClr val="000000"/>
                </a:solidFill>
                <a:sym typeface="Helvetica Light"/>
              </a:rPr>
              <a:t> Calculate the minimum value in an integral array having n elements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min (</a:t>
            </a:r>
            <a:r>
              <a:rPr lang="en-US" sz="2400" kern="0" dirty="0" err="1" smtClean="0">
                <a:solidFill>
                  <a:srgbClr val="000000"/>
                </a:solidFill>
                <a:sym typeface="Helvetica Light"/>
              </a:rPr>
              <a:t>a,n</a:t>
            </a: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) = (Do yourself)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00399"/>
            <a:ext cx="7315200" cy="1754322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dirty="0" smtClean="0"/>
              <a:t>public static double min( 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algn="l"/>
            <a:r>
              <a:rPr lang="en-US" dirty="0" smtClean="0"/>
              <a:t>    &lt;Code yourself&gt;</a:t>
            </a:r>
          </a:p>
          <a:p>
            <a:pPr algn="l"/>
            <a:r>
              <a:rPr lang="en-US" dirty="0" smtClean="0"/>
              <a:t>}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// Test :  </a:t>
            </a:r>
            <a:r>
              <a:rPr lang="en-US" dirty="0" err="1" smtClean="0"/>
              <a:t>int</a:t>
            </a:r>
            <a:r>
              <a:rPr lang="en-US" dirty="0" smtClean="0"/>
              <a:t> b[] = { 1, 5, 9, 7, 2, 19,10 };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 min(b, 7));  // </a:t>
            </a:r>
            <a:r>
              <a:rPr lang="en-US" dirty="0" smtClean="0">
                <a:sym typeface="Wingdings" pitchFamily="2" charset="2"/>
              </a:rPr>
              <a:t> 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1" y="1062335"/>
            <a:ext cx="1295400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8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400" y="1066800"/>
            <a:ext cx="7467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Convert a decimal integer to a b-based numeric string: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82" y="1600200"/>
            <a:ext cx="2983113" cy="198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010795" y="1810150"/>
            <a:ext cx="6084093" cy="16903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1700" b="1" dirty="0" smtClean="0"/>
              <a:t>n= 35, base=2 </a:t>
            </a:r>
            <a:r>
              <a:rPr lang="en-US" sz="1700" b="1" dirty="0" smtClean="0">
                <a:sym typeface="Wingdings" pitchFamily="2" charset="2"/>
              </a:rPr>
              <a:t> 100011</a:t>
            </a:r>
            <a:endParaRPr lang="en-US" sz="1700" b="1" dirty="0" smtClean="0"/>
          </a:p>
          <a:p>
            <a:pPr algn="l"/>
            <a:r>
              <a:rPr lang="en-US" sz="1700" b="1" dirty="0" smtClean="0"/>
              <a:t>“100011” = “10001” + “1”</a:t>
            </a:r>
          </a:p>
          <a:p>
            <a:pPr algn="l"/>
            <a:r>
              <a:rPr lang="en-US" sz="1700" b="1" dirty="0" smtClean="0"/>
              <a:t>convert(35,2) = convert(17,2) + digit of 35%2</a:t>
            </a:r>
          </a:p>
          <a:p>
            <a:pPr algn="l"/>
            <a:r>
              <a:rPr lang="en-US" sz="1700" b="1" dirty="0" smtClean="0"/>
              <a:t>convert(</a:t>
            </a:r>
            <a:r>
              <a:rPr lang="en-US" sz="1700" b="1" dirty="0" err="1" smtClean="0"/>
              <a:t>n,base</a:t>
            </a:r>
            <a:r>
              <a:rPr lang="en-US" sz="1700" b="1" dirty="0" smtClean="0"/>
              <a:t>) = convert(n/</a:t>
            </a:r>
            <a:r>
              <a:rPr lang="en-US" sz="1700" b="1" dirty="0" err="1" smtClean="0"/>
              <a:t>base,base</a:t>
            </a:r>
            <a:r>
              <a:rPr lang="en-US" sz="1700" b="1" dirty="0" smtClean="0"/>
              <a:t>) + digit of </a:t>
            </a:r>
            <a:r>
              <a:rPr lang="en-US" sz="1700" b="1" dirty="0" err="1" smtClean="0"/>
              <a:t>n%base</a:t>
            </a:r>
            <a:endParaRPr lang="en-US" sz="1700" b="1" dirty="0" smtClean="0"/>
          </a:p>
          <a:p>
            <a:pPr algn="l"/>
            <a:r>
              <a:rPr lang="en-US" sz="1700" b="1" dirty="0" smtClean="0"/>
              <a:t>Anchor: If n==0 return “0” </a:t>
            </a:r>
            <a:endParaRPr lang="en-US" sz="1700" b="1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969" y="3657600"/>
            <a:ext cx="8090831" cy="113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730" y="4829452"/>
            <a:ext cx="5966070" cy="149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7974" y="4953001"/>
            <a:ext cx="2028826" cy="119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9: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8914" y="2263415"/>
            <a:ext cx="6621982" cy="339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22520"/>
          </a:xfrm>
        </p:spPr>
        <p:txBody>
          <a:bodyPr>
            <a:noAutofit/>
          </a:bodyPr>
          <a:lstStyle/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1- Introduction to recursion.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2- Describing a recursive operation.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3- Implementing a recursive method.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4- Classifying recursive functions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5- How to manage running functions?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6- Anatomy of a Recursive Call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7- Evaluating performance of recursive methods.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8- Eliminating recursion</a:t>
            </a:r>
          </a:p>
          <a:p>
            <a:pPr marL="522368" indent="-522368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9- Backtracking                      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(15 exercises)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552" y="2357427"/>
            <a:ext cx="6300751" cy="373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9: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lum bright="-11000"/>
          </a:blip>
          <a:srcRect/>
          <a:stretch>
            <a:fillRect/>
          </a:stretch>
        </p:blipFill>
        <p:spPr bwMode="auto">
          <a:xfrm>
            <a:off x="57697" y="1441864"/>
            <a:ext cx="3127721" cy="5082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0863" y="1794775"/>
            <a:ext cx="6538084" cy="301687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1250" y="4685415"/>
            <a:ext cx="4630577" cy="185223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2306189" y="3675926"/>
            <a:ext cx="642938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/>
          <p:nvPr/>
        </p:nvCxnSpPr>
        <p:spPr>
          <a:xfrm flipH="1">
            <a:off x="964407" y="2669589"/>
            <a:ext cx="2221012" cy="698845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181273" y="909935"/>
            <a:ext cx="1342727" cy="461665"/>
          </a:xfrm>
          <a:prstGeom prst="rect">
            <a:avLst/>
          </a:prstGeom>
          <a:noFill/>
          <a:ln w="12700" cap="flat">
            <a:solidFill>
              <a:srgbClr val="0000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Demo 9:</a:t>
            </a:r>
            <a:endParaRPr lang="en-US" sz="2500" b="1" dirty="0">
              <a:solidFill>
                <a:srgbClr val="FFC000"/>
              </a:solidFill>
              <a:sym typeface="Helvetica Ligh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447800" y="945751"/>
            <a:ext cx="6324600" cy="425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C000"/>
                </a:solidFill>
                <a:sym typeface="Helvetica Light"/>
              </a:rPr>
              <a:t>Printing contents of a folder in a tree format: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6217" y="990600"/>
            <a:ext cx="1687783" cy="649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/>
          <a:lstStyle/>
          <a:p>
            <a:r>
              <a:rPr lang="en-US" dirty="0" smtClean="0"/>
              <a:t>3- Implementing a recursive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2906" y="2344043"/>
          <a:ext cx="8085832" cy="2009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916"/>
                <a:gridCol w="4042916"/>
              </a:tblGrid>
              <a:tr h="407194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Aspect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solidFill>
                            <a:schemeClr val="bg1"/>
                          </a:solidFill>
                        </a:rPr>
                        <a:t>Types</a:t>
                      </a:r>
                      <a:endParaRPr lang="en-US" sz="2300" b="1" dirty="0">
                        <a:solidFill>
                          <a:schemeClr val="bg1"/>
                        </a:solidFill>
                      </a:endParaRPr>
                    </a:p>
                  </a:txBody>
                  <a:tcPr marL="64294" marR="64294" marT="32147" marB="32147">
                    <a:solidFill>
                      <a:schemeClr val="accent1"/>
                    </a:solidFill>
                  </a:tcPr>
                </a:tc>
              </a:tr>
              <a:tr h="7500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Position where a recursive call</a:t>
                      </a:r>
                      <a:r>
                        <a:rPr lang="en-US" sz="2300" baseline="0" dirty="0" smtClean="0"/>
                        <a:t> is put 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Tail/ non-tail    |   Head/ non-head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Number of recursive</a:t>
                      </a:r>
                      <a:r>
                        <a:rPr lang="en-US" sz="2300" baseline="0" dirty="0" smtClean="0"/>
                        <a:t> calls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Linear/ non-linear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7194"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Recursive call is easily detected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dirty="0" smtClean="0"/>
                        <a:t>Direct/ indirect</a:t>
                      </a:r>
                      <a:r>
                        <a:rPr lang="en-US" sz="2300" baseline="0" dirty="0" smtClean="0"/>
                        <a:t> recursion</a:t>
                      </a:r>
                      <a:endParaRPr lang="en-US" sz="2300" dirty="0"/>
                    </a:p>
                  </a:txBody>
                  <a:tcPr marL="64294" marR="64294" marT="32147" marB="32147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381000" y="2629495"/>
            <a:ext cx="8097142" cy="2722961"/>
            <a:chOff x="1016001" y="3854026"/>
            <a:chExt cx="11515935" cy="387265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74140" y="3854026"/>
              <a:ext cx="4673600" cy="2248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5823" y="3854026"/>
              <a:ext cx="4660053" cy="25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16001" y="6548121"/>
              <a:ext cx="4741333" cy="117856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5810249" y="6624321"/>
              <a:ext cx="6721687" cy="10622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 wrap="square" lIns="130046" tIns="65023" rIns="130046" bIns="65023" rtlCol="0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bg1"/>
                  </a:solidFill>
                </a:rPr>
                <a:t>The last operation is a multiplication.</a:t>
              </a:r>
            </a:p>
            <a:p>
              <a:pPr algn="l"/>
              <a:r>
                <a:rPr lang="en-US" sz="2000" dirty="0" smtClean="0">
                  <a:solidFill>
                    <a:schemeClr val="bg1"/>
                  </a:solidFill>
                  <a:sym typeface="Wingdings" pitchFamily="2" charset="2"/>
                </a:rPr>
                <a:t> It is not a tail recursion</a:t>
              </a:r>
              <a:r>
                <a:rPr lang="en-US" sz="2000" dirty="0" smtClean="0">
                  <a:solidFill>
                    <a:schemeClr val="bg1"/>
                  </a:solidFill>
                </a:rPr>
                <a:t>  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295400"/>
            <a:ext cx="8229600" cy="837604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lvl="1" defTabSz="410751">
              <a:defRPr/>
            </a:pPr>
            <a:r>
              <a:rPr lang="en-US" sz="2200" b="1" u="sng" kern="0" dirty="0" smtClean="0">
                <a:solidFill>
                  <a:srgbClr val="0000CC"/>
                </a:solidFill>
                <a:sym typeface="Helvetica Light"/>
              </a:rPr>
              <a:t>Tail recursion</a:t>
            </a: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 is characterized by the use of only one recursive call at the very end of a method implementation.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752600" y="2133600"/>
            <a:ext cx="838200" cy="1371600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57199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Based on number of recursive calls: </a:t>
            </a:r>
            <a:r>
              <a:rPr lang="en-US" sz="2200" kern="0" dirty="0" smtClean="0">
                <a:solidFill>
                  <a:srgbClr val="C00000"/>
                </a:solidFill>
                <a:sym typeface="Helvetica Light"/>
              </a:rPr>
              <a:t>Linear</a:t>
            </a:r>
            <a:r>
              <a:rPr lang="en-US" sz="2200" kern="0" dirty="0" smtClean="0">
                <a:solidFill>
                  <a:srgbClr val="0000CC"/>
                </a:solidFill>
                <a:sym typeface="Helvetica Light"/>
              </a:rPr>
              <a:t>, non-linear recursion</a:t>
            </a: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2286000"/>
            <a:ext cx="3124200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factorial (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n)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if (n==1) return 1;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return n*factorial(n-1);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1" y="2286000"/>
            <a:ext cx="3581400" cy="12192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fibo</a:t>
            </a:r>
            <a:r>
              <a:rPr lang="en-US" sz="2000" dirty="0" smtClean="0">
                <a:solidFill>
                  <a:schemeClr val="bg1"/>
                </a:solidFill>
              </a:rPr>
              <a:t> ( </a:t>
            </a:r>
            <a:r>
              <a:rPr lang="en-US" sz="2000" dirty="0" err="1" smtClean="0">
                <a:solidFill>
                  <a:schemeClr val="bg1"/>
                </a:solidFill>
              </a:rPr>
              <a:t>int</a:t>
            </a:r>
            <a:r>
              <a:rPr lang="en-US" sz="2000" dirty="0" smtClean="0">
                <a:solidFill>
                  <a:schemeClr val="bg1"/>
                </a:solidFill>
              </a:rPr>
              <a:t> n) {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if (n&lt;3) return 1;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return </a:t>
            </a:r>
            <a:r>
              <a:rPr lang="en-US" sz="2000" dirty="0" err="1" smtClean="0">
                <a:solidFill>
                  <a:schemeClr val="bg1"/>
                </a:solidFill>
              </a:rPr>
              <a:t>fibo</a:t>
            </a:r>
            <a:r>
              <a:rPr lang="en-US" sz="2000" dirty="0" smtClean="0">
                <a:solidFill>
                  <a:schemeClr val="bg1"/>
                </a:solidFill>
              </a:rPr>
              <a:t>(n-2) + </a:t>
            </a:r>
            <a:r>
              <a:rPr lang="en-US" sz="2000" dirty="0" err="1" smtClean="0">
                <a:solidFill>
                  <a:schemeClr val="bg1"/>
                </a:solidFill>
              </a:rPr>
              <a:t>fibo</a:t>
            </a:r>
            <a:r>
              <a:rPr lang="en-US" sz="2000" dirty="0" smtClean="0">
                <a:solidFill>
                  <a:schemeClr val="bg1"/>
                </a:solidFill>
              </a:rPr>
              <a:t>(n-1);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3581400"/>
            <a:ext cx="3581400" cy="59535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 smtClean="0">
                <a:solidFill>
                  <a:srgbClr val="000000"/>
                </a:solidFill>
                <a:sym typeface="Helvetica Light"/>
              </a:rPr>
              <a:t>Two recursive calls </a:t>
            </a:r>
          </a:p>
          <a:p>
            <a:pPr algn="ctr" defTabSz="410751" hangingPunct="0"/>
            <a:r>
              <a:rPr lang="en-US" sz="1700" dirty="0" smtClean="0">
                <a:solidFill>
                  <a:srgbClr val="000000"/>
                </a:solidFill>
                <a:sym typeface="Wingdings" pitchFamily="2" charset="2"/>
              </a:rPr>
              <a:t> Binary recursion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580853"/>
            <a:ext cx="1886843" cy="4267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C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 fontScale="92500" lnSpcReduction="10000"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000000"/>
                </a:solidFill>
                <a:sym typeface="Helvetica Light"/>
              </a:rPr>
              <a:t>Based on number of functions included in recursive call: </a:t>
            </a:r>
            <a:r>
              <a:rPr lang="en-US" sz="2400" kern="0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400" b="1" kern="0" dirty="0" smtClean="0">
                <a:solidFill>
                  <a:srgbClr val="0000CC"/>
                </a:solidFill>
                <a:sym typeface="Wingdings" pitchFamily="2" charset="2"/>
              </a:rPr>
              <a:t>Indirect recursion</a:t>
            </a:r>
            <a:r>
              <a:rPr lang="en-US" sz="2400" kern="0" dirty="0" smtClean="0">
                <a:solidFill>
                  <a:srgbClr val="0000CC"/>
                </a:solidFill>
                <a:sym typeface="Wingdings" pitchFamily="2" charset="2"/>
              </a:rPr>
              <a:t>.</a:t>
            </a:r>
          </a:p>
          <a:p>
            <a:pPr defTabSz="410751">
              <a:defRPr/>
            </a:pPr>
            <a:endParaRPr lang="en-US" sz="2400" kern="0" dirty="0" smtClean="0">
              <a:solidFill>
                <a:srgbClr val="000000"/>
              </a:solidFill>
              <a:sym typeface="Wingdings" pitchFamily="2" charset="2"/>
            </a:endParaRPr>
          </a:p>
          <a:p>
            <a:pPr defTabSz="410751">
              <a:defRPr/>
            </a:pPr>
            <a:r>
              <a:rPr lang="en-US" sz="2400" b="1" kern="0" dirty="0" smtClean="0">
                <a:solidFill>
                  <a:srgbClr val="0000CC"/>
                </a:solidFill>
                <a:sym typeface="Wingdings" pitchFamily="2" charset="2"/>
              </a:rPr>
              <a:t>Direct recursion</a:t>
            </a:r>
            <a:r>
              <a:rPr lang="en-US" sz="2400" kern="0" dirty="0" smtClean="0">
                <a:solidFill>
                  <a:srgbClr val="000000"/>
                </a:solidFill>
                <a:sym typeface="Wingdings" pitchFamily="2" charset="2"/>
              </a:rPr>
              <a:t> Recursive call is put in the body of itself</a:t>
            </a:r>
            <a:endParaRPr lang="en-US" sz="2400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67000" y="1487091"/>
            <a:ext cx="6172200" cy="426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</a:rPr>
              <a:t>receive(buffer)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while buffer </a:t>
            </a:r>
            <a:r>
              <a:rPr lang="en-US" i="1" dirty="0" smtClean="0"/>
              <a:t>is not filled up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	if </a:t>
            </a:r>
            <a:r>
              <a:rPr lang="en-US" i="1" dirty="0" smtClean="0"/>
              <a:t>information is still incoming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 smtClean="0">
                <a:latin typeface="Courier New" pitchFamily="49" charset="0"/>
              </a:rPr>
              <a:t>				</a:t>
            </a:r>
            <a:r>
              <a:rPr lang="en-US" i="1" dirty="0" smtClean="0"/>
              <a:t>get a character and store it in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buffer;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	else exit();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	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</a:rPr>
              <a:t>decode(buffer);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endParaRPr lang="en-US" dirty="0" smtClean="0">
              <a:latin typeface="Courier New" pitchFamily="49" charset="0"/>
            </a:endParaRP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</a:rPr>
              <a:t>decode(buffer)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 smtClean="0">
                <a:latin typeface="Courier New" pitchFamily="49" charset="0"/>
              </a:rPr>
              <a:t>		</a:t>
            </a:r>
            <a:r>
              <a:rPr lang="en-US" i="1" dirty="0" smtClean="0"/>
              <a:t>decode information in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buffer;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store(buffer);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endParaRPr lang="en-US" dirty="0" smtClean="0">
              <a:latin typeface="Courier New" pitchFamily="49" charset="0"/>
            </a:endParaRP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store(buffer)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i="1" dirty="0" smtClean="0">
                <a:latin typeface="Courier New" pitchFamily="49" charset="0"/>
              </a:rPr>
              <a:t>		</a:t>
            </a:r>
            <a:r>
              <a:rPr lang="en-US" i="1" dirty="0" smtClean="0"/>
              <a:t>transfer information from</a:t>
            </a:r>
            <a:r>
              <a:rPr lang="en-US" i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buffer </a:t>
            </a:r>
            <a:r>
              <a:rPr lang="en-US" i="1" dirty="0" smtClean="0"/>
              <a:t>to file</a:t>
            </a:r>
            <a:r>
              <a:rPr lang="en-US" dirty="0" smtClean="0"/>
              <a:t>;</a:t>
            </a:r>
          </a:p>
          <a:p>
            <a:pPr marL="742912" lvl="1" indent="-285736" defTabSz="91435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tabLst>
                <a:tab pos="914353" algn="l"/>
                <a:tab pos="1377879" algn="l"/>
                <a:tab pos="1828706" algn="l"/>
                <a:tab pos="1947763" algn="l"/>
              </a:tabLst>
              <a:defRPr/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</a:rPr>
              <a:t>receive(buffer);</a:t>
            </a: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57625" y="3254871"/>
            <a:ext cx="348258" cy="428625"/>
          </a:xfrm>
          <a:prstGeom prst="straightConnector1">
            <a:avLst/>
          </a:prstGeom>
          <a:noFill/>
          <a:ln w="25400" cap="flat">
            <a:solidFill>
              <a:srgbClr val="339933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H="1">
            <a:off x="3696891" y="4527352"/>
            <a:ext cx="348258" cy="42862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/>
          <p:nvPr/>
        </p:nvCxnSpPr>
        <p:spPr>
          <a:xfrm flipH="1">
            <a:off x="2960192" y="5633740"/>
            <a:ext cx="629544" cy="0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>
            <a:off x="2960191" y="1661219"/>
            <a:ext cx="0" cy="3972521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>
            <a:off x="2960191" y="1661219"/>
            <a:ext cx="214313" cy="0"/>
          </a:xfrm>
          <a:prstGeom prst="line">
            <a:avLst/>
          </a:prstGeom>
          <a:noFill/>
          <a:ln w="28575" cap="flat">
            <a:solidFill>
              <a:srgbClr val="0000CC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Slide Number Placeholder 2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4- Classifying Recursive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133600" y="1676400"/>
            <a:ext cx="6781800" cy="26670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 lnSpcReduction="10000"/>
          </a:bodyPr>
          <a:lstStyle/>
          <a:p>
            <a:pPr defTabSz="410751">
              <a:defRPr/>
            </a:pPr>
            <a:r>
              <a:rPr lang="en-US" sz="2200" kern="0" dirty="0" smtClean="0">
                <a:solidFill>
                  <a:srgbClr val="000000"/>
                </a:solidFill>
                <a:sym typeface="Helvetica Light"/>
              </a:rPr>
              <a:t>How to manage a thing? </a:t>
            </a:r>
            <a:r>
              <a:rPr lang="en-US" sz="2200" kern="0" dirty="0" smtClean="0">
                <a:solidFill>
                  <a:srgbClr val="000000"/>
                </a:solidFill>
                <a:sym typeface="Wingdings" pitchFamily="2" charset="2"/>
              </a:rPr>
              <a:t> We need its data.</a:t>
            </a:r>
          </a:p>
          <a:p>
            <a:pPr defTabSz="410751">
              <a:defRPr/>
            </a:pPr>
            <a:r>
              <a:rPr lang="en-US" sz="2200" kern="0" dirty="0" smtClean="0">
                <a:solidFill>
                  <a:srgbClr val="000000"/>
                </a:solidFill>
                <a:sym typeface="Wingdings" pitchFamily="2" charset="2"/>
              </a:rPr>
              <a:t>How to manage a running method?  … ?</a:t>
            </a:r>
          </a:p>
          <a:p>
            <a:pPr defTabSz="410751">
              <a:defRPr/>
            </a:pPr>
            <a:r>
              <a:rPr lang="en-US" sz="2200" b="1" u="sng" kern="0" dirty="0" smtClean="0">
                <a:solidFill>
                  <a:srgbClr val="000000"/>
                </a:solidFill>
                <a:sym typeface="Wingdings" pitchFamily="2" charset="2"/>
              </a:rPr>
              <a:t>Data of a method</a:t>
            </a:r>
            <a:r>
              <a:rPr lang="en-US" sz="2200" kern="0" dirty="0" smtClean="0">
                <a:solidFill>
                  <a:srgbClr val="000000"/>
                </a:solidFill>
                <a:sym typeface="Wingdings" pitchFamily="2" charset="2"/>
              </a:rPr>
              <a:t>: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- </a:t>
            </a:r>
            <a:r>
              <a:rPr lang="en-US" sz="2200" kern="0" dirty="0" smtClean="0">
                <a:solidFill>
                  <a:srgbClr val="FF3300"/>
                </a:solidFill>
                <a:sym typeface="Wingdings" pitchFamily="2" charset="2"/>
              </a:rPr>
              <a:t>Its parameters (data type, value) 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FF3300"/>
                </a:solidFill>
                <a:sym typeface="Wingdings" pitchFamily="2" charset="2"/>
              </a:rPr>
              <a:t>- Its return data type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FF3300"/>
                </a:solidFill>
                <a:sym typeface="Wingdings" pitchFamily="2" charset="2"/>
              </a:rPr>
              <a:t>- Its extra local variables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- </a:t>
            </a:r>
            <a:r>
              <a:rPr lang="en-US" sz="2200" kern="0" dirty="0" smtClean="0">
                <a:solidFill>
                  <a:srgbClr val="006600"/>
                </a:solidFill>
                <a:sym typeface="Wingdings" pitchFamily="2" charset="2"/>
              </a:rPr>
              <a:t>Return address in its caller</a:t>
            </a:r>
          </a:p>
          <a:p>
            <a:pPr marL="0" lvl="1" indent="160729" defTabSz="410751">
              <a:defRPr/>
            </a:pP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- Dynamic link: Address of its caller</a:t>
            </a:r>
            <a:r>
              <a:rPr lang="en-US" sz="22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US" sz="2200" kern="0" dirty="0" smtClean="0">
                <a:solidFill>
                  <a:srgbClr val="0000CC"/>
                </a:solidFill>
                <a:sym typeface="Wingdings" pitchFamily="2" charset="2"/>
              </a:rPr>
              <a:t>activation record</a:t>
            </a:r>
            <a:endParaRPr lang="en-US" sz="2200" kern="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676400"/>
            <a:ext cx="18288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This data group is called as method’s </a:t>
            </a:r>
            <a:r>
              <a:rPr lang="en-US" sz="2000" b="1" dirty="0" smtClean="0">
                <a:solidFill>
                  <a:srgbClr val="FFC000"/>
                </a:solidFill>
              </a:rPr>
              <a:t>Activation record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5- How to Manage Running Functions?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33600" y="4419600"/>
            <a:ext cx="14478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rgbClr val="FF3300"/>
                </a:solidFill>
              </a:rPr>
              <a:t>Data needed when the </a:t>
            </a:r>
            <a:r>
              <a:rPr lang="en-US" sz="1600" b="1" dirty="0" err="1" smtClean="0">
                <a:solidFill>
                  <a:srgbClr val="FF3300"/>
                </a:solidFill>
              </a:rPr>
              <a:t>callee</a:t>
            </a:r>
            <a:r>
              <a:rPr lang="en-US" sz="1600" b="1" dirty="0" smtClean="0">
                <a:solidFill>
                  <a:srgbClr val="FF3300"/>
                </a:solidFill>
              </a:rPr>
              <a:t> runs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4419600"/>
            <a:ext cx="2438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rgbClr val="006600"/>
                </a:solidFill>
              </a:rPr>
              <a:t>Address of the next instruction in the caller after the </a:t>
            </a:r>
            <a:r>
              <a:rPr lang="en-US" sz="1600" b="1" dirty="0" err="1" smtClean="0">
                <a:solidFill>
                  <a:srgbClr val="006600"/>
                </a:solidFill>
              </a:rPr>
              <a:t>callee</a:t>
            </a:r>
            <a:r>
              <a:rPr lang="en-US" sz="1600" b="1" dirty="0" smtClean="0">
                <a:solidFill>
                  <a:srgbClr val="006600"/>
                </a:solidFill>
              </a:rPr>
              <a:t> terminates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4419600"/>
            <a:ext cx="2895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600" b="1" dirty="0" smtClean="0">
                <a:solidFill>
                  <a:srgbClr val="0000CC"/>
                </a:solidFill>
              </a:rPr>
              <a:t>Address of the caller’s activation record. It will be the current AR after the </a:t>
            </a:r>
            <a:r>
              <a:rPr lang="en-US" sz="1600" b="1" dirty="0" err="1" smtClean="0">
                <a:solidFill>
                  <a:srgbClr val="0000CC"/>
                </a:solidFill>
              </a:rPr>
              <a:t>callee</a:t>
            </a:r>
            <a:r>
              <a:rPr lang="en-US" sz="1600" b="1" dirty="0" smtClean="0">
                <a:solidFill>
                  <a:srgbClr val="0000CC"/>
                </a:solidFill>
              </a:rPr>
              <a:t> terminates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657600"/>
            <a:ext cx="1828800" cy="1905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function F1() calls the function F2()</a:t>
            </a:r>
          </a:p>
          <a:p>
            <a:pPr algn="ctr"/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F1(): Caller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F2():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Callee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69727" y="1540372"/>
            <a:ext cx="6198691" cy="49559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b="1" kern="0" dirty="0" smtClean="0">
                <a:solidFill>
                  <a:srgbClr val="FFC000"/>
                </a:solidFill>
                <a:sym typeface="Helvetica Light"/>
              </a:rPr>
              <a:t>Activation record in details: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Activation </a:t>
            </a:r>
            <a:r>
              <a:rPr lang="en-US" dirty="0"/>
              <a:t>records contain the following</a:t>
            </a:r>
            <a:r>
              <a:rPr lang="en-US" dirty="0" smtClean="0"/>
              <a:t>: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Values </a:t>
            </a:r>
            <a:r>
              <a:rPr lang="en-US" dirty="0"/>
              <a:t>for all parameters to the method, location of the first cell if an array is passed or a variable is passed by reference, and copies of all other data </a:t>
            </a:r>
            <a:r>
              <a:rPr lang="en-US" dirty="0" smtClean="0"/>
              <a:t>items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Local </a:t>
            </a:r>
            <a:r>
              <a:rPr lang="en-US" dirty="0"/>
              <a:t>(automatic) variables that can be stored </a:t>
            </a:r>
            <a:r>
              <a:rPr lang="en-US" dirty="0" smtClean="0"/>
              <a:t>elsewhere.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return address to resume control by the caller, the address of the caller’s instruction immediately following the </a:t>
            </a:r>
            <a:r>
              <a:rPr lang="en-US" dirty="0" smtClean="0"/>
              <a:t>call.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A dynamic link, which is a pointer to the caller’s activation record</a:t>
            </a:r>
          </a:p>
          <a:p>
            <a:pPr marL="200911" indent="-200911" algn="l">
              <a:buFontTx/>
              <a:buChar char="-"/>
            </a:pPr>
            <a:r>
              <a:rPr lang="en-US" dirty="0" smtClean="0"/>
              <a:t>The returned value for a method not declared as void</a:t>
            </a:r>
          </a:p>
          <a:p>
            <a:pPr algn="l">
              <a:buFontTx/>
              <a:buChar char="-"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5- How to Manage Running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" name="Group 118"/>
          <p:cNvGrpSpPr/>
          <p:nvPr/>
        </p:nvGrpSpPr>
        <p:grpSpPr>
          <a:xfrm>
            <a:off x="228600" y="1061740"/>
            <a:ext cx="8763000" cy="5489377"/>
            <a:chOff x="228600" y="990600"/>
            <a:chExt cx="8763000" cy="5489377"/>
          </a:xfrm>
        </p:grpSpPr>
        <p:grpSp>
          <p:nvGrpSpPr>
            <p:cNvPr id="3" name="Group 114"/>
            <p:cNvGrpSpPr/>
            <p:nvPr/>
          </p:nvGrpSpPr>
          <p:grpSpPr>
            <a:xfrm>
              <a:off x="228600" y="990600"/>
              <a:ext cx="8763000" cy="5199459"/>
              <a:chOff x="76200" y="942201"/>
              <a:chExt cx="8763000" cy="5199459"/>
            </a:xfrm>
          </p:grpSpPr>
          <p:sp>
            <p:nvSpPr>
              <p:cNvPr id="15" name="Text Box 4"/>
              <p:cNvSpPr txBox="1">
                <a:spLocks noChangeArrowheads="1"/>
              </p:cNvSpPr>
              <p:nvPr/>
            </p:nvSpPr>
            <p:spPr bwMode="auto">
              <a:xfrm>
                <a:off x="152400" y="4572000"/>
                <a:ext cx="228600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Contents 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of the run-time stack when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main()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bg1"/>
                    </a:solidFill>
                  </a:rPr>
                  <a:t>calls 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method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f1()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,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f1()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f2()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, and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f2()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 calls </a:t>
                </a:r>
                <a:r>
                  <a:rPr lang="en-US" sz="1600" b="1" dirty="0">
                    <a:solidFill>
                      <a:schemeClr val="bg1"/>
                    </a:solidFill>
                    <a:latin typeface="Courier New" pitchFamily="49" charset="0"/>
                  </a:rPr>
                  <a:t>f3()</a:t>
                </a:r>
              </a:p>
            </p:txBody>
          </p:sp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33000" contrast="48000"/>
              </a:blip>
              <a:srcRect/>
              <a:stretch>
                <a:fillRect/>
              </a:stretch>
            </p:blipFill>
            <p:spPr bwMode="auto">
              <a:xfrm>
                <a:off x="76200" y="952500"/>
                <a:ext cx="4191392" cy="3467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73012" y="4537556"/>
                <a:ext cx="1971676" cy="886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4" name="Group 19"/>
              <p:cNvGrpSpPr/>
              <p:nvPr/>
            </p:nvGrpSpPr>
            <p:grpSpPr>
              <a:xfrm>
                <a:off x="4876800" y="942201"/>
                <a:ext cx="3962400" cy="5153799"/>
                <a:chOff x="4876800" y="1143000"/>
                <a:chExt cx="3962400" cy="5153799"/>
              </a:xfrm>
            </p:grpSpPr>
            <p:grpSp>
              <p:nvGrpSpPr>
                <p:cNvPr id="9" name="Group 45"/>
                <p:cNvGrpSpPr/>
                <p:nvPr/>
              </p:nvGrpSpPr>
              <p:grpSpPr>
                <a:xfrm>
                  <a:off x="4876800" y="1143000"/>
                  <a:ext cx="2667000" cy="5153799"/>
                  <a:chOff x="5715000" y="1143000"/>
                  <a:chExt cx="2667000" cy="5153799"/>
                </a:xfrm>
              </p:grpSpPr>
              <p:grpSp>
                <p:nvGrpSpPr>
                  <p:cNvPr id="11" name="Group 26"/>
                  <p:cNvGrpSpPr/>
                  <p:nvPr/>
                </p:nvGrpSpPr>
                <p:grpSpPr>
                  <a:xfrm>
                    <a:off x="6248400" y="1143000"/>
                    <a:ext cx="2133600" cy="4495800"/>
                    <a:chOff x="6248400" y="1143000"/>
                    <a:chExt cx="2133600" cy="4495800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6248400" y="1143000"/>
                      <a:ext cx="2133600" cy="381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 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6248400" y="15240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(4000)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3" name="Rectangle 7"/>
                    <p:cNvSpPr/>
                    <p:nvPr/>
                  </p:nvSpPr>
                  <p:spPr>
                    <a:xfrm>
                      <a:off x="6248400" y="17526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6248400" y="1981200"/>
                      <a:ext cx="2133600" cy="2286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6248400" y="2286000"/>
                      <a:ext cx="2133600" cy="3810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 n, x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248400" y="26670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(3000)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6248400" y="28956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+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6248400" y="3124200"/>
                      <a:ext cx="2133600" cy="228600"/>
                    </a:xfrm>
                    <a:prstGeom prst="rect">
                      <a:avLst/>
                    </a:prstGeom>
                    <a:solidFill>
                      <a:srgbClr val="FFFF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6248400" y="3429000"/>
                      <a:ext cx="2133600" cy="3810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(n, k)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248400" y="38100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(2000)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6248400" y="40386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=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6248400" y="4267200"/>
                      <a:ext cx="2133600" cy="228600"/>
                    </a:xfrm>
                    <a:prstGeom prst="rect">
                      <a:avLst/>
                    </a:prstGeom>
                    <a:solidFill>
                      <a:srgbClr val="99FF6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)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248400" y="4572000"/>
                      <a:ext cx="2133600" cy="381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Parameters and Local variables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args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, result)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248400" y="49530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Dynamic link (1000)</a:t>
                      </a:r>
                      <a:endParaRPr 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248400" y="51816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00CC"/>
                          </a:solidFill>
                          <a:latin typeface="Arial" pitchFamily="34" charset="0"/>
                          <a:cs typeface="Arial" pitchFamily="34" charset="0"/>
                        </a:rPr>
                        <a:t>Return Address ( null )</a:t>
                      </a:r>
                      <a:endParaRPr lang="en-US" sz="1200" b="1" dirty="0">
                        <a:solidFill>
                          <a:srgbClr val="0000CC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6248400" y="5410200"/>
                      <a:ext cx="2133600" cy="228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Return value (void)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6248400" y="5715000"/>
                    <a:ext cx="2133600" cy="53340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Constants</a:t>
                    </a:r>
                    <a:endParaRPr lang="en-US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715000" y="60198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1000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715000" y="5486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2000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715000" y="4295001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3000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715000" y="32004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4000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715000" y="1981200"/>
                    <a:ext cx="5334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rPr>
                      <a:t>5000</a:t>
                    </a:r>
                    <a:endParaRPr lang="en-US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37" name="Straight Arrow Connector 36"/>
                  <p:cNvCxnSpPr>
                    <a:stCxn id="32" idx="0"/>
                    <a:endCxn id="54" idx="1"/>
                  </p:cNvCxnSpPr>
                  <p:nvPr/>
                </p:nvCxnSpPr>
                <p:spPr>
                  <a:xfrm flipV="1">
                    <a:off x="5981700" y="5067300"/>
                    <a:ext cx="266700" cy="9525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>
                    <a:stCxn id="33" idx="0"/>
                    <a:endCxn id="50" idx="1"/>
                  </p:cNvCxnSpPr>
                  <p:nvPr/>
                </p:nvCxnSpPr>
                <p:spPr>
                  <a:xfrm flipV="1">
                    <a:off x="5981700" y="3924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>
                    <a:stCxn id="34" idx="0"/>
                    <a:endCxn id="46" idx="1"/>
                  </p:cNvCxnSpPr>
                  <p:nvPr/>
                </p:nvCxnSpPr>
                <p:spPr>
                  <a:xfrm flipV="1">
                    <a:off x="5981700" y="2781300"/>
                    <a:ext cx="266700" cy="1513701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>
                    <a:stCxn id="35" idx="0"/>
                    <a:endCxn id="42" idx="1"/>
                  </p:cNvCxnSpPr>
                  <p:nvPr/>
                </p:nvCxnSpPr>
                <p:spPr>
                  <a:xfrm flipV="1">
                    <a:off x="5981700" y="1638300"/>
                    <a:ext cx="266700" cy="1562100"/>
                  </a:xfrm>
                  <a:prstGeom prst="straightConnector1">
                    <a:avLst/>
                  </a:prstGeom>
                  <a:ln>
                    <a:solidFill>
                      <a:srgbClr val="FF7C8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7696200" y="1143000"/>
                  <a:ext cx="1143000" cy="1066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f3(…)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696200" y="2286000"/>
                  <a:ext cx="1143000" cy="10668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f2(…)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696200" y="3429000"/>
                  <a:ext cx="1143000" cy="1066800"/>
                </a:xfrm>
                <a:prstGeom prst="rect">
                  <a:avLst/>
                </a:prstGeom>
                <a:solidFill>
                  <a:srgbClr val="99FF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f1(…)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7696200" y="4572000"/>
                  <a:ext cx="1143000" cy="10668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rgbClr val="FFC000"/>
                      </a:solidFill>
                    </a:rPr>
                    <a:t>Activation record of </a:t>
                  </a:r>
                </a:p>
                <a:p>
                  <a:pPr algn="ctr"/>
                  <a:r>
                    <a:rPr lang="en-US" sz="1600" b="1" dirty="0" smtClean="0">
                      <a:solidFill>
                        <a:srgbClr val="FFC000"/>
                      </a:solidFill>
                    </a:rPr>
                    <a:t>main(…)</a:t>
                  </a:r>
                  <a:endParaRPr lang="en-US" sz="1600" dirty="0">
                    <a:solidFill>
                      <a:srgbClr val="FFC000"/>
                    </a:solidFill>
                  </a:endParaRPr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2895600" y="3733800"/>
                <a:ext cx="2743200" cy="228600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572000" y="3593068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08000"/>
                    </a:solidFill>
                  </a:rPr>
                  <a:t>=</a:t>
                </a:r>
                <a:endParaRPr lang="en-US" b="1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819400" y="2819400"/>
                <a:ext cx="2819400" cy="76200"/>
              </a:xfrm>
              <a:prstGeom prst="straightConnector1">
                <a:avLst/>
              </a:prstGeom>
              <a:ln>
                <a:solidFill>
                  <a:srgbClr val="FF99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572000" y="2590800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9900"/>
                    </a:solidFill>
                  </a:rPr>
                  <a:t>+</a:t>
                </a:r>
                <a:endParaRPr lang="en-US" b="1" dirty="0">
                  <a:solidFill>
                    <a:srgbClr val="FF9900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2438400" y="1676400"/>
                <a:ext cx="3124200" cy="381000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572000" y="1524000"/>
                <a:ext cx="3048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CC00"/>
                    </a:solidFill>
                  </a:rPr>
                  <a:t>=</a:t>
                </a:r>
                <a:endParaRPr lang="en-US" dirty="0">
                  <a:solidFill>
                    <a:srgbClr val="FFCC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343400" y="6172200"/>
              <a:ext cx="464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CC00"/>
                  </a:solidFill>
                </a:rPr>
                <a:t>All methods use Dynamic links to access constants.</a:t>
              </a:r>
              <a:endParaRPr lang="en-US" sz="1400" b="1" dirty="0">
                <a:solidFill>
                  <a:srgbClr val="FFCC00"/>
                </a:solidFill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5- How to Manage Running Functions?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609600"/>
            <a:ext cx="1232297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200" b="1" kern="0" dirty="0" smtClean="0">
                <a:solidFill>
                  <a:srgbClr val="FFC000"/>
                </a:solidFill>
                <a:sym typeface="Helvetica Light"/>
              </a:rPr>
              <a:t>A demo.</a:t>
            </a: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96317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1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1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1" y="34298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factorial(1)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2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86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38400" y="3963293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963293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6- Anatomy of a Recursive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177" indent="-457177"/>
            <a:r>
              <a:rPr lang="en-US" dirty="0" smtClean="0"/>
              <a:t>LO3.1  Describe the basic ideas of recursion and how to set up recursive systems that represent certain real-world phenomena.</a:t>
            </a:r>
          </a:p>
          <a:p>
            <a:pPr marL="457177" indent="-457177"/>
            <a:r>
              <a:rPr lang="en-US" dirty="0" smtClean="0"/>
              <a:t>LO3.2  Know how to develop recursive algorithms and programs</a:t>
            </a:r>
          </a:p>
          <a:p>
            <a:pPr marL="457177" indent="-457177"/>
            <a:r>
              <a:rPr lang="en-US" dirty="0" smtClean="0"/>
              <a:t>LO3.3  Write programs in Java using recursion to solve some problems, like creating the Fibonacci sequence.</a:t>
            </a:r>
          </a:p>
          <a:p>
            <a:pPr marL="457177" indent="-457177"/>
            <a:r>
              <a:rPr lang="en-US" dirty="0" smtClean="0"/>
              <a:t>LO3.4  Analyze a recursive function to find out its’ output without running. </a:t>
            </a:r>
          </a:p>
          <a:p>
            <a:pPr marL="457177" indent="-457177"/>
            <a:r>
              <a:rPr lang="en-US" dirty="0" smtClean="0"/>
              <a:t>LO3.5  Explain type of recursive functions, give examples and comparing them.</a:t>
            </a:r>
          </a:p>
          <a:p>
            <a:pPr marL="457177" indent="-457177"/>
            <a:r>
              <a:rPr lang="en-US" dirty="0" smtClean="0"/>
              <a:t>LO3.6  Compare recursion with iteration, analyze their pros and cons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96317"/>
            <a:ext cx="4756432" cy="353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3716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716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670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1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1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1" y="34298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factorial(1)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578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800" y="4039494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factorial(2)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53200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53200" y="4649093"/>
            <a:ext cx="1219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rgbClr val="0000CC"/>
                </a:solidFill>
              </a:rPr>
              <a:t>AR of factorial(3)</a:t>
            </a:r>
            <a:endParaRPr lang="en-US" sz="1400" b="1" dirty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48601" y="5258693"/>
            <a:ext cx="12192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AR of main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438400" y="3963293"/>
            <a:ext cx="1676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963293"/>
            <a:ext cx="17526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3000" y="1447800"/>
            <a:ext cx="3893415" cy="3337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u="sng" dirty="0" smtClean="0">
                <a:solidFill>
                  <a:srgbClr val="FFFF00"/>
                </a:solidFill>
                <a:sym typeface="Helvetica Light"/>
              </a:rPr>
              <a:t>Advantage</a:t>
            </a:r>
            <a:r>
              <a:rPr lang="en-US" sz="1700" b="1" dirty="0" smtClean="0">
                <a:solidFill>
                  <a:srgbClr val="FFFF00"/>
                </a:solidFill>
                <a:sym typeface="Helvetica Light"/>
              </a:rPr>
              <a:t>:  Natural thinking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1828800"/>
            <a:ext cx="3893415" cy="1380182"/>
          </a:xfrm>
          <a:prstGeom prst="rect">
            <a:avLst/>
          </a:prstGeom>
          <a:solidFill>
            <a:srgbClr val="FF33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u="sng" dirty="0" smtClean="0">
                <a:solidFill>
                  <a:schemeClr val="bg1"/>
                </a:solidFill>
                <a:sym typeface="Helvetica Light"/>
              </a:rPr>
              <a:t>Disadvantages</a:t>
            </a:r>
            <a:r>
              <a:rPr lang="en-US" sz="1700" b="1" dirty="0" smtClean="0">
                <a:solidFill>
                  <a:schemeClr val="bg1"/>
                </a:solidFill>
                <a:sym typeface="Helvetica Light"/>
              </a:rPr>
              <a:t>:</a:t>
            </a: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So many ARs need to be allocated. </a:t>
            </a:r>
          </a:p>
          <a:p>
            <a:pPr algn="l"/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              </a:t>
            </a:r>
            <a:r>
              <a:rPr lang="en-US" sz="1700" b="1" dirty="0" smtClean="0">
                <a:solidFill>
                  <a:schemeClr val="bg1"/>
                </a:solidFill>
              </a:rPr>
              <a:t>High memory cost</a:t>
            </a:r>
            <a:endParaRPr lang="en-US" sz="17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So many method calls </a:t>
            </a:r>
          </a:p>
          <a:p>
            <a:pPr algn="l"/>
            <a:r>
              <a:rPr lang="en-US" sz="1700" b="1" dirty="0" smtClean="0">
                <a:solidFill>
                  <a:schemeClr val="bg1"/>
                </a:solidFill>
                <a:sym typeface="Wingdings" pitchFamily="2" charset="2"/>
              </a:rPr>
              <a:t>             </a:t>
            </a:r>
            <a:r>
              <a:rPr lang="en-US" sz="1700" b="1" dirty="0" smtClean="0">
                <a:solidFill>
                  <a:schemeClr val="bg1"/>
                </a:solidFill>
              </a:rPr>
              <a:t> High time cost</a:t>
            </a:r>
            <a:endParaRPr lang="en-US" sz="1700" b="1" dirty="0">
              <a:solidFill>
                <a:schemeClr val="bg1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10037" y="1341781"/>
            <a:ext cx="5938241" cy="8569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1700" b="1" dirty="0" smtClean="0">
                <a:solidFill>
                  <a:srgbClr val="FFFF00"/>
                </a:solidFill>
                <a:sym typeface="Helvetica Light"/>
              </a:rPr>
              <a:t>Disadvantages of Recursive </a:t>
            </a:r>
            <a:r>
              <a:rPr lang="en-US" sz="1700" b="1" dirty="0" smtClean="0">
                <a:solidFill>
                  <a:srgbClr val="FFFF00"/>
                </a:solidFill>
              </a:rPr>
              <a:t>C</a:t>
            </a:r>
            <a:r>
              <a:rPr lang="en-US" sz="1700" b="1" dirty="0" smtClean="0">
                <a:solidFill>
                  <a:srgbClr val="FFFF00"/>
                </a:solidFill>
                <a:sym typeface="Helvetica Light"/>
              </a:rPr>
              <a:t>all:</a:t>
            </a: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rgbClr val="FFFF00"/>
                </a:solidFill>
                <a:sym typeface="Wingdings" pitchFamily="2" charset="2"/>
              </a:rPr>
              <a:t>So many ARs need to be allocated  </a:t>
            </a:r>
            <a:r>
              <a:rPr lang="en-US" sz="1700" b="1" dirty="0" smtClean="0">
                <a:solidFill>
                  <a:srgbClr val="FFFF00"/>
                </a:solidFill>
              </a:rPr>
              <a:t>High memory cost</a:t>
            </a:r>
            <a:endParaRPr lang="en-US" sz="17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1700" b="1" dirty="0" smtClean="0">
                <a:solidFill>
                  <a:srgbClr val="FFFF00"/>
                </a:solidFill>
                <a:sym typeface="Wingdings" pitchFamily="2" charset="2"/>
              </a:rPr>
              <a:t>So many method calls H</a:t>
            </a:r>
            <a:r>
              <a:rPr lang="en-US" sz="1700" b="1" dirty="0" smtClean="0">
                <a:solidFill>
                  <a:srgbClr val="FFFF00"/>
                </a:solidFill>
              </a:rPr>
              <a:t>igh time cost</a:t>
            </a:r>
            <a:endParaRPr lang="en-US" sz="1700" b="1" dirty="0">
              <a:solidFill>
                <a:srgbClr val="FFFF00"/>
              </a:solidFill>
              <a:sym typeface="Helvetica Ligh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2363689"/>
            <a:ext cx="3581400" cy="37844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t">
            <a:normAutofit/>
          </a:bodyPr>
          <a:lstStyle/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double fact1(</a:t>
            </a:r>
            <a:r>
              <a:rPr lang="en-US" sz="2400" kern="0" dirty="0" err="1" smtClean="0">
                <a:solidFill>
                  <a:srgbClr val="FF0000"/>
                </a:solidFill>
                <a:sym typeface="Helvetica Light"/>
              </a:rPr>
              <a:t>int</a:t>
            </a: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 n) {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    if (n&lt;2) return 1;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    return n*fact1(n-1);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FF0000"/>
                </a:solidFill>
                <a:sym typeface="Helvetica Light"/>
              </a:rPr>
              <a:t>}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double fact2 (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int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n) {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double result =1;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for (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int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=2;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&lt;=n;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++)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    result *= </a:t>
            </a:r>
            <a:r>
              <a:rPr lang="en-US" sz="2400" kern="0" dirty="0" err="1" smtClean="0">
                <a:solidFill>
                  <a:srgbClr val="0000CC"/>
                </a:solidFill>
                <a:sym typeface="Helvetica Light"/>
              </a:rPr>
              <a:t>i</a:t>
            </a: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    return result;</a:t>
            </a:r>
          </a:p>
          <a:p>
            <a:pPr defTabSz="410751">
              <a:defRPr/>
            </a:pPr>
            <a:r>
              <a:rPr lang="en-US" sz="2400" kern="0" dirty="0" smtClean="0">
                <a:solidFill>
                  <a:srgbClr val="0000CC"/>
                </a:solidFill>
                <a:sym typeface="Helvetica Light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91000" y="2790826"/>
            <a:ext cx="4572000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fact1(100); //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 100 activation records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91000" y="4281488"/>
            <a:ext cx="4572000" cy="400105"/>
          </a:xfrm>
          <a:prstGeom prst="rect">
            <a:avLst/>
          </a:prstGeom>
          <a:solidFill>
            <a:schemeClr val="bg1"/>
          </a:solidFill>
        </p:spPr>
        <p:txBody>
          <a:bodyPr wrap="square" lIns="91435" tIns="45718" rIns="91435" bIns="45718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0000CC"/>
                </a:solidFill>
              </a:rPr>
              <a:t>fact2(100); //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 1 activation record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964406" y="5594221"/>
            <a:ext cx="543818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5" tIns="45718" rIns="91435" bIns="45718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tree of calls for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Fib(6)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7" y="2415362"/>
            <a:ext cx="6742113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232651" y="2895600"/>
            <a:ext cx="1758949" cy="19689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One operation must be performed many times.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4712" y="1271515"/>
            <a:ext cx="7837287" cy="995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Disadvantages of Recursive </a:t>
            </a:r>
            <a:r>
              <a:rPr lang="en-US" sz="2000" b="1" dirty="0" smtClean="0">
                <a:solidFill>
                  <a:srgbClr val="FFFF00"/>
                </a:solidFill>
              </a:rPr>
              <a:t>C</a:t>
            </a:r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all</a:t>
            </a:r>
          </a:p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- So many ARs need to be allocated    </a:t>
            </a:r>
            <a:r>
              <a:rPr lang="en-US" sz="2000" b="1" dirty="0" smtClean="0">
                <a:solidFill>
                  <a:srgbClr val="FFFF00"/>
                </a:solidFill>
              </a:rPr>
              <a:t>High memory cost</a:t>
            </a:r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defTabSz="410751" hangingPunct="0">
              <a:buFontTx/>
              <a:buChar char="-"/>
            </a:pP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So many method calls </a:t>
            </a:r>
            <a:r>
              <a:rPr lang="en-US" sz="2000" b="1" dirty="0" smtClean="0">
                <a:solidFill>
                  <a:srgbClr val="FFFF00"/>
                </a:solidFill>
              </a:rPr>
              <a:t> High time cost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66800" y="5007118"/>
            <a:ext cx="7215491" cy="70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Number </a:t>
            </a:r>
            <a:r>
              <a:rPr lang="en-US" sz="2000" b="1" dirty="0">
                <a:solidFill>
                  <a:schemeClr val="bg1"/>
                </a:solidFill>
              </a:rPr>
              <a:t>of addition operations and number of recursive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calls to calculate Fibonacci numbers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76" y="1524001"/>
            <a:ext cx="7864504" cy="31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 Evaluating Performance of Rec.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7" y="1090628"/>
            <a:ext cx="8255494" cy="11955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500" b="1" dirty="0" smtClean="0">
                <a:solidFill>
                  <a:srgbClr val="FFC000"/>
                </a:solidFill>
                <a:sym typeface="Helvetica Light"/>
              </a:rPr>
              <a:t>If you can, you should eliminate recursive methods.</a:t>
            </a:r>
          </a:p>
          <a:p>
            <a:pPr defTabSz="410751" hangingPunct="0"/>
            <a:r>
              <a:rPr lang="en-US" sz="2400" dirty="0" smtClean="0">
                <a:solidFill>
                  <a:schemeClr val="bg1"/>
                </a:solidFill>
              </a:rPr>
              <a:t>How? </a:t>
            </a:r>
            <a:r>
              <a:rPr lang="en-US" sz="2400" dirty="0" smtClean="0">
                <a:solidFill>
                  <a:schemeClr val="bg1"/>
                </a:solidFill>
                <a:sym typeface="Wingdings" pitchFamily="2" charset="2"/>
              </a:rPr>
              <a:t> U</a:t>
            </a:r>
            <a:r>
              <a:rPr lang="en-US" sz="2400" dirty="0" smtClean="0">
                <a:solidFill>
                  <a:schemeClr val="bg1"/>
                </a:solidFill>
              </a:rPr>
              <a:t>se loop statement + Stack for storing data.</a:t>
            </a:r>
          </a:p>
          <a:p>
            <a:pPr defTabSz="410751" hangingPunct="0"/>
            <a:r>
              <a:rPr lang="en-US" sz="2400" b="1" u="sng" dirty="0" smtClean="0">
                <a:solidFill>
                  <a:schemeClr val="bg1"/>
                </a:solidFill>
              </a:rPr>
              <a:t>An example</a:t>
            </a:r>
            <a:r>
              <a:rPr lang="en-US" sz="2400" b="1" dirty="0" smtClean="0">
                <a:solidFill>
                  <a:schemeClr val="bg1"/>
                </a:solidFill>
              </a:rPr>
              <a:t>: Binary Search the target in an sorted array.</a:t>
            </a:r>
            <a:endParaRPr lang="en-US" sz="2400" dirty="0">
              <a:solidFill>
                <a:schemeClr val="bg1"/>
              </a:solidFill>
              <a:sym typeface="Helvetica Ligh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5" y="2762250"/>
            <a:ext cx="5286375" cy="2495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308794" y="5334000"/>
            <a:ext cx="1967806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</a:rPr>
              <a:t>Recursive version 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1" y="2895600"/>
            <a:ext cx="4991100" cy="31718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76701" y="6109395"/>
            <a:ext cx="4991398" cy="35201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algn="ctr"/>
            <a:r>
              <a:rPr lang="en-US" sz="1700" dirty="0" smtClean="0">
                <a:solidFill>
                  <a:srgbClr val="FFFF00"/>
                </a:solidFill>
              </a:rPr>
              <a:t>Loop version, no additive memory is needed. </a:t>
            </a:r>
            <a:endParaRPr lang="en-US" sz="1700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24000" y="2895600"/>
            <a:ext cx="304799" cy="1447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19200" y="2895600"/>
            <a:ext cx="609600" cy="1752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8- Eliminate Tail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1" y="1144092"/>
            <a:ext cx="6172199" cy="379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Demo 10: Convert  an integer to string numbers.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856" y="1719448"/>
            <a:ext cx="8934290" cy="457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8- Eliminate Tail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684" y="869244"/>
            <a:ext cx="7625953" cy="568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258" y="2857552"/>
            <a:ext cx="1768078" cy="122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8- Eliminate Tail Recursion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1" y="762000"/>
            <a:ext cx="6172199" cy="37990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b="1" dirty="0" smtClean="0">
                <a:solidFill>
                  <a:srgbClr val="FFFF00"/>
                </a:solidFill>
                <a:sym typeface="Helvetica Light"/>
              </a:rPr>
              <a:t>Demo 10: Convert  an integer to string numbers.</a:t>
            </a:r>
            <a:endParaRPr lang="en-US" sz="2000" b="1" dirty="0">
              <a:solidFill>
                <a:srgbClr val="FFFF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1" dirty="0">
                <a:solidFill>
                  <a:srgbClr val="FFFF00"/>
                </a:solidFill>
              </a:rPr>
              <a:t>Backtracking</a:t>
            </a:r>
            <a:r>
              <a:rPr lang="en-US" sz="2400" dirty="0"/>
              <a:t> is a technique for returning to a given position (e.g., entry point) after trying other avenues that are unsuccessful in solving a particular </a:t>
            </a:r>
            <a:r>
              <a:rPr lang="en-US" sz="2400" dirty="0" smtClean="0"/>
              <a:t>problem.</a:t>
            </a:r>
          </a:p>
          <a:p>
            <a:pPr algn="l"/>
            <a:r>
              <a:rPr lang="en-US" sz="2400" dirty="0" smtClean="0"/>
              <a:t>Backtracking is a technique for finding solutions of a multiple-variable problem.</a:t>
            </a:r>
          </a:p>
          <a:p>
            <a:pPr algn="l"/>
            <a:r>
              <a:rPr lang="en-US" sz="2400" b="1" dirty="0" smtClean="0">
                <a:solidFill>
                  <a:srgbClr val="FFCC00"/>
                </a:solidFill>
              </a:rPr>
              <a:t>- One-Step Backtracking</a:t>
            </a:r>
            <a:r>
              <a:rPr lang="en-US" sz="2400" dirty="0" smtClean="0"/>
              <a:t>: The simplest and common-use backtracking. If there is no suitable value which can be assigned to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variable, backtrack to the (i-1)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variable.</a:t>
            </a:r>
          </a:p>
          <a:p>
            <a:pPr algn="l"/>
            <a:r>
              <a:rPr lang="en-US" sz="2400" b="1" dirty="0" smtClean="0">
                <a:solidFill>
                  <a:srgbClr val="FFCC00"/>
                </a:solidFill>
              </a:rPr>
              <a:t>- K-step Backtracking</a:t>
            </a:r>
            <a:r>
              <a:rPr lang="en-US" sz="2400" dirty="0" smtClean="0"/>
              <a:t>: If there is no suitable value which can be assigned to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variable, backtrack to the (</a:t>
            </a:r>
            <a:r>
              <a:rPr lang="en-US" sz="2400" dirty="0" err="1" smtClean="0"/>
              <a:t>i</a:t>
            </a:r>
            <a:r>
              <a:rPr lang="en-US" sz="2400" dirty="0" smtClean="0"/>
              <a:t>-k)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variable.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Backtracking is an approach for finding all solutions of a problem (greedy algorithm ).</a:t>
            </a:r>
            <a:endParaRPr lang="en-US" sz="2400" dirty="0" smtClean="0">
              <a:solidFill>
                <a:srgbClr val="FFCC00"/>
              </a:solidFill>
            </a:endParaRP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Recursion</a:t>
            </a:r>
            <a:r>
              <a:rPr lang="en-US" sz="2400" dirty="0" smtClean="0"/>
              <a:t>: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lùi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tình</a:t>
            </a:r>
            <a:r>
              <a:rPr lang="en-US" sz="2400" dirty="0" smtClean="0"/>
              <a:t> </a:t>
            </a:r>
            <a:r>
              <a:rPr lang="en-US" sz="2400" dirty="0" err="1" smtClean="0"/>
              <a:t>huống</a:t>
            </a:r>
            <a:r>
              <a:rPr lang="en-US" sz="2400" dirty="0" smtClean="0"/>
              <a:t> </a:t>
            </a:r>
            <a:r>
              <a:rPr lang="en-US" sz="2400" dirty="0" err="1" smtClean="0"/>
              <a:t>chặn</a:t>
            </a:r>
            <a:r>
              <a:rPr lang="en-US" sz="2400" dirty="0" smtClean="0"/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tiến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algn="l"/>
            <a:r>
              <a:rPr lang="en-US" sz="2400" b="1" u="sng" dirty="0" smtClean="0"/>
              <a:t>Backtracking</a:t>
            </a:r>
            <a:r>
              <a:rPr lang="en-US" sz="2400" dirty="0" smtClean="0"/>
              <a:t>: </a:t>
            </a:r>
            <a:r>
              <a:rPr lang="en-US" sz="2400" dirty="0" err="1" smtClean="0"/>
              <a:t>Đệ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bí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lùi</a:t>
            </a:r>
            <a:r>
              <a:rPr lang="en-US" sz="2400" dirty="0" smtClean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004" y="2362200"/>
            <a:ext cx="893799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014"/>
            <a:ext cx="8229600" cy="533400"/>
          </a:xfrm>
        </p:spPr>
        <p:txBody>
          <a:bodyPr/>
          <a:lstStyle/>
          <a:p>
            <a:r>
              <a:rPr lang="en-US" sz="2400" b="1" dirty="0" smtClean="0"/>
              <a:t>Example: One-step backtracking in C.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71973" y="4936331"/>
            <a:ext cx="4876800" cy="12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l"/>
            <a:r>
              <a:rPr lang="en-US" sz="2000" b="1" dirty="0" smtClean="0">
                <a:solidFill>
                  <a:srgbClr val="FFFF00"/>
                </a:solidFill>
              </a:rPr>
              <a:t>2 </a:t>
            </a:r>
            <a:r>
              <a:rPr lang="en-US" sz="2000" b="1" dirty="0" err="1" smtClean="0">
                <a:solidFill>
                  <a:srgbClr val="FFFF00"/>
                </a:solidFill>
              </a:rPr>
              <a:t>loại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 2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biến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 2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vòng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lặp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lồng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nhau</a:t>
            </a:r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algn="l"/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Với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n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loại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bất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kỳ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thì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làm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sao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để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giải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? </a:t>
            </a:r>
          </a:p>
          <a:p>
            <a:pPr algn="l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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Đệ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quy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(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vét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cạn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/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hồi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sym typeface="Wingdings" pitchFamily="2" charset="2"/>
              </a:rPr>
              <a:t>quy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)</a:t>
            </a:r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52601" y="1747146"/>
            <a:ext cx="1582637" cy="21390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223867" y="3886200"/>
            <a:ext cx="897434" cy="373261"/>
          </a:xfrm>
          <a:custGeom>
            <a:avLst/>
            <a:gdLst>
              <a:gd name="connsiteX0" fmla="*/ 342900 w 666750"/>
              <a:gd name="connsiteY0" fmla="*/ 438150 h 438150"/>
              <a:gd name="connsiteX1" fmla="*/ 609600 w 666750"/>
              <a:gd name="connsiteY1" fmla="*/ 266700 h 438150"/>
              <a:gd name="connsiteX2" fmla="*/ 0 w 666750"/>
              <a:gd name="connsiteY2" fmla="*/ 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438150">
                <a:moveTo>
                  <a:pt x="342900" y="438150"/>
                </a:moveTo>
                <a:cubicBezTo>
                  <a:pt x="504825" y="388937"/>
                  <a:pt x="666750" y="339725"/>
                  <a:pt x="609600" y="266700"/>
                </a:cubicBezTo>
                <a:cubicBezTo>
                  <a:pt x="552450" y="193675"/>
                  <a:pt x="276225" y="96837"/>
                  <a:pt x="0" y="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444" y="1473696"/>
            <a:ext cx="8305800" cy="4192191"/>
          </a:xfrm>
        </p:spPr>
        <p:txBody>
          <a:bodyPr>
            <a:normAutofit/>
          </a:bodyPr>
          <a:lstStyle/>
          <a:p>
            <a:pPr marL="321457" indent="-321457" algn="l"/>
            <a:r>
              <a:rPr lang="en-US" sz="2000" b="1" dirty="0" smtClean="0">
                <a:solidFill>
                  <a:srgbClr val="FFFF00"/>
                </a:solidFill>
              </a:rPr>
              <a:t>Problem</a:t>
            </a:r>
            <a:r>
              <a:rPr lang="en-US" sz="2000" b="1" dirty="0" smtClean="0"/>
              <a:t>: a set of variables (V), each variable has a distinct domain (D, set of domains).</a:t>
            </a:r>
          </a:p>
          <a:p>
            <a:pPr marL="321457" indent="-321457" algn="l"/>
            <a:r>
              <a:rPr lang="en-US" sz="2000" b="1" dirty="0" smtClean="0">
                <a:solidFill>
                  <a:srgbClr val="FFFF00"/>
                </a:solidFill>
              </a:rPr>
              <a:t>Problem’s Constraints</a:t>
            </a:r>
            <a:r>
              <a:rPr lang="en-US" sz="2000" b="1" dirty="0" smtClean="0"/>
              <a:t>: Conditions (C) on values of variables.</a:t>
            </a:r>
          </a:p>
          <a:p>
            <a:pPr marL="321457" indent="-321457" algn="l"/>
            <a:r>
              <a:rPr lang="en-US" sz="2000" b="1" dirty="0" smtClean="0">
                <a:solidFill>
                  <a:srgbClr val="FFFF00"/>
                </a:solidFill>
              </a:rPr>
              <a:t>A solution</a:t>
            </a:r>
            <a:r>
              <a:rPr lang="en-US" sz="2000" b="1" dirty="0" smtClean="0"/>
              <a:t>: set of specific values of variables (configuration) which satisfy the problem’s constraints.</a:t>
            </a:r>
          </a:p>
          <a:p>
            <a:pPr algn="l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838200"/>
            <a:ext cx="1945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Definitions: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810000"/>
            <a:ext cx="7772400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Ex1: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gà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chó</a:t>
            </a:r>
            <a:r>
              <a:rPr lang="en-US" sz="2400" dirty="0" smtClean="0"/>
              <a:t> </a:t>
            </a:r>
            <a:r>
              <a:rPr lang="en-US" sz="2400" dirty="0" err="1" smtClean="0"/>
              <a:t>bó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dirty="0" err="1" smtClean="0"/>
              <a:t>trăm</a:t>
            </a:r>
            <a:r>
              <a:rPr lang="en-US" sz="2400" dirty="0" smtClean="0"/>
              <a:t> </a:t>
            </a:r>
            <a:r>
              <a:rPr lang="en-US" sz="2400" dirty="0" err="1" smtClean="0"/>
              <a:t>chân</a:t>
            </a:r>
            <a:r>
              <a:rPr lang="en-US" sz="2400" dirty="0" smtClean="0"/>
              <a:t>. </a:t>
            </a:r>
            <a:r>
              <a:rPr lang="en-US" sz="2400" dirty="0" err="1" smtClean="0"/>
              <a:t>Hỏi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gà</a:t>
            </a:r>
            <a:r>
              <a:rPr lang="en-US" sz="2400" dirty="0" smtClean="0"/>
              <a:t>,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chó</a:t>
            </a:r>
            <a:r>
              <a:rPr lang="en-US" sz="2400" dirty="0" smtClean="0"/>
              <a:t>?</a:t>
            </a:r>
          </a:p>
          <a:p>
            <a:pPr>
              <a:buFont typeface="Wingdings"/>
              <a:buChar char="à"/>
            </a:pPr>
            <a:r>
              <a:rPr lang="en-US" sz="2400" b="1" dirty="0" smtClean="0">
                <a:sym typeface="Wingdings" pitchFamily="2" charset="2"/>
              </a:rPr>
              <a:t>V</a:t>
            </a:r>
            <a:r>
              <a:rPr lang="en-US" sz="2400" dirty="0" smtClean="0">
                <a:sym typeface="Wingdings" pitchFamily="2" charset="2"/>
              </a:rPr>
              <a:t>: 2 variables, 2 domains:</a:t>
            </a:r>
          </a:p>
          <a:p>
            <a:r>
              <a:rPr lang="en-US" sz="2400" dirty="0" smtClean="0">
                <a:sym typeface="Wingdings" pitchFamily="2" charset="2"/>
              </a:rPr>
              <a:t>     </a:t>
            </a:r>
            <a:r>
              <a:rPr lang="en-US" sz="2400" dirty="0" err="1" smtClean="0">
                <a:sym typeface="Wingdings" pitchFamily="2" charset="2"/>
              </a:rPr>
              <a:t>sốGà</a:t>
            </a:r>
            <a:r>
              <a:rPr lang="en-US" sz="2400" dirty="0" smtClean="0">
                <a:sym typeface="Wingdings" pitchFamily="2" charset="2"/>
              </a:rPr>
              <a:t>:   [1,  (100-4)/2] ,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có</a:t>
            </a:r>
            <a:r>
              <a:rPr lang="en-US" sz="2400" dirty="0" smtClean="0">
                <a:sym typeface="Wingdings" pitchFamily="2" charset="2"/>
              </a:rPr>
              <a:t> 1 con </a:t>
            </a:r>
            <a:r>
              <a:rPr lang="en-US" sz="2400" dirty="0" err="1" smtClean="0">
                <a:sym typeface="Wingdings" pitchFamily="2" charset="2"/>
              </a:rPr>
              <a:t>chó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     </a:t>
            </a:r>
            <a:r>
              <a:rPr lang="en-US" sz="2400" dirty="0" err="1" smtClean="0">
                <a:sym typeface="Wingdings" pitchFamily="2" charset="2"/>
              </a:rPr>
              <a:t>sốChó</a:t>
            </a:r>
            <a:r>
              <a:rPr lang="en-US" sz="2400" dirty="0" smtClean="0">
                <a:sym typeface="Wingdings" pitchFamily="2" charset="2"/>
              </a:rPr>
              <a:t>: [ 1, (100-2)/4], </a:t>
            </a:r>
            <a:r>
              <a:rPr lang="en-US" sz="2400" dirty="0" err="1" smtClean="0">
                <a:sym typeface="Wingdings" pitchFamily="2" charset="2"/>
              </a:rPr>
              <a:t>ít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có</a:t>
            </a:r>
            <a:r>
              <a:rPr lang="en-US" sz="2400" dirty="0" smtClean="0">
                <a:sym typeface="Wingdings" pitchFamily="2" charset="2"/>
              </a:rPr>
              <a:t> 1 con </a:t>
            </a:r>
            <a:r>
              <a:rPr lang="en-US" sz="2400" dirty="0" err="1" smtClean="0">
                <a:sym typeface="Wingdings" pitchFamily="2" charset="2"/>
              </a:rPr>
              <a:t>gà</a:t>
            </a:r>
            <a:endParaRPr lang="en-US" sz="24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C</a:t>
            </a:r>
            <a:r>
              <a:rPr lang="en-US" sz="2400" dirty="0" smtClean="0">
                <a:sym typeface="Wingdings" pitchFamily="2" charset="2"/>
              </a:rPr>
              <a:t>:  </a:t>
            </a:r>
            <a:r>
              <a:rPr lang="en-US" sz="2400" dirty="0" err="1" smtClean="0">
                <a:sym typeface="Wingdings" pitchFamily="2" charset="2"/>
              </a:rPr>
              <a:t>sốGà</a:t>
            </a:r>
            <a:r>
              <a:rPr lang="en-US" sz="2400" dirty="0" smtClean="0">
                <a:sym typeface="Wingdings" pitchFamily="2" charset="2"/>
              </a:rPr>
              <a:t> * 2 + </a:t>
            </a:r>
            <a:r>
              <a:rPr lang="en-US" sz="2400" dirty="0" err="1" smtClean="0">
                <a:sym typeface="Wingdings" pitchFamily="2" charset="2"/>
              </a:rPr>
              <a:t>sốChó</a:t>
            </a:r>
            <a:r>
              <a:rPr lang="en-US" sz="2400" dirty="0" smtClean="0">
                <a:sym typeface="Wingdings" pitchFamily="2" charset="2"/>
              </a:rPr>
              <a:t> *4 =100.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Introduction to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321469" y="1488949"/>
            <a:ext cx="8478738" cy="3450462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000" b="1" i="1" u="sng" dirty="0" smtClean="0">
                <a:solidFill>
                  <a:srgbClr val="0000CC"/>
                </a:solidFill>
              </a:rPr>
              <a:t>Recursion</a:t>
            </a:r>
            <a:r>
              <a:rPr lang="en-US" sz="2000" dirty="0" smtClean="0"/>
              <a:t> is a technique in which a concept/an operation is defined by itself ( </a:t>
            </a:r>
            <a:r>
              <a:rPr lang="en-US" sz="2000" i="1" dirty="0" err="1" smtClean="0"/>
              <a:t>đệ</a:t>
            </a:r>
            <a:r>
              <a:rPr lang="en-US" sz="2000" dirty="0" smtClean="0"/>
              <a:t>: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quy</a:t>
            </a:r>
            <a:r>
              <a:rPr lang="en-US" sz="2000" dirty="0" smtClean="0"/>
              <a:t>: quay </a:t>
            </a:r>
            <a:r>
              <a:rPr lang="en-US" sz="2000" dirty="0" err="1" smtClean="0"/>
              <a:t>về</a:t>
            </a:r>
            <a:r>
              <a:rPr lang="en-US" sz="2000" dirty="0" smtClean="0"/>
              <a:t>).</a:t>
            </a:r>
          </a:p>
          <a:p>
            <a:pPr algn="l"/>
            <a:endParaRPr lang="en-US" sz="2000" b="1" i="1" u="sng" dirty="0" smtClean="0"/>
          </a:p>
          <a:p>
            <a:pPr algn="l"/>
            <a:r>
              <a:rPr lang="en-US" sz="2000" b="1" i="1" u="sng" dirty="0" smtClean="0">
                <a:solidFill>
                  <a:srgbClr val="0000CC"/>
                </a:solidFill>
              </a:rPr>
              <a:t>Examples</a:t>
            </a:r>
          </a:p>
          <a:p>
            <a:pPr algn="l"/>
            <a:r>
              <a:rPr lang="en-US" sz="2000" dirty="0" smtClean="0"/>
              <a:t>      </a:t>
            </a:r>
            <a:r>
              <a:rPr lang="en-US" sz="2000" b="1" dirty="0" smtClean="0"/>
              <a:t>Person</a:t>
            </a:r>
            <a:r>
              <a:rPr lang="en-US" sz="2000" dirty="0" smtClean="0"/>
              <a:t> = a child of other two </a:t>
            </a:r>
            <a:r>
              <a:rPr lang="en-US" sz="2000" b="1" dirty="0" smtClean="0"/>
              <a:t>persons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/>
              <a:t>      n! = n* (n-1)!  ( factorial)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      F(n) = F(n-1) + F(n-2) </a:t>
            </a:r>
            <a:r>
              <a:rPr lang="en-US" sz="1400" dirty="0" smtClean="0"/>
              <a:t>// Fibonacci  sequence</a:t>
            </a:r>
            <a:endParaRPr lang="en-US" sz="2000" dirty="0" smtClean="0"/>
          </a:p>
          <a:p>
            <a:pPr algn="l"/>
            <a:r>
              <a:rPr lang="en-US" sz="2000" dirty="0" smtClean="0"/>
              <a:t>      a(n) =  a(n-1)+ d: </a:t>
            </a:r>
            <a:r>
              <a:rPr lang="en-US" sz="1400" dirty="0" smtClean="0"/>
              <a:t>Arithmetic progression – CS </a:t>
            </a:r>
            <a:r>
              <a:rPr lang="en-US" sz="1400" dirty="0" err="1" smtClean="0"/>
              <a:t>cộng</a:t>
            </a:r>
            <a:endParaRPr lang="en-US" sz="2000" dirty="0" smtClean="0"/>
          </a:p>
          <a:p>
            <a:pPr algn="l"/>
            <a:r>
              <a:rPr lang="en-US" sz="2000" dirty="0" smtClean="0"/>
              <a:t>      b(n) = q*b(n-1) </a:t>
            </a:r>
            <a:r>
              <a:rPr lang="en-US" sz="1400" dirty="0" smtClean="0"/>
              <a:t>// geometric progression- CS </a:t>
            </a:r>
            <a:r>
              <a:rPr lang="en-US" sz="1400" dirty="0" err="1" smtClean="0"/>
              <a:t>nhân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14600" y="5105400"/>
            <a:ext cx="4572000" cy="111136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64291" tIns="32146" rIns="64291" bIns="32146">
            <a:spAutoFit/>
          </a:bodyPr>
          <a:lstStyle/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if (n&lt;3) return 1;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8" name="Freeform 7"/>
          <p:cNvSpPr/>
          <p:nvPr/>
        </p:nvSpPr>
        <p:spPr>
          <a:xfrm>
            <a:off x="1218902" y="3053953"/>
            <a:ext cx="3336726" cy="227707"/>
          </a:xfrm>
          <a:custGeom>
            <a:avLst/>
            <a:gdLst>
              <a:gd name="connsiteX0" fmla="*/ 5295900 w 5295900"/>
              <a:gd name="connsiteY0" fmla="*/ 0 h 323850"/>
              <a:gd name="connsiteX1" fmla="*/ 2114550 w 5295900"/>
              <a:gd name="connsiteY1" fmla="*/ 323850 h 323850"/>
              <a:gd name="connsiteX2" fmla="*/ 0 w 52959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323850">
                <a:moveTo>
                  <a:pt x="5295900" y="0"/>
                </a:moveTo>
                <a:cubicBezTo>
                  <a:pt x="4146550" y="161925"/>
                  <a:pt x="2997200" y="323850"/>
                  <a:pt x="2114550" y="323850"/>
                </a:cubicBezTo>
                <a:cubicBezTo>
                  <a:pt x="1231900" y="323850"/>
                  <a:pt x="615950" y="161925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64406" y="3656707"/>
            <a:ext cx="977801" cy="227707"/>
          </a:xfrm>
          <a:custGeom>
            <a:avLst/>
            <a:gdLst>
              <a:gd name="connsiteX0" fmla="*/ 5295900 w 5295900"/>
              <a:gd name="connsiteY0" fmla="*/ 0 h 323850"/>
              <a:gd name="connsiteX1" fmla="*/ 2114550 w 5295900"/>
              <a:gd name="connsiteY1" fmla="*/ 323850 h 323850"/>
              <a:gd name="connsiteX2" fmla="*/ 0 w 5295900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5900" h="323850">
                <a:moveTo>
                  <a:pt x="5295900" y="0"/>
                </a:moveTo>
                <a:cubicBezTo>
                  <a:pt x="4146550" y="161925"/>
                  <a:pt x="2997200" y="323850"/>
                  <a:pt x="2114550" y="323850"/>
                </a:cubicBezTo>
                <a:cubicBezTo>
                  <a:pt x="1231900" y="323850"/>
                  <a:pt x="615950" y="161925"/>
                  <a:pt x="0" y="0"/>
                </a:cubicBezTo>
              </a:path>
            </a:pathLst>
          </a:custGeom>
          <a:noFill/>
          <a:ln w="28575" cap="flat">
            <a:solidFill>
              <a:schemeClr val="accent1"/>
            </a:solidFill>
            <a:prstDash val="dash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1" tIns="32145" rIns="64291" bIns="32145" numCol="1" spcCol="26788" rtlCol="0" anchor="t">
            <a:noAutofit/>
          </a:bodyPr>
          <a:lstStyle/>
          <a:p>
            <a:pPr defTabSz="642915" latinLnBrk="1" hangingPunct="0"/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008" y="1000780"/>
            <a:ext cx="2051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FFC000"/>
                </a:solidFill>
              </a:rPr>
              <a:t>Definition:</a:t>
            </a:r>
            <a:endParaRPr lang="en-US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l"/>
            <a:fld id="{86CB4B4D-7CA3-9044-876B-883B54F8677D}" type="slidenum">
              <a:rPr lang="en-US" smtClean="0"/>
              <a:pPr algn="l"/>
              <a:t>40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161" y="1143000"/>
            <a:ext cx="8669239" cy="48768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Ex2: </a:t>
            </a:r>
            <a:r>
              <a:rPr lang="en-US" sz="2400" b="1" dirty="0" err="1" smtClean="0">
                <a:solidFill>
                  <a:schemeClr val="tx1"/>
                </a:solidFill>
              </a:rPr>
              <a:t>Bài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toán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sinh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chuỗi</a:t>
            </a:r>
            <a:r>
              <a:rPr lang="en-US" sz="2400" b="1" dirty="0" smtClean="0">
                <a:solidFill>
                  <a:schemeClr val="tx1"/>
                </a:solidFill>
              </a:rPr>
              <a:t> 4 </a:t>
            </a:r>
            <a:r>
              <a:rPr lang="en-US" sz="2400" b="1" dirty="0" err="1" smtClean="0">
                <a:solidFill>
                  <a:schemeClr val="tx1"/>
                </a:solidFill>
              </a:rPr>
              <a:t>bít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Wingdings"/>
              <a:buChar char="à"/>
            </a:pP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V: 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4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: [0,1]</a:t>
            </a:r>
          </a:p>
          <a:p>
            <a:pPr algn="l">
              <a:buFont typeface="Wingdings"/>
              <a:buChar char="à"/>
            </a:pPr>
            <a:r>
              <a:rPr lang="en-US" sz="2400" b="1" dirty="0" smtClean="0">
                <a:solidFill>
                  <a:schemeClr val="tx1"/>
                </a:solidFill>
                <a:sym typeface="Wingdings" pitchFamily="2" charset="2"/>
              </a:rPr>
              <a:t>C: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không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có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điều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kiện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cần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kiểm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tra</a:t>
            </a:r>
            <a:endParaRPr lang="en-US" sz="2400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Ex3: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Bài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toán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trâu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</a:rPr>
              <a:t>Trăm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trâu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cỏ</a:t>
            </a:r>
            <a:r>
              <a:rPr lang="en-US" sz="2400" dirty="0" smtClean="0">
                <a:solidFill>
                  <a:schemeClr val="tx1"/>
                </a:solidFill>
              </a:rPr>
              <a:t>, con </a:t>
            </a:r>
            <a:r>
              <a:rPr lang="en-US" sz="2400" dirty="0" err="1" smtClean="0">
                <a:solidFill>
                  <a:schemeClr val="tx1"/>
                </a:solidFill>
              </a:rPr>
              <a:t>nhỏ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ăn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, con </a:t>
            </a:r>
            <a:r>
              <a:rPr lang="en-US" sz="2400" dirty="0" err="1" smtClean="0">
                <a:solidFill>
                  <a:schemeClr val="tx1"/>
                </a:solidFill>
              </a:rPr>
              <a:t>lớn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ăn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hai</a:t>
            </a:r>
            <a:r>
              <a:rPr lang="en-US" sz="2400" dirty="0" smtClean="0">
                <a:solidFill>
                  <a:schemeClr val="tx1"/>
                </a:solidFill>
              </a:rPr>
              <a:t>, con </a:t>
            </a:r>
            <a:r>
              <a:rPr lang="en-US" sz="2400" dirty="0" err="1" smtClean="0">
                <a:solidFill>
                  <a:schemeClr val="tx1"/>
                </a:solidFill>
              </a:rPr>
              <a:t>già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hai</a:t>
            </a:r>
            <a:r>
              <a:rPr lang="en-US" sz="2400" dirty="0" smtClean="0">
                <a:solidFill>
                  <a:schemeClr val="tx1"/>
                </a:solidFill>
              </a:rPr>
              <a:t> con </a:t>
            </a:r>
            <a:r>
              <a:rPr lang="en-US" sz="2400" dirty="0" err="1" smtClean="0">
                <a:solidFill>
                  <a:schemeClr val="tx1"/>
                </a:solidFill>
              </a:rPr>
              <a:t>một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bó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Hỏi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số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trâu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mỗi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loại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Wingdings"/>
              <a:buChar char="à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V: 3 variables, 3 domains.</a:t>
            </a:r>
          </a:p>
          <a:p>
            <a:pPr algn="l">
              <a:buNone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    small: [0, 100] / big: [0, 100] / old: [0, 100]</a:t>
            </a:r>
          </a:p>
          <a:p>
            <a:pPr algn="l">
              <a:buFont typeface="Wingdings"/>
              <a:buChar char="à"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C:  old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là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số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sym typeface="Wingdings" pitchFamily="2" charset="2"/>
              </a:rPr>
              <a:t>chẵn</a:t>
            </a: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AND </a:t>
            </a:r>
          </a:p>
          <a:p>
            <a:pPr algn="l">
              <a:buNone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        small + big + old = 100 AND</a:t>
            </a:r>
          </a:p>
          <a:p>
            <a:pPr algn="l">
              <a:buNone/>
            </a:pPr>
            <a:r>
              <a:rPr lang="en-US" sz="2400" dirty="0" smtClean="0">
                <a:solidFill>
                  <a:schemeClr val="tx1"/>
                </a:solidFill>
                <a:sym typeface="Wingdings" pitchFamily="2" charset="2"/>
              </a:rPr>
              <a:t>          small* 1+ big* 2+ old/2 = 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893" y="1460302"/>
            <a:ext cx="8305800" cy="234969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 4: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 customer likes to buy 3 TVs, 2 refrigerators, 2 fan with budget less than or equals 25,000,000$ (budget)</a:t>
            </a:r>
          </a:p>
          <a:p>
            <a:pPr algn="l">
              <a:buFont typeface="Wingdings"/>
              <a:buChar char="à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7 variables, 3 domains.</a:t>
            </a:r>
          </a:p>
          <a:p>
            <a:pPr algn="l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v0: { TVs }, v1: { TVs }, v2: { TVs }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  v3: { Refs }, v4: { Refs }, v5: { Fans }, v6: { Fans }</a:t>
            </a:r>
          </a:p>
          <a:p>
            <a:pPr algn="l">
              <a:buFont typeface="Wingdings"/>
              <a:buChar char="à"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 v0.price + v1.price + v2.price +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v3.price + v4.price + v5.price + v6.price &lt;= budget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" y="3886200"/>
            <a:ext cx="8305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Backtracking implementations:</a:t>
            </a:r>
          </a:p>
          <a:p>
            <a:pPr marL="800059" lvl="1" indent="-342882">
              <a:buAutoNum type="arabicParenBoth"/>
            </a:pPr>
            <a:r>
              <a:rPr lang="en-US" sz="2400" b="1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 Using recursive approach</a:t>
            </a:r>
          </a:p>
          <a:p>
            <a:pPr marL="800059" lvl="1" indent="-342882">
              <a:buAutoNum type="arabicParenBoth"/>
            </a:pPr>
            <a:r>
              <a:rPr lang="en-US" sz="2400" b="1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 Using loop approach. A generator which will generate suggestions. Each suggestion will be test whether it matches the problem’s constraints or not.</a:t>
            </a:r>
            <a:endParaRPr lang="en-US" sz="2400" b="1" dirty="0">
              <a:solidFill>
                <a:srgbClr val="FFCC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0004" y="1322725"/>
            <a:ext cx="8319195" cy="5035511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 rtlCol="0">
            <a:spAutoFit/>
          </a:bodyPr>
          <a:lstStyle/>
          <a:p>
            <a:pPr algn="l"/>
            <a:r>
              <a:rPr lang="en-US" sz="1700" b="1" dirty="0" smtClean="0">
                <a:solidFill>
                  <a:srgbClr val="FF0000"/>
                </a:solidFill>
              </a:rPr>
              <a:t>Procedure backtrack </a:t>
            </a:r>
            <a:r>
              <a:rPr lang="en-US" sz="1700" dirty="0" smtClean="0"/>
              <a:t>(</a:t>
            </a:r>
            <a:r>
              <a:rPr lang="en-US" sz="1700" b="1" dirty="0" smtClean="0">
                <a:solidFill>
                  <a:srgbClr val="0000CC"/>
                </a:solidFill>
              </a:rPr>
              <a:t>index</a:t>
            </a:r>
            <a:r>
              <a:rPr lang="en-US" sz="1700" dirty="0" smtClean="0"/>
              <a:t>, V, D, C, </a:t>
            </a:r>
            <a:r>
              <a:rPr lang="en-US" sz="1700" b="1" dirty="0" smtClean="0"/>
              <a:t>solutions</a:t>
            </a:r>
            <a:r>
              <a:rPr lang="en-US" sz="1700" dirty="0" smtClean="0"/>
              <a:t>)</a:t>
            </a:r>
          </a:p>
          <a:p>
            <a:pPr algn="l"/>
            <a:r>
              <a:rPr lang="en-US" sz="1700" i="1" u="sng" dirty="0" smtClean="0"/>
              <a:t>Input</a:t>
            </a:r>
            <a:r>
              <a:rPr lang="en-US" sz="1700" dirty="0" smtClean="0"/>
              <a:t>: index, index of current variable</a:t>
            </a:r>
          </a:p>
          <a:p>
            <a:pPr algn="l"/>
            <a:r>
              <a:rPr lang="en-US" sz="1700" b="1" dirty="0" smtClean="0">
                <a:solidFill>
                  <a:srgbClr val="008000"/>
                </a:solidFill>
              </a:rPr>
              <a:t>        V:</a:t>
            </a:r>
            <a:r>
              <a:rPr lang="en-US" sz="1700" dirty="0" smtClean="0"/>
              <a:t> Set of variables</a:t>
            </a:r>
          </a:p>
          <a:p>
            <a:pPr algn="l"/>
            <a:r>
              <a:rPr lang="en-US" sz="1700" b="1" dirty="0" smtClean="0">
                <a:solidFill>
                  <a:srgbClr val="008000"/>
                </a:solidFill>
              </a:rPr>
              <a:t>        D:</a:t>
            </a:r>
            <a:r>
              <a:rPr lang="en-US" sz="1700" dirty="0" smtClean="0"/>
              <a:t> Set of domains of variables respectively</a:t>
            </a:r>
          </a:p>
          <a:p>
            <a:pPr algn="l"/>
            <a:r>
              <a:rPr lang="en-US" sz="1700" dirty="0" smtClean="0"/>
              <a:t>        C: set of constraints</a:t>
            </a:r>
          </a:p>
          <a:p>
            <a:pPr algn="l"/>
            <a:r>
              <a:rPr lang="en-US" sz="1700" i="1" u="sng" dirty="0" smtClean="0"/>
              <a:t>Output</a:t>
            </a:r>
            <a:r>
              <a:rPr lang="en-US" sz="1700" dirty="0" smtClean="0"/>
              <a:t>: </a:t>
            </a:r>
            <a:r>
              <a:rPr lang="en-US" sz="1700" b="1" dirty="0" smtClean="0"/>
              <a:t>solutions</a:t>
            </a:r>
          </a:p>
          <a:p>
            <a:pPr algn="l"/>
            <a:r>
              <a:rPr lang="en-US" sz="1700" b="1" dirty="0" smtClean="0"/>
              <a:t>For</a:t>
            </a:r>
            <a:r>
              <a:rPr lang="en-US" sz="1700" dirty="0" smtClean="0"/>
              <a:t> each value in </a:t>
            </a:r>
            <a:r>
              <a:rPr lang="en-US" sz="1700" dirty="0" err="1" smtClean="0"/>
              <a:t>D</a:t>
            </a:r>
            <a:r>
              <a:rPr lang="en-US" sz="1700" baseline="-25000" dirty="0" err="1" smtClean="0"/>
              <a:t>index</a:t>
            </a:r>
            <a:r>
              <a:rPr lang="en-US" sz="1700" dirty="0" smtClean="0"/>
              <a:t> {</a:t>
            </a:r>
          </a:p>
          <a:p>
            <a:pPr algn="l"/>
            <a:r>
              <a:rPr lang="en-US" sz="1700" dirty="0" smtClean="0"/>
              <a:t>     </a:t>
            </a:r>
            <a:r>
              <a:rPr lang="en-US" sz="1700" dirty="0" err="1" smtClean="0"/>
              <a:t>v</a:t>
            </a:r>
            <a:r>
              <a:rPr lang="en-US" sz="1700" baseline="-25000" dirty="0" err="1" smtClean="0"/>
              <a:t>index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= value;</a:t>
            </a:r>
          </a:p>
          <a:p>
            <a:pPr algn="l"/>
            <a:r>
              <a:rPr lang="en-US" sz="1700" dirty="0" smtClean="0"/>
              <a:t>     </a:t>
            </a:r>
            <a:r>
              <a:rPr lang="en-US" sz="1700" b="1" dirty="0" smtClean="0"/>
              <a:t>if</a:t>
            </a:r>
            <a:r>
              <a:rPr lang="en-US" sz="1700" dirty="0" smtClean="0"/>
              <a:t> (index = n-1) { //the last variable was assigned</a:t>
            </a:r>
          </a:p>
          <a:p>
            <a:pPr algn="l"/>
            <a:r>
              <a:rPr lang="en-US" sz="1700" dirty="0" smtClean="0"/>
              <a:t>         </a:t>
            </a:r>
            <a:r>
              <a:rPr lang="en-US" sz="1700" b="1" dirty="0" smtClean="0"/>
              <a:t>if</a:t>
            </a:r>
            <a:r>
              <a:rPr lang="en-US" sz="1700" dirty="0" smtClean="0"/>
              <a:t> (new configuration satisfied C) // </a:t>
            </a:r>
            <a:r>
              <a:rPr lang="en-US" sz="1700" b="1" dirty="0" smtClean="0"/>
              <a:t>new solution is detected</a:t>
            </a:r>
          </a:p>
          <a:p>
            <a:pPr algn="l"/>
            <a:r>
              <a:rPr lang="en-US" sz="1700" dirty="0" smtClean="0"/>
              <a:t>                Add new configuration to solutions</a:t>
            </a:r>
          </a:p>
          <a:p>
            <a:pPr algn="l"/>
            <a:r>
              <a:rPr lang="en-US" sz="1700" dirty="0" smtClean="0"/>
              <a:t>     }</a:t>
            </a:r>
          </a:p>
          <a:p>
            <a:pPr algn="l"/>
            <a:r>
              <a:rPr lang="en-US" sz="1700" dirty="0" smtClean="0"/>
              <a:t>     else </a:t>
            </a:r>
            <a:r>
              <a:rPr lang="en-US" sz="1700" b="1" dirty="0" smtClean="0">
                <a:solidFill>
                  <a:srgbClr val="FF0000"/>
                </a:solidFill>
              </a:rPr>
              <a:t>backtrack</a:t>
            </a:r>
            <a:r>
              <a:rPr lang="en-US" sz="1700" dirty="0" smtClean="0"/>
              <a:t> (</a:t>
            </a:r>
            <a:r>
              <a:rPr lang="en-US" sz="1700" b="1" dirty="0" smtClean="0">
                <a:solidFill>
                  <a:srgbClr val="0000CC"/>
                </a:solidFill>
              </a:rPr>
              <a:t>index+1</a:t>
            </a:r>
            <a:r>
              <a:rPr lang="en-US" sz="1700" dirty="0" smtClean="0"/>
              <a:t>, V, D, C, </a:t>
            </a:r>
            <a:r>
              <a:rPr lang="en-US" sz="1700" b="1" dirty="0" smtClean="0"/>
              <a:t>solutions</a:t>
            </a:r>
            <a:r>
              <a:rPr lang="en-US" sz="1700" dirty="0" smtClean="0"/>
              <a:t>) //</a:t>
            </a:r>
            <a:r>
              <a:rPr lang="en-US" sz="1700" i="1" u="sng" dirty="0" smtClean="0"/>
              <a:t> One-step backtracking</a:t>
            </a:r>
          </a:p>
          <a:p>
            <a:pPr algn="l"/>
            <a:r>
              <a:rPr lang="en-US" sz="1700" dirty="0" smtClean="0"/>
              <a:t>}</a:t>
            </a:r>
          </a:p>
          <a:p>
            <a:pPr algn="l"/>
            <a:r>
              <a:rPr lang="en-US" sz="1700" b="1" dirty="0" smtClean="0">
                <a:solidFill>
                  <a:srgbClr val="FF0000"/>
                </a:solidFill>
              </a:rPr>
              <a:t>Procedure backtrack </a:t>
            </a:r>
            <a:r>
              <a:rPr lang="en-US" sz="1700" dirty="0" smtClean="0"/>
              <a:t>(V, D, C) {</a:t>
            </a:r>
          </a:p>
          <a:p>
            <a:pPr algn="l"/>
            <a:r>
              <a:rPr lang="en-US" sz="1700" dirty="0" smtClean="0"/>
              <a:t>    </a:t>
            </a:r>
            <a:r>
              <a:rPr lang="en-US" sz="1700" b="1" dirty="0" smtClean="0"/>
              <a:t>solutions  = empty set;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b="1" dirty="0" smtClean="0">
                <a:solidFill>
                  <a:srgbClr val="FF0000"/>
                </a:solidFill>
              </a:rPr>
              <a:t>    backtrack </a:t>
            </a:r>
            <a:r>
              <a:rPr lang="en-US" sz="1700" dirty="0" smtClean="0"/>
              <a:t>(</a:t>
            </a:r>
            <a:r>
              <a:rPr lang="en-US" sz="1700" b="1" dirty="0" smtClean="0">
                <a:solidFill>
                  <a:srgbClr val="0000CC"/>
                </a:solidFill>
              </a:rPr>
              <a:t>0</a:t>
            </a:r>
            <a:r>
              <a:rPr lang="en-US" sz="1700" dirty="0" smtClean="0"/>
              <a:t>, V, D, C, </a:t>
            </a:r>
            <a:r>
              <a:rPr lang="en-US" sz="1700" b="1" dirty="0" smtClean="0"/>
              <a:t>solutions</a:t>
            </a:r>
            <a:r>
              <a:rPr lang="en-US" sz="1700" dirty="0" smtClean="0"/>
              <a:t>);</a:t>
            </a:r>
          </a:p>
          <a:p>
            <a:pPr algn="l"/>
            <a:r>
              <a:rPr lang="en-US" sz="1700" b="1" dirty="0" smtClean="0"/>
              <a:t>    return solutions:</a:t>
            </a:r>
          </a:p>
          <a:p>
            <a:pPr algn="l"/>
            <a:r>
              <a:rPr lang="en-US" sz="1700" dirty="0" smtClean="0"/>
              <a:t>}</a:t>
            </a:r>
            <a:endParaRPr lang="en-US" sz="17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1643896"/>
            <a:ext cx="2514600" cy="98825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At a time, a variable is examined to assign a value to it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7016" y="5217108"/>
            <a:ext cx="3862090" cy="680473"/>
          </a:xfrm>
          <a:prstGeom prst="rect">
            <a:avLst/>
          </a:prstGeom>
        </p:spPr>
        <p:txBody>
          <a:bodyPr wrap="square" lIns="64291" tIns="32146" rIns="64291" bIns="32146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Recursive implementation: </a:t>
            </a:r>
            <a:br>
              <a:rPr lang="en-US" sz="2000" b="1" dirty="0" smtClean="0">
                <a:solidFill>
                  <a:srgbClr val="0000CC"/>
                </a:solidFill>
              </a:rPr>
            </a:br>
            <a:r>
              <a:rPr lang="en-US" sz="2000" b="1" dirty="0" smtClean="0">
                <a:solidFill>
                  <a:srgbClr val="0000CC"/>
                </a:solidFill>
              </a:rPr>
              <a:t>Memory cost?  Time cost?</a:t>
            </a:r>
            <a:endParaRPr lang="en-US" sz="2000" b="1" dirty="0">
              <a:solidFill>
                <a:srgbClr val="0000CC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219078" y="2777093"/>
          <a:ext cx="5442717" cy="323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531"/>
                <a:gridCol w="777531"/>
                <a:gridCol w="777531"/>
                <a:gridCol w="777531"/>
                <a:gridCol w="777531"/>
                <a:gridCol w="777531"/>
                <a:gridCol w="777531"/>
              </a:tblGrid>
              <a:tr h="321469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7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 err="1" smtClean="0">
                          <a:solidFill>
                            <a:srgbClr val="FF0000"/>
                          </a:solidFill>
                        </a:rPr>
                        <a:t>index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 smtClean="0">
                          <a:solidFill>
                            <a:srgbClr val="FF0000"/>
                          </a:solidFill>
                        </a:rPr>
                        <a:t>index+1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z="1700" baseline="-25000" dirty="0" smtClean="0">
                          <a:solidFill>
                            <a:srgbClr val="FF0000"/>
                          </a:solidFill>
                        </a:rPr>
                        <a:t>n-1</a:t>
                      </a:r>
                      <a:endParaRPr lang="en-US" sz="17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228600" y="3098562"/>
            <a:ext cx="291406" cy="25638"/>
          </a:xfrm>
          <a:prstGeom prst="straightConnector1">
            <a:avLst/>
          </a:prstGeom>
          <a:noFill/>
          <a:ln w="25400" cap="flat">
            <a:solidFill>
              <a:srgbClr val="00CC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/>
          <p:nvPr/>
        </p:nvCxnSpPr>
        <p:spPr>
          <a:xfrm>
            <a:off x="228600" y="4648200"/>
            <a:ext cx="533400" cy="0"/>
          </a:xfrm>
          <a:prstGeom prst="line">
            <a:avLst/>
          </a:prstGeom>
          <a:noFill/>
          <a:ln w="25400" cap="flat">
            <a:solidFill>
              <a:srgbClr val="00CC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8382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Recursive Backtracking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28600" y="3124200"/>
            <a:ext cx="0" cy="1524000"/>
          </a:xfrm>
          <a:prstGeom prst="line">
            <a:avLst/>
          </a:prstGeom>
          <a:ln w="28575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" y="656114"/>
            <a:ext cx="5410200" cy="4106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r>
              <a:rPr lang="en-US" sz="2200" b="1" dirty="0" smtClean="0">
                <a:solidFill>
                  <a:srgbClr val="FFFF00"/>
                </a:solidFill>
              </a:rPr>
              <a:t>Demo 11: The Eight-Queen Problem</a:t>
            </a:r>
            <a:endParaRPr lang="en-US" sz="2200" b="1" dirty="0">
              <a:solidFill>
                <a:srgbClr val="FFFF00"/>
              </a:solidFill>
              <a:sym typeface="Helvetica Light"/>
            </a:endParaRPr>
          </a:p>
        </p:txBody>
      </p:sp>
      <p:grpSp>
        <p:nvGrpSpPr>
          <p:cNvPr id="2" name="Group 168"/>
          <p:cNvGrpSpPr/>
          <p:nvPr/>
        </p:nvGrpSpPr>
        <p:grpSpPr>
          <a:xfrm>
            <a:off x="76201" y="963811"/>
            <a:ext cx="5562600" cy="5410200"/>
            <a:chOff x="1905000" y="1066800"/>
            <a:chExt cx="5562600" cy="5410200"/>
          </a:xfrm>
        </p:grpSpPr>
        <p:grpSp>
          <p:nvGrpSpPr>
            <p:cNvPr id="3" name="Group 107"/>
            <p:cNvGrpSpPr/>
            <p:nvPr/>
          </p:nvGrpSpPr>
          <p:grpSpPr>
            <a:xfrm>
              <a:off x="2133600" y="1371600"/>
              <a:ext cx="4876800" cy="4876800"/>
              <a:chOff x="2133600" y="1371600"/>
              <a:chExt cx="4876800" cy="4876800"/>
            </a:xfrm>
          </p:grpSpPr>
          <p:grpSp>
            <p:nvGrpSpPr>
              <p:cNvPr id="4" name="Group 83"/>
              <p:cNvGrpSpPr/>
              <p:nvPr/>
            </p:nvGrpSpPr>
            <p:grpSpPr>
              <a:xfrm>
                <a:off x="2133600" y="1371600"/>
                <a:ext cx="4876800" cy="4876800"/>
                <a:chOff x="1752600" y="1371600"/>
                <a:chExt cx="4876800" cy="4876800"/>
              </a:xfrm>
            </p:grpSpPr>
            <p:grpSp>
              <p:nvGrpSpPr>
                <p:cNvPr id="10" name="Group 15"/>
                <p:cNvGrpSpPr/>
                <p:nvPr/>
              </p:nvGrpSpPr>
              <p:grpSpPr>
                <a:xfrm>
                  <a:off x="1752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104" name="Rectangle 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5" name="Rectangle 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6" name="Rectangle 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7" name="Rectangle 1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8" name="Rectangle 1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9" name="Rectangle 1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0" name="Rectangle 1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11" name="Rectangle 1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11" name="Group 16"/>
                <p:cNvGrpSpPr/>
                <p:nvPr/>
              </p:nvGrpSpPr>
              <p:grpSpPr>
                <a:xfrm>
                  <a:off x="2362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96" name="Rectangle 9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1" name="Rectangle 2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103" name="Rectangle 10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31" name="Group 15"/>
                <p:cNvGrpSpPr/>
                <p:nvPr/>
              </p:nvGrpSpPr>
              <p:grpSpPr>
                <a:xfrm>
                  <a:off x="2971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8" name="Rectangle 3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9" name="Rectangle 3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0" name="Group 16"/>
                <p:cNvGrpSpPr/>
                <p:nvPr/>
              </p:nvGrpSpPr>
              <p:grpSpPr>
                <a:xfrm>
                  <a:off x="35814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80" name="Rectangle 79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2" name="Rectangle 31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3" name="Rectangle 32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4" name="Rectangle 33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5" name="Rectangle 34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6" name="Rectangle 35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87" name="Rectangle 36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1" name="Group 15"/>
                <p:cNvGrpSpPr/>
                <p:nvPr/>
              </p:nvGrpSpPr>
              <p:grpSpPr>
                <a:xfrm>
                  <a:off x="41910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7" name="Rectangle 76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8" name="Rectangle 77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9" name="Rectangle 78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2" name="Group 16"/>
                <p:cNvGrpSpPr/>
                <p:nvPr/>
              </p:nvGrpSpPr>
              <p:grpSpPr>
                <a:xfrm>
                  <a:off x="48006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3" name="Group 15"/>
                <p:cNvGrpSpPr/>
                <p:nvPr/>
              </p:nvGrpSpPr>
              <p:grpSpPr>
                <a:xfrm>
                  <a:off x="54102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  <p:grpSp>
              <p:nvGrpSpPr>
                <p:cNvPr id="44" name="Group 16"/>
                <p:cNvGrpSpPr/>
                <p:nvPr/>
              </p:nvGrpSpPr>
              <p:grpSpPr>
                <a:xfrm>
                  <a:off x="6019800" y="1371600"/>
                  <a:ext cx="609600" cy="4876800"/>
                  <a:chOff x="1752600" y="1371600"/>
                  <a:chExt cx="609600" cy="487680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1752600" y="13716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1752600" y="19812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1752600" y="25908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752600" y="32004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752600" y="38100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1752600" y="44196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1752600" y="5029200"/>
                    <a:ext cx="609600" cy="609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1752600" y="5638800"/>
                    <a:ext cx="609600" cy="6096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CC00"/>
                      </a:solidFill>
                    </a:endParaRPr>
                  </a:p>
                </p:txBody>
              </p:sp>
            </p:grpSp>
          </p:grpSp>
          <p:pic>
            <p:nvPicPr>
              <p:cNvPr id="32" name="Picture 31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648200" y="5105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32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09800" y="32766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33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854700" y="2667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5" name="Picture 34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464300" y="38862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" name="Picture 35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416300" y="57150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7" name="Picture 36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06700" y="4495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37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7800" y="14478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38"/>
              <p:cNvPicPr/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38600" y="2057400"/>
                <a:ext cx="4699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12" name="Straight Connector 11"/>
            <p:cNvCxnSpPr/>
            <p:nvPr/>
          </p:nvCxnSpPr>
          <p:spPr>
            <a:xfrm flipV="1">
              <a:off x="1905000" y="1066800"/>
              <a:ext cx="29718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05000" y="1066800"/>
              <a:ext cx="35814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81200" y="1143000"/>
              <a:ext cx="4038600" cy="396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81200" y="1219200"/>
              <a:ext cx="4572000" cy="4572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905000" y="1219200"/>
              <a:ext cx="5257800" cy="5181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0800" y="1600200"/>
              <a:ext cx="4800600" cy="4800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24200" y="2133600"/>
              <a:ext cx="4343400" cy="434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733800" y="2971800"/>
              <a:ext cx="34290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343400" y="3657600"/>
              <a:ext cx="2819400" cy="2819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953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62600" y="4876800"/>
              <a:ext cx="1600200" cy="1600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1905000" y="2286000"/>
              <a:ext cx="4114800" cy="4191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1981200" y="3048000"/>
              <a:ext cx="342900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905000" y="35814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905000" y="4191000"/>
              <a:ext cx="2286000" cy="228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124200" y="1143000"/>
              <a:ext cx="4038600" cy="4038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733800" y="1143000"/>
              <a:ext cx="3505200" cy="3505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343400" y="1143000"/>
              <a:ext cx="2895600" cy="2895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953000" y="1143000"/>
              <a:ext cx="2209800" cy="22098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5638800" y="1116211"/>
            <a:ext cx="3505200" cy="401135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With size=8, </a:t>
            </a: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 64 cells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No. of queens = 8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Complexity: 64</a:t>
            </a:r>
            <a:r>
              <a:rPr lang="en-US" sz="2000" baseline="30000" dirty="0" smtClean="0">
                <a:solidFill>
                  <a:schemeClr val="bg1"/>
                </a:solidFill>
              </a:rPr>
              <a:t>8</a:t>
            </a:r>
          </a:p>
          <a:p>
            <a:endParaRPr lang="en-US" sz="2000" baseline="30000" dirty="0" smtClean="0">
              <a:solidFill>
                <a:schemeClr val="bg1"/>
              </a:solidFill>
            </a:endParaRPr>
          </a:p>
          <a:p>
            <a:r>
              <a:rPr lang="en-US" sz="2000" baseline="30000" dirty="0" smtClean="0">
                <a:solidFill>
                  <a:schemeClr val="bg1"/>
                </a:solidFill>
              </a:rPr>
              <a:t>(64.63.62.61.60,59.58.57)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We need a very  very long time to find all solutions of the problem using greedy algorithm (our generator)</a:t>
            </a:r>
          </a:p>
          <a:p>
            <a:pPr>
              <a:buFont typeface="Wingdings"/>
              <a:buChar char="è"/>
            </a:pPr>
            <a:r>
              <a:rPr lang="en-US" sz="2000" dirty="0" smtClean="0">
                <a:solidFill>
                  <a:schemeClr val="bg1"/>
                </a:solidFill>
                <a:sym typeface="Wingdings" pitchFamily="2" charset="2"/>
              </a:rPr>
              <a:t> We should use recursive backtracking approach and stop immediately when a solution is detected.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1" y="4926212"/>
            <a:ext cx="20669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228601" y="1752600"/>
            <a:ext cx="4343399" cy="434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228601" y="1219200"/>
            <a:ext cx="4952999" cy="487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90601" y="1295400"/>
            <a:ext cx="4190999" cy="419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3962401" y="1295401"/>
            <a:ext cx="1142999" cy="1142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278523"/>
            <a:ext cx="7315200" cy="7492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r>
              <a:rPr lang="en-US" sz="2200" b="1" dirty="0" smtClean="0">
                <a:solidFill>
                  <a:srgbClr val="FFFF00"/>
                </a:solidFill>
              </a:rPr>
              <a:t>Demonstrations: You can download from LMS:</a:t>
            </a:r>
          </a:p>
          <a:p>
            <a:r>
              <a:rPr lang="en-US" sz="2200" b="1" dirty="0" smtClean="0">
                <a:solidFill>
                  <a:srgbClr val="FFFF00"/>
                </a:solidFill>
              </a:rPr>
              <a:t>QHD-ToHop-HoiQuy.docx</a:t>
            </a:r>
          </a:p>
        </p:txBody>
      </p: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</p:spPr>
        <p:txBody>
          <a:bodyPr>
            <a:normAutofit/>
          </a:bodyPr>
          <a:lstStyle/>
          <a:p>
            <a:r>
              <a:rPr lang="en-US" dirty="0" smtClean="0"/>
              <a:t>9- Backtracking-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8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/>
              <a:t> </a:t>
            </a:r>
            <a:fld id="{2842D915-9075-4F12-8DFE-D4B3778BE484}" type="slidenum">
              <a:rPr lang="en-US"/>
              <a:pPr/>
              <a:t>45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29600" cy="4714875"/>
          </a:xfrm>
        </p:spPr>
        <p:txBody>
          <a:bodyPr lIns="64291" tIns="32146" rIns="64291" bIns="32146">
            <a:noAutofit/>
          </a:bodyPr>
          <a:lstStyle/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LO3.1  Describe the basic ideas of recursion and how to set up recursive systems that represent certain real-world phenomena.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LO3.2  Know how to develop recursive algorithms and programs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LO3.3  Write programs in Java using recursion to solve some problems, like creating the Fibonacci sequence.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LO3.4  Analyze a recursive function to find out its’ </a:t>
            </a:r>
            <a:r>
              <a:rPr lang="en-US" sz="2000" dirty="0" err="1" smtClean="0">
                <a:solidFill>
                  <a:srgbClr val="FFFF00"/>
                </a:solidFill>
              </a:rPr>
              <a:t>ouput</a:t>
            </a:r>
            <a:r>
              <a:rPr lang="en-US" sz="2000" dirty="0" smtClean="0">
                <a:solidFill>
                  <a:srgbClr val="FFFF00"/>
                </a:solidFill>
              </a:rPr>
              <a:t> without running. 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LO3.5  Explain type of recursive functions, give examples and comparing them.</a:t>
            </a:r>
          </a:p>
          <a:p>
            <a:pPr marL="457177" indent="-457177"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 marL="457177" indent="-457177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LO3.6  Compare recursion with iteration, analyzes their pros and cons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9144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3394" y="18288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74203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576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434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334000"/>
            <a:ext cx="838200" cy="830997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sym typeface="Wingdings"/>
              </a:rPr>
              <a:t> 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 dirty="0"/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Summary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04800"/>
            <a:ext cx="5638800" cy="579239"/>
          </a:xfrm>
        </p:spPr>
        <p:txBody>
          <a:bodyPr tIns="32146">
            <a:noAutofit/>
          </a:bodyPr>
          <a:lstStyle/>
          <a:p>
            <a:pPr algn="r"/>
            <a:r>
              <a:rPr lang="en-US" sz="4000" dirty="0" err="1" smtClean="0"/>
              <a:t>Ôn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– </a:t>
            </a:r>
            <a:r>
              <a:rPr lang="en-US" sz="4000" dirty="0" err="1" smtClean="0"/>
              <a:t>Viết</a:t>
            </a:r>
            <a:r>
              <a:rPr lang="en-US" sz="4000" dirty="0" smtClean="0"/>
              <a:t> </a:t>
            </a:r>
            <a:r>
              <a:rPr lang="en-US" sz="4000" dirty="0" err="1" smtClean="0"/>
              <a:t>vào</a:t>
            </a:r>
            <a:r>
              <a:rPr lang="en-US" sz="4000" dirty="0" smtClean="0"/>
              <a:t> </a:t>
            </a:r>
            <a:r>
              <a:rPr lang="en-US" sz="4000" dirty="0" err="1" smtClean="0"/>
              <a:t>vở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418757" y="6505278"/>
            <a:ext cx="297558" cy="266900"/>
          </a:xfrm>
        </p:spPr>
        <p:txBody>
          <a:bodyPr/>
          <a:lstStyle/>
          <a:p>
            <a:r>
              <a:rPr lang="en-US" smtClean="0"/>
              <a:t> </a:t>
            </a:r>
            <a:fld id="{38D66F03-3627-42E0-B7BF-E999D522C90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907" y="1360262"/>
            <a:ext cx="8474273" cy="43810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2- Con </a:t>
            </a:r>
            <a:r>
              <a:rPr lang="en-US" sz="1400" dirty="0" err="1" smtClean="0">
                <a:solidFill>
                  <a:schemeClr val="bg1"/>
                </a:solidFill>
              </a:rPr>
              <a:t>người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dùng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kỹ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thuật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hay </a:t>
            </a:r>
            <a:r>
              <a:rPr lang="en-US" sz="1400" dirty="0" err="1" smtClean="0">
                <a:solidFill>
                  <a:schemeClr val="bg1"/>
                </a:solidFill>
              </a:rPr>
              <a:t>không</a:t>
            </a:r>
            <a:r>
              <a:rPr lang="en-US" sz="1400" dirty="0" smtClean="0">
                <a:solidFill>
                  <a:schemeClr val="bg1"/>
                </a:solidFill>
              </a:rPr>
              <a:t>? Cho </a:t>
            </a:r>
            <a:r>
              <a:rPr lang="en-US" sz="1400" dirty="0" err="1" smtClean="0">
                <a:solidFill>
                  <a:schemeClr val="bg1"/>
                </a:solidFill>
              </a:rPr>
              <a:t>hai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dụ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3- </a:t>
            </a:r>
            <a:r>
              <a:rPr lang="en-US" sz="1400" dirty="0" err="1" smtClean="0">
                <a:solidFill>
                  <a:schemeClr val="bg1"/>
                </a:solidFill>
              </a:rPr>
              <a:t>Làm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sao</a:t>
            </a:r>
            <a:r>
              <a:rPr lang="en-US" sz="1400" dirty="0" smtClean="0">
                <a:solidFill>
                  <a:schemeClr val="bg1"/>
                </a:solidFill>
              </a:rPr>
              <a:t> con </a:t>
            </a:r>
            <a:r>
              <a:rPr lang="en-US" sz="1400" dirty="0" err="1" smtClean="0">
                <a:solidFill>
                  <a:schemeClr val="bg1"/>
                </a:solidFill>
              </a:rPr>
              <a:t>người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hiểu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4- </a:t>
            </a:r>
            <a:r>
              <a:rPr lang="en-US" sz="1400" dirty="0" err="1" smtClean="0">
                <a:solidFill>
                  <a:schemeClr val="bg1"/>
                </a:solidFill>
              </a:rPr>
              <a:t>Tác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vụ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mô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tả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như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thế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nào</a:t>
            </a:r>
            <a:r>
              <a:rPr lang="en-US" sz="1400" dirty="0" smtClean="0">
                <a:solidFill>
                  <a:schemeClr val="bg1"/>
                </a:solidFill>
              </a:rPr>
              <a:t>? Cho </a:t>
            </a:r>
            <a:r>
              <a:rPr lang="en-US" sz="1400" dirty="0" err="1" smtClean="0">
                <a:solidFill>
                  <a:schemeClr val="bg1"/>
                </a:solidFill>
              </a:rPr>
              <a:t>thí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dụ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5- </a:t>
            </a:r>
            <a:r>
              <a:rPr lang="en-US" sz="1400" dirty="0" err="1" smtClean="0">
                <a:solidFill>
                  <a:schemeClr val="bg1"/>
                </a:solidFill>
              </a:rPr>
              <a:t>Làm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kỹ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năng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diễn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đạt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6-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dùng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để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7-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đuôi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8-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đầu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 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9-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tuyến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tính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10-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phi </a:t>
            </a:r>
            <a:r>
              <a:rPr lang="en-US" sz="1400" dirty="0" err="1" smtClean="0">
                <a:solidFill>
                  <a:schemeClr val="bg1"/>
                </a:solidFill>
              </a:rPr>
              <a:t>tuyến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11-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gián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tiếp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12-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hỗ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tương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13- </a:t>
            </a:r>
            <a:r>
              <a:rPr lang="en-US" sz="1400" dirty="0" err="1" smtClean="0">
                <a:solidFill>
                  <a:schemeClr val="bg1"/>
                </a:solidFill>
              </a:rPr>
              <a:t>Làm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thống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thể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quản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lý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các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đang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thực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thi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14- </a:t>
            </a:r>
            <a:r>
              <a:rPr lang="en-US" sz="1400" dirty="0" err="1" smtClean="0">
                <a:solidFill>
                  <a:schemeClr val="bg1"/>
                </a:solidFill>
              </a:rPr>
              <a:t>Hãy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biết</a:t>
            </a:r>
            <a:r>
              <a:rPr lang="en-US" sz="1400" dirty="0" smtClean="0">
                <a:solidFill>
                  <a:schemeClr val="bg1"/>
                </a:solidFill>
              </a:rPr>
              <a:t> activation record </a:t>
            </a:r>
            <a:r>
              <a:rPr lang="en-US" sz="1400" dirty="0" err="1" smtClean="0">
                <a:solidFill>
                  <a:schemeClr val="bg1"/>
                </a:solidFill>
              </a:rPr>
              <a:t>của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một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gồm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những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cùng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với</a:t>
            </a:r>
            <a:r>
              <a:rPr lang="en-US" sz="1400" dirty="0" smtClean="0">
                <a:solidFill>
                  <a:schemeClr val="bg1"/>
                </a:solidFill>
              </a:rPr>
              <a:t> ý </a:t>
            </a:r>
            <a:r>
              <a:rPr lang="en-US" sz="1400" dirty="0" err="1" smtClean="0">
                <a:solidFill>
                  <a:schemeClr val="bg1"/>
                </a:solidFill>
              </a:rPr>
              <a:t>nghĩa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của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từng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thành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phần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15- </a:t>
            </a:r>
            <a:r>
              <a:rPr lang="en-US" sz="1400" dirty="0" err="1" smtClean="0">
                <a:solidFill>
                  <a:schemeClr val="bg1"/>
                </a:solidFill>
              </a:rPr>
              <a:t>Tại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thực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tốn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bộ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nhớ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16- </a:t>
            </a:r>
            <a:r>
              <a:rPr lang="en-US" sz="1400" dirty="0" err="1" smtClean="0">
                <a:solidFill>
                  <a:schemeClr val="bg1"/>
                </a:solidFill>
              </a:rPr>
              <a:t>Tại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hàm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thực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chậm</a:t>
            </a:r>
            <a:r>
              <a:rPr lang="en-US" sz="1400" dirty="0" smtClean="0">
                <a:solidFill>
                  <a:schemeClr val="bg1"/>
                </a:solidFill>
              </a:rPr>
              <a:t>? 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17- </a:t>
            </a:r>
            <a:r>
              <a:rPr lang="en-US" sz="1400" dirty="0" err="1" smtClean="0">
                <a:solidFill>
                  <a:schemeClr val="bg1"/>
                </a:solidFill>
              </a:rPr>
              <a:t>Khử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 </a:t>
            </a:r>
            <a:r>
              <a:rPr lang="en-US" sz="1400" dirty="0" err="1" smtClean="0">
                <a:solidFill>
                  <a:schemeClr val="bg1"/>
                </a:solidFill>
              </a:rPr>
              <a:t>Tại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sao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lại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nên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khử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18- </a:t>
            </a:r>
            <a:r>
              <a:rPr lang="en-US" sz="1400" dirty="0" err="1" smtClean="0">
                <a:solidFill>
                  <a:schemeClr val="bg1"/>
                </a:solidFill>
              </a:rPr>
              <a:t>Khử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đệ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bằng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cách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nào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19- </a:t>
            </a:r>
            <a:r>
              <a:rPr lang="en-US" sz="1400" dirty="0" err="1" smtClean="0">
                <a:solidFill>
                  <a:schemeClr val="bg1"/>
                </a:solidFill>
              </a:rPr>
              <a:t>Hồi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là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gì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20- </a:t>
            </a:r>
            <a:r>
              <a:rPr lang="en-US" sz="1400" dirty="0" err="1" smtClean="0">
                <a:solidFill>
                  <a:schemeClr val="bg1"/>
                </a:solidFill>
              </a:rPr>
              <a:t>Kỹ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thuật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hồi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quy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thể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được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dùng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trong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những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bài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toán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nào</a:t>
            </a:r>
            <a:r>
              <a:rPr lang="en-US" sz="1400" dirty="0" smtClean="0">
                <a:solidFill>
                  <a:schemeClr val="bg1"/>
                </a:solidFill>
              </a:rPr>
              <a:t>? Cho </a:t>
            </a:r>
            <a:r>
              <a:rPr lang="en-US" sz="1400" dirty="0" err="1" smtClean="0">
                <a:solidFill>
                  <a:schemeClr val="bg1"/>
                </a:solidFill>
              </a:rPr>
              <a:t>ví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dụ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  <a:sym typeface="Helvetica Ligh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Introduction to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21469" y="1600200"/>
            <a:ext cx="8478738" cy="3819794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400" dirty="0" smtClean="0"/>
              <a:t>We use a </a:t>
            </a:r>
            <a:r>
              <a:rPr lang="en-US" sz="2400" dirty="0" smtClean="0">
                <a:solidFill>
                  <a:srgbClr val="0000CC"/>
                </a:solidFill>
              </a:rPr>
              <a:t>reverse deduction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suy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ngược</a:t>
            </a:r>
            <a:r>
              <a:rPr lang="en-US" sz="2400" dirty="0" smtClean="0"/>
              <a:t>) with an </a:t>
            </a:r>
            <a:r>
              <a:rPr lang="en-US" sz="2400" dirty="0" smtClean="0">
                <a:solidFill>
                  <a:srgbClr val="FF0000"/>
                </a:solidFill>
              </a:rPr>
              <a:t>initial data</a:t>
            </a:r>
            <a:r>
              <a:rPr lang="en-US" sz="2400" dirty="0" smtClean="0"/>
              <a:t>.</a:t>
            </a:r>
            <a:endParaRPr lang="en-US" sz="1400" dirty="0" smtClean="0"/>
          </a:p>
          <a:p>
            <a:pPr algn="l"/>
            <a:r>
              <a:rPr lang="en-US" sz="2400" b="1" u="sng" dirty="0" smtClean="0"/>
              <a:t>Examples:</a:t>
            </a:r>
          </a:p>
          <a:p>
            <a:pPr lvl="1" algn="l"/>
            <a:r>
              <a:rPr lang="en-US" sz="2400" b="1" dirty="0" smtClean="0"/>
              <a:t>Person</a:t>
            </a:r>
            <a:r>
              <a:rPr lang="en-US" sz="2400" dirty="0" smtClean="0"/>
              <a:t> = a </a:t>
            </a:r>
            <a:r>
              <a:rPr lang="en-US" sz="2400" dirty="0" smtClean="0">
                <a:solidFill>
                  <a:srgbClr val="0000CC"/>
                </a:solidFill>
              </a:rPr>
              <a:t>child of </a:t>
            </a:r>
            <a:r>
              <a:rPr lang="en-US" sz="2400" dirty="0" smtClean="0"/>
              <a:t>other two </a:t>
            </a:r>
            <a:r>
              <a:rPr lang="en-US" sz="2400" b="1" dirty="0" smtClean="0"/>
              <a:t>persons </a:t>
            </a:r>
          </a:p>
          <a:p>
            <a:pPr lvl="1" algn="l"/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         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Initial persons: Adam, Eve</a:t>
            </a:r>
          </a:p>
          <a:p>
            <a:pPr lvl="1" algn="l"/>
            <a:r>
              <a:rPr lang="en-US" sz="2400" b="1" dirty="0" smtClean="0">
                <a:sym typeface="Wingdings" pitchFamily="2" charset="2"/>
              </a:rPr>
              <a:t>1 3 5 7 9 …..</a:t>
            </a:r>
            <a:r>
              <a:rPr lang="en-US" sz="1200" b="1" dirty="0" smtClean="0">
                <a:sym typeface="Wingdings" pitchFamily="2" charset="2"/>
              </a:rPr>
              <a:t> </a:t>
            </a:r>
            <a:r>
              <a:rPr lang="en-US" sz="1200" dirty="0" smtClean="0"/>
              <a:t>   </a:t>
            </a:r>
          </a:p>
          <a:p>
            <a:pPr marL="1687651" lvl="1"/>
            <a:r>
              <a:rPr lang="en-US" b="1" dirty="0" smtClean="0">
                <a:solidFill>
                  <a:srgbClr val="FF0000"/>
                </a:solidFill>
              </a:rPr>
              <a:t>A(n) = </a:t>
            </a:r>
            <a:r>
              <a:rPr lang="en-US" b="1" u="sng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, n=1</a:t>
            </a:r>
          </a:p>
          <a:p>
            <a:pPr marL="1687651" lvl="1"/>
            <a:r>
              <a:rPr lang="en-US" b="1" dirty="0" smtClean="0">
                <a:solidFill>
                  <a:srgbClr val="0000CC"/>
                </a:solidFill>
              </a:rPr>
              <a:t>A(n) = A(n-1) + 2, n&gt; 1</a:t>
            </a:r>
          </a:p>
          <a:p>
            <a:pPr lvl="1" algn="l"/>
            <a:r>
              <a:rPr lang="en-US" sz="2400" b="1" dirty="0" smtClean="0"/>
              <a:t>1, 1, 2, 3, 5, 8, 13, … </a:t>
            </a:r>
            <a:r>
              <a:rPr lang="en-US" sz="1200" b="1" dirty="0" smtClean="0">
                <a:solidFill>
                  <a:srgbClr val="008000"/>
                </a:solidFill>
              </a:rPr>
              <a:t>    </a:t>
            </a:r>
          </a:p>
          <a:p>
            <a:pPr lvl="1" algn="l"/>
            <a:r>
              <a:rPr lang="en-US" sz="1200" b="1" dirty="0" smtClean="0">
                <a:solidFill>
                  <a:srgbClr val="008000"/>
                </a:solidFill>
              </a:rPr>
              <a:t>                    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F(n) = 1</a:t>
            </a:r>
            <a:r>
              <a:rPr lang="en-US" sz="2000" dirty="0" smtClean="0">
                <a:solidFill>
                  <a:srgbClr val="FF0000"/>
                </a:solidFill>
              </a:rPr>
              <a:t>, n&lt;3</a:t>
            </a:r>
          </a:p>
          <a:p>
            <a:pPr lvl="1" algn="l"/>
            <a:r>
              <a:rPr lang="en-US" sz="2000" dirty="0" smtClean="0">
                <a:solidFill>
                  <a:srgbClr val="FF0000"/>
                </a:solidFill>
              </a:rPr>
              <a:t>                    </a:t>
            </a:r>
            <a:r>
              <a:rPr lang="en-US" sz="2000" b="1" dirty="0" smtClean="0">
                <a:solidFill>
                  <a:srgbClr val="0000CC"/>
                </a:solidFill>
              </a:rPr>
              <a:t>F(n) = F(n-1) + F(n-2)      </a:t>
            </a:r>
            <a:endParaRPr lang="en-US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191000" y="5486400"/>
            <a:ext cx="4572000" cy="1111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64291" tIns="32146" rIns="64291" bIns="32146">
            <a:spAutoFit/>
          </a:bodyPr>
          <a:lstStyle/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7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(n&lt;3) return 1;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(n-1) + </a:t>
            </a:r>
            <a:r>
              <a:rPr lang="en-US" sz="1700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fibo</a:t>
            </a:r>
            <a:r>
              <a:rPr lang="en-US" sz="17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(n-2);</a:t>
            </a:r>
          </a:p>
          <a:p>
            <a:pPr algn="l"/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792292"/>
            <a:ext cx="2368153" cy="37990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r" defTabSz="410751" hangingPunct="0"/>
            <a:r>
              <a:rPr lang="en-US" sz="2000" dirty="0" smtClean="0">
                <a:solidFill>
                  <a:srgbClr val="000000"/>
                </a:solidFill>
                <a:sym typeface="Helvetica Light"/>
              </a:rPr>
              <a:t>A recursive method:</a:t>
            </a:r>
            <a:endParaRPr lang="en-US" sz="20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008" y="1078468"/>
            <a:ext cx="5432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u="sng" dirty="0" smtClean="0">
                <a:solidFill>
                  <a:srgbClr val="FFC000"/>
                </a:solidFill>
              </a:rPr>
              <a:t>How to understand Recursion?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Introduction to 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11336" y="1371600"/>
            <a:ext cx="4741664" cy="2834909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>
            <a:spAutoFit/>
          </a:bodyPr>
          <a:lstStyle/>
          <a:p>
            <a:pPr algn="l"/>
            <a:r>
              <a:rPr lang="en-US" sz="2000" b="1" dirty="0" smtClean="0">
                <a:solidFill>
                  <a:srgbClr val="0000CC"/>
                </a:solidFill>
              </a:rPr>
              <a:t>1- Recursion is used to generate new elements of a group.</a:t>
            </a:r>
            <a:endParaRPr lang="en-US" sz="2000" b="1" dirty="0" smtClean="0"/>
          </a:p>
          <a:p>
            <a:pPr algn="l"/>
            <a:endParaRPr lang="en-US" sz="2000" b="1" dirty="0" smtClean="0">
              <a:solidFill>
                <a:srgbClr val="0000CC"/>
              </a:solidFill>
            </a:endParaRPr>
          </a:p>
          <a:p>
            <a:pPr algn="l"/>
            <a:r>
              <a:rPr lang="en-US" sz="2000" b="1" dirty="0" smtClean="0">
                <a:solidFill>
                  <a:srgbClr val="0000CC"/>
                </a:solidFill>
              </a:rPr>
              <a:t>2- Recursion is used to test whether a value belonging a group or not.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b="1" dirty="0" smtClean="0">
                <a:solidFill>
                  <a:srgbClr val="0000CC"/>
                </a:solidFill>
              </a:rPr>
              <a:t>3- Recursion is a another way to express a loop when number of executions is not known in advance.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03672" y="4677370"/>
          <a:ext cx="7500938" cy="1847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6520"/>
                <a:gridCol w="2946797"/>
                <a:gridCol w="2397621"/>
              </a:tblGrid>
              <a:tr h="180022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/>
                        <a:t>F(n) = 1, n&lt;=2</a:t>
                      </a:r>
                    </a:p>
                    <a:p>
                      <a:pPr algn="l"/>
                      <a:r>
                        <a:rPr lang="en-US" sz="1300" b="1" dirty="0" smtClean="0"/>
                        <a:t>       </a:t>
                      </a:r>
                      <a:r>
                        <a:rPr lang="en-US" sz="1300" b="1" baseline="0" dirty="0" smtClean="0"/>
                        <a:t> </a:t>
                      </a:r>
                      <a:r>
                        <a:rPr lang="en-US" sz="1300" b="1" dirty="0" smtClean="0"/>
                        <a:t>= F(n-2)+F(n-1), n&gt;2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fiboRec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baseline="0" dirty="0" smtClean="0">
                          <a:solidFill>
                            <a:srgbClr val="FF0000"/>
                          </a:solidFill>
                        </a:rPr>
                        <a:t> n)</a:t>
                      </a:r>
                      <a:r>
                        <a:rPr lang="en-US" sz="1300" b="1" baseline="0" dirty="0" smtClean="0"/>
                        <a:t> {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if (n&lt;3) return 1;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return </a:t>
                      </a:r>
                      <a:r>
                        <a:rPr lang="en-US" sz="1300" b="1" dirty="0" err="1" smtClean="0">
                          <a:solidFill>
                            <a:srgbClr val="0000CC"/>
                          </a:solidFill>
                        </a:rPr>
                        <a:t>fiboRec</a:t>
                      </a:r>
                      <a:r>
                        <a:rPr lang="en-US" sz="1300" b="1" dirty="0" smtClean="0">
                          <a:solidFill>
                            <a:srgbClr val="0000CC"/>
                          </a:solidFill>
                        </a:rPr>
                        <a:t>(n-2) + </a:t>
                      </a:r>
                      <a:r>
                        <a:rPr lang="en-US" sz="1300" b="1" dirty="0" err="1" smtClean="0">
                          <a:solidFill>
                            <a:srgbClr val="0000CC"/>
                          </a:solidFill>
                        </a:rPr>
                        <a:t>fiboRec</a:t>
                      </a:r>
                      <a:r>
                        <a:rPr lang="en-US" sz="1300" b="1" dirty="0" smtClean="0">
                          <a:solidFill>
                            <a:srgbClr val="0000CC"/>
                          </a:solidFill>
                        </a:rPr>
                        <a:t>(n-1);</a:t>
                      </a:r>
                      <a:endParaRPr lang="en-US" sz="1300" b="1" baseline="0" dirty="0" smtClean="0">
                        <a:solidFill>
                          <a:srgbClr val="0000CC"/>
                        </a:solidFill>
                      </a:endParaRPr>
                    </a:p>
                    <a:p>
                      <a:pPr algn="l"/>
                      <a:r>
                        <a:rPr lang="en-US" sz="1300" b="1" baseline="0" dirty="0" smtClean="0"/>
                        <a:t>   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}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public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fiboLoop</a:t>
                      </a:r>
                      <a:r>
                        <a:rPr lang="en-US" sz="13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300" b="1" dirty="0" smtClean="0">
                          <a:solidFill>
                            <a:srgbClr val="FF0000"/>
                          </a:solidFill>
                        </a:rPr>
                        <a:t>( </a:t>
                      </a:r>
                      <a:r>
                        <a:rPr lang="en-US" sz="1300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300" b="1" baseline="0" dirty="0" smtClean="0">
                          <a:solidFill>
                            <a:srgbClr val="FF0000"/>
                          </a:solidFill>
                        </a:rPr>
                        <a:t> n) </a:t>
                      </a:r>
                      <a:r>
                        <a:rPr lang="en-US" sz="1300" b="1" baseline="0" dirty="0" smtClean="0"/>
                        <a:t>{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</a:t>
                      </a:r>
                      <a:r>
                        <a:rPr lang="en-US" sz="1300" b="1" baseline="0" dirty="0" err="1" smtClean="0"/>
                        <a:t>int</a:t>
                      </a:r>
                      <a:r>
                        <a:rPr lang="en-US" sz="1300" b="1" baseline="0" dirty="0" smtClean="0"/>
                        <a:t> result =1, t1 =1, t2=1;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for (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=3; 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&lt;=n; </a:t>
                      </a:r>
                      <a:r>
                        <a:rPr lang="en-US" sz="1300" b="1" baseline="0" dirty="0" err="1" smtClean="0">
                          <a:solidFill>
                            <a:srgbClr val="0000CC"/>
                          </a:solidFill>
                        </a:rPr>
                        <a:t>i</a:t>
                      </a:r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++) {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      result = t1 + t2;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      t1 = t2;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      t2= result;</a:t>
                      </a:r>
                    </a:p>
                    <a:p>
                      <a:pPr algn="l"/>
                      <a:r>
                        <a:rPr lang="en-US" sz="1300" b="1" baseline="0" dirty="0" smtClean="0">
                          <a:solidFill>
                            <a:srgbClr val="0000CC"/>
                          </a:solidFill>
                        </a:rPr>
                        <a:t>   }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   return result;   </a:t>
                      </a:r>
                    </a:p>
                    <a:p>
                      <a:pPr algn="l"/>
                      <a:r>
                        <a:rPr lang="en-US" sz="1300" b="1" baseline="0" dirty="0" smtClean="0"/>
                        <a:t>}</a:t>
                      </a:r>
                      <a:endParaRPr lang="en-US" sz="1300" b="1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34000" y="1219200"/>
            <a:ext cx="3319760" cy="37990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defTabSz="410751" hangingPunct="0"/>
            <a:r>
              <a:rPr lang="en-US" sz="2000" dirty="0" smtClean="0">
                <a:solidFill>
                  <a:srgbClr val="000000"/>
                </a:solidFill>
                <a:sym typeface="Helvetica Light"/>
              </a:rPr>
              <a:t>The Fibonacci sequence: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54835" y="1752600"/>
          <a:ext cx="3324820" cy="524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964"/>
                <a:gridCol w="664964"/>
                <a:gridCol w="664964"/>
                <a:gridCol w="664964"/>
                <a:gridCol w="664964"/>
              </a:tblGrid>
              <a:tr h="2607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F(n)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3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4294" marR="64294" marT="32147" marB="32147"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47172" y="2423847"/>
            <a:ext cx="1687711" cy="3318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 smtClean="0">
                <a:solidFill>
                  <a:srgbClr val="000000"/>
                </a:solidFill>
                <a:sym typeface="Helvetica Light"/>
              </a:rPr>
              <a:t>F(10) =?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0840" y="3405911"/>
            <a:ext cx="3388816" cy="59535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1700" dirty="0" smtClean="0"/>
              <a:t>Test whether 34 is an element of the </a:t>
            </a:r>
            <a:r>
              <a:rPr lang="en-US" sz="1700" dirty="0" err="1" smtClean="0"/>
              <a:t>Fibo</a:t>
            </a:r>
            <a:r>
              <a:rPr lang="en-US" sz="1700" dirty="0" smtClean="0"/>
              <a:t> sequence or not? </a:t>
            </a:r>
            <a:endParaRPr lang="en-US" sz="1700" dirty="0">
              <a:solidFill>
                <a:srgbClr val="000000"/>
              </a:solidFill>
              <a:sym typeface="Helvetica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0" y="2057400"/>
            <a:ext cx="1143000" cy="533400"/>
          </a:xfrm>
          <a:prstGeom prst="straightConnector1">
            <a:avLst/>
          </a:prstGeom>
          <a:ln w="285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72000" y="2971800"/>
            <a:ext cx="685800" cy="457200"/>
          </a:xfrm>
          <a:prstGeom prst="straightConnector1">
            <a:avLst/>
          </a:prstGeom>
          <a:ln w="285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114800"/>
            <a:ext cx="304800" cy="609600"/>
          </a:xfrm>
          <a:prstGeom prst="straightConnector1">
            <a:avLst/>
          </a:prstGeom>
          <a:ln w="38100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8600" y="914400"/>
            <a:ext cx="4611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FFC000"/>
                </a:solidFill>
              </a:rPr>
              <a:t>Where recursion are used?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Recursion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9727" y="1830586"/>
            <a:ext cx="7804547" cy="279052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anchor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ground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case</a:t>
            </a:r>
            <a:r>
              <a:rPr kumimoji="0" lang="en-US" sz="2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basic elements that are the building blocks of all other elements of the set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allow for the construction of new objects out of basic elements or objects that have already been constructed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800" b="1" dirty="0" smtClean="0">
                <a:solidFill>
                  <a:srgbClr val="FFC000"/>
                </a:solidFill>
              </a:rPr>
              <a:t>A recursive definition consists of two parts: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Practice: Recursive expression of numeric sequences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53653" y="1752600"/>
            <a:ext cx="78045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Use the Divide and conquer principle–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chia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(1) Write numbers in a line: d1, d2, d3, d4, d5, ………,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(2) Some beginning values can be anchors.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Find out relationship next values with previous values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Deduction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Examine the Fibonacci sequence: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2   3   5   8   13   21   34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Anchors: 1, n&lt;=2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Deductive rule: F(n) = F(n-2) + F(n-1), n&gt;2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Describing a recursive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457200" y="1143000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400" b="1" dirty="0" smtClean="0">
                <a:solidFill>
                  <a:srgbClr val="FFC000"/>
                </a:solidFill>
              </a:rPr>
              <a:t>Practice: Recursive expression of operations 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752600"/>
            <a:ext cx="8261747" cy="4038600"/>
          </a:xfrm>
          <a:prstGeom prst="rect">
            <a:avLst/>
          </a:prstGeom>
          <a:solidFill>
            <a:schemeClr val="bg1"/>
          </a:solidFill>
        </p:spPr>
        <p:txBody>
          <a:bodyPr vert="horz">
            <a:noAutofit/>
          </a:bodyPr>
          <a:lstStyle/>
          <a:p>
            <a:r>
              <a:rPr lang="en-US" sz="2400" dirty="0" smtClean="0"/>
              <a:t>- With recursive methods, there may be more difficulties.</a:t>
            </a:r>
          </a:p>
          <a:p>
            <a:pPr>
              <a:buFontTx/>
              <a:buChar char="-"/>
            </a:pPr>
            <a:r>
              <a:rPr lang="en-US" sz="2400" dirty="0" smtClean="0"/>
              <a:t> Use the Divide and conquer principle</a:t>
            </a:r>
          </a:p>
          <a:p>
            <a:pPr>
              <a:buFontTx/>
              <a:buChar char="-"/>
            </a:pPr>
            <a:r>
              <a:rPr lang="en-US" sz="2400" dirty="0" smtClean="0"/>
              <a:t> Write the operation in details</a:t>
            </a:r>
            <a:endParaRPr lang="en-US" sz="2400" dirty="0" smtClean="0">
              <a:solidFill>
                <a:srgbClr val="0000CC"/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Right side may be anchor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00CC"/>
                </a:solidFill>
              </a:rPr>
              <a:t> Left side is the same operation with smaller input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 Calculate n!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n! = </a:t>
            </a:r>
            <a:r>
              <a:rPr lang="en-US" sz="2400" dirty="0" smtClean="0">
                <a:solidFill>
                  <a:srgbClr val="0000CC"/>
                </a:solidFill>
              </a:rPr>
              <a:t>1.2.3.4.5.6.…(n-1)</a:t>
            </a:r>
            <a:r>
              <a:rPr lang="en-US" sz="2400" dirty="0" smtClean="0">
                <a:solidFill>
                  <a:srgbClr val="FF0000"/>
                </a:solidFill>
              </a:rPr>
              <a:t>.n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    = </a:t>
            </a:r>
            <a:r>
              <a:rPr lang="en-US" sz="2400" dirty="0" smtClean="0">
                <a:solidFill>
                  <a:srgbClr val="0000CC"/>
                </a:solidFill>
              </a:rPr>
              <a:t>(n-1)! . </a:t>
            </a:r>
            <a:r>
              <a:rPr lang="en-US" sz="2400" dirty="0" smtClean="0">
                <a:solidFill>
                  <a:srgbClr val="FF0000"/>
                </a:solidFill>
              </a:rPr>
              <a:t>n = n.</a:t>
            </a:r>
            <a:r>
              <a:rPr lang="en-US" sz="2400" dirty="0" smtClean="0">
                <a:solidFill>
                  <a:srgbClr val="0000CC"/>
                </a:solidFill>
              </a:rPr>
              <a:t>(n-1)!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Anchors: 1, n&lt;2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  <a:sym typeface="Wingdings" pitchFamily="2" charset="2"/>
              </a:rPr>
              <a:t>Deductive rule: n! = n.(n-1)!</a:t>
            </a:r>
            <a:endParaRPr lang="en-US" sz="2400" dirty="0" smtClean="0">
              <a:solidFill>
                <a:srgbClr val="0000CC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683</TotalTime>
  <Words>3698</Words>
  <Application>Microsoft Office PowerPoint</Application>
  <PresentationFormat>On-screen Show (4:3)</PresentationFormat>
  <Paragraphs>581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Flow</vt:lpstr>
      <vt:lpstr>Slot 7, 8, 9 Recursion</vt:lpstr>
      <vt:lpstr>Contents</vt:lpstr>
      <vt:lpstr>Learning Outcomes</vt:lpstr>
      <vt:lpstr>1- Introduction to Recursion</vt:lpstr>
      <vt:lpstr>1- Introduction to Recursion</vt:lpstr>
      <vt:lpstr>1- Introduction to Recursion</vt:lpstr>
      <vt:lpstr>2- Describing a recursive operation</vt:lpstr>
      <vt:lpstr>2- Describing a recursive operation</vt:lpstr>
      <vt:lpstr>2- Describing a recursive operation</vt:lpstr>
      <vt:lpstr>2- Describing a recursive operation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3- Implementing a recursive method</vt:lpstr>
      <vt:lpstr>4- Classifying Recursive Functions</vt:lpstr>
      <vt:lpstr>4- Classifying Recursive Functions</vt:lpstr>
      <vt:lpstr>4- Classifying Recursive Functions</vt:lpstr>
      <vt:lpstr>4- Classifying Recursive Functions</vt:lpstr>
      <vt:lpstr>5- How to Manage Running Functions?</vt:lpstr>
      <vt:lpstr>5- How to Manage Running Functions?</vt:lpstr>
      <vt:lpstr>5- How to Manage Running Functions?</vt:lpstr>
      <vt:lpstr>6- Anatomy of a Recursive Call</vt:lpstr>
      <vt:lpstr>7- Evaluating Performance of Rec. Methods</vt:lpstr>
      <vt:lpstr>7- Evaluating Performance of Rec. Methods</vt:lpstr>
      <vt:lpstr>7- Evaluating Performance of Rec. Methods</vt:lpstr>
      <vt:lpstr>7- Evaluating Performance of Rec. Methods</vt:lpstr>
      <vt:lpstr>8- Eliminate Tail Recursion</vt:lpstr>
      <vt:lpstr>8- Eliminate Tail Recursion</vt:lpstr>
      <vt:lpstr>8- Eliminate Tail Recursion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9- Backtracking- Hồi Quy</vt:lpstr>
      <vt:lpstr>Summary</vt:lpstr>
      <vt:lpstr>Ôn tập –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68</cp:revision>
  <dcterms:created xsi:type="dcterms:W3CDTF">2021-11-26T02:00:25Z</dcterms:created>
  <dcterms:modified xsi:type="dcterms:W3CDTF">2022-05-23T00:59:00Z</dcterms:modified>
</cp:coreProperties>
</file>