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317" r:id="rId9"/>
    <p:sldId id="340" r:id="rId10"/>
    <p:sldId id="270" r:id="rId11"/>
    <p:sldId id="342" r:id="rId12"/>
    <p:sldId id="343" r:id="rId13"/>
    <p:sldId id="344" r:id="rId14"/>
    <p:sldId id="345" r:id="rId15"/>
    <p:sldId id="346" r:id="rId16"/>
    <p:sldId id="351" r:id="rId17"/>
    <p:sldId id="360" r:id="rId18"/>
    <p:sldId id="352" r:id="rId19"/>
    <p:sldId id="353" r:id="rId20"/>
    <p:sldId id="361" r:id="rId21"/>
    <p:sldId id="354" r:id="rId22"/>
    <p:sldId id="355" r:id="rId23"/>
    <p:sldId id="356" r:id="rId24"/>
    <p:sldId id="362" r:id="rId25"/>
    <p:sldId id="357" r:id="rId26"/>
    <p:sldId id="363" r:id="rId27"/>
    <p:sldId id="364" r:id="rId28"/>
    <p:sldId id="365" r:id="rId29"/>
    <p:sldId id="366" r:id="rId30"/>
    <p:sldId id="367" r:id="rId31"/>
    <p:sldId id="368" r:id="rId32"/>
    <p:sldId id="369" r:id="rId33"/>
    <p:sldId id="383" r:id="rId34"/>
    <p:sldId id="382" r:id="rId35"/>
    <p:sldId id="379" r:id="rId36"/>
    <p:sldId id="380" r:id="rId37"/>
    <p:sldId id="381" r:id="rId38"/>
    <p:sldId id="384" r:id="rId39"/>
    <p:sldId id="385" r:id="rId40"/>
    <p:sldId id="386" r:id="rId41"/>
    <p:sldId id="370" r:id="rId42"/>
    <p:sldId id="371" r:id="rId43"/>
    <p:sldId id="372" r:id="rId44"/>
    <p:sldId id="373" r:id="rId45"/>
    <p:sldId id="374" r:id="rId46"/>
    <p:sldId id="375" r:id="rId47"/>
    <p:sldId id="376" r:id="rId48"/>
    <p:sldId id="377" r:id="rId49"/>
    <p:sldId id="378" r:id="rId50"/>
    <p:sldId id="310" r:id="rId51"/>
    <p:sldId id="311" r:id="rId52"/>
    <p:sldId id="312" r:id="rId53"/>
    <p:sldId id="313" r:id="rId54"/>
    <p:sldId id="315" r:id="rId55"/>
    <p:sldId id="316" r:id="rId5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</p:showPr>
  <p:clrMru>
    <a:srgbClr val="0000CC"/>
    <a:srgbClr val="AC8300"/>
    <a:srgbClr val="FF33CC"/>
    <a:srgbClr val="008000"/>
    <a:srgbClr val="FFFF99"/>
    <a:srgbClr val="FFFFCC"/>
    <a:srgbClr val="FF0066"/>
    <a:srgbClr val="FFCCCC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-1170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61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C60EC7-1251-4C39-946B-D215D54219C1}" type="datetimeFigureOut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D8B6A-0FFC-4A01-8448-AC68D6A8AA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32B126-37B4-4F36-A736-D6B53646EA33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0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Times New Roman" pitchFamily="18" charset="0"/>
                <a:ea typeface="+mj-ea"/>
                <a:cs typeface="Times New Roman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08A1E-C3E3-4AA6-A1D6-AD949CA0F501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E1A8CA-F778-4E70-8FE8-6BF6CBB02EE2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35B495-D349-4C2B-BD08-B26105D5C549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DDB5-C492-49D7-9C61-2A93A7DA969B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BF5B19-047A-4916-B1A8-6920B2197E9D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3C662-6371-49A0-A2CC-786A3D7BCA8B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61AAC-A8A0-4947-80E1-DAB9D288F688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EBF305-CAF0-49C6-8484-87795E7CA3A8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A8B1C-30DE-4BFE-9021-BF5E22BD49B1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FAD7A-6446-4A1E-B780-ED90472F98A9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B417F2-E25A-4AA1-85C1-536F48E7C64D}" type="datetime1">
              <a:rPr lang="en-US" smtClean="0"/>
              <a:pPr/>
              <a:t>3/30/2022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blipFill>
            <a:blip r:embed="rId13" cstate="print"/>
            <a:tile tx="0" ty="0" sx="100000" sy="100000" flip="none" algn="tl"/>
          </a:blip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6200"/>
            <a:ext cx="8534400" cy="667512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 smtClean="0"/>
              <a:t>Click to edit Master text styles</a:t>
            </a:r>
          </a:p>
          <a:p>
            <a:pPr lvl="1" eaLnBrk="1" latinLnBrk="0" hangingPunct="1"/>
            <a:r>
              <a:rPr kumimoji="0" lang="en-US" dirty="0" smtClean="0"/>
              <a:t>Second level</a:t>
            </a:r>
          </a:p>
          <a:p>
            <a:pPr lvl="2" eaLnBrk="1" latinLnBrk="0" hangingPunct="1"/>
            <a:r>
              <a:rPr kumimoji="0" lang="en-US" dirty="0" smtClean="0"/>
              <a:t>Third level</a:t>
            </a:r>
          </a:p>
          <a:p>
            <a:pPr lvl="3" eaLnBrk="1" latinLnBrk="0" hangingPunct="1"/>
            <a:r>
              <a:rPr kumimoji="0" lang="en-US" dirty="0" smtClean="0"/>
              <a:t>Fourth level</a:t>
            </a:r>
          </a:p>
          <a:p>
            <a:pPr lvl="4" eaLnBrk="1" latinLnBrk="0" hangingPunct="1"/>
            <a:r>
              <a:rPr kumimoji="0" lang="en-US" dirty="0" smtClean="0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553200"/>
            <a:ext cx="914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D639FFBD-DDEF-476C-9BC7-86F7D4DD7ED2}" type="datetime1">
              <a:rPr lang="en-US" smtClean="0"/>
              <a:pPr/>
              <a:t>3/30/2022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553200"/>
            <a:ext cx="4495800" cy="24447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smtClean="0"/>
              <a:t>Trees, Part 2: BST Trees</a:t>
            </a:r>
            <a:endParaRPr lang="en-US" dirty="0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458200" y="6553200"/>
            <a:ext cx="533400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fld id="{042AED99-7FB4-404E-8A97-64753DCE42EC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b="1"/>
            </a:p>
          </p:txBody>
        </p:sp>
      </p:grpSp>
      <p:pic>
        <p:nvPicPr>
          <p:cNvPr id="14" name="Picture 1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0"/>
            <a:ext cx="762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r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bg1"/>
          </a:solidFill>
          <a:effectLst/>
          <a:latin typeface="Times New Roman" pitchFamily="18" charset="0"/>
          <a:ea typeface="+mj-ea"/>
          <a:cs typeface="Times New Roman" pitchFamily="18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400" kern="1200">
          <a:solidFill>
            <a:schemeClr val="bg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5.png"/><Relationship Id="rId4" Type="http://schemas.openxmlformats.org/officeDocument/2006/relationships/image" Target="../media/image58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0.png"/><Relationship Id="rId4" Type="http://schemas.openxmlformats.org/officeDocument/2006/relationships/image" Target="../media/image4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tx1"/>
                </a:solidFill>
              </a:rPr>
              <a:t>Trees-Part 2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 Binary Search Trees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8839" y="3904086"/>
            <a:ext cx="2106472" cy="25431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10800000">
            <a:off x="2667193" y="3823243"/>
            <a:ext cx="2133406" cy="2575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4038600"/>
            <a:ext cx="39338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Algorithms on BSTs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Managing, Initializing</a:t>
            </a:r>
          </a:p>
          <a:p>
            <a:r>
              <a:rPr lang="en-US" dirty="0" smtClean="0"/>
              <a:t>Add new node</a:t>
            </a:r>
          </a:p>
          <a:p>
            <a:r>
              <a:rPr lang="en-US" dirty="0" smtClean="0"/>
              <a:t>Get minimum, maximum values</a:t>
            </a:r>
          </a:p>
          <a:p>
            <a:r>
              <a:rPr lang="en-US" dirty="0" smtClean="0"/>
              <a:t>Calculate tree’s height</a:t>
            </a:r>
          </a:p>
          <a:p>
            <a:r>
              <a:rPr lang="en-US" dirty="0" smtClean="0"/>
              <a:t>Traverse</a:t>
            </a:r>
          </a:p>
          <a:p>
            <a:r>
              <a:rPr lang="en-US" dirty="0" smtClean="0"/>
              <a:t>Search</a:t>
            </a:r>
          </a:p>
          <a:p>
            <a:r>
              <a:rPr lang="en-US" dirty="0" smtClean="0"/>
              <a:t>Delete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1600200"/>
            <a:ext cx="3962400" cy="31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114799" y="1646582"/>
          <a:ext cx="4953001" cy="31165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6167"/>
                <a:gridCol w="3026834"/>
              </a:tblGrid>
              <a:tr h="495300">
                <a:tc>
                  <a:txBody>
                    <a:bodyPr/>
                    <a:lstStyle/>
                    <a:p>
                      <a:r>
                        <a:rPr lang="en-US" dirty="0" smtClean="0"/>
                        <a:t>Class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Purpose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AquariumFish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An aquarium fish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BST_Node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node in a BST of aquarium</a:t>
                      </a:r>
                      <a:r>
                        <a:rPr lang="en-US" baseline="0" dirty="0" smtClean="0"/>
                        <a:t> fishes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BST_Fish_Tree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BST of aquarium</a:t>
                      </a:r>
                      <a:r>
                        <a:rPr lang="en-US" baseline="0" dirty="0" smtClean="0"/>
                        <a:t> fishes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MyQueue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 queue of BST</a:t>
                      </a:r>
                      <a:r>
                        <a:rPr lang="en-US" baseline="0" dirty="0" smtClean="0"/>
                        <a:t> nodes</a:t>
                      </a:r>
                      <a:endParaRPr lang="en-US" dirty="0"/>
                    </a:p>
                  </a:txBody>
                  <a:tcPr/>
                </a:tc>
              </a:tr>
              <a:tr h="49530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AquaFishTester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Main  program for testing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228600" y="5105400"/>
            <a:ext cx="85344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solidFill>
                  <a:srgbClr val="00B0F0"/>
                </a:solidFill>
              </a:rPr>
              <a:t>In this demonstration, write-to-file operations using the </a:t>
            </a:r>
            <a:r>
              <a:rPr lang="en-US" sz="2000" dirty="0" err="1" smtClean="0">
                <a:solidFill>
                  <a:srgbClr val="00B0F0"/>
                </a:solidFill>
              </a:rPr>
              <a:t>RandomAccessFile</a:t>
            </a:r>
            <a:r>
              <a:rPr lang="en-US" sz="2000" dirty="0" smtClean="0">
                <a:solidFill>
                  <a:srgbClr val="00B0F0"/>
                </a:solidFill>
              </a:rPr>
              <a:t> class are not implemented. If you want, you can do them by yourself.</a:t>
            </a:r>
          </a:p>
          <a:p>
            <a:r>
              <a:rPr lang="en-US" sz="2000" dirty="0" smtClean="0">
                <a:solidFill>
                  <a:srgbClr val="00B0F0"/>
                </a:solidFill>
              </a:rPr>
              <a:t>The </a:t>
            </a:r>
            <a:r>
              <a:rPr lang="en-US" sz="2000" dirty="0" err="1" smtClean="0">
                <a:solidFill>
                  <a:srgbClr val="00B0F0"/>
                </a:solidFill>
              </a:rPr>
              <a:t>RandomAccessFile</a:t>
            </a:r>
            <a:r>
              <a:rPr lang="en-US" sz="2000" dirty="0" smtClean="0">
                <a:solidFill>
                  <a:srgbClr val="00B0F0"/>
                </a:solidFill>
              </a:rPr>
              <a:t> </a:t>
            </a:r>
            <a:r>
              <a:rPr lang="en-US" sz="2000" dirty="0" smtClean="0">
                <a:solidFill>
                  <a:srgbClr val="00B0F0"/>
                </a:solidFill>
              </a:rPr>
              <a:t>class is usually used in practical examinations.</a:t>
            </a:r>
            <a:endParaRPr lang="en-US" sz="2000" dirty="0">
              <a:solidFill>
                <a:srgbClr val="00B0F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0017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20668"/>
            <a:ext cx="7772400" cy="57087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4059" y="0"/>
            <a:ext cx="1671332" cy="1247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80109" y="1905000"/>
            <a:ext cx="8783782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-26800"/>
            <a:ext cx="1819274" cy="1329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1" y="1344956"/>
            <a:ext cx="6096000" cy="5132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51369" y="1905001"/>
            <a:ext cx="9246738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9906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 a new node to BST – Recursive implementation</a:t>
            </a:r>
            <a:endParaRPr lang="en-US" sz="2000" b="1" dirty="0">
              <a:solidFill>
                <a:srgbClr val="FFC000"/>
              </a:solidFill>
            </a:endParaRPr>
          </a:p>
        </p:txBody>
      </p:sp>
      <p:grpSp>
        <p:nvGrpSpPr>
          <p:cNvPr id="7" name="Group 52"/>
          <p:cNvGrpSpPr/>
          <p:nvPr/>
        </p:nvGrpSpPr>
        <p:grpSpPr>
          <a:xfrm>
            <a:off x="228600" y="1524000"/>
            <a:ext cx="3429000" cy="1981200"/>
            <a:chOff x="3276600" y="1219200"/>
            <a:chExt cx="3429000" cy="1981200"/>
          </a:xfrm>
        </p:grpSpPr>
        <p:sp>
          <p:nvSpPr>
            <p:cNvPr id="8" name="Oval 7"/>
            <p:cNvSpPr/>
            <p:nvPr/>
          </p:nvSpPr>
          <p:spPr>
            <a:xfrm>
              <a:off x="4724400" y="1219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3810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 smtClean="0"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5715000" y="19050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8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766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41910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5257800" y="2743200"/>
              <a:ext cx="533400" cy="457200"/>
            </a:xfrm>
            <a:prstGeom prst="ellipse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6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6172200" y="2743200"/>
              <a:ext cx="533400" cy="4572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latin typeface="Times New Roman" pitchFamily="18" charset="0"/>
                  <a:cs typeface="Times New Roman" pitchFamily="18" charset="0"/>
                </a:rPr>
                <a:t>9</a:t>
              </a:r>
              <a:endParaRPr lang="en-US" dirty="0"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5" name="Straight Arrow Connector 14"/>
            <p:cNvCxnSpPr>
              <a:stCxn id="8" idx="3"/>
              <a:endCxn id="9" idx="7"/>
            </p:cNvCxnSpPr>
            <p:nvPr/>
          </p:nvCxnSpPr>
          <p:spPr>
            <a:xfrm flipH="1">
              <a:off x="4265285" y="1609445"/>
              <a:ext cx="5372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>
              <a:stCxn id="8" idx="5"/>
              <a:endCxn id="10" idx="1"/>
            </p:cNvCxnSpPr>
            <p:nvPr/>
          </p:nvCxnSpPr>
          <p:spPr>
            <a:xfrm>
              <a:off x="5179685" y="1609445"/>
              <a:ext cx="613430" cy="3625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>
              <a:stCxn id="9" idx="3"/>
              <a:endCxn id="11" idx="7"/>
            </p:cNvCxnSpPr>
            <p:nvPr/>
          </p:nvCxnSpPr>
          <p:spPr>
            <a:xfrm flipH="1">
              <a:off x="3731885" y="2295245"/>
              <a:ext cx="156230" cy="514910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>
              <a:stCxn id="9" idx="5"/>
              <a:endCxn id="12" idx="0"/>
            </p:cNvCxnSpPr>
            <p:nvPr/>
          </p:nvCxnSpPr>
          <p:spPr>
            <a:xfrm>
              <a:off x="4265285" y="2295245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5674985" y="2286000"/>
              <a:ext cx="156230" cy="5149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/>
            <p:cNvCxnSpPr/>
            <p:nvPr/>
          </p:nvCxnSpPr>
          <p:spPr>
            <a:xfrm>
              <a:off x="6208385" y="2286000"/>
              <a:ext cx="192415" cy="447955"/>
            </a:xfrm>
            <a:prstGeom prst="straightConnector1">
              <a:avLst/>
            </a:prstGeom>
            <a:ln w="28575">
              <a:solidFill>
                <a:srgbClr val="FFFF99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3733800" y="1447800"/>
            <a:ext cx="52578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Add 6 to the </a:t>
            </a:r>
            <a:r>
              <a:rPr lang="en-US" dirty="0" smtClean="0">
                <a:solidFill>
                  <a:srgbClr val="FFC000"/>
                </a:solidFill>
              </a:rPr>
              <a:t>root </a:t>
            </a:r>
            <a:r>
              <a:rPr lang="en-US" dirty="0" smtClean="0">
                <a:solidFill>
                  <a:schemeClr val="bg1"/>
                </a:solidFill>
              </a:rPr>
              <a:t>(node 5)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6&gt;5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Add 6 to the node </a:t>
            </a:r>
            <a:r>
              <a:rPr lang="en-US" dirty="0" err="1" smtClean="0">
                <a:solidFill>
                  <a:srgbClr val="FFC000"/>
                </a:solidFill>
              </a:rPr>
              <a:t>root.right</a:t>
            </a:r>
            <a:r>
              <a:rPr lang="en-US" dirty="0" smtClean="0">
                <a:solidFill>
                  <a:schemeClr val="bg1"/>
                </a:solidFill>
              </a:rPr>
              <a:t> (node 8)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 6 &lt; 8 </a:t>
            </a:r>
            <a:r>
              <a:rPr lang="en-US" dirty="0" smtClean="0">
                <a:solidFill>
                  <a:schemeClr val="bg1"/>
                </a:solidFill>
                <a:sym typeface="Wingdings" pitchFamily="2" charset="2"/>
              </a:rPr>
              <a:t> </a:t>
            </a:r>
            <a:r>
              <a:rPr lang="en-US" dirty="0" smtClean="0">
                <a:solidFill>
                  <a:schemeClr val="bg1"/>
                </a:solidFill>
              </a:rPr>
              <a:t>Add 6 to </a:t>
            </a:r>
            <a:r>
              <a:rPr lang="en-US" dirty="0" smtClean="0">
                <a:solidFill>
                  <a:srgbClr val="FFC000"/>
                </a:solidFill>
              </a:rPr>
              <a:t>(node 8 ).left</a:t>
            </a:r>
          </a:p>
          <a:p>
            <a:pPr>
              <a:buFont typeface="Arial" charset="0"/>
              <a:buChar char="•"/>
            </a:pPr>
            <a:r>
              <a:rPr lang="en-US" dirty="0" smtClean="0">
                <a:solidFill>
                  <a:schemeClr val="bg1"/>
                </a:solidFill>
              </a:rPr>
              <a:t>Java  uses by- value parameters. So, the method </a:t>
            </a:r>
            <a:r>
              <a:rPr lang="en-US" dirty="0" err="1" smtClean="0">
                <a:solidFill>
                  <a:schemeClr val="bg1"/>
                </a:solidFill>
              </a:rPr>
              <a:t>add_</a:t>
            </a:r>
            <a:r>
              <a:rPr lang="en-US" dirty="0" err="1" smtClean="0">
                <a:solidFill>
                  <a:srgbClr val="FFC000"/>
                </a:solidFill>
              </a:rPr>
              <a:t>recur</a:t>
            </a:r>
            <a:r>
              <a:rPr lang="en-US" dirty="0" smtClean="0">
                <a:solidFill>
                  <a:schemeClr val="bg1"/>
                </a:solidFill>
              </a:rPr>
              <a:t>(…) </a:t>
            </a:r>
            <a:r>
              <a:rPr lang="en-US" dirty="0" smtClean="0">
                <a:solidFill>
                  <a:srgbClr val="FFC000"/>
                </a:solidFill>
              </a:rPr>
              <a:t>must return a value</a:t>
            </a:r>
            <a:r>
              <a:rPr lang="en-US" dirty="0" smtClean="0">
                <a:solidFill>
                  <a:schemeClr val="bg1"/>
                </a:solidFill>
              </a:rPr>
              <a:t> and in the caller,  </a:t>
            </a:r>
            <a:r>
              <a:rPr lang="en-US" dirty="0" smtClean="0">
                <a:solidFill>
                  <a:srgbClr val="FFC000"/>
                </a:solidFill>
              </a:rPr>
              <a:t>this return value must be assigned to a meaningful variable of the program</a:t>
            </a:r>
            <a:r>
              <a:rPr lang="en-US" dirty="0" smtClean="0">
                <a:solidFill>
                  <a:schemeClr val="bg1"/>
                </a:solidFill>
              </a:rPr>
              <a:t> (line 22) .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38" y="3571876"/>
            <a:ext cx="8762924" cy="2981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8" y="1276350"/>
            <a:ext cx="88868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Add a new node to BST – Non- Recursive </a:t>
            </a:r>
            <a:r>
              <a:rPr lang="en-US" sz="2000" b="1" dirty="0" err="1" smtClean="0">
                <a:solidFill>
                  <a:srgbClr val="FFC000"/>
                </a:solidFill>
              </a:rPr>
              <a:t>impl</a:t>
            </a:r>
            <a:r>
              <a:rPr lang="en-US" sz="2000" b="1" dirty="0" smtClean="0">
                <a:solidFill>
                  <a:srgbClr val="FFC000"/>
                </a:solidFill>
              </a:rPr>
              <a:t>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735" y="914400"/>
            <a:ext cx="8948532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6477000" y="2209800"/>
            <a:ext cx="25146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00CC"/>
                </a:solidFill>
              </a:rPr>
              <a:t>Add a new node to BST – Non- Recursive implementation.</a:t>
            </a:r>
            <a:endParaRPr lang="en-US" sz="2000" b="1" dirty="0">
              <a:solidFill>
                <a:srgbClr val="0000CC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19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308" y="1600200"/>
            <a:ext cx="8857386" cy="487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Search operation:  Recursive implementation.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smtClean="0"/>
              <a:t>Learning outcomes of this part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95400"/>
            <a:ext cx="89916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LO4.1  Define general tree, </a:t>
            </a: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Binary Tree and Binary Search Tree (BST).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LO4.3  Find the smallest and largest elements, number of nodes in a 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tree and its’ height.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counting nodes, height calculation, </a:t>
            </a:r>
            <a:r>
              <a:rPr lang="en-US" sz="2400" smtClean="0">
                <a:latin typeface="Times New Roman" pitchFamily="18" charset="0"/>
                <a:cs typeface="Times New Roman" pitchFamily="18" charset="0"/>
              </a:rPr>
              <a:t>rotation  (part 3)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... 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sz="2400" dirty="0" smtClean="0">
                <a:solidFill>
                  <a:srgbClr val="FFFF00"/>
                </a:solidFill>
                <a:latin typeface="Times New Roman" pitchFamily="18" charset="0"/>
                <a:cs typeface="Times New Roman" pitchFamily="18" charset="0"/>
              </a:rPr>
              <a:t>LO4.7: Identify applications where a binary search tree will be useful.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>
              <a:buNone/>
            </a:pP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Search operation:  Iterative implementation.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721964"/>
            <a:ext cx="8290738" cy="4602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53786" y="1219200"/>
            <a:ext cx="7528214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Getting the leftmost and the rightmost nodes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Visiting a node. They are used in Traversals.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2054" y="1828800"/>
            <a:ext cx="8679894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9963" y="1676400"/>
            <a:ext cx="8844074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2895600" y="9144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Breadth-First Traversals. Using a queue.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743200" y="762000"/>
            <a:ext cx="6400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Breadth-First Traversals. Using a queue.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16986" y="1447800"/>
            <a:ext cx="8510030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5251" y="2057400"/>
            <a:ext cx="8393500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66800" y="1356360"/>
            <a:ext cx="7315200" cy="5120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3598" y="1828800"/>
            <a:ext cx="8376806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1" y="1327176"/>
            <a:ext cx="8382000" cy="52260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29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" y="1752600"/>
            <a:ext cx="880110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1524000"/>
            <a:ext cx="8229600" cy="48768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What is binary search tree (BST)?</a:t>
            </a:r>
          </a:p>
          <a:p>
            <a:r>
              <a:rPr lang="en-US" dirty="0" smtClean="0"/>
              <a:t>What are BST’s properties? </a:t>
            </a:r>
          </a:p>
          <a:p>
            <a:r>
              <a:rPr lang="en-US" dirty="0" smtClean="0"/>
              <a:t>How to describe a node?</a:t>
            </a:r>
          </a:p>
          <a:p>
            <a:r>
              <a:rPr lang="en-US" dirty="0" smtClean="0"/>
              <a:t>How to manager a tree?</a:t>
            </a:r>
          </a:p>
          <a:p>
            <a:r>
              <a:rPr lang="en-US" dirty="0" smtClean="0"/>
              <a:t>When are BSTs used?</a:t>
            </a:r>
          </a:p>
          <a:p>
            <a:r>
              <a:rPr lang="en-US" dirty="0" smtClean="0"/>
              <a:t>Demo.: BST of integers</a:t>
            </a:r>
            <a:endParaRPr lang="en-US" b="1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Algorithms on BST:</a:t>
            </a:r>
          </a:p>
          <a:p>
            <a:pPr lvl="1"/>
            <a:r>
              <a:rPr lang="en-US" dirty="0" smtClean="0"/>
              <a:t>Add new node</a:t>
            </a:r>
          </a:p>
          <a:p>
            <a:pPr lvl="1"/>
            <a:r>
              <a:rPr lang="en-US" dirty="0" smtClean="0"/>
              <a:t>Getting minimum, maximum values</a:t>
            </a:r>
          </a:p>
          <a:p>
            <a:pPr lvl="1"/>
            <a:r>
              <a:rPr lang="en-US" dirty="0" smtClean="0"/>
              <a:t>Getting tree’s height</a:t>
            </a:r>
          </a:p>
          <a:p>
            <a:pPr lvl="1"/>
            <a:r>
              <a:rPr lang="en-US" dirty="0" smtClean="0"/>
              <a:t>Searching</a:t>
            </a:r>
          </a:p>
          <a:p>
            <a:pPr lvl="1"/>
            <a:r>
              <a:rPr lang="en-US" dirty="0" smtClean="0"/>
              <a:t>Deleting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343400" y="2514600"/>
            <a:ext cx="3657600" cy="16002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The given demonstration must be implemented by yourself and your works will be evaluated.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FFFF00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C000"/>
                </a:solidFill>
              </a:rPr>
              <a:t>DF Traversals. Using  recursive implementations.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58417" y="1295400"/>
            <a:ext cx="8627166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826" y="1752600"/>
            <a:ext cx="9075174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Oval 7"/>
          <p:cNvSpPr/>
          <p:nvPr/>
        </p:nvSpPr>
        <p:spPr>
          <a:xfrm>
            <a:off x="7924800" y="29718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7620000" y="43434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70104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8229600" y="4953000"/>
            <a:ext cx="533400" cy="533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f</a:t>
            </a:r>
            <a:endParaRPr lang="en-US" b="1" dirty="0"/>
          </a:p>
        </p:txBody>
      </p:sp>
      <p:sp>
        <p:nvSpPr>
          <p:cNvPr id="12" name="Oval 11"/>
          <p:cNvSpPr/>
          <p:nvPr/>
        </p:nvSpPr>
        <p:spPr>
          <a:xfrm>
            <a:off x="7924800" y="5715000"/>
            <a:ext cx="533400" cy="5334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x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9" idx="3"/>
            <a:endCxn id="10" idx="7"/>
          </p:cNvCxnSpPr>
          <p:nvPr/>
        </p:nvCxnSpPr>
        <p:spPr>
          <a:xfrm flipH="1">
            <a:off x="74656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>
            <a:stCxn id="9" idx="5"/>
            <a:endCxn id="11" idx="1"/>
          </p:cNvCxnSpPr>
          <p:nvPr/>
        </p:nvCxnSpPr>
        <p:spPr>
          <a:xfrm>
            <a:off x="8075285" y="4798685"/>
            <a:ext cx="232430" cy="232430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stCxn id="11" idx="3"/>
            <a:endCxn id="12" idx="0"/>
          </p:cNvCxnSpPr>
          <p:nvPr/>
        </p:nvCxnSpPr>
        <p:spPr>
          <a:xfrm flipH="1">
            <a:off x="8191500" y="5408285"/>
            <a:ext cx="116215" cy="306715"/>
          </a:xfrm>
          <a:prstGeom prst="straightConnector1">
            <a:avLst/>
          </a:prstGeom>
          <a:ln>
            <a:solidFill>
              <a:srgbClr val="0000CC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5410200" y="4876800"/>
            <a:ext cx="1219200" cy="1524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6629400" y="3429000"/>
            <a:ext cx="1143000" cy="685800"/>
          </a:xfrm>
          <a:prstGeom prst="straightConnector1">
            <a:avLst/>
          </a:prstGeom>
          <a:ln w="38100">
            <a:solidFill>
              <a:srgbClr val="0000CC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229600" y="2709446"/>
            <a:ext cx="609600" cy="338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srgbClr val="FF0000"/>
                </a:solidFill>
              </a:rPr>
              <a:t>root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58200" y="6172200"/>
            <a:ext cx="533400" cy="228600"/>
          </a:xfrm>
        </p:spPr>
        <p:txBody>
          <a:bodyPr/>
          <a:lstStyle/>
          <a:p>
            <a:fld id="{042AED99-7FB4-404E-8A97-64753DCE42EC}" type="slidenum">
              <a:rPr kumimoji="0" lang="en-US" smtClean="0"/>
              <a:pPr/>
              <a:t>32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" y="1447800"/>
            <a:ext cx="904868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32" name="Group 31"/>
          <p:cNvGrpSpPr/>
          <p:nvPr/>
        </p:nvGrpSpPr>
        <p:grpSpPr>
          <a:xfrm>
            <a:off x="990600" y="4800600"/>
            <a:ext cx="2667000" cy="1676400"/>
            <a:chOff x="914400" y="4876800"/>
            <a:chExt cx="2667000" cy="1676400"/>
          </a:xfrm>
        </p:grpSpPr>
        <p:grpSp>
          <p:nvGrpSpPr>
            <p:cNvPr id="8" name="Group 7"/>
            <p:cNvGrpSpPr/>
            <p:nvPr/>
          </p:nvGrpSpPr>
          <p:grpSpPr>
            <a:xfrm>
              <a:off x="914400" y="5257800"/>
              <a:ext cx="2667000" cy="1295400"/>
              <a:chOff x="6172200" y="1447800"/>
              <a:chExt cx="2667000" cy="1295400"/>
            </a:xfrm>
          </p:grpSpPr>
          <p:sp>
            <p:nvSpPr>
              <p:cNvPr id="9" name="Oval 8"/>
              <p:cNvSpPr/>
              <p:nvPr/>
            </p:nvSpPr>
            <p:spPr>
              <a:xfrm>
                <a:off x="83058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0" name="Oval 9"/>
              <p:cNvSpPr/>
              <p:nvPr/>
            </p:nvSpPr>
            <p:spPr>
              <a:xfrm>
                <a:off x="76962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" name="Straight Arrow Connector 10"/>
              <p:cNvCxnSpPr>
                <a:stCxn id="9" idx="3"/>
                <a:endCxn id="10" idx="7"/>
              </p:cNvCxnSpPr>
              <p:nvPr/>
            </p:nvCxnSpPr>
            <p:spPr>
              <a:xfrm flipH="1">
                <a:off x="8151485" y="1903085"/>
                <a:ext cx="2324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/>
              <p:cNvSpPr/>
              <p:nvPr/>
            </p:nvSpPr>
            <p:spPr>
              <a:xfrm>
                <a:off x="6172200" y="14478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3" name="Oval 12"/>
              <p:cNvSpPr/>
              <p:nvPr/>
            </p:nvSpPr>
            <p:spPr>
              <a:xfrm>
                <a:off x="6781800" y="2209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" name="Straight Arrow Connector 13"/>
              <p:cNvCxnSpPr>
                <a:stCxn id="12" idx="5"/>
                <a:endCxn id="13" idx="1"/>
              </p:cNvCxnSpPr>
              <p:nvPr/>
            </p:nvCxnSpPr>
            <p:spPr>
              <a:xfrm>
                <a:off x="6627485" y="1903085"/>
                <a:ext cx="232430" cy="384830"/>
              </a:xfrm>
              <a:prstGeom prst="straightConnector1">
                <a:avLst/>
              </a:prstGeom>
              <a:ln w="28575">
                <a:headEnd type="triangl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TextBox 21"/>
            <p:cNvSpPr txBox="1"/>
            <p:nvPr/>
          </p:nvSpPr>
          <p:spPr>
            <a:xfrm>
              <a:off x="1343025" y="4876800"/>
              <a:ext cx="1781175" cy="307777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deletedNode</a:t>
              </a:r>
              <a:r>
                <a:rPr lang="en-US" sz="1400" dirty="0" smtClean="0">
                  <a:solidFill>
                    <a:schemeClr val="bg1"/>
                  </a:solidFill>
                </a:rPr>
                <a:t> = root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5867400" y="4038600"/>
            <a:ext cx="2590800" cy="2057400"/>
            <a:chOff x="5562600" y="3886200"/>
            <a:chExt cx="2590800" cy="2057400"/>
          </a:xfrm>
        </p:grpSpPr>
        <p:grpSp>
          <p:nvGrpSpPr>
            <p:cNvPr id="15" name="Group 14"/>
            <p:cNvGrpSpPr/>
            <p:nvPr/>
          </p:nvGrpSpPr>
          <p:grpSpPr>
            <a:xfrm>
              <a:off x="5562600" y="3886200"/>
              <a:ext cx="1600200" cy="1981200"/>
              <a:chOff x="6324600" y="3810000"/>
              <a:chExt cx="1600200" cy="1981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6858000" y="45720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x</a:t>
                </a:r>
                <a:endParaRPr lang="en-US" dirty="0"/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7391400" y="38100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GF</a:t>
                </a:r>
                <a:endParaRPr lang="en-US" sz="1200" dirty="0"/>
              </a:p>
            </p:txBody>
          </p:sp>
          <p:sp>
            <p:nvSpPr>
              <p:cNvPr id="18" name="Oval 17"/>
              <p:cNvSpPr/>
              <p:nvPr/>
            </p:nvSpPr>
            <p:spPr>
              <a:xfrm>
                <a:off x="6324600" y="5257800"/>
                <a:ext cx="533400" cy="5334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100" dirty="0" smtClean="0"/>
                  <a:t>GC</a:t>
                </a:r>
                <a:endParaRPr lang="en-US" sz="1100" dirty="0"/>
              </a:p>
            </p:txBody>
          </p:sp>
          <p:cxnSp>
            <p:nvCxnSpPr>
              <p:cNvPr id="19" name="Straight Arrow Connector 18"/>
              <p:cNvCxnSpPr>
                <a:stCxn id="17" idx="3"/>
                <a:endCxn id="16" idx="7"/>
              </p:cNvCxnSpPr>
              <p:nvPr/>
            </p:nvCxnSpPr>
            <p:spPr>
              <a:xfrm flipH="1">
                <a:off x="7313285" y="4265285"/>
                <a:ext cx="156230" cy="3848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>
                <a:stCxn id="16" idx="3"/>
                <a:endCxn id="18" idx="7"/>
              </p:cNvCxnSpPr>
              <p:nvPr/>
            </p:nvCxnSpPr>
            <p:spPr>
              <a:xfrm flipH="1">
                <a:off x="6779885" y="5027285"/>
                <a:ext cx="156230" cy="308630"/>
              </a:xfrm>
              <a:prstGeom prst="straightConnector1">
                <a:avLst/>
              </a:prstGeom>
              <a:ln w="28575">
                <a:solidFill>
                  <a:srgbClr val="FFFF00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6477000" y="4797623"/>
              <a:ext cx="1447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err="1" smtClean="0">
                  <a:solidFill>
                    <a:schemeClr val="bg1"/>
                  </a:solidFill>
                </a:rPr>
                <a:t>deletedNode</a:t>
              </a:r>
              <a:endParaRPr lang="en-US" sz="1400" dirty="0">
                <a:solidFill>
                  <a:schemeClr val="bg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239000" y="3974068"/>
              <a:ext cx="9144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smtClean="0">
                  <a:solidFill>
                    <a:schemeClr val="bg1"/>
                  </a:solidFill>
                </a:rPr>
                <a:t>father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096000" y="5574268"/>
              <a:ext cx="1524000" cy="369332"/>
            </a:xfrm>
            <a:prstGeom prst="rect">
              <a:avLst/>
            </a:prstGeom>
            <a:solidFill>
              <a:srgbClr val="AC8300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chemeClr val="bg1"/>
                  </a:solidFill>
                </a:rPr>
                <a:t>grandChild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30" name="Freeform 29"/>
            <p:cNvSpPr/>
            <p:nvPr/>
          </p:nvSpPr>
          <p:spPr>
            <a:xfrm>
              <a:off x="5886450" y="4314825"/>
              <a:ext cx="785813" cy="985838"/>
            </a:xfrm>
            <a:custGeom>
              <a:avLst/>
              <a:gdLst>
                <a:gd name="connsiteX0" fmla="*/ 785813 w 785813"/>
                <a:gd name="connsiteY0" fmla="*/ 0 h 985838"/>
                <a:gd name="connsiteX1" fmla="*/ 171450 w 785813"/>
                <a:gd name="connsiteY1" fmla="*/ 300038 h 985838"/>
                <a:gd name="connsiteX2" fmla="*/ 0 w 785813"/>
                <a:gd name="connsiteY2" fmla="*/ 985838 h 9858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85813" h="985838">
                  <a:moveTo>
                    <a:pt x="785813" y="0"/>
                  </a:moveTo>
                  <a:cubicBezTo>
                    <a:pt x="544116" y="67866"/>
                    <a:pt x="302419" y="135732"/>
                    <a:pt x="171450" y="300038"/>
                  </a:cubicBezTo>
                  <a:cubicBezTo>
                    <a:pt x="40481" y="464344"/>
                    <a:pt x="20240" y="725091"/>
                    <a:pt x="0" y="985838"/>
                  </a:cubicBezTo>
                </a:path>
              </a:pathLst>
            </a:custGeom>
            <a:ln w="28575">
              <a:solidFill>
                <a:srgbClr val="0000CC"/>
              </a:solidFill>
              <a:prstDash val="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H="1">
            <a:off x="1981200" y="2362200"/>
            <a:ext cx="457200" cy="2209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5105400" y="3810000"/>
            <a:ext cx="11430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</a:t>
            </a:r>
            <a:r>
              <a:rPr lang="en-US" b="1" dirty="0" err="1" smtClean="0"/>
              <a:t>IntBstTree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33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Merging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grpSp>
        <p:nvGrpSpPr>
          <p:cNvPr id="3" name="Group 41"/>
          <p:cNvGrpSpPr/>
          <p:nvPr/>
        </p:nvGrpSpPr>
        <p:grpSpPr>
          <a:xfrm>
            <a:off x="457200" y="1398152"/>
            <a:ext cx="8229600" cy="5078848"/>
            <a:chOff x="762000" y="1398152"/>
            <a:chExt cx="8229600" cy="5078848"/>
          </a:xfrm>
        </p:grpSpPr>
        <p:grpSp>
          <p:nvGrpSpPr>
            <p:cNvPr id="5" name="Group 21"/>
            <p:cNvGrpSpPr/>
            <p:nvPr/>
          </p:nvGrpSpPr>
          <p:grpSpPr>
            <a:xfrm>
              <a:off x="1745448" y="1398152"/>
              <a:ext cx="7246152" cy="5078848"/>
              <a:chOff x="1600200" y="990600"/>
              <a:chExt cx="7246152" cy="5078848"/>
            </a:xfrm>
          </p:grpSpPr>
          <p:grpSp>
            <p:nvGrpSpPr>
              <p:cNvPr id="9" name="Group 7"/>
              <p:cNvGrpSpPr/>
              <p:nvPr/>
            </p:nvGrpSpPr>
            <p:grpSpPr>
              <a:xfrm>
                <a:off x="1600200" y="990600"/>
                <a:ext cx="6096000" cy="5078848"/>
                <a:chOff x="2057401" y="2083952"/>
                <a:chExt cx="5029200" cy="4316848"/>
              </a:xfrm>
            </p:grpSpPr>
            <p:pic>
              <p:nvPicPr>
                <p:cNvPr id="37" name="Picture 2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057401" y="2083952"/>
                  <a:ext cx="5029200" cy="431684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</p:pic>
            <p:sp>
              <p:nvSpPr>
                <p:cNvPr id="38" name="Freeform 37"/>
                <p:cNvSpPr/>
                <p:nvPr/>
              </p:nvSpPr>
              <p:spPr>
                <a:xfrm>
                  <a:off x="4895850" y="3733800"/>
                  <a:ext cx="895350" cy="1724025"/>
                </a:xfrm>
                <a:custGeom>
                  <a:avLst/>
                  <a:gdLst>
                    <a:gd name="connsiteX0" fmla="*/ 0 w 781050"/>
                    <a:gd name="connsiteY0" fmla="*/ 1444625 h 1701800"/>
                    <a:gd name="connsiteX1" fmla="*/ 76200 w 781050"/>
                    <a:gd name="connsiteY1" fmla="*/ 1444625 h 1701800"/>
                    <a:gd name="connsiteX2" fmla="*/ 323850 w 781050"/>
                    <a:gd name="connsiteY2" fmla="*/ 1501775 h 1701800"/>
                    <a:gd name="connsiteX3" fmla="*/ 342900 w 781050"/>
                    <a:gd name="connsiteY3" fmla="*/ 244475 h 1701800"/>
                    <a:gd name="connsiteX4" fmla="*/ 781050 w 781050"/>
                    <a:gd name="connsiteY4" fmla="*/ 34925 h 1701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781050" h="1701800">
                      <a:moveTo>
                        <a:pt x="0" y="1444625"/>
                      </a:moveTo>
                      <a:cubicBezTo>
                        <a:pt x="11112" y="1439862"/>
                        <a:pt x="22225" y="1435100"/>
                        <a:pt x="76200" y="1444625"/>
                      </a:cubicBezTo>
                      <a:cubicBezTo>
                        <a:pt x="130175" y="1454150"/>
                        <a:pt x="279400" y="1701800"/>
                        <a:pt x="323850" y="1501775"/>
                      </a:cubicBezTo>
                      <a:cubicBezTo>
                        <a:pt x="368300" y="1301750"/>
                        <a:pt x="266700" y="488950"/>
                        <a:pt x="342900" y="244475"/>
                      </a:cubicBezTo>
                      <a:cubicBezTo>
                        <a:pt x="419100" y="0"/>
                        <a:pt x="714375" y="73025"/>
                        <a:pt x="781050" y="34925"/>
                      </a:cubicBezTo>
                    </a:path>
                  </a:pathLst>
                </a:custGeom>
                <a:ln>
                  <a:solidFill>
                    <a:srgbClr val="FF0000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Freeform 39"/>
                <p:cNvSpPr/>
                <p:nvPr/>
              </p:nvSpPr>
              <p:spPr>
                <a:xfrm>
                  <a:off x="2952750" y="2781300"/>
                  <a:ext cx="1314450" cy="685800"/>
                </a:xfrm>
                <a:custGeom>
                  <a:avLst/>
                  <a:gdLst>
                    <a:gd name="connsiteX0" fmla="*/ 0 w 1314450"/>
                    <a:gd name="connsiteY0" fmla="*/ 0 h 685800"/>
                    <a:gd name="connsiteX1" fmla="*/ 685800 w 1314450"/>
                    <a:gd name="connsiteY1" fmla="*/ 152400 h 685800"/>
                    <a:gd name="connsiteX2" fmla="*/ 1200150 w 1314450"/>
                    <a:gd name="connsiteY2" fmla="*/ 266700 h 685800"/>
                    <a:gd name="connsiteX3" fmla="*/ 1314450 w 1314450"/>
                    <a:gd name="connsiteY3" fmla="*/ 685800 h 685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1314450" h="685800">
                      <a:moveTo>
                        <a:pt x="0" y="0"/>
                      </a:moveTo>
                      <a:lnTo>
                        <a:pt x="685800" y="152400"/>
                      </a:lnTo>
                      <a:cubicBezTo>
                        <a:pt x="885825" y="196850"/>
                        <a:pt x="1095375" y="177800"/>
                        <a:pt x="1200150" y="266700"/>
                      </a:cubicBezTo>
                      <a:cubicBezTo>
                        <a:pt x="1304925" y="355600"/>
                        <a:pt x="1309687" y="520700"/>
                        <a:pt x="1314450" y="685800"/>
                      </a:cubicBezTo>
                    </a:path>
                  </a:pathLst>
                </a:custGeom>
                <a:ln>
                  <a:solidFill>
                    <a:srgbClr val="0000CC"/>
                  </a:solidFill>
                  <a:prstDash val="dash"/>
                  <a:headEnd type="none" w="med" len="med"/>
                  <a:tailEnd type="triangl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4" name="Rectangle 23"/>
              <p:cNvSpPr/>
              <p:nvPr/>
            </p:nvSpPr>
            <p:spPr>
              <a:xfrm>
                <a:off x="5493552" y="1752600"/>
                <a:ext cx="1219200" cy="4572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err="1" smtClean="0">
                    <a:solidFill>
                      <a:srgbClr val="FF0000"/>
                    </a:solidFill>
                  </a:rPr>
                  <a:t>delNode</a:t>
                </a:r>
                <a:endParaRPr lang="en-US" b="1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1722252" y="1992868"/>
                <a:ext cx="132574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mtClean="0">
                    <a:solidFill>
                      <a:srgbClr val="0000CC"/>
                    </a:solidFill>
                  </a:rPr>
                  <a:t>grandFather</a:t>
                </a:r>
                <a:endParaRPr lang="en-US">
                  <a:solidFill>
                    <a:srgbClr val="0000CC"/>
                  </a:solidFill>
                </a:endParaRPr>
              </a:p>
            </p:txBody>
          </p:sp>
          <p:sp>
            <p:nvSpPr>
              <p:cNvPr id="26" name="Rectangle 25"/>
              <p:cNvSpPr/>
              <p:nvPr/>
            </p:nvSpPr>
            <p:spPr>
              <a:xfrm>
                <a:off x="2057400" y="2831068"/>
                <a:ext cx="154683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B050"/>
                    </a:solidFill>
                  </a:rPr>
                  <a:t>leftGrandChild</a:t>
                </a:r>
                <a:endParaRPr lang="en-US" dirty="0">
                  <a:solidFill>
                    <a:srgbClr val="00B050"/>
                  </a:solidFill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7010400" y="2743200"/>
                <a:ext cx="1835952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r>
                  <a:rPr lang="en-US" dirty="0" err="1" smtClean="0">
                    <a:solidFill>
                      <a:srgbClr val="0000CC"/>
                    </a:solidFill>
                  </a:rPr>
                  <a:t>rightGrandChild</a:t>
                </a:r>
                <a:endParaRPr lang="en-US" dirty="0">
                  <a:solidFill>
                    <a:srgbClr val="0000CC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3733801" y="4240648"/>
                <a:ext cx="14478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34" name="Rectangle 33"/>
              <p:cNvSpPr/>
              <p:nvPr/>
            </p:nvSpPr>
            <p:spPr>
              <a:xfrm>
                <a:off x="4267200" y="2983468"/>
                <a:ext cx="1219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 smtClean="0">
                    <a:solidFill>
                      <a:srgbClr val="FF0000"/>
                    </a:solidFill>
                  </a:rPr>
                  <a:t>rightMost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35" name="Straight Arrow Connector 34"/>
              <p:cNvCxnSpPr/>
              <p:nvPr/>
            </p:nvCxnSpPr>
            <p:spPr>
              <a:xfrm rot="16200000" flipH="1">
                <a:off x="4419600" y="3429000"/>
                <a:ext cx="381000" cy="22860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prstDash val="sysDash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1" name="Rectangle 40"/>
            <p:cNvSpPr/>
            <p:nvPr/>
          </p:nvSpPr>
          <p:spPr>
            <a:xfrm>
              <a:off x="762000" y="3581400"/>
              <a:ext cx="2209800" cy="1143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 smtClean="0"/>
                <a:t>The tree’s height may increase</a:t>
              </a:r>
            </a:p>
            <a:p>
              <a:pPr algn="ctr"/>
              <a:r>
                <a:rPr lang="en-US" sz="2000" dirty="0" smtClean="0"/>
                <a:t>(this example)</a:t>
              </a:r>
              <a:endParaRPr lang="en-US" sz="20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 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400800" y="838200"/>
            <a:ext cx="24384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/>
              <a:t>The </a:t>
            </a:r>
            <a:r>
              <a:rPr lang="en-US" b="1" dirty="0" err="1" smtClean="0"/>
              <a:t>IntBstTree</a:t>
            </a:r>
            <a:r>
              <a:rPr lang="en-US" b="1" dirty="0" smtClean="0"/>
              <a:t> class</a:t>
            </a:r>
            <a:endParaRPr lang="en-US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34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28600" y="838200"/>
            <a:ext cx="6477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Merging</a:t>
            </a:r>
            <a:endParaRPr lang="en-US" sz="2400" b="1" dirty="0">
              <a:solidFill>
                <a:srgbClr val="FFFF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6172200" y="5715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6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457200" y="6015335"/>
            <a:ext cx="845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is NOT a GOOD method. The tree’s height may increase.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62550" y="1657350"/>
            <a:ext cx="3143250" cy="3905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 :Removing a node by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merging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35</a:t>
            </a:fld>
            <a:endParaRPr kumimoji="0" lang="en-US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362200" y="995750"/>
            <a:ext cx="6248400" cy="38335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2286000" y="4876800"/>
            <a:ext cx="6629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the tree’s height?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 :Removing a node by Merging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244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merging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36</a:t>
            </a:fld>
            <a:endParaRPr kumimoji="0"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71800" y="13716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2438400" y="4876800"/>
            <a:ext cx="65532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9 was deleted, what is the tree’s height?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Alg.: Deleting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37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  <p:grpSp>
        <p:nvGrpSpPr>
          <p:cNvPr id="3" name="Group 17"/>
          <p:cNvGrpSpPr/>
          <p:nvPr/>
        </p:nvGrpSpPr>
        <p:grpSpPr>
          <a:xfrm>
            <a:off x="225136" y="1905000"/>
            <a:ext cx="8614064" cy="4191000"/>
            <a:chOff x="225136" y="1905000"/>
            <a:chExt cx="8614064" cy="4191000"/>
          </a:xfrm>
        </p:grpSpPr>
        <p:grpSp>
          <p:nvGrpSpPr>
            <p:cNvPr id="5" name="Group 9"/>
            <p:cNvGrpSpPr/>
            <p:nvPr/>
          </p:nvGrpSpPr>
          <p:grpSpPr>
            <a:xfrm>
              <a:off x="225136" y="1905000"/>
              <a:ext cx="4956464" cy="4191000"/>
              <a:chOff x="914400" y="1905000"/>
              <a:chExt cx="4956464" cy="4191000"/>
            </a:xfrm>
          </p:grpSpPr>
          <p:pic>
            <p:nvPicPr>
              <p:cNvPr id="11" name="Picture 3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914400" y="1981200"/>
                <a:ext cx="4956464" cy="41148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3733800" y="1905000"/>
                <a:ext cx="1371600" cy="533400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000" b="1" smtClean="0">
                    <a:solidFill>
                      <a:srgbClr val="FF0000"/>
                    </a:solidFill>
                  </a:rPr>
                  <a:t>delNode</a:t>
                </a:r>
                <a:endParaRPr lang="en-US" sz="2000" b="1">
                  <a:solidFill>
                    <a:srgbClr val="FF0000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292240" y="3745468"/>
                <a:ext cx="112736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 err="1" smtClean="0">
                    <a:solidFill>
                      <a:srgbClr val="0000CC"/>
                    </a:solidFill>
                  </a:rPr>
                  <a:t>rightMost</a:t>
                </a:r>
                <a:endParaRPr lang="en-US" b="1" dirty="0">
                  <a:solidFill>
                    <a:srgbClr val="0000CC"/>
                  </a:solidFill>
                </a:endParaRPr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5257800" y="2057400"/>
              <a:ext cx="3581400" cy="4038600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2000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Steps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(1) Determine the rightmost node of the left sub tree of the deleted node.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(2) Copy data from the rightmost node to the deleted node.</a:t>
              </a:r>
            </a:p>
            <a:p>
              <a:pPr marL="341313" indent="-341313"/>
              <a:r>
                <a:rPr lang="en-US" sz="2000" dirty="0" smtClean="0">
                  <a:solidFill>
                    <a:srgbClr val="FFFF00"/>
                  </a:solidFill>
                  <a:latin typeface="Times New Roman" pitchFamily="18" charset="0"/>
                  <a:cs typeface="Times New Roman" pitchFamily="18" charset="0"/>
                </a:rPr>
                <a:t>(3) Remove the rightmost node. </a:t>
              </a:r>
            </a:p>
            <a:p>
              <a:endPara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endParaRPr lang="en-US" sz="2000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endParaRPr>
            </a:p>
            <a:p>
              <a:pPr>
                <a:buFont typeface="Wingdings"/>
                <a:buChar char="è"/>
              </a:pPr>
              <a:r>
                <a:rPr lang="en-US" sz="2000" b="1" u="sng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  <a:sym typeface="Wingdings" pitchFamily="2" charset="2"/>
                </a:rPr>
                <a:t>Advantage</a:t>
              </a:r>
            </a:p>
            <a:p>
              <a:r>
                <a:rPr lang="en-US" sz="2000" dirty="0" smtClean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The tree’s height is preserved or may be reduced because a path reduces one in it’s length.</a:t>
              </a:r>
            </a:p>
            <a:p>
              <a:endParaRPr lang="en-US" sz="2000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 flipV="1">
              <a:off x="2667000" y="2819400"/>
              <a:ext cx="152400" cy="1371600"/>
            </a:xfrm>
            <a:prstGeom prst="straightConnector1">
              <a:avLst/>
            </a:prstGeom>
            <a:ln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/>
          <p:cNvSpPr/>
          <p:nvPr/>
        </p:nvSpPr>
        <p:spPr>
          <a:xfrm>
            <a:off x="228600" y="14478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Copying </a:t>
            </a:r>
            <a:endParaRPr lang="en-US" sz="2400" b="1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Alg.: Deleting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38</a:t>
            </a:fld>
            <a:endParaRPr kumimoji="0" lang="en-US"/>
          </a:p>
        </p:txBody>
      </p:sp>
      <p:sp>
        <p:nvSpPr>
          <p:cNvPr id="6" name="TextBox 5"/>
          <p:cNvSpPr txBox="1"/>
          <p:nvPr/>
        </p:nvSpPr>
        <p:spPr>
          <a:xfrm>
            <a:off x="1295400" y="4953000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19200" y="5562600"/>
            <a:ext cx="6705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It is a GOOD method.</a:t>
            </a:r>
          </a:p>
          <a:p>
            <a:pPr algn="ctr"/>
            <a:r>
              <a:rPr lang="en-US" sz="2400" dirty="0" smtClean="0">
                <a:solidFill>
                  <a:schemeClr val="bg1"/>
                </a:solidFill>
              </a:rPr>
              <a:t>The tree’s height  preserves or decreases.</a:t>
            </a:r>
            <a:endParaRPr lang="en-US" sz="2400" dirty="0">
              <a:solidFill>
                <a:schemeClr val="bg1"/>
              </a:solidFill>
            </a:endParaRPr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1752600"/>
            <a:ext cx="3800475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Rectangle 8"/>
          <p:cNvSpPr/>
          <p:nvPr/>
        </p:nvSpPr>
        <p:spPr>
          <a:xfrm>
            <a:off x="152400" y="1143000"/>
            <a:ext cx="550375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rgbClr val="FFFF00"/>
                </a:solidFill>
              </a:rPr>
              <a:t>Removing a 2-child node by Copying </a:t>
            </a:r>
            <a:endParaRPr lang="en-US" sz="2400" b="1" dirty="0">
              <a:solidFill>
                <a:srgbClr val="FFFF00"/>
              </a:solidFill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105400" y="1752600"/>
            <a:ext cx="3105150" cy="329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TextBox 10"/>
          <p:cNvSpPr txBox="1"/>
          <p:nvPr/>
        </p:nvSpPr>
        <p:spPr>
          <a:xfrm>
            <a:off x="5791200" y="5193268"/>
            <a:ext cx="1676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C000"/>
                </a:solidFill>
                <a:latin typeface="Times New Roman" pitchFamily="18" charset="0"/>
                <a:cs typeface="Times New Roman" pitchFamily="18" charset="0"/>
              </a:rPr>
              <a:t>Height= 5</a:t>
            </a:r>
            <a:endParaRPr lang="en-US" b="1" dirty="0">
              <a:solidFill>
                <a:srgbClr val="FFC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76600" y="1143000"/>
            <a:ext cx="5495925" cy="3371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4648200"/>
            <a:ext cx="6248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what is father of the node 2?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9 was deleted,  what is child of the node 14?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6 was deleted what is father of the node 5?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11 was deleted, what is father of the node 10?</a:t>
            </a:r>
          </a:p>
          <a:p>
            <a:pPr marL="342900" indent="-342900">
              <a:buFontTx/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After the node 11 was deleted, what is the tree’s height?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39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4958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copying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Binary Search Tree: Introduction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1219200"/>
          </a:xfrm>
        </p:spPr>
        <p:txBody>
          <a:bodyPr/>
          <a:lstStyle/>
          <a:p>
            <a:r>
              <a:rPr lang="en-US" dirty="0" smtClean="0"/>
              <a:t>Binary Search tree is an orderly binary tree whose nodes are designated at exactly positions based on pre-defined </a:t>
            </a:r>
            <a:r>
              <a:rPr lang="en-US" dirty="0" err="1" smtClean="0"/>
              <a:t>comparisonal</a:t>
            </a:r>
            <a:r>
              <a:rPr lang="en-US" dirty="0" smtClean="0"/>
              <a:t> function.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581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743200" y="6172200"/>
            <a:ext cx="320433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/>
              <a:t>Examples of binary search trees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33400" y="2590800"/>
            <a:ext cx="7744941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Common used order: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Data in </a:t>
            </a:r>
            <a:r>
              <a:rPr lang="en-US" b="1" u="sng" dirty="0" smtClean="0">
                <a:solidFill>
                  <a:srgbClr val="FFFF00"/>
                </a:solidFill>
              </a:rPr>
              <a:t>L</a:t>
            </a:r>
            <a:r>
              <a:rPr lang="en-US" b="1" dirty="0" smtClean="0">
                <a:solidFill>
                  <a:srgbClr val="FFFF00"/>
                </a:solidFill>
              </a:rPr>
              <a:t>eft child node &lt; data in father </a:t>
            </a:r>
            <a:r>
              <a:rPr lang="en-US" b="1" u="sng" dirty="0" smtClean="0">
                <a:solidFill>
                  <a:srgbClr val="FFFF00"/>
                </a:solidFill>
              </a:rPr>
              <a:t>N</a:t>
            </a:r>
            <a:r>
              <a:rPr lang="en-US" b="1" dirty="0" smtClean="0">
                <a:solidFill>
                  <a:srgbClr val="FFFF00"/>
                </a:solidFill>
              </a:rPr>
              <a:t>ode &lt; data in </a:t>
            </a:r>
            <a:r>
              <a:rPr lang="en-US" b="1" u="sng" dirty="0" smtClean="0">
                <a:solidFill>
                  <a:srgbClr val="FFFF00"/>
                </a:solidFill>
              </a:rPr>
              <a:t>R</a:t>
            </a:r>
            <a:r>
              <a:rPr lang="en-US" b="1" dirty="0" smtClean="0">
                <a:solidFill>
                  <a:srgbClr val="FFFF00"/>
                </a:solidFill>
              </a:rPr>
              <a:t>ight child node</a:t>
            </a:r>
          </a:p>
          <a:p>
            <a:r>
              <a:rPr lang="en-US" b="1" dirty="0" smtClean="0">
                <a:solidFill>
                  <a:srgbClr val="FFFF00"/>
                </a:solidFill>
              </a:rPr>
              <a:t>- LNR order in briefly.</a:t>
            </a:r>
            <a:endParaRPr lang="en-US" b="1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Delete a node by copying</a:t>
            </a:r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81200" y="838200"/>
            <a:ext cx="7010400" cy="43010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667000" y="5181600"/>
            <a:ext cx="6172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 was deleted, what is father of the node 0?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4 was deleted,  what is child of the node 3?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5 was deleted what is father of the node 4?</a:t>
            </a:r>
          </a:p>
          <a:p>
            <a:pPr marL="342900" indent="-342900">
              <a:buAutoNum type="arabicParenBoth"/>
            </a:pPr>
            <a:r>
              <a:rPr lang="en-US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After the node 14 was deleted, what is father of the node 18? </a:t>
            </a:r>
            <a:endParaRPr lang="en-US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40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533400" y="4648200"/>
            <a:ext cx="1676400" cy="18288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/>
              <a:t>Exercise:</a:t>
            </a:r>
          </a:p>
          <a:p>
            <a:pPr marL="0" indent="0">
              <a:buNone/>
            </a:pPr>
            <a:r>
              <a:rPr lang="en-US" dirty="0" smtClean="0"/>
              <a:t>Remove nodes by copying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0719" y="1905000"/>
            <a:ext cx="8922562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42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Deletions in BST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5630" y="1295194"/>
            <a:ext cx="8417370" cy="52580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43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962150" cy="14111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Tree’s Height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962025"/>
            <a:ext cx="7305675" cy="566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09448" y="3352800"/>
            <a:ext cx="7725104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050" y="3810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45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76350" y="860104"/>
            <a:ext cx="6305550" cy="1959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57300" y="2905125"/>
            <a:ext cx="1533525" cy="3648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6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381500" y="2895600"/>
            <a:ext cx="1000125" cy="365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7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524500" y="2895600"/>
            <a:ext cx="1009650" cy="3619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8678" name="Picture 6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667500" y="2895600"/>
            <a:ext cx="952500" cy="3629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085850"/>
            <a:ext cx="6388198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6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3352800"/>
            <a:ext cx="1876425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0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429250" y="1325752"/>
            <a:ext cx="3333750" cy="5035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9701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04800" y="2732942"/>
            <a:ext cx="4476750" cy="3443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47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914400"/>
            <a:ext cx="7896225" cy="3971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200400" y="5029200"/>
            <a:ext cx="3009900" cy="121452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48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600200"/>
            <a:ext cx="8686800" cy="11143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20926" y="2952750"/>
            <a:ext cx="2927074" cy="1085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352800" y="2971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/>
          <a:lstStyle/>
          <a:p>
            <a:r>
              <a:rPr lang="en-US" dirty="0" smtClean="0"/>
              <a:t>BST- Demo 01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49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0"/>
            <a:ext cx="1419225" cy="100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2895600" y="914400"/>
            <a:ext cx="6248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 smtClean="0">
                <a:solidFill>
                  <a:srgbClr val="FFC000"/>
                </a:solidFill>
              </a:rPr>
              <a:t>Testing</a:t>
            </a:r>
            <a:endParaRPr lang="en-US" sz="2000" b="1" dirty="0">
              <a:solidFill>
                <a:srgbClr val="FFC000"/>
              </a:solidFill>
            </a:endParaRPr>
          </a:p>
        </p:txBody>
      </p:sp>
      <p:pic>
        <p:nvPicPr>
          <p:cNvPr id="327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781050"/>
            <a:ext cx="693420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819400" y="3352800"/>
            <a:ext cx="5543550" cy="29613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2771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561975" y="3352800"/>
            <a:ext cx="2105025" cy="334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2209800"/>
          </a:xfrm>
        </p:spPr>
        <p:txBody>
          <a:bodyPr/>
          <a:lstStyle/>
          <a:p>
            <a:r>
              <a:rPr lang="en-US" b="1" dirty="0" smtClean="0"/>
              <a:t>Natural orders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On numbers: numerical comparison</a:t>
            </a:r>
          </a:p>
          <a:p>
            <a:pPr lvl="1"/>
            <a:r>
              <a:rPr lang="en-US" dirty="0" smtClean="0"/>
              <a:t>On characters, strings: Dictionary order </a:t>
            </a:r>
            <a:r>
              <a:rPr lang="en-US" dirty="0" smtClean="0">
                <a:sym typeface="Wingdings" pitchFamily="2" charset="2"/>
              </a:rPr>
              <a:t> ASCII comparison</a:t>
            </a:r>
            <a:r>
              <a:rPr lang="en-US" dirty="0" smtClean="0"/>
              <a:t> </a:t>
            </a:r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4670" y="3200400"/>
            <a:ext cx="8074660" cy="26717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971800" y="6019800"/>
            <a:ext cx="3610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solidFill>
                  <a:schemeClr val="bg1"/>
                </a:solidFill>
              </a:rPr>
              <a:t>Examples of binary search trees</a:t>
            </a: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Operations including Adding, searching, removing are improved with complexity of O(tree’s height), less than O(number of items).</a:t>
            </a:r>
          </a:p>
          <a:p>
            <a:r>
              <a:rPr lang="en-US" dirty="0" smtClean="0"/>
              <a:t>Sort operation is omitted because data in the tree are always sorted.</a:t>
            </a:r>
          </a:p>
          <a:p>
            <a:r>
              <a:rPr lang="en-US" dirty="0" smtClean="0"/>
              <a:t>If the tree is a complete binary tree, the tree’s height will be minimum. In this case, operations on the tree are optimal.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50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Evaluating BSTs: Disadvantages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962400"/>
          </a:xfrm>
        </p:spPr>
        <p:txBody>
          <a:bodyPr>
            <a:normAutofit/>
          </a:bodyPr>
          <a:lstStyle/>
          <a:p>
            <a:r>
              <a:rPr lang="en-US" dirty="0" smtClean="0"/>
              <a:t>Tree’s height depends mainly on order of data added. This situation of complete BST is very hard to occur in normal problem.</a:t>
            </a:r>
          </a:p>
          <a:p>
            <a:r>
              <a:rPr lang="en-US" dirty="0" smtClean="0"/>
              <a:t>In case of the BST is degraded, almost of data are at one direction, operations will have complexity of O(number of nodes) </a:t>
            </a:r>
            <a:r>
              <a:rPr lang="en-US" dirty="0" smtClean="0">
                <a:sym typeface="Wingdings" pitchFamily="2" charset="2"/>
              </a:rPr>
              <a:t> </a:t>
            </a:r>
            <a:r>
              <a:rPr lang="en-US" dirty="0" err="1" smtClean="0">
                <a:sym typeface="Wingdings" pitchFamily="2" charset="2"/>
              </a:rPr>
              <a:t>Hm</a:t>
            </a:r>
            <a:r>
              <a:rPr lang="en-US" dirty="0" smtClean="0">
                <a:sym typeface="Wingdings" pitchFamily="2" charset="2"/>
              </a:rPr>
              <a:t> </a:t>
            </a:r>
            <a:r>
              <a:rPr lang="en-US" dirty="0" err="1" smtClean="0">
                <a:sym typeface="Wingdings" pitchFamily="2" charset="2"/>
              </a:rPr>
              <a:t>Hm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51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Evaluating BSTs</a:t>
            </a:r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04800" y="1397000"/>
          <a:ext cx="8610600" cy="318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52650"/>
                <a:gridCol w="2152650"/>
                <a:gridCol w="2152650"/>
                <a:gridCol w="2152650"/>
              </a:tblGrid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Structure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Add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Search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Remove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Array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</a:t>
                      </a:r>
                    </a:p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Linked list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O(1), 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O(n)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O(1)</a:t>
                      </a:r>
                      <a:endParaRPr lang="en-US" sz="2800" dirty="0"/>
                    </a:p>
                  </a:txBody>
                  <a:tcPr/>
                </a:tc>
              </a:tr>
              <a:tr h="745067"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BST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 smtClean="0"/>
                        <a:t>O(height)</a:t>
                      </a:r>
                      <a:endParaRPr lang="en-US" sz="28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52</a:t>
            </a:fld>
            <a:endParaRPr kumimoji="0"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All LOs are met.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990600"/>
            <a:ext cx="8001000" cy="53340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LO4.1  Define general tree, Binary Tree and BST.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LO4.2 Given a BST , draw resulted tree after an insert/ delete operations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LO4.3  Find the smallest and largest elements, number of nodes in a  tree and its’ height.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LO4.4  Write code to implement features of a binary search tree, such as insertion, deletion, searching, traversals, nodes and height calculation, rotation ... 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LO4.5  Derive the time complexities for the above operations on a BST.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LO4.6: Compare a BST over other data structures</a:t>
            </a:r>
          </a:p>
          <a:p>
            <a:pPr>
              <a:buNone/>
            </a:pP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LO4.7: Identify applications where a binary search tree will be useful. </a:t>
            </a:r>
          </a:p>
          <a:p>
            <a:pPr>
              <a:buNone/>
            </a:pP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extBox 9"/>
          <p:cNvSpPr txBox="1"/>
          <p:nvPr/>
        </p:nvSpPr>
        <p:spPr>
          <a:xfrm>
            <a:off x="76200" y="914400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53</a:t>
            </a:fld>
            <a:endParaRPr kumimoji="0"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76200" y="13964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6200" y="2234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1" name="TextBox 9"/>
          <p:cNvSpPr txBox="1"/>
          <p:nvPr/>
        </p:nvSpPr>
        <p:spPr>
          <a:xfrm>
            <a:off x="76200" y="3072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2" name="TextBox 9"/>
          <p:cNvSpPr txBox="1"/>
          <p:nvPr/>
        </p:nvSpPr>
        <p:spPr>
          <a:xfrm>
            <a:off x="76200" y="42158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3" name="TextBox 9"/>
          <p:cNvSpPr txBox="1"/>
          <p:nvPr/>
        </p:nvSpPr>
        <p:spPr>
          <a:xfrm>
            <a:off x="76200" y="49016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  <p:sp>
        <p:nvSpPr>
          <p:cNvPr id="14" name="TextBox 9"/>
          <p:cNvSpPr txBox="1"/>
          <p:nvPr/>
        </p:nvSpPr>
        <p:spPr>
          <a:xfrm>
            <a:off x="76200" y="5435025"/>
            <a:ext cx="533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 smtClean="0">
                <a:solidFill>
                  <a:srgbClr val="FFFF00"/>
                </a:solidFill>
                <a:sym typeface="Wingdings"/>
              </a:rPr>
              <a:t> </a:t>
            </a:r>
            <a:endParaRPr lang="en-US" sz="11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Ôn</a:t>
            </a:r>
            <a:r>
              <a:rPr lang="en-US" dirty="0" smtClean="0"/>
              <a:t> </a:t>
            </a:r>
            <a:r>
              <a:rPr lang="en-US" dirty="0" err="1" smtClean="0"/>
              <a:t>tập</a:t>
            </a:r>
            <a:r>
              <a:rPr lang="en-US" dirty="0" smtClean="0"/>
              <a:t>-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85000" lnSpcReduction="10000"/>
          </a:bodyPr>
          <a:lstStyle/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: NLR, NRL, LNR, RNL, LRN, RLN.</a:t>
            </a:r>
          </a:p>
          <a:p>
            <a:r>
              <a:rPr lang="en-US" dirty="0" smtClean="0"/>
              <a:t> </a:t>
            </a:r>
            <a:r>
              <a:rPr lang="en-US" dirty="0" err="1" smtClean="0"/>
              <a:t>Thứ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</a:t>
            </a:r>
            <a:r>
              <a:rPr lang="en-US" dirty="0" err="1" smtClean="0"/>
              <a:t>nhiên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dirty="0" smtClean="0"/>
              <a:t> </a:t>
            </a:r>
            <a:r>
              <a:rPr lang="en-US" dirty="0" err="1" smtClean="0"/>
              <a:t>gì</a:t>
            </a:r>
            <a:r>
              <a:rPr lang="en-US" dirty="0" smtClean="0"/>
              <a:t>?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lý</a:t>
            </a:r>
            <a:r>
              <a:rPr lang="en-US" dirty="0" smtClean="0"/>
              <a:t> do.</a:t>
            </a:r>
          </a:p>
          <a:p>
            <a:r>
              <a:rPr lang="en-US" dirty="0" err="1" smtClean="0"/>
              <a:t>Để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thể</a:t>
            </a:r>
            <a:r>
              <a:rPr lang="en-US" dirty="0" smtClean="0"/>
              <a:t> </a:t>
            </a:r>
            <a:r>
              <a:rPr lang="en-US" dirty="0" err="1" smtClean="0"/>
              <a:t>chứa</a:t>
            </a:r>
            <a:r>
              <a:rPr lang="en-US" dirty="0" smtClean="0"/>
              <a:t> object, class </a:t>
            </a:r>
            <a:r>
              <a:rPr lang="en-US" dirty="0" err="1" smtClean="0"/>
              <a:t>của</a:t>
            </a:r>
            <a:r>
              <a:rPr lang="en-US" dirty="0" smtClean="0"/>
              <a:t> object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cần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khai</a:t>
            </a:r>
            <a:r>
              <a:rPr lang="en-US" dirty="0" smtClean="0"/>
              <a:t> </a:t>
            </a:r>
            <a:r>
              <a:rPr lang="en-US" dirty="0" err="1" smtClean="0"/>
              <a:t>báo</a:t>
            </a:r>
            <a:r>
              <a:rPr lang="en-US" dirty="0" smtClean="0"/>
              <a:t> </a:t>
            </a:r>
            <a:r>
              <a:rPr lang="en-US" dirty="0" err="1" smtClean="0"/>
              <a:t>thế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vẽ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tuỳ</a:t>
            </a:r>
            <a:r>
              <a:rPr lang="en-US" dirty="0" smtClean="0"/>
              <a:t> ý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đó</a:t>
            </a:r>
            <a:r>
              <a:rPr lang="en-US" dirty="0" smtClean="0"/>
              <a:t> </a:t>
            </a:r>
            <a:r>
              <a:rPr lang="en-US" dirty="0" err="1" smtClean="0"/>
              <a:t>giải</a:t>
            </a:r>
            <a:r>
              <a:rPr lang="en-US" dirty="0" smtClean="0"/>
              <a:t> </a:t>
            </a:r>
            <a:r>
              <a:rPr lang="en-US" dirty="0" err="1" smtClean="0"/>
              <a:t>thích</a:t>
            </a:r>
            <a:r>
              <a:rPr lang="en-US" dirty="0" smtClean="0"/>
              <a:t> </a:t>
            </a:r>
            <a:r>
              <a:rPr lang="en-US" dirty="0" err="1" smtClean="0"/>
              <a:t>việc</a:t>
            </a:r>
            <a:r>
              <a:rPr lang="en-US" dirty="0" smtClean="0"/>
              <a:t> </a:t>
            </a:r>
            <a:r>
              <a:rPr lang="en-US" dirty="0" err="1" smtClean="0"/>
              <a:t>thêm</a:t>
            </a:r>
            <a:r>
              <a:rPr lang="en-US" dirty="0" smtClean="0"/>
              <a:t> </a:t>
            </a:r>
            <a:r>
              <a:rPr lang="en-US" dirty="0" err="1" smtClean="0"/>
              <a:t>một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mới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này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viết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vở</a:t>
            </a:r>
            <a:r>
              <a:rPr lang="en-US" dirty="0" smtClean="0"/>
              <a:t> 16 </a:t>
            </a:r>
            <a:r>
              <a:rPr lang="en-US" dirty="0" err="1" smtClean="0"/>
              <a:t>thao</a:t>
            </a:r>
            <a:r>
              <a:rPr lang="en-US" dirty="0" smtClean="0"/>
              <a:t> </a:t>
            </a:r>
            <a:r>
              <a:rPr lang="en-US" dirty="0" err="1" smtClean="0"/>
              <a:t>tác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trên</a:t>
            </a:r>
            <a:r>
              <a:rPr lang="en-US" dirty="0" smtClean="0"/>
              <a:t> 4 </a:t>
            </a:r>
            <a:r>
              <a:rPr lang="en-US" dirty="0" err="1" smtClean="0"/>
              <a:t>bài</a:t>
            </a:r>
            <a:r>
              <a:rPr lang="en-US" dirty="0" smtClean="0"/>
              <a:t> </a:t>
            </a:r>
            <a:r>
              <a:rPr lang="en-US" dirty="0" err="1" smtClean="0"/>
              <a:t>thí</a:t>
            </a:r>
            <a:r>
              <a:rPr lang="en-US" dirty="0" smtClean="0"/>
              <a:t> </a:t>
            </a:r>
            <a:r>
              <a:rPr lang="en-US" dirty="0" err="1" smtClean="0"/>
              <a:t>dụ</a:t>
            </a:r>
            <a:r>
              <a:rPr lang="en-US" dirty="0" smtClean="0"/>
              <a:t> </a:t>
            </a:r>
            <a:r>
              <a:rPr lang="en-US" dirty="0" err="1" smtClean="0"/>
              <a:t>trong</a:t>
            </a:r>
            <a:r>
              <a:rPr lang="en-US" dirty="0" smtClean="0"/>
              <a:t> slide </a:t>
            </a:r>
            <a:r>
              <a:rPr lang="en-US" dirty="0" err="1" smtClean="0"/>
              <a:t>này</a:t>
            </a:r>
            <a:r>
              <a:rPr lang="en-US" dirty="0" smtClean="0"/>
              <a:t> </a:t>
            </a:r>
            <a:r>
              <a:rPr lang="en-US" dirty="0" err="1" smtClean="0"/>
              <a:t>và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:  3 5 7 9 2 4 6 8 1.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</a:t>
            </a:r>
            <a:r>
              <a:rPr lang="en-US" dirty="0" err="1" smtClean="0"/>
              <a:t>xoá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4, </a:t>
            </a:r>
            <a:r>
              <a:rPr lang="en-US" dirty="0" err="1" smtClean="0"/>
              <a:t>nút</a:t>
            </a:r>
            <a:r>
              <a:rPr lang="en-US" dirty="0" smtClean="0"/>
              <a:t> 3 </a:t>
            </a:r>
            <a:r>
              <a:rPr lang="en-US" dirty="0" err="1" smtClean="0"/>
              <a:t>là</a:t>
            </a:r>
            <a:r>
              <a:rPr lang="en-US" dirty="0" smtClean="0"/>
              <a:t> con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nào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so </a:t>
            </a:r>
            <a:r>
              <a:rPr lang="en-US" dirty="0" err="1" smtClean="0"/>
              <a:t>sánh</a:t>
            </a:r>
            <a:r>
              <a:rPr lang="en-US" dirty="0" smtClean="0"/>
              <a:t> </a:t>
            </a:r>
            <a:r>
              <a:rPr lang="en-US" dirty="0" err="1" smtClean="0"/>
              <a:t>phải</a:t>
            </a:r>
            <a:r>
              <a:rPr lang="en-US" dirty="0" smtClean="0"/>
              <a:t> </a:t>
            </a:r>
            <a:r>
              <a:rPr lang="en-US" dirty="0" err="1" smtClean="0"/>
              <a:t>tiến</a:t>
            </a:r>
            <a:r>
              <a:rPr lang="en-US" dirty="0" smtClean="0"/>
              <a:t> </a:t>
            </a:r>
            <a:r>
              <a:rPr lang="en-US" dirty="0" err="1" smtClean="0"/>
              <a:t>hành</a:t>
            </a:r>
            <a:r>
              <a:rPr lang="en-US" dirty="0" smtClean="0"/>
              <a:t> </a:t>
            </a:r>
            <a:r>
              <a:rPr lang="en-US" dirty="0" err="1" smtClean="0"/>
              <a:t>khi</a:t>
            </a:r>
            <a:r>
              <a:rPr lang="en-US" dirty="0" smtClean="0"/>
              <a:t>  </a:t>
            </a:r>
            <a:r>
              <a:rPr lang="en-US" dirty="0" err="1" smtClean="0"/>
              <a:t>tìm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12. 3 5 7 9 2 4 6 8 1.</a:t>
            </a:r>
          </a:p>
          <a:p>
            <a:r>
              <a:rPr lang="en-US" dirty="0" err="1" smtClean="0"/>
              <a:t>Giả</a:t>
            </a:r>
            <a:r>
              <a:rPr lang="en-US" dirty="0" smtClean="0"/>
              <a:t> </a:t>
            </a:r>
            <a:r>
              <a:rPr lang="en-US" dirty="0" err="1" smtClean="0"/>
              <a:t>sử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gốc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</a:t>
            </a:r>
            <a:r>
              <a:rPr lang="en-US" dirty="0" err="1" smtClean="0"/>
              <a:t>nhị</a:t>
            </a:r>
            <a:r>
              <a:rPr lang="en-US" dirty="0" smtClean="0"/>
              <a:t> </a:t>
            </a:r>
            <a:r>
              <a:rPr lang="en-US" dirty="0" err="1" smtClean="0"/>
              <a:t>phân</a:t>
            </a:r>
            <a:r>
              <a:rPr lang="en-US" dirty="0" smtClean="0"/>
              <a:t> </a:t>
            </a:r>
            <a:r>
              <a:rPr lang="en-US" dirty="0" err="1" smtClean="0"/>
              <a:t>có</a:t>
            </a:r>
            <a:r>
              <a:rPr lang="en-US" dirty="0" smtClean="0"/>
              <a:t> </a:t>
            </a:r>
            <a:r>
              <a:rPr lang="en-US" dirty="0" err="1" smtClean="0"/>
              <a:t>mức</a:t>
            </a:r>
            <a:r>
              <a:rPr lang="en-US" dirty="0" smtClean="0"/>
              <a:t> 1. </a:t>
            </a:r>
            <a:r>
              <a:rPr lang="en-US" dirty="0" err="1" smtClean="0"/>
              <a:t>Hỏi</a:t>
            </a:r>
            <a:r>
              <a:rPr lang="en-US" dirty="0" smtClean="0"/>
              <a:t> </a:t>
            </a:r>
            <a:r>
              <a:rPr lang="en-US" dirty="0" err="1" smtClean="0"/>
              <a:t>số</a:t>
            </a:r>
            <a:r>
              <a:rPr lang="en-US" dirty="0" smtClean="0"/>
              <a:t> </a:t>
            </a:r>
            <a:r>
              <a:rPr lang="en-US" dirty="0" err="1" smtClean="0"/>
              <a:t>nút</a:t>
            </a:r>
            <a:r>
              <a:rPr lang="en-US" dirty="0" smtClean="0"/>
              <a:t> </a:t>
            </a:r>
            <a:r>
              <a:rPr lang="en-US" dirty="0" err="1" smtClean="0"/>
              <a:t>tối</a:t>
            </a:r>
            <a:r>
              <a:rPr lang="en-US" dirty="0" smtClean="0"/>
              <a:t> </a:t>
            </a:r>
            <a:r>
              <a:rPr lang="en-US" dirty="0" err="1" smtClean="0"/>
              <a:t>đa</a:t>
            </a:r>
            <a:r>
              <a:rPr lang="en-US" dirty="0" smtClean="0"/>
              <a:t> ở </a:t>
            </a:r>
            <a:r>
              <a:rPr lang="en-US" dirty="0" err="1" smtClean="0"/>
              <a:t>mức</a:t>
            </a:r>
            <a:r>
              <a:rPr lang="en-US" dirty="0" smtClean="0"/>
              <a:t> 10. </a:t>
            </a:r>
          </a:p>
          <a:p>
            <a:r>
              <a:rPr lang="en-US" dirty="0" err="1" smtClean="0"/>
              <a:t>Các</a:t>
            </a:r>
            <a:r>
              <a:rPr lang="en-US" dirty="0" smtClean="0"/>
              <a:t> </a:t>
            </a:r>
            <a:r>
              <a:rPr lang="en-US" dirty="0" err="1" smtClean="0"/>
              <a:t>trị</a:t>
            </a:r>
            <a:r>
              <a:rPr lang="en-US" dirty="0" smtClean="0"/>
              <a:t> </a:t>
            </a: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được</a:t>
            </a:r>
            <a:r>
              <a:rPr lang="en-US" dirty="0" smtClean="0"/>
              <a:t> </a:t>
            </a:r>
            <a:r>
              <a:rPr lang="en-US" dirty="0" err="1" smtClean="0"/>
              <a:t>đưa</a:t>
            </a:r>
            <a:r>
              <a:rPr lang="en-US" dirty="0" smtClean="0"/>
              <a:t> </a:t>
            </a:r>
            <a:r>
              <a:rPr lang="en-US" dirty="0" err="1" smtClean="0"/>
              <a:t>vào</a:t>
            </a:r>
            <a:r>
              <a:rPr lang="en-US" dirty="0" smtClean="0"/>
              <a:t> </a:t>
            </a:r>
            <a:r>
              <a:rPr lang="en-US" dirty="0" err="1" smtClean="0"/>
              <a:t>cây</a:t>
            </a:r>
            <a:r>
              <a:rPr lang="en-US" dirty="0" smtClean="0"/>
              <a:t> BST </a:t>
            </a:r>
            <a:r>
              <a:rPr lang="en-US" dirty="0" err="1" smtClean="0"/>
              <a:t>trống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thư</a:t>
            </a:r>
            <a:r>
              <a:rPr lang="en-US" dirty="0" smtClean="0"/>
              <a:t> </a:t>
            </a:r>
            <a:r>
              <a:rPr lang="en-US" dirty="0" err="1" smtClean="0"/>
              <a:t>tự</a:t>
            </a:r>
            <a:r>
              <a:rPr lang="en-US" dirty="0" smtClean="0"/>
              <a:t> 3 5 7 9 2 4 6 8 1. </a:t>
            </a:r>
            <a:r>
              <a:rPr lang="en-US" dirty="0" err="1" smtClean="0"/>
              <a:t>Hãy</a:t>
            </a:r>
            <a:r>
              <a:rPr lang="en-US" dirty="0" smtClean="0"/>
              <a:t> </a:t>
            </a:r>
            <a:r>
              <a:rPr lang="en-US" dirty="0" err="1" smtClean="0"/>
              <a:t>cho</a:t>
            </a:r>
            <a:r>
              <a:rPr lang="en-US" dirty="0" smtClean="0"/>
              <a:t> </a:t>
            </a:r>
            <a:r>
              <a:rPr lang="en-US" dirty="0" err="1" smtClean="0"/>
              <a:t>biết</a:t>
            </a:r>
            <a:r>
              <a:rPr lang="en-US" dirty="0" smtClean="0"/>
              <a:t> </a:t>
            </a:r>
            <a:r>
              <a:rPr lang="en-US" dirty="0" err="1" smtClean="0"/>
              <a:t>kết</a:t>
            </a:r>
            <a:r>
              <a:rPr lang="en-US" dirty="0" smtClean="0"/>
              <a:t> </a:t>
            </a:r>
            <a:r>
              <a:rPr lang="en-US" dirty="0" err="1" smtClean="0"/>
              <a:t>quả</a:t>
            </a:r>
            <a:r>
              <a:rPr lang="en-US" dirty="0" smtClean="0"/>
              <a:t> </a:t>
            </a:r>
            <a:r>
              <a:rPr lang="en-US" dirty="0" err="1" smtClean="0"/>
              <a:t>của</a:t>
            </a:r>
            <a:r>
              <a:rPr lang="en-US" dirty="0" smtClean="0"/>
              <a:t> </a:t>
            </a:r>
            <a:r>
              <a:rPr lang="en-US" dirty="0" err="1" smtClean="0"/>
              <a:t>phép</a:t>
            </a:r>
            <a:r>
              <a:rPr lang="en-US" dirty="0" smtClean="0"/>
              <a:t> </a:t>
            </a:r>
            <a:r>
              <a:rPr lang="en-US" dirty="0" err="1" smtClean="0"/>
              <a:t>duyệt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chiều</a:t>
            </a:r>
            <a:r>
              <a:rPr lang="en-US" dirty="0" smtClean="0"/>
              <a:t> </a:t>
            </a:r>
            <a:r>
              <a:rPr lang="en-US" dirty="0" err="1" smtClean="0"/>
              <a:t>rộng</a:t>
            </a:r>
            <a:r>
              <a:rPr lang="en-US" dirty="0" smtClean="0"/>
              <a:t>.</a:t>
            </a:r>
          </a:p>
          <a:p>
            <a:endParaRPr lang="en-US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54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14600"/>
            <a:ext cx="8229600" cy="1143000"/>
          </a:xfrm>
        </p:spPr>
        <p:txBody>
          <a:bodyPr>
            <a:normAutofit/>
          </a:bodyPr>
          <a:lstStyle/>
          <a:p>
            <a:r>
              <a:rPr lang="en-US" smtClean="0"/>
              <a:t>Next part: Balanced BST and </a:t>
            </a:r>
            <a:br>
              <a:rPr lang="en-US" smtClean="0"/>
            </a:br>
            <a:r>
              <a:rPr lang="en-US" smtClean="0"/>
              <a:t>Heap Structure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 </a:t>
            </a:r>
            <a:fld id="{0AEDEB2A-EB67-4CBF-8C4A-234CD959EE50}" type="slidenum">
              <a:rPr lang="en-US" smtClean="0"/>
              <a:pPr>
                <a:defRPr/>
              </a:pPr>
              <a:t>55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BST: Introduction …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47800"/>
            <a:ext cx="8458200" cy="35052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rgbClr val="FFFF00"/>
                </a:solidFill>
              </a:rPr>
              <a:t>Order of User-defined Objects</a:t>
            </a:r>
            <a:r>
              <a:rPr lang="en-US" dirty="0" smtClean="0"/>
              <a:t>: </a:t>
            </a:r>
          </a:p>
          <a:p>
            <a:pPr lvl="1"/>
            <a:r>
              <a:rPr lang="en-US" dirty="0" smtClean="0"/>
              <a:t>Programmer must define a comparison method. This method must return an integer.</a:t>
            </a:r>
          </a:p>
          <a:p>
            <a:pPr lvl="1"/>
            <a:r>
              <a:rPr lang="en-US" dirty="0" smtClean="0"/>
              <a:t>In Java, the default comparison is declared in the interface </a:t>
            </a:r>
            <a:r>
              <a:rPr lang="en-US" dirty="0" err="1" smtClean="0"/>
              <a:t>java.lang.</a:t>
            </a:r>
            <a:r>
              <a:rPr lang="en-US" dirty="0" err="1" smtClean="0">
                <a:solidFill>
                  <a:srgbClr val="FFFF00"/>
                </a:solidFill>
              </a:rPr>
              <a:t>Comparable</a:t>
            </a:r>
            <a:r>
              <a:rPr lang="en-US" dirty="0" smtClean="0">
                <a:solidFill>
                  <a:srgbClr val="FFFF00"/>
                </a:solidFill>
              </a:rPr>
              <a:t>, </a:t>
            </a:r>
            <a:r>
              <a:rPr lang="en-US" dirty="0" smtClean="0"/>
              <a:t>method: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err="1" smtClean="0">
                <a:solidFill>
                  <a:srgbClr val="FFFF00"/>
                </a:solidFill>
              </a:rPr>
              <a:t>compareTo</a:t>
            </a:r>
            <a:r>
              <a:rPr lang="en-US" dirty="0" smtClean="0">
                <a:solidFill>
                  <a:srgbClr val="FFFF00"/>
                </a:solidFill>
              </a:rPr>
              <a:t>(Object </a:t>
            </a:r>
            <a:r>
              <a:rPr lang="en-US" dirty="0" err="1" smtClean="0">
                <a:solidFill>
                  <a:srgbClr val="FFFF00"/>
                </a:solidFill>
              </a:rPr>
              <a:t>obj</a:t>
            </a:r>
            <a:r>
              <a:rPr lang="en-US" dirty="0" smtClean="0">
                <a:solidFill>
                  <a:srgbClr val="FFFF00"/>
                </a:solidFill>
              </a:rPr>
              <a:t>)</a:t>
            </a:r>
          </a:p>
          <a:p>
            <a:pPr lvl="1"/>
            <a:r>
              <a:rPr lang="en-US" dirty="0" smtClean="0"/>
              <a:t>In Java, we can also use the interface </a:t>
            </a:r>
            <a:r>
              <a:rPr lang="en-US" dirty="0" smtClean="0">
                <a:solidFill>
                  <a:srgbClr val="FFFF00"/>
                </a:solidFill>
              </a:rPr>
              <a:t>Comparator, </a:t>
            </a:r>
            <a:r>
              <a:rPr lang="en-US" dirty="0" smtClean="0"/>
              <a:t>method: </a:t>
            </a:r>
          </a:p>
          <a:p>
            <a:pPr lvl="1">
              <a:buNone/>
            </a:pPr>
            <a:r>
              <a:rPr lang="en-US" dirty="0" smtClean="0">
                <a:solidFill>
                  <a:srgbClr val="FFFF00"/>
                </a:solidFill>
              </a:rPr>
              <a:t>                              </a:t>
            </a:r>
            <a:r>
              <a:rPr lang="en-US" dirty="0" err="1" smtClean="0">
                <a:solidFill>
                  <a:srgbClr val="FFFF00"/>
                </a:solidFill>
              </a:rPr>
              <a:t>int</a:t>
            </a:r>
            <a:r>
              <a:rPr lang="en-US" dirty="0" smtClean="0">
                <a:solidFill>
                  <a:srgbClr val="FFFF00"/>
                </a:solidFill>
              </a:rPr>
              <a:t> </a:t>
            </a:r>
            <a:r>
              <a:rPr lang="en-US" i="1" dirty="0" smtClean="0">
                <a:solidFill>
                  <a:srgbClr val="FFFF00"/>
                </a:solidFill>
              </a:rPr>
              <a:t>Compare </a:t>
            </a:r>
            <a:r>
              <a:rPr lang="en-US" dirty="0" smtClean="0">
                <a:solidFill>
                  <a:srgbClr val="FFFF00"/>
                </a:solidFill>
              </a:rPr>
              <a:t>(Object obj1, Object obj2)</a:t>
            </a:r>
            <a:endParaRPr lang="en-US" dirty="0" smtClean="0">
              <a:sym typeface="Wingdings" pitchFamily="2" charset="2"/>
            </a:endParaRPr>
          </a:p>
          <a:p>
            <a:pPr lvl="1">
              <a:buNone/>
            </a:pPr>
            <a:endParaRPr lang="en-US" dirty="0" smtClean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6</a:t>
            </a:fld>
            <a:endParaRPr kumimoji="0"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Trees, Part 2: BST Trees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BST’s Properties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600201"/>
            <a:ext cx="2133600" cy="167639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Minimum value is put at the leftmost position of the tree.</a:t>
            </a:r>
          </a:p>
        </p:txBody>
      </p:sp>
      <p:sp>
        <p:nvSpPr>
          <p:cNvPr id="5" name="Rectangle 4"/>
          <p:cNvSpPr/>
          <p:nvPr/>
        </p:nvSpPr>
        <p:spPr>
          <a:xfrm>
            <a:off x="533400" y="4198203"/>
            <a:ext cx="8077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Searching operation will not need to traverse all nodes but a path will be chosen ( searching x= 7)</a:t>
            </a:r>
            <a:endParaRPr lang="en-US" sz="2000" dirty="0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219200" y="4876800"/>
            <a:ext cx="6934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rgbClr val="FFFF00"/>
                </a:solidFill>
              </a:rPr>
              <a:t>Complexity of these operations are improved.</a:t>
            </a:r>
            <a:endParaRPr lang="en-US" sz="2400" dirty="0">
              <a:solidFill>
                <a:srgbClr val="FFFF00"/>
              </a:solidFill>
            </a:endParaRPr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7</a:t>
            </a:fld>
            <a:endParaRPr kumimoji="0"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Trees, Part 2: BST Trees</a:t>
            </a:r>
            <a:endParaRPr lang="en-US"/>
          </a:p>
        </p:txBody>
      </p:sp>
      <p:sp>
        <p:nvSpPr>
          <p:cNvPr id="54" name="Content Placeholder 2"/>
          <p:cNvSpPr txBox="1">
            <a:spLocks/>
          </p:cNvSpPr>
          <p:nvPr/>
        </p:nvSpPr>
        <p:spPr>
          <a:xfrm>
            <a:off x="6781800" y="1600201"/>
            <a:ext cx="2209800" cy="2514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tabLst/>
              <a:defRPr/>
            </a:pPr>
            <a:r>
              <a:rPr kumimoji="0" lang="en-US" sz="2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Maximum values is put at the rightmost position of the tree.</a:t>
            </a:r>
          </a:p>
        </p:txBody>
      </p:sp>
      <p:grpSp>
        <p:nvGrpSpPr>
          <p:cNvPr id="63" name="Group 62"/>
          <p:cNvGrpSpPr/>
          <p:nvPr/>
        </p:nvGrpSpPr>
        <p:grpSpPr>
          <a:xfrm>
            <a:off x="2514600" y="1219200"/>
            <a:ext cx="3886200" cy="2743200"/>
            <a:chOff x="2514600" y="1219200"/>
            <a:chExt cx="3886200" cy="2743200"/>
          </a:xfrm>
        </p:grpSpPr>
        <p:grpSp>
          <p:nvGrpSpPr>
            <p:cNvPr id="53" name="Group 52"/>
            <p:cNvGrpSpPr/>
            <p:nvPr/>
          </p:nvGrpSpPr>
          <p:grpSpPr>
            <a:xfrm>
              <a:off x="2514600" y="1219200"/>
              <a:ext cx="3886200" cy="2743200"/>
              <a:chOff x="3276600" y="1219200"/>
              <a:chExt cx="3886200" cy="2743200"/>
            </a:xfrm>
          </p:grpSpPr>
          <p:sp>
            <p:nvSpPr>
              <p:cNvPr id="16" name="Oval 15"/>
              <p:cNvSpPr/>
              <p:nvPr/>
            </p:nvSpPr>
            <p:spPr>
              <a:xfrm>
                <a:off x="4724400" y="1219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5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7" name="Oval 16"/>
              <p:cNvSpPr/>
              <p:nvPr/>
            </p:nvSpPr>
            <p:spPr>
              <a:xfrm>
                <a:off x="3810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b="1" dirty="0" smtClean="0">
                    <a:latin typeface="Times New Roman" pitchFamily="18" charset="0"/>
                    <a:cs typeface="Times New Roman" pitchFamily="18" charset="0"/>
                  </a:rPr>
                  <a:t>2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19" name="Oval 18"/>
              <p:cNvSpPr/>
              <p:nvPr/>
            </p:nvSpPr>
            <p:spPr>
              <a:xfrm>
                <a:off x="5715000" y="19050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8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0" name="Oval 19"/>
              <p:cNvSpPr/>
              <p:nvPr/>
            </p:nvSpPr>
            <p:spPr>
              <a:xfrm>
                <a:off x="32766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1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1" name="Oval 20"/>
              <p:cNvSpPr/>
              <p:nvPr/>
            </p:nvSpPr>
            <p:spPr>
              <a:xfrm>
                <a:off x="41910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3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2" name="Oval 21"/>
              <p:cNvSpPr/>
              <p:nvPr/>
            </p:nvSpPr>
            <p:spPr>
              <a:xfrm>
                <a:off x="52578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6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3" name="Oval 22"/>
              <p:cNvSpPr/>
              <p:nvPr/>
            </p:nvSpPr>
            <p:spPr>
              <a:xfrm>
                <a:off x="6172200" y="2743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9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4" name="Oval 23"/>
              <p:cNvSpPr/>
              <p:nvPr/>
            </p:nvSpPr>
            <p:spPr>
              <a:xfrm>
                <a:off x="44958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4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5" name="Oval 24"/>
              <p:cNvSpPr/>
              <p:nvPr/>
            </p:nvSpPr>
            <p:spPr>
              <a:xfrm>
                <a:off x="55626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latin typeface="Times New Roman" pitchFamily="18" charset="0"/>
                    <a:cs typeface="Times New Roman" pitchFamily="18" charset="0"/>
                  </a:rPr>
                  <a:t>7</a:t>
                </a:r>
                <a:endParaRPr lang="en-US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sp>
            <p:nvSpPr>
              <p:cNvPr id="26" name="Oval 25"/>
              <p:cNvSpPr/>
              <p:nvPr/>
            </p:nvSpPr>
            <p:spPr>
              <a:xfrm>
                <a:off x="6629400" y="3505200"/>
                <a:ext cx="533400" cy="4572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400" dirty="0" smtClean="0">
                    <a:latin typeface="Times New Roman" pitchFamily="18" charset="0"/>
                    <a:cs typeface="Times New Roman" pitchFamily="18" charset="0"/>
                  </a:rPr>
                  <a:t>10</a:t>
                </a:r>
                <a:endParaRPr lang="en-US" sz="1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28" name="Straight Arrow Connector 27"/>
              <p:cNvCxnSpPr>
                <a:stCxn id="16" idx="3"/>
                <a:endCxn id="17" idx="7"/>
              </p:cNvCxnSpPr>
              <p:nvPr/>
            </p:nvCxnSpPr>
            <p:spPr>
              <a:xfrm flipH="1">
                <a:off x="4265285" y="1609445"/>
                <a:ext cx="5372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16" idx="5"/>
                <a:endCxn id="19" idx="1"/>
              </p:cNvCxnSpPr>
              <p:nvPr/>
            </p:nvCxnSpPr>
            <p:spPr>
              <a:xfrm>
                <a:off x="5179685" y="1609445"/>
                <a:ext cx="613430" cy="3625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stCxn id="17" idx="3"/>
                <a:endCxn id="20" idx="7"/>
              </p:cNvCxnSpPr>
              <p:nvPr/>
            </p:nvCxnSpPr>
            <p:spPr>
              <a:xfrm flipH="1">
                <a:off x="3731885" y="2295245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17" idx="5"/>
                <a:endCxn id="21" idx="0"/>
              </p:cNvCxnSpPr>
              <p:nvPr/>
            </p:nvCxnSpPr>
            <p:spPr>
              <a:xfrm>
                <a:off x="4265285" y="2295245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flipH="1">
                <a:off x="5674985" y="2286000"/>
                <a:ext cx="156230" cy="514910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/>
              <p:cNvCxnSpPr/>
              <p:nvPr/>
            </p:nvCxnSpPr>
            <p:spPr>
              <a:xfrm>
                <a:off x="6208385" y="2286000"/>
                <a:ext cx="192415" cy="4479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>
                <a:stCxn id="21" idx="5"/>
                <a:endCxn id="24" idx="0"/>
              </p:cNvCxnSpPr>
              <p:nvPr/>
            </p:nvCxnSpPr>
            <p:spPr>
              <a:xfrm>
                <a:off x="46462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/>
              <p:cNvCxnSpPr>
                <a:stCxn id="22" idx="5"/>
                <a:endCxn id="25" idx="0"/>
              </p:cNvCxnSpPr>
              <p:nvPr/>
            </p:nvCxnSpPr>
            <p:spPr>
              <a:xfrm>
                <a:off x="5713085" y="3133445"/>
                <a:ext cx="1162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>
                <a:stCxn id="23" idx="5"/>
                <a:endCxn id="26" idx="0"/>
              </p:cNvCxnSpPr>
              <p:nvPr/>
            </p:nvCxnSpPr>
            <p:spPr>
              <a:xfrm>
                <a:off x="6627485" y="3133445"/>
                <a:ext cx="268615" cy="371755"/>
              </a:xfrm>
              <a:prstGeom prst="straightConnector1">
                <a:avLst/>
              </a:prstGeom>
              <a:ln w="28575">
                <a:solidFill>
                  <a:srgbClr val="FFFF99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55" name="Straight Arrow Connector 54"/>
            <p:cNvCxnSpPr/>
            <p:nvPr/>
          </p:nvCxnSpPr>
          <p:spPr>
            <a:xfrm>
              <a:off x="4339570" y="1694890"/>
              <a:ext cx="613430" cy="36251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/>
            <p:nvPr/>
          </p:nvCxnSpPr>
          <p:spPr>
            <a:xfrm flipH="1">
              <a:off x="4800600" y="2209800"/>
              <a:ext cx="152400" cy="53340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>
              <a:off x="4876800" y="3200400"/>
              <a:ext cx="116215" cy="371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Rectangle 63"/>
          <p:cNvSpPr/>
          <p:nvPr/>
        </p:nvSpPr>
        <p:spPr>
          <a:xfrm>
            <a:off x="228600" y="5410200"/>
            <a:ext cx="86868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00"/>
                </a:solidFill>
              </a:rPr>
              <a:t>A BST is recommended to use when managing a collection of items in which search operations are frequently used</a:t>
            </a:r>
            <a:r>
              <a:rPr lang="en-US" dirty="0" smtClean="0">
                <a:solidFill>
                  <a:srgbClr val="FFFF00"/>
                </a:solidFill>
                <a:sym typeface="Wingdings" pitchFamily="2" charset="2"/>
              </a:rPr>
              <a:t> Search operation must be improved  All elements are stored in pre-defined order.</a:t>
            </a:r>
            <a:endParaRPr lang="en-US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BST: Node and Tree </a:t>
            </a:r>
            <a:br>
              <a:rPr lang="en-US" dirty="0" smtClean="0"/>
            </a:br>
            <a:r>
              <a:rPr lang="en-US" dirty="0" smtClean="0"/>
              <a:t>Basic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1"/>
            <a:ext cx="5562600" cy="2362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BinTreeNode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Object data;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left;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right;   </a:t>
            </a: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8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228600" y="38100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33925" y="1376394"/>
            <a:ext cx="3495676" cy="38814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8683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BST: Node and Tree </a:t>
            </a:r>
            <a:br>
              <a:rPr lang="en-US" dirty="0" smtClean="0"/>
            </a:br>
            <a:r>
              <a:rPr lang="en-US" dirty="0" smtClean="0"/>
              <a:t>Advanced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5562600" cy="3124199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class </a:t>
            </a:r>
            <a:r>
              <a:rPr lang="en-US" b="1" dirty="0" err="1" smtClean="0"/>
              <a:t>BinTreeNode</a:t>
            </a:r>
            <a:r>
              <a:rPr lang="en-US" dirty="0" smtClean="0"/>
              <a:t>{</a:t>
            </a:r>
          </a:p>
          <a:p>
            <a:pPr>
              <a:buNone/>
            </a:pPr>
            <a:r>
              <a:rPr lang="en-US" dirty="0" smtClean="0"/>
              <a:t>     Object data;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left; </a:t>
            </a:r>
          </a:p>
          <a:p>
            <a:pPr>
              <a:buNone/>
            </a:pPr>
            <a:r>
              <a:rPr lang="en-US" b="1" dirty="0" smtClean="0"/>
              <a:t>     </a:t>
            </a:r>
            <a:r>
              <a:rPr lang="en-US" b="1" dirty="0" err="1" smtClean="0"/>
              <a:t>BinTreeNode</a:t>
            </a:r>
            <a:r>
              <a:rPr lang="en-US" b="1" dirty="0" smtClean="0"/>
              <a:t>  right;   </a:t>
            </a:r>
          </a:p>
          <a:p>
            <a:pPr>
              <a:buNone/>
            </a:pPr>
            <a:r>
              <a:rPr lang="en-US" dirty="0" smtClean="0">
                <a:solidFill>
                  <a:srgbClr val="0000CC"/>
                </a:solidFill>
              </a:rPr>
              <a:t>     </a:t>
            </a:r>
            <a:r>
              <a:rPr lang="en-US" b="1" dirty="0" err="1" smtClean="0">
                <a:solidFill>
                  <a:srgbClr val="FFC000"/>
                </a:solidFill>
              </a:rPr>
              <a:t>BinTreeNode</a:t>
            </a:r>
            <a:r>
              <a:rPr lang="en-US" b="1" dirty="0" smtClean="0">
                <a:solidFill>
                  <a:srgbClr val="FFC000"/>
                </a:solidFill>
              </a:rPr>
              <a:t>  father; </a:t>
            </a:r>
            <a:r>
              <a:rPr lang="en-US" sz="1800" b="1" dirty="0" smtClean="0">
                <a:solidFill>
                  <a:srgbClr val="FFFF00"/>
                </a:solidFill>
              </a:rPr>
              <a:t>// additive data </a:t>
            </a:r>
            <a:endParaRPr lang="en-US" b="1" dirty="0" smtClean="0">
              <a:solidFill>
                <a:srgbClr val="FFFF00"/>
              </a:solidFill>
            </a:endParaRPr>
          </a:p>
          <a:p>
            <a:pPr>
              <a:buNone/>
            </a:pPr>
            <a:r>
              <a:rPr lang="en-US" dirty="0" smtClean="0"/>
              <a:t>}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09600" y="3276600"/>
            <a:ext cx="4419600" cy="838200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b="1" i="1" u="sng" dirty="0" smtClean="0">
                <a:solidFill>
                  <a:srgbClr val="FFFF00"/>
                </a:solidFill>
              </a:rPr>
              <a:t>Implementation view</a:t>
            </a:r>
            <a:r>
              <a:rPr lang="en-US" b="1" dirty="0" smtClean="0">
                <a:solidFill>
                  <a:srgbClr val="FFFF00"/>
                </a:solidFill>
              </a:rPr>
              <a:t>: More memory  accepted, higher performance gained in operations </a:t>
            </a:r>
            <a:endParaRPr lang="en-US" b="1" dirty="0">
              <a:solidFill>
                <a:srgbClr val="FFFF00"/>
              </a:solidFill>
            </a:endParaRP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943600" y="1329382"/>
            <a:ext cx="2857500" cy="31664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2AED99-7FB4-404E-8A97-64753DCE42EC}" type="slidenum">
              <a:rPr kumimoji="0" lang="en-US" smtClean="0"/>
              <a:pPr/>
              <a:t>9</a:t>
            </a:fld>
            <a:endParaRPr kumimoji="0"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 smtClean="0"/>
              <a:t>Trees, Part 2: BST Trees</a:t>
            </a:r>
            <a:endParaRPr kumimoji="0" lang="en-US"/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304800" y="4419600"/>
            <a:ext cx="3886200" cy="144780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class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BST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{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US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BinTreeNode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root</a:t>
            </a:r>
            <a:r>
              <a:rPr kumimoji="0" lang="en-US" sz="2400" b="0" i="0" u="none" strike="noStrike" kern="1200" cap="none" spc="0" normalizeH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 null;</a:t>
            </a:r>
          </a:p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}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784</TotalTime>
  <Words>2383</Words>
  <Application>Microsoft Office PowerPoint</Application>
  <PresentationFormat>On-screen Show (4:3)</PresentationFormat>
  <Paragraphs>409</Paragraphs>
  <Slides>55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56" baseType="lpstr">
      <vt:lpstr>Flow</vt:lpstr>
      <vt:lpstr>Trees-Part 2  Binary Search Trees</vt:lpstr>
      <vt:lpstr>Learning outcomes of this part</vt:lpstr>
      <vt:lpstr>Contents</vt:lpstr>
      <vt:lpstr>Binary Search Tree: Introduction</vt:lpstr>
      <vt:lpstr>BST: Introduction …</vt:lpstr>
      <vt:lpstr>BST: Introduction …</vt:lpstr>
      <vt:lpstr>BST’s Properties</vt:lpstr>
      <vt:lpstr>BST: Node and Tree  Basic Structures</vt:lpstr>
      <vt:lpstr>BST: Node and Tree  Advanced Structures</vt:lpstr>
      <vt:lpstr>Algorithms on BSTs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Alg.: Deleting </vt:lpstr>
      <vt:lpstr>Alg.: Deleting </vt:lpstr>
      <vt:lpstr>Alg. :Removing a node by Merging</vt:lpstr>
      <vt:lpstr>Alg. :Removing a node by Merging</vt:lpstr>
      <vt:lpstr>Alg.: Deleting</vt:lpstr>
      <vt:lpstr>Alg.: Deleting</vt:lpstr>
      <vt:lpstr>Delete a node by copying</vt:lpstr>
      <vt:lpstr>Delete a node by copying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BST- Demo 01</vt:lpstr>
      <vt:lpstr>Evaluating BSTs: Advantages</vt:lpstr>
      <vt:lpstr>Evaluating BSTs: Disadvantages</vt:lpstr>
      <vt:lpstr>Evaluating BSTs</vt:lpstr>
      <vt:lpstr>Summary: All LOs are met.</vt:lpstr>
      <vt:lpstr>Ôn tập- Viết vào vở</vt:lpstr>
      <vt:lpstr>Next part: Balanced BST and  Heap Structure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Azure</dc:creator>
  <cp:lastModifiedBy>Azure</cp:lastModifiedBy>
  <cp:revision>71</cp:revision>
  <dcterms:created xsi:type="dcterms:W3CDTF">2021-11-26T02:00:25Z</dcterms:created>
  <dcterms:modified xsi:type="dcterms:W3CDTF">2022-03-30T03:15:47Z</dcterms:modified>
</cp:coreProperties>
</file>