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316" r:id="rId6"/>
    <p:sldId id="322" r:id="rId7"/>
    <p:sldId id="323" r:id="rId8"/>
    <p:sldId id="325" r:id="rId9"/>
    <p:sldId id="321" r:id="rId10"/>
    <p:sldId id="326" r:id="rId11"/>
    <p:sldId id="328" r:id="rId12"/>
    <p:sldId id="327" r:id="rId13"/>
    <p:sldId id="329" r:id="rId14"/>
    <p:sldId id="330" r:id="rId15"/>
    <p:sldId id="331" r:id="rId16"/>
    <p:sldId id="332" r:id="rId17"/>
    <p:sldId id="272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273" r:id="rId27"/>
    <p:sldId id="350" r:id="rId28"/>
    <p:sldId id="320" r:id="rId29"/>
    <p:sldId id="33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5" r:id="rId40"/>
    <p:sldId id="338" r:id="rId41"/>
    <p:sldId id="296" r:id="rId42"/>
    <p:sldId id="297" r:id="rId43"/>
    <p:sldId id="298" r:id="rId44"/>
    <p:sldId id="299" r:id="rId45"/>
    <p:sldId id="339" r:id="rId46"/>
    <p:sldId id="340" r:id="rId47"/>
    <p:sldId id="306" r:id="rId48"/>
    <p:sldId id="300" r:id="rId49"/>
    <p:sldId id="307" r:id="rId50"/>
    <p:sldId id="310" r:id="rId51"/>
    <p:sldId id="341" r:id="rId52"/>
    <p:sldId id="314" r:id="rId53"/>
    <p:sldId id="315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FF0066"/>
    <a:srgbClr val="FFFF99"/>
    <a:srgbClr val="FFFFCC"/>
    <a:srgbClr val="008000"/>
    <a:srgbClr val="FF33CC"/>
    <a:srgbClr val="AC8300"/>
    <a:srgbClr val="0000CC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90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60EC7-1251-4C39-946B-D215D54219C1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D8B6A-0FFC-4A01-8448-AC68D6A8A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B126-37B4-4F36-A736-D6B53646EA3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4A32F-BB7E-4DF1-8547-C133E5442CC8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3832-F98E-414E-BF39-9A2233234C4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3A4ED-52D2-4B21-97F7-2A0F5D14FD7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09600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177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E37E-86F8-4C72-B8CF-5D959D59AE2D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50E63-2626-4BCF-89B9-A6B03C3BEC13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AA20-87FC-46F2-99D0-9C394153A027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0AB81-CFCC-45F8-A275-EE1AD0D1A2FC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0C63A-A36D-48FB-911E-C3DF3AAAA684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1EC2D-B2EC-4ED1-94F4-408B9255EFF9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83C3-55DB-4DA4-B6EE-43E4456D3ED0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86832-ABFB-4F87-8673-6A380DF99B83}" type="datetime1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blipFill>
            <a:blip r:embed="rId13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F6A7EC24-1D34-415D-B112-07BD299E6CE5}" type="datetime1">
              <a:rPr lang="en-US" smtClean="0"/>
              <a:pPr/>
              <a:t>3/31/2022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Trees, Part 3: Balanced BSTs and Heaps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4" cstate="print"/>
          <a:stretch>
            <a:fillRect/>
          </a:stretch>
        </p:blipFill>
        <p:spPr bwMode="auto">
          <a:xfrm>
            <a:off x="0" y="23502"/>
            <a:ext cx="1133476" cy="13480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Trees-Part 3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Balanced BST &amp; Heaps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657600"/>
            <a:ext cx="39338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3: Balanced BSTs and Heaps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Create a balanced BST from an array</a:t>
            </a:r>
            <a:endParaRPr lang="en-US" sz="2400" b="1" dirty="0">
              <a:solidFill>
                <a:srgbClr val="FFFF99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4" y="1371600"/>
            <a:ext cx="6391276" cy="5148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6629400" y="1371600"/>
            <a:ext cx="2362200" cy="4648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indent="-457200">
              <a:buAutoNum type="arabicParenBoth"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Sort array 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 O(n</a:t>
            </a:r>
            <a:r>
              <a:rPr lang="en-US" sz="2000" baseline="30000" dirty="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) if basic sorting is used.</a:t>
            </a:r>
          </a:p>
          <a:p>
            <a:pPr marL="457200" indent="-457200">
              <a:defRPr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292100" indent="-292100"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(2) Loop adding the middle element of each group to the tree </a:t>
            </a:r>
          </a:p>
          <a:p>
            <a:pPr marL="292100" indent="-292100">
              <a:buFont typeface="Wingdings"/>
              <a:buChar char="à"/>
              <a:defRPr/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O(n* O(height))</a:t>
            </a:r>
          </a:p>
          <a:p>
            <a:pPr marL="292100" indent="-292100">
              <a:buFont typeface="Wingdings"/>
              <a:buChar char="à"/>
              <a:defRPr/>
            </a:pP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O(nlog</a:t>
            </a:r>
            <a:r>
              <a:rPr lang="en-US" sz="2000" baseline="-25000" dirty="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lang="en-US" sz="2000" dirty="0" smtClean="0">
                <a:solidFill>
                  <a:schemeClr val="tx1"/>
                </a:solidFill>
                <a:sym typeface="Wingdings" pitchFamily="2" charset="2"/>
              </a:rPr>
              <a:t>(n))</a:t>
            </a:r>
          </a:p>
          <a:p>
            <a:pPr marL="292100" indent="-292100">
              <a:defRPr/>
            </a:pPr>
            <a:endParaRPr lang="en-US" sz="2000" dirty="0" smtClean="0">
              <a:solidFill>
                <a:schemeClr val="tx1"/>
              </a:solidFill>
              <a:sym typeface="Wingdings" pitchFamily="2" charset="2"/>
            </a:endParaRPr>
          </a:p>
          <a:p>
            <a:pPr marL="292100" indent="-292100">
              <a:defRPr/>
            </a:pP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Summary:</a:t>
            </a:r>
          </a:p>
          <a:p>
            <a:pPr marL="292100" indent="-292100">
              <a:defRPr/>
            </a:pP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     O(n</a:t>
            </a:r>
            <a:r>
              <a:rPr lang="en-US" sz="2000" b="1" baseline="30000" dirty="0" smtClean="0">
                <a:solidFill>
                  <a:schemeClr val="tx1"/>
                </a:solidFill>
                <a:sym typeface="Wingdings" pitchFamily="2" charset="2"/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  <a:sym typeface="Wingdings" pitchFamily="2" charset="2"/>
              </a:rPr>
              <a:t>) </a:t>
            </a:r>
            <a:r>
              <a:rPr lang="en-US" sz="1100" b="1" dirty="0" smtClean="0">
                <a:solidFill>
                  <a:schemeClr val="tx1"/>
                </a:solidFill>
                <a:sym typeface="Wingdings" pitchFamily="2" charset="2"/>
              </a:rPr>
              <a:t>Adding principle</a:t>
            </a:r>
            <a:endParaRPr lang="en-US" sz="1100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096000" y="1752600"/>
            <a:ext cx="6096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248400" y="35814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Create a balanced BST from an array</a:t>
            </a:r>
            <a:endParaRPr lang="en-US" sz="2400" b="1" dirty="0">
              <a:solidFill>
                <a:srgbClr val="FFFF99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06880"/>
            <a:ext cx="8229600" cy="4617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Recursive Algorithm</a:t>
            </a:r>
            <a:r>
              <a:rPr lang="en-US" dirty="0" smtClean="0"/>
              <a:t>: Add the middle from position </a:t>
            </a:r>
            <a:r>
              <a:rPr lang="en-US" dirty="0" err="1" smtClean="0"/>
              <a:t>i</a:t>
            </a:r>
            <a:r>
              <a:rPr lang="en-US" dirty="0" smtClean="0"/>
              <a:t> to j of the ordered array a[] to the tree.</a:t>
            </a:r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addMid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j, </a:t>
            </a:r>
            <a:r>
              <a:rPr lang="en-US" dirty="0" err="1" smtClean="0"/>
              <a:t>int</a:t>
            </a:r>
            <a:r>
              <a:rPr lang="en-US" dirty="0" smtClean="0"/>
              <a:t> a[]){</a:t>
            </a:r>
          </a:p>
          <a:p>
            <a:pPr>
              <a:buNone/>
            </a:pPr>
            <a:r>
              <a:rPr lang="en-US" dirty="0" smtClean="0"/>
              <a:t>    if (</a:t>
            </a:r>
            <a:r>
              <a:rPr lang="en-US" dirty="0" err="1" smtClean="0"/>
              <a:t>i</a:t>
            </a:r>
            <a:r>
              <a:rPr lang="en-US" dirty="0" smtClean="0"/>
              <a:t>&lt;=j){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mid= (</a:t>
            </a:r>
            <a:r>
              <a:rPr lang="en-US" dirty="0" err="1" smtClean="0"/>
              <a:t>i+j</a:t>
            </a:r>
            <a:r>
              <a:rPr lang="en-US" dirty="0" smtClean="0"/>
              <a:t>)/2;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tree.add</a:t>
            </a:r>
            <a:r>
              <a:rPr lang="en-US" dirty="0" smtClean="0"/>
              <a:t> (a[mid]);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addMid</a:t>
            </a:r>
            <a:r>
              <a:rPr lang="en-US" dirty="0" smtClean="0"/>
              <a:t> (</a:t>
            </a:r>
            <a:r>
              <a:rPr lang="en-US" dirty="0" err="1" smtClean="0"/>
              <a:t>i</a:t>
            </a:r>
            <a:r>
              <a:rPr lang="en-US" dirty="0" smtClean="0"/>
              <a:t>, mid-1, a);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addMid</a:t>
            </a:r>
            <a:r>
              <a:rPr lang="en-US" dirty="0" smtClean="0"/>
              <a:t> (mid+1, j, a); </a:t>
            </a:r>
          </a:p>
          <a:p>
            <a:pPr>
              <a:buNone/>
            </a:pPr>
            <a:r>
              <a:rPr lang="en-US" dirty="0" smtClean="0"/>
              <a:t>    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95800" y="3733800"/>
            <a:ext cx="4191000" cy="156966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void add (</a:t>
            </a: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a[], </a:t>
            </a:r>
            <a:r>
              <a:rPr lang="en-US" sz="2400" dirty="0" err="1" smtClean="0">
                <a:solidFill>
                  <a:srgbClr val="FFFF00"/>
                </a:solidFill>
              </a:rPr>
              <a:t>int</a:t>
            </a:r>
            <a:r>
              <a:rPr lang="en-US" sz="2400" dirty="0" smtClean="0">
                <a:solidFill>
                  <a:srgbClr val="FFFF00"/>
                </a:solidFill>
              </a:rPr>
              <a:t> n){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    </a:t>
            </a:r>
            <a:r>
              <a:rPr lang="en-US" sz="2400" dirty="0" err="1" smtClean="0">
                <a:solidFill>
                  <a:srgbClr val="FFFF00"/>
                </a:solidFill>
              </a:rPr>
              <a:t>addMid</a:t>
            </a:r>
            <a:r>
              <a:rPr lang="en-US" sz="2400" dirty="0" smtClean="0">
                <a:solidFill>
                  <a:srgbClr val="FFFF00"/>
                </a:solidFill>
              </a:rPr>
              <a:t> (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0, n-1, a</a:t>
            </a:r>
            <a:r>
              <a:rPr lang="en-US" sz="2400" dirty="0" smtClean="0">
                <a:solidFill>
                  <a:srgbClr val="FFFF00"/>
                </a:solidFill>
              </a:rPr>
              <a:t>);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    }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}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438400"/>
            <a:ext cx="36671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Balance a BST: DSW Algorithm</a:t>
            </a:r>
            <a:endParaRPr lang="en-US" sz="2400" b="1" dirty="0">
              <a:solidFill>
                <a:srgbClr val="FFFF99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400"/>
          </a:xfrm>
        </p:spPr>
        <p:txBody>
          <a:bodyPr>
            <a:normAutofit lnSpcReduction="10000"/>
          </a:bodyPr>
          <a:lstStyle/>
          <a:p>
            <a:pPr>
              <a:buNone/>
              <a:tabLst>
                <a:tab pos="688975" algn="l"/>
              </a:tabLst>
            </a:pPr>
            <a:r>
              <a:rPr lang="en-US" sz="2800" b="1" u="sng" dirty="0" smtClean="0">
                <a:solidFill>
                  <a:srgbClr val="FF0000"/>
                </a:solidFill>
              </a:rPr>
              <a:t>Basic simple Algorithm</a:t>
            </a:r>
            <a:r>
              <a:rPr lang="en-US" sz="2800" dirty="0" smtClean="0"/>
              <a:t> </a:t>
            </a:r>
          </a:p>
          <a:p>
            <a:pPr marL="463550" indent="-463550"/>
            <a:r>
              <a:rPr lang="en-US" b="1" dirty="0" smtClean="0"/>
              <a:t>Step 1</a:t>
            </a:r>
            <a:r>
              <a:rPr lang="en-US" dirty="0" smtClean="0"/>
              <a:t>: Traverse the tree for copying nodes’ data to an array </a:t>
            </a:r>
            <a:r>
              <a:rPr lang="en-US" dirty="0" smtClean="0">
                <a:sym typeface="Wingdings" pitchFamily="2" charset="2"/>
              </a:rPr>
              <a:t> O(n)  Extra memory block is needed (memory x 2)</a:t>
            </a:r>
          </a:p>
          <a:p>
            <a:pPr marL="463550" indent="-463550"/>
            <a:r>
              <a:rPr lang="en-US" b="1" dirty="0" smtClean="0">
                <a:sym typeface="Wingdings" pitchFamily="2" charset="2"/>
              </a:rPr>
              <a:t>Step 2</a:t>
            </a:r>
            <a:r>
              <a:rPr lang="en-US" dirty="0" smtClean="0">
                <a:sym typeface="Wingdings" pitchFamily="2" charset="2"/>
              </a:rPr>
              <a:t>: Clearing the given tree  System-level cost</a:t>
            </a:r>
          </a:p>
          <a:p>
            <a:pPr marL="463550" indent="-463550"/>
            <a:r>
              <a:rPr lang="en-US" b="1" dirty="0" smtClean="0">
                <a:sym typeface="Wingdings" pitchFamily="2" charset="2"/>
              </a:rPr>
              <a:t>Step 3</a:t>
            </a:r>
            <a:r>
              <a:rPr lang="en-US" dirty="0" smtClean="0">
                <a:sym typeface="Wingdings" pitchFamily="2" charset="2"/>
              </a:rPr>
              <a:t>: Sorting the array O(n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 or  O(</a:t>
            </a:r>
            <a:r>
              <a:rPr lang="en-US" dirty="0" err="1" smtClean="0">
                <a:sym typeface="Wingdings" pitchFamily="2" charset="2"/>
              </a:rPr>
              <a:t>nlogn</a:t>
            </a:r>
            <a:r>
              <a:rPr lang="en-US" dirty="0" smtClean="0">
                <a:sym typeface="Wingdings" pitchFamily="2" charset="2"/>
              </a:rPr>
              <a:t>).</a:t>
            </a:r>
          </a:p>
          <a:p>
            <a:pPr marL="463550" indent="-463550"/>
            <a:r>
              <a:rPr lang="en-US" b="1" dirty="0" smtClean="0">
                <a:sym typeface="Wingdings" pitchFamily="2" charset="2"/>
              </a:rPr>
              <a:t>Step 4</a:t>
            </a:r>
            <a:r>
              <a:rPr lang="en-US" dirty="0" smtClean="0">
                <a:sym typeface="Wingdings" pitchFamily="2" charset="2"/>
              </a:rPr>
              <a:t>: Create a new balanced BST using introduced basic simple algorithm </a:t>
            </a:r>
          </a:p>
          <a:p>
            <a:pPr marL="463550" indent="-463550"/>
            <a:r>
              <a:rPr lang="en-US" dirty="0" smtClean="0">
                <a:sym typeface="Wingdings" pitchFamily="2" charset="2"/>
              </a:rPr>
              <a:t> O(n</a:t>
            </a:r>
            <a:r>
              <a:rPr lang="en-US" baseline="30000" dirty="0" smtClean="0">
                <a:sym typeface="Wingdings" pitchFamily="2" charset="2"/>
              </a:rPr>
              <a:t>2</a:t>
            </a:r>
            <a:r>
              <a:rPr lang="en-US" dirty="0" smtClean="0">
                <a:sym typeface="Wingdings" pitchFamily="2" charset="2"/>
              </a:rPr>
              <a:t>) or O(</a:t>
            </a:r>
            <a:r>
              <a:rPr lang="en-US" dirty="0" err="1" smtClean="0">
                <a:sym typeface="Wingdings" pitchFamily="2" charset="2"/>
              </a:rPr>
              <a:t>nlogn</a:t>
            </a:r>
            <a:r>
              <a:rPr lang="en-US" dirty="0" smtClean="0">
                <a:sym typeface="Wingdings" pitchFamily="2" charset="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3080"/>
            <a:ext cx="8229600" cy="4236720"/>
          </a:xfrm>
        </p:spPr>
        <p:txBody>
          <a:bodyPr>
            <a:normAutofit/>
          </a:bodyPr>
          <a:lstStyle/>
          <a:p>
            <a:pPr>
              <a:tabLst>
                <a:tab pos="688975" algn="l"/>
              </a:tabLst>
            </a:pPr>
            <a:r>
              <a:rPr lang="en-US" dirty="0" smtClean="0"/>
              <a:t>Colin </a:t>
            </a:r>
            <a:r>
              <a:rPr lang="en-US" b="1" dirty="0" smtClean="0">
                <a:solidFill>
                  <a:srgbClr val="FFFF00"/>
                </a:solidFill>
              </a:rPr>
              <a:t>D</a:t>
            </a:r>
            <a:r>
              <a:rPr lang="en-US" dirty="0" smtClean="0"/>
              <a:t>ay, Quentin F. </a:t>
            </a:r>
            <a:r>
              <a:rPr lang="en-US" b="1" dirty="0" smtClean="0">
                <a:solidFill>
                  <a:srgbClr val="FFFF00"/>
                </a:solidFill>
              </a:rPr>
              <a:t>S</a:t>
            </a:r>
            <a:r>
              <a:rPr lang="en-US" dirty="0" smtClean="0"/>
              <a:t>tout, Bette </a:t>
            </a:r>
            <a:r>
              <a:rPr lang="en-US" dirty="0" err="1" smtClean="0"/>
              <a:t>L.</a:t>
            </a:r>
            <a:r>
              <a:rPr lang="en-US" b="1" dirty="0" err="1" smtClean="0">
                <a:solidFill>
                  <a:srgbClr val="FFFF00"/>
                </a:solidFill>
              </a:rPr>
              <a:t>W</a:t>
            </a:r>
            <a:r>
              <a:rPr lang="en-US" dirty="0" err="1" smtClean="0"/>
              <a:t>arren</a:t>
            </a:r>
            <a:r>
              <a:rPr lang="en-US" dirty="0" smtClean="0"/>
              <a:t> introduced this algorithm which will transform a BST to balanced BST based on </a:t>
            </a:r>
            <a:r>
              <a:rPr lang="en-US" b="1" u="sng" dirty="0" smtClean="0"/>
              <a:t>rotations with NO EXTRA MEMORY BLOCK </a:t>
            </a:r>
            <a:endParaRPr lang="en-US" dirty="0" smtClean="0"/>
          </a:p>
          <a:p>
            <a:pPr>
              <a:tabLst>
                <a:tab pos="688975" algn="l"/>
              </a:tabLst>
            </a:pPr>
            <a:r>
              <a:rPr lang="en-US" dirty="0" smtClean="0"/>
              <a:t>There are two types of rotation, left and right, which are symmetrical to one another</a:t>
            </a:r>
          </a:p>
          <a:p>
            <a:pPr>
              <a:tabLst>
                <a:tab pos="688975" algn="l"/>
              </a:tabLst>
            </a:pPr>
            <a:r>
              <a:rPr lang="en-US" b="1" dirty="0" smtClean="0"/>
              <a:t>Step 1</a:t>
            </a:r>
            <a:r>
              <a:rPr lang="en-US" dirty="0" smtClean="0"/>
              <a:t>: Creating a backbone using right rotations to transform a BST to right-degraded BST </a:t>
            </a:r>
            <a:r>
              <a:rPr lang="en-US" dirty="0" smtClean="0">
                <a:sym typeface="Wingdings" pitchFamily="2" charset="2"/>
              </a:rPr>
              <a:t> O(n)</a:t>
            </a:r>
            <a:endParaRPr lang="en-US" dirty="0" smtClean="0"/>
          </a:p>
          <a:p>
            <a:pPr>
              <a:tabLst>
                <a:tab pos="688975" algn="l"/>
              </a:tabLst>
            </a:pPr>
            <a:r>
              <a:rPr lang="en-US" b="1" dirty="0" smtClean="0"/>
              <a:t>Step 2</a:t>
            </a:r>
            <a:r>
              <a:rPr lang="en-US" dirty="0" smtClean="0"/>
              <a:t>: </a:t>
            </a:r>
            <a:r>
              <a:rPr lang="en-US" dirty="0" smtClean="0">
                <a:sym typeface="Wingdings" pitchFamily="2" charset="2"/>
              </a:rPr>
              <a:t>Creating balanced tree u</a:t>
            </a:r>
            <a:r>
              <a:rPr lang="en-US" dirty="0" smtClean="0"/>
              <a:t>sing left rotations to transform it to balanced BST </a:t>
            </a:r>
            <a:r>
              <a:rPr lang="en-US" dirty="0" smtClean="0">
                <a:sym typeface="Wingdings" pitchFamily="2" charset="2"/>
              </a:rPr>
              <a:t> O(n)</a:t>
            </a:r>
          </a:p>
          <a:p>
            <a:pPr>
              <a:buNone/>
              <a:tabLst>
                <a:tab pos="688975" algn="l"/>
              </a:tabLst>
            </a:pP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Summary: Complexity of O(n)</a:t>
            </a: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Balance a BST: The DSW Algorithm</a:t>
            </a:r>
            <a:endParaRPr lang="en-US" sz="24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9" y="2514600"/>
            <a:ext cx="7986712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1188720"/>
          </a:xfrm>
        </p:spPr>
        <p:txBody>
          <a:bodyPr>
            <a:normAutofit/>
          </a:bodyPr>
          <a:lstStyle/>
          <a:p>
            <a:pPr>
              <a:tabLst>
                <a:tab pos="68897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Step 1: Creating a backbone using right rotations</a:t>
            </a:r>
          </a:p>
          <a:p>
            <a:pPr marL="0" indent="0">
              <a:buNone/>
            </a:pPr>
            <a:r>
              <a:rPr lang="en-US" sz="2000" dirty="0" smtClean="0"/>
              <a:t>From the root, right rotating all left children to make the backbone (full right-degraded BST)  </a:t>
            </a:r>
            <a:r>
              <a:rPr lang="en-US" sz="2000" dirty="0" smtClean="0">
                <a:sym typeface="Wingdings" pitchFamily="2" charset="2"/>
              </a:rPr>
              <a:t> O(n)</a:t>
            </a:r>
            <a:endParaRPr lang="en-US" sz="2000" dirty="0" smtClean="0"/>
          </a:p>
          <a:p>
            <a:pPr>
              <a:buNone/>
              <a:tabLst>
                <a:tab pos="688975" algn="l"/>
              </a:tabLst>
            </a:pP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Balance a BST: The DSW Algorithm</a:t>
            </a:r>
            <a:endParaRPr lang="en-US" sz="2400" b="1" dirty="0">
              <a:solidFill>
                <a:srgbClr val="FFFF99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6096000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CC"/>
                </a:solidFill>
              </a:rPr>
              <a:t>Father node is the center of rotation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"/>
          </a:xfrm>
        </p:spPr>
        <p:txBody>
          <a:bodyPr>
            <a:normAutofit/>
          </a:bodyPr>
          <a:lstStyle/>
          <a:p>
            <a:pPr>
              <a:tabLst>
                <a:tab pos="688975" algn="l"/>
              </a:tabLst>
            </a:pPr>
            <a:r>
              <a:rPr lang="en-US" dirty="0" smtClean="0">
                <a:solidFill>
                  <a:srgbClr val="FFFF00"/>
                </a:solidFill>
              </a:rPr>
              <a:t>Step 2: Creating balanced BST using left rotations: O(n)</a:t>
            </a:r>
          </a:p>
          <a:p>
            <a:pPr>
              <a:buNone/>
              <a:tabLst>
                <a:tab pos="688975" algn="l"/>
              </a:tabLst>
            </a:pP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6324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Balance a BST: The DSW Algorithm</a:t>
            </a:r>
            <a:endParaRPr lang="en-US" sz="2400" b="1" dirty="0">
              <a:solidFill>
                <a:srgbClr val="FFFF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28600" y="1828800"/>
            <a:ext cx="8672513" cy="4562475"/>
            <a:chOff x="228600" y="2143125"/>
            <a:chExt cx="8672513" cy="456247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2888" y="2143125"/>
              <a:ext cx="8658225" cy="4562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Freeform 10"/>
            <p:cNvSpPr/>
            <p:nvPr/>
          </p:nvSpPr>
          <p:spPr>
            <a:xfrm>
              <a:off x="228600" y="2619375"/>
              <a:ext cx="260350" cy="438150"/>
            </a:xfrm>
            <a:custGeom>
              <a:avLst/>
              <a:gdLst>
                <a:gd name="connsiteX0" fmla="*/ 260350 w 260350"/>
                <a:gd name="connsiteY0" fmla="*/ 0 h 438150"/>
                <a:gd name="connsiteX1" fmla="*/ 31750 w 260350"/>
                <a:gd name="connsiteY1" fmla="*/ 190500 h 438150"/>
                <a:gd name="connsiteX2" fmla="*/ 69850 w 2603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350" h="438150">
                  <a:moveTo>
                    <a:pt x="260350" y="0"/>
                  </a:moveTo>
                  <a:cubicBezTo>
                    <a:pt x="161925" y="58737"/>
                    <a:pt x="63500" y="117475"/>
                    <a:pt x="31750" y="190500"/>
                  </a:cubicBezTo>
                  <a:cubicBezTo>
                    <a:pt x="0" y="263525"/>
                    <a:pt x="34925" y="350837"/>
                    <a:pt x="69850" y="438150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501650" y="3371850"/>
              <a:ext cx="260350" cy="438150"/>
            </a:xfrm>
            <a:custGeom>
              <a:avLst/>
              <a:gdLst>
                <a:gd name="connsiteX0" fmla="*/ 260350 w 260350"/>
                <a:gd name="connsiteY0" fmla="*/ 0 h 438150"/>
                <a:gd name="connsiteX1" fmla="*/ 31750 w 260350"/>
                <a:gd name="connsiteY1" fmla="*/ 190500 h 438150"/>
                <a:gd name="connsiteX2" fmla="*/ 69850 w 2603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350" h="438150">
                  <a:moveTo>
                    <a:pt x="260350" y="0"/>
                  </a:moveTo>
                  <a:cubicBezTo>
                    <a:pt x="161925" y="58737"/>
                    <a:pt x="63500" y="117475"/>
                    <a:pt x="31750" y="190500"/>
                  </a:cubicBezTo>
                  <a:cubicBezTo>
                    <a:pt x="0" y="263525"/>
                    <a:pt x="34925" y="350837"/>
                    <a:pt x="69850" y="438150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711450" y="2362200"/>
              <a:ext cx="260350" cy="438150"/>
            </a:xfrm>
            <a:custGeom>
              <a:avLst/>
              <a:gdLst>
                <a:gd name="connsiteX0" fmla="*/ 260350 w 260350"/>
                <a:gd name="connsiteY0" fmla="*/ 0 h 438150"/>
                <a:gd name="connsiteX1" fmla="*/ 31750 w 260350"/>
                <a:gd name="connsiteY1" fmla="*/ 190500 h 438150"/>
                <a:gd name="connsiteX2" fmla="*/ 69850 w 260350"/>
                <a:gd name="connsiteY2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0350" h="438150">
                  <a:moveTo>
                    <a:pt x="260350" y="0"/>
                  </a:moveTo>
                  <a:cubicBezTo>
                    <a:pt x="161925" y="58737"/>
                    <a:pt x="63500" y="117475"/>
                    <a:pt x="31750" y="190500"/>
                  </a:cubicBezTo>
                  <a:cubicBezTo>
                    <a:pt x="0" y="263525"/>
                    <a:pt x="34925" y="350837"/>
                    <a:pt x="69850" y="438150"/>
                  </a:cubicBezTo>
                </a:path>
              </a:pathLst>
            </a:custGeom>
            <a:ln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90800" y="6117193"/>
              <a:ext cx="48006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0000CC"/>
                  </a:solidFill>
                </a:rPr>
                <a:t>Right child node is the center of rotation</a:t>
              </a:r>
              <a:endParaRPr lang="en-US" dirty="0">
                <a:solidFill>
                  <a:srgbClr val="0000CC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800600" y="4514671"/>
            <a:ext cx="403860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Perfect Balanced BST (height=3)having 7 nodes. The above tree has 2 extra nodes. Extra nodes are put to the left sub-tree.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638800" y="3733800"/>
            <a:ext cx="1752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The DSW Algorithm – Right/ Left Rotations</a:t>
            </a:r>
            <a:endParaRPr lang="en-US" sz="2400" b="1" dirty="0">
              <a:solidFill>
                <a:srgbClr val="FFFF99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3000" y="6019800"/>
            <a:ext cx="2590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FF99"/>
                </a:solidFill>
              </a:rPr>
              <a:t>Right rotation</a:t>
            </a:r>
            <a:endParaRPr lang="en-US" sz="2000" b="1" dirty="0">
              <a:solidFill>
                <a:srgbClr val="FFFF99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62600" y="5965448"/>
            <a:ext cx="259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tabLst>
                <a:tab pos="688975" algn="l"/>
              </a:tabLst>
            </a:pPr>
            <a:r>
              <a:rPr lang="en-US" sz="2000" b="1" u="sng" dirty="0" smtClean="0">
                <a:solidFill>
                  <a:srgbClr val="FFFF99"/>
                </a:solidFill>
              </a:rPr>
              <a:t>Left rotation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04800" y="1447800"/>
            <a:ext cx="73152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688975" algn="l"/>
              </a:tabLst>
            </a:pPr>
            <a:r>
              <a:rPr lang="en-US" sz="2400" b="1" u="sng" dirty="0" err="1">
                <a:solidFill>
                  <a:srgbClr val="FFFF99"/>
                </a:solidFill>
                <a:latin typeface="Courier New" pitchFamily="49" charset="0"/>
              </a:rPr>
              <a:t>rotateRight</a:t>
            </a:r>
            <a:r>
              <a:rPr lang="en-US" dirty="0">
                <a:solidFill>
                  <a:srgbClr val="FFFF99"/>
                </a:solidFill>
                <a:latin typeface="Courier New" pitchFamily="49" charset="0"/>
              </a:rPr>
              <a:t> (</a:t>
            </a:r>
            <a:r>
              <a:rPr lang="en-US" dirty="0" err="1">
                <a:solidFill>
                  <a:srgbClr val="FFFF99"/>
                </a:solidFill>
                <a:latin typeface="Courier New" pitchFamily="49" charset="0"/>
              </a:rPr>
              <a:t>Gr</a:t>
            </a:r>
            <a:r>
              <a:rPr lang="en-US" dirty="0">
                <a:solidFill>
                  <a:srgbClr val="FFFF99"/>
                </a:solidFill>
                <a:latin typeface="Courier New" pitchFamily="49" charset="0"/>
              </a:rPr>
              <a:t>, Par, Ch)</a:t>
            </a:r>
          </a:p>
          <a:p>
            <a:pPr>
              <a:tabLst>
                <a:tab pos="688975" algn="l"/>
              </a:tabLst>
            </a:pP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	if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</a:rPr>
              <a:t>Par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is not the root of the tree   </a:t>
            </a:r>
            <a:r>
              <a:rPr lang="en-US" i="1" dirty="0" smtClean="0">
                <a:solidFill>
                  <a:schemeClr val="bg1"/>
                </a:solidFill>
              </a:rPr>
              <a:t>//  </a:t>
            </a:r>
            <a:r>
              <a:rPr lang="en-US" i="1" dirty="0">
                <a:solidFill>
                  <a:schemeClr val="bg1"/>
                </a:solidFill>
              </a:rPr>
              <a:t>i.e., if </a:t>
            </a:r>
            <a:r>
              <a:rPr lang="en-US" i="1" dirty="0" err="1">
                <a:solidFill>
                  <a:schemeClr val="bg1"/>
                </a:solidFill>
                <a:latin typeface="Courier New" pitchFamily="49" charset="0"/>
              </a:rPr>
              <a:t>Gr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is not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null</a:t>
            </a:r>
          </a:p>
          <a:p>
            <a:pPr>
              <a:tabLst>
                <a:tab pos="688975" algn="l"/>
              </a:tabLst>
            </a:pP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		  </a:t>
            </a:r>
            <a:r>
              <a:rPr lang="en-US" i="1" dirty="0" smtClean="0">
                <a:solidFill>
                  <a:schemeClr val="bg1"/>
                </a:solidFill>
              </a:rPr>
              <a:t>grandparent</a:t>
            </a:r>
            <a:r>
              <a:rPr lang="en-US" i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FFFF99"/>
                </a:solidFill>
                <a:latin typeface="Courier New" pitchFamily="49" charset="0"/>
              </a:rPr>
              <a:t>Gr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of child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</a:rPr>
              <a:t>Ch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becomes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</a:rPr>
              <a:t>Ch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’s </a:t>
            </a:r>
            <a:r>
              <a:rPr lang="en-US" i="1" dirty="0">
                <a:solidFill>
                  <a:schemeClr val="bg1"/>
                </a:solidFill>
              </a:rPr>
              <a:t>parent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;</a:t>
            </a:r>
          </a:p>
          <a:p>
            <a:pPr>
              <a:tabLst>
                <a:tab pos="688975" algn="l"/>
              </a:tabLst>
            </a:pP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i="1" dirty="0">
                <a:solidFill>
                  <a:schemeClr val="bg1"/>
                </a:solidFill>
              </a:rPr>
              <a:t>right </a:t>
            </a:r>
            <a:r>
              <a:rPr lang="en-US" i="1" dirty="0" err="1">
                <a:solidFill>
                  <a:schemeClr val="bg1"/>
                </a:solidFill>
              </a:rPr>
              <a:t>subtree</a:t>
            </a:r>
            <a:r>
              <a:rPr lang="en-US" i="1" dirty="0">
                <a:solidFill>
                  <a:schemeClr val="bg1"/>
                </a:solidFill>
              </a:rPr>
              <a:t> of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</a:rPr>
              <a:t>Ch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becomes left </a:t>
            </a:r>
            <a:r>
              <a:rPr lang="en-US" i="1" dirty="0" err="1">
                <a:solidFill>
                  <a:schemeClr val="bg1"/>
                </a:solidFill>
              </a:rPr>
              <a:t>subtree</a:t>
            </a:r>
            <a:r>
              <a:rPr lang="en-US" i="1" dirty="0">
                <a:solidFill>
                  <a:schemeClr val="bg1"/>
                </a:solidFill>
              </a:rPr>
              <a:t> of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</a:rPr>
              <a:t>Ch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’s </a:t>
            </a:r>
            <a:r>
              <a:rPr lang="en-US" i="1" dirty="0">
                <a:solidFill>
                  <a:schemeClr val="bg1"/>
                </a:solidFill>
              </a:rPr>
              <a:t>parent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</a:rPr>
              <a:t>Par;</a:t>
            </a:r>
          </a:p>
          <a:p>
            <a:pPr>
              <a:tabLst>
                <a:tab pos="688975" algn="l"/>
              </a:tabLst>
            </a:pP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	</a:t>
            </a:r>
            <a:r>
              <a:rPr lang="en-US" i="1" dirty="0">
                <a:solidFill>
                  <a:schemeClr val="bg1"/>
                </a:solidFill>
              </a:rPr>
              <a:t>node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FF99"/>
                </a:solidFill>
                <a:latin typeface="Courier New" pitchFamily="49" charset="0"/>
              </a:rPr>
              <a:t>Ch </a:t>
            </a:r>
            <a:r>
              <a:rPr lang="en-US" i="1" dirty="0">
                <a:solidFill>
                  <a:schemeClr val="bg1"/>
                </a:solidFill>
              </a:rPr>
              <a:t>acquires</a:t>
            </a:r>
            <a:r>
              <a:rPr lang="en-US" i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b="1" dirty="0" smtClean="0">
                <a:solidFill>
                  <a:srgbClr val="FFFF99"/>
                </a:solidFill>
                <a:latin typeface="Courier New" pitchFamily="49" charset="0"/>
              </a:rPr>
              <a:t>Par</a:t>
            </a:r>
            <a:r>
              <a:rPr lang="en-US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i="1" dirty="0">
                <a:solidFill>
                  <a:schemeClr val="bg1"/>
                </a:solidFill>
              </a:rPr>
              <a:t>as its right child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61950" y="3114675"/>
            <a:ext cx="8401050" cy="2905125"/>
            <a:chOff x="361950" y="3114675"/>
            <a:chExt cx="8401050" cy="2905125"/>
          </a:xfrm>
        </p:grpSpPr>
        <p:grpSp>
          <p:nvGrpSpPr>
            <p:cNvPr id="15" name="Group 14"/>
            <p:cNvGrpSpPr/>
            <p:nvPr/>
          </p:nvGrpSpPr>
          <p:grpSpPr>
            <a:xfrm>
              <a:off x="361950" y="3114675"/>
              <a:ext cx="8401050" cy="2905125"/>
              <a:chOff x="381000" y="3114675"/>
              <a:chExt cx="8401050" cy="2905125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381000" y="3114675"/>
                <a:ext cx="8401050" cy="2905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23" name="Oval 22"/>
              <p:cNvSpPr/>
              <p:nvPr/>
            </p:nvSpPr>
            <p:spPr>
              <a:xfrm>
                <a:off x="6324600" y="5105400"/>
                <a:ext cx="76200" cy="76200"/>
              </a:xfrm>
              <a:prstGeom prst="ellipse">
                <a:avLst/>
              </a:prstGeom>
              <a:solidFill>
                <a:srgbClr val="FF33CC"/>
              </a:solidFill>
              <a:ln>
                <a:solidFill>
                  <a:srgbClr val="FF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/>
              <p:cNvSpPr/>
              <p:nvPr/>
            </p:nvSpPr>
            <p:spPr>
              <a:xfrm flipV="1">
                <a:off x="5257800" y="4460542"/>
                <a:ext cx="457200" cy="873457"/>
              </a:xfrm>
              <a:custGeom>
                <a:avLst/>
                <a:gdLst>
                  <a:gd name="connsiteX0" fmla="*/ 325272 w 325272"/>
                  <a:gd name="connsiteY0" fmla="*/ 955343 h 955343"/>
                  <a:gd name="connsiteX1" fmla="*/ 11373 w 325272"/>
                  <a:gd name="connsiteY1" fmla="*/ 464023 h 955343"/>
                  <a:gd name="connsiteX2" fmla="*/ 257033 w 325272"/>
                  <a:gd name="connsiteY2" fmla="*/ 54591 h 955343"/>
                  <a:gd name="connsiteX3" fmla="*/ 257033 w 325272"/>
                  <a:gd name="connsiteY3" fmla="*/ 54591 h 955343"/>
                  <a:gd name="connsiteX4" fmla="*/ 297976 w 325272"/>
                  <a:gd name="connsiteY4" fmla="*/ 0 h 955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272" h="955343">
                    <a:moveTo>
                      <a:pt x="325272" y="955343"/>
                    </a:moveTo>
                    <a:cubicBezTo>
                      <a:pt x="174009" y="784745"/>
                      <a:pt x="22746" y="614148"/>
                      <a:pt x="11373" y="464023"/>
                    </a:cubicBezTo>
                    <a:cubicBezTo>
                      <a:pt x="0" y="313898"/>
                      <a:pt x="257033" y="54591"/>
                      <a:pt x="257033" y="54591"/>
                    </a:cubicBezTo>
                    <a:lnTo>
                      <a:pt x="257033" y="54591"/>
                    </a:lnTo>
                    <a:lnTo>
                      <a:pt x="297976" y="0"/>
                    </a:lnTo>
                  </a:path>
                </a:pathLst>
              </a:custGeom>
              <a:ln w="28575">
                <a:solidFill>
                  <a:srgbClr val="FF0066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Freeform 19"/>
            <p:cNvSpPr/>
            <p:nvPr/>
          </p:nvSpPr>
          <p:spPr>
            <a:xfrm>
              <a:off x="685800" y="4038600"/>
              <a:ext cx="304800" cy="726743"/>
            </a:xfrm>
            <a:custGeom>
              <a:avLst/>
              <a:gdLst>
                <a:gd name="connsiteX0" fmla="*/ 325272 w 325272"/>
                <a:gd name="connsiteY0" fmla="*/ 955343 h 955343"/>
                <a:gd name="connsiteX1" fmla="*/ 11373 w 325272"/>
                <a:gd name="connsiteY1" fmla="*/ 464023 h 955343"/>
                <a:gd name="connsiteX2" fmla="*/ 257033 w 325272"/>
                <a:gd name="connsiteY2" fmla="*/ 54591 h 955343"/>
                <a:gd name="connsiteX3" fmla="*/ 257033 w 325272"/>
                <a:gd name="connsiteY3" fmla="*/ 54591 h 955343"/>
                <a:gd name="connsiteX4" fmla="*/ 297976 w 325272"/>
                <a:gd name="connsiteY4" fmla="*/ 0 h 95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272" h="955343">
                  <a:moveTo>
                    <a:pt x="325272" y="955343"/>
                  </a:moveTo>
                  <a:cubicBezTo>
                    <a:pt x="174009" y="784745"/>
                    <a:pt x="22746" y="614148"/>
                    <a:pt x="11373" y="464023"/>
                  </a:cubicBezTo>
                  <a:cubicBezTo>
                    <a:pt x="0" y="313898"/>
                    <a:pt x="257033" y="54591"/>
                    <a:pt x="257033" y="54591"/>
                  </a:cubicBezTo>
                  <a:lnTo>
                    <a:pt x="257033" y="54591"/>
                  </a:lnTo>
                  <a:lnTo>
                    <a:pt x="297976" y="0"/>
                  </a:lnTo>
                </a:path>
              </a:pathLst>
            </a:custGeom>
            <a:ln w="28575">
              <a:solidFill>
                <a:srgbClr val="FF006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600200" y="4343400"/>
              <a:ext cx="76200" cy="76200"/>
            </a:xfrm>
            <a:prstGeom prst="ellipse">
              <a:avLst/>
            </a:prstGeom>
            <a:solidFill>
              <a:srgbClr val="FF33CC"/>
            </a:solidFill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543800" y="1868269"/>
            <a:ext cx="1447800" cy="646331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66"/>
                </a:solidFill>
              </a:rPr>
              <a:t>Update references</a:t>
            </a:r>
            <a:endParaRPr 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38600" y="1752600"/>
            <a:ext cx="4648200" cy="350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BST_Node</a:t>
            </a:r>
            <a:r>
              <a:rPr lang="en-US" sz="2400" dirty="0" smtClean="0">
                <a:solidFill>
                  <a:schemeClr val="bg1"/>
                </a:solidFill>
              </a:rPr>
              <a:t> class: Class for a node in a BST. Data in a node must be Comparable</a:t>
            </a:r>
          </a:p>
          <a:p>
            <a:pPr>
              <a:buFontTx/>
              <a:buChar char="-"/>
            </a:pPr>
            <a:r>
              <a:rPr lang="en-US" sz="2400" dirty="0" smtClean="0">
                <a:solidFill>
                  <a:schemeClr val="bg1"/>
                </a:solidFill>
              </a:rPr>
              <a:t> BST class: Class for a BST of comparable data in which the DSW algorithm is implemented.</a:t>
            </a:r>
          </a:p>
          <a:p>
            <a:pPr>
              <a:buFontTx/>
              <a:buChar char="-"/>
            </a:pPr>
            <a:r>
              <a:rPr lang="en-US" sz="2400" dirty="0" err="1" smtClean="0">
                <a:solidFill>
                  <a:schemeClr val="bg1"/>
                </a:solidFill>
              </a:rPr>
              <a:t>DSW_Tester</a:t>
            </a:r>
            <a:r>
              <a:rPr lang="en-US" sz="2400" dirty="0" smtClean="0">
                <a:solidFill>
                  <a:schemeClr val="bg1"/>
                </a:solidFill>
              </a:rPr>
              <a:t>: Class for testing the DSW algorithm.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150" y="2400300"/>
            <a:ext cx="34988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608" y="2362200"/>
            <a:ext cx="855878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705600" y="7620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FFFF00"/>
                </a:solidFill>
              </a:rPr>
              <a:t>BST_Node</a:t>
            </a:r>
            <a:r>
              <a:rPr lang="en-US" sz="2000" b="1" dirty="0" smtClean="0">
                <a:solidFill>
                  <a:srgbClr val="FFFF00"/>
                </a:solidFill>
              </a:rPr>
              <a:t>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04875"/>
            <a:ext cx="676275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Learning outcomes of this part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19600"/>
          </a:xfrm>
        </p:spPr>
        <p:txBody>
          <a:bodyPr>
            <a:noAutofit/>
          </a:bodyPr>
          <a:lstStyle/>
          <a:p>
            <a:pPr marL="1309688" indent="-1309688">
              <a:buNone/>
            </a:pPr>
            <a:r>
              <a:rPr lang="en-US" sz="3200" dirty="0" smtClean="0"/>
              <a:t>LO4.8: Define balanced BST and explain simple balancing algorithm</a:t>
            </a:r>
          </a:p>
          <a:p>
            <a:pPr marL="1309688" indent="-1309688">
              <a:buNone/>
            </a:pPr>
            <a:r>
              <a:rPr lang="en-US" sz="3200" dirty="0" smtClean="0"/>
              <a:t>LO4.9: Define AVL Tree and explain by examples the insertion and deletion operations in it.</a:t>
            </a:r>
          </a:p>
          <a:p>
            <a:pPr marL="1309688" indent="-1309688">
              <a:buNone/>
            </a:pPr>
            <a:r>
              <a:rPr lang="en-US" sz="3200" dirty="0" smtClean="0"/>
              <a:t>LO4.10: Define heap and explain its’ application.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endParaRPr lang="en-US" sz="32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672" y="1447800"/>
            <a:ext cx="882865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742" y="2743200"/>
            <a:ext cx="1404258" cy="3657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6705600" y="1981200"/>
            <a:ext cx="1219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9050" y="1467752"/>
            <a:ext cx="9163050" cy="224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524000" y="3962400"/>
            <a:ext cx="6705600" cy="2286000"/>
            <a:chOff x="1524000" y="3962400"/>
            <a:chExt cx="6705600" cy="2286000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24000" y="3962400"/>
              <a:ext cx="6705600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Freeform 9"/>
            <p:cNvSpPr/>
            <p:nvPr/>
          </p:nvSpPr>
          <p:spPr>
            <a:xfrm>
              <a:off x="1835944" y="4507696"/>
              <a:ext cx="350044" cy="792966"/>
            </a:xfrm>
            <a:custGeom>
              <a:avLst/>
              <a:gdLst>
                <a:gd name="connsiteX0" fmla="*/ 135731 w 350044"/>
                <a:gd name="connsiteY0" fmla="*/ 800100 h 800100"/>
                <a:gd name="connsiteX1" fmla="*/ 35719 w 350044"/>
                <a:gd name="connsiteY1" fmla="*/ 314325 h 800100"/>
                <a:gd name="connsiteX2" fmla="*/ 350044 w 350044"/>
                <a:gd name="connsiteY2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044" h="800100">
                  <a:moveTo>
                    <a:pt x="135731" y="800100"/>
                  </a:moveTo>
                  <a:cubicBezTo>
                    <a:pt x="67865" y="623887"/>
                    <a:pt x="0" y="447675"/>
                    <a:pt x="35719" y="314325"/>
                  </a:cubicBezTo>
                  <a:cubicBezTo>
                    <a:pt x="71438" y="180975"/>
                    <a:pt x="210741" y="90487"/>
                    <a:pt x="350044" y="0"/>
                  </a:cubicBezTo>
                </a:path>
              </a:pathLst>
            </a:cu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5288756" y="4617233"/>
              <a:ext cx="350044" cy="792966"/>
            </a:xfrm>
            <a:custGeom>
              <a:avLst/>
              <a:gdLst>
                <a:gd name="connsiteX0" fmla="*/ 135731 w 350044"/>
                <a:gd name="connsiteY0" fmla="*/ 800100 h 800100"/>
                <a:gd name="connsiteX1" fmla="*/ 35719 w 350044"/>
                <a:gd name="connsiteY1" fmla="*/ 314325 h 800100"/>
                <a:gd name="connsiteX2" fmla="*/ 350044 w 350044"/>
                <a:gd name="connsiteY2" fmla="*/ 0 h 80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0044" h="800100">
                  <a:moveTo>
                    <a:pt x="135731" y="800100"/>
                  </a:moveTo>
                  <a:cubicBezTo>
                    <a:pt x="67865" y="623887"/>
                    <a:pt x="0" y="447675"/>
                    <a:pt x="35719" y="314325"/>
                  </a:cubicBezTo>
                  <a:cubicBezTo>
                    <a:pt x="71438" y="180975"/>
                    <a:pt x="210741" y="90487"/>
                    <a:pt x="350044" y="0"/>
                  </a:cubicBezTo>
                </a:path>
              </a:pathLst>
            </a:custGeom>
            <a:ln w="381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 flipH="1">
            <a:off x="2514600" y="2438400"/>
            <a:ext cx="152400" cy="2209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38600" y="2743200"/>
            <a:ext cx="1371600" cy="1295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228725"/>
            <a:ext cx="8201025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" y="1447800"/>
            <a:ext cx="902970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3" y="3564073"/>
            <a:ext cx="8148637" cy="2836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2438400" y="2209800"/>
            <a:ext cx="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91000" y="2514600"/>
            <a:ext cx="1600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407" y="1447800"/>
            <a:ext cx="899118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 DSW Algorithm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467600" y="76200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BST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875" y="1143000"/>
            <a:ext cx="7334250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104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3- DSW Algorithm Demo...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0" y="762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FFFF00"/>
                </a:solidFill>
              </a:rPr>
              <a:t>DSW_Tester</a:t>
            </a:r>
            <a:r>
              <a:rPr lang="en-US" sz="2000" b="1" dirty="0" smtClean="0">
                <a:solidFill>
                  <a:srgbClr val="FFFF00"/>
                </a:solidFill>
              </a:rPr>
              <a:t>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50" y="1295400"/>
            <a:ext cx="86321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7010400" cy="563562"/>
          </a:xfrm>
        </p:spPr>
        <p:txBody>
          <a:bodyPr>
            <a:noAutofit/>
          </a:bodyPr>
          <a:lstStyle/>
          <a:p>
            <a:r>
              <a:rPr lang="en-US" dirty="0" smtClean="0"/>
              <a:t>3- DSW Algorithm Demo...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553200" y="7620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err="1" smtClean="0">
                <a:solidFill>
                  <a:srgbClr val="FFFF00"/>
                </a:solidFill>
              </a:rPr>
              <a:t>DSW_Tester</a:t>
            </a:r>
            <a:r>
              <a:rPr lang="en-US" sz="2000" b="1" dirty="0" smtClean="0">
                <a:solidFill>
                  <a:srgbClr val="FFFF00"/>
                </a:solidFill>
              </a:rPr>
              <a:t> class</a:t>
            </a:r>
            <a:endParaRPr lang="en-US" sz="2000" b="1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586740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Result with max =14</a:t>
            </a:r>
            <a:endParaRPr lang="en-US" sz="2000" b="1" dirty="0">
              <a:solidFill>
                <a:srgbClr val="FFFF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838200"/>
            <a:ext cx="273367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762000"/>
            <a:ext cx="11620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0" y="5848290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FF00"/>
                </a:solidFill>
              </a:rPr>
              <a:t>Result with max =29</a:t>
            </a:r>
            <a:endParaRPr lang="en-US" sz="2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924800" cy="19812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Two Soviet inventors, </a:t>
            </a:r>
            <a:r>
              <a:rPr lang="en-US" dirty="0" err="1" smtClean="0"/>
              <a:t>Georgy</a:t>
            </a:r>
            <a:r>
              <a:rPr lang="en-US" dirty="0" smtClean="0"/>
              <a:t>  </a:t>
            </a:r>
            <a:r>
              <a:rPr lang="en-US" b="1" u="sng" dirty="0" err="1" smtClean="0"/>
              <a:t>A</a:t>
            </a:r>
            <a:r>
              <a:rPr lang="en-US" dirty="0" err="1" smtClean="0"/>
              <a:t>delson-</a:t>
            </a:r>
            <a:r>
              <a:rPr lang="en-US" b="1" u="sng" dirty="0" err="1" smtClean="0"/>
              <a:t>V</a:t>
            </a:r>
            <a:r>
              <a:rPr lang="en-US" dirty="0" err="1" smtClean="0"/>
              <a:t>elsky</a:t>
            </a:r>
            <a:r>
              <a:rPr lang="en-US" dirty="0" smtClean="0"/>
              <a:t>  and </a:t>
            </a:r>
            <a:r>
              <a:rPr lang="en-US" dirty="0" err="1" smtClean="0"/>
              <a:t>Evgenii</a:t>
            </a:r>
            <a:r>
              <a:rPr lang="en-US" dirty="0" smtClean="0"/>
              <a:t> </a:t>
            </a:r>
            <a:r>
              <a:rPr lang="en-US" b="1" u="sng" dirty="0" smtClean="0"/>
              <a:t>L</a:t>
            </a:r>
            <a:r>
              <a:rPr lang="en-US" dirty="0" smtClean="0"/>
              <a:t>andis introduced a self-balancing BST in 1962.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/>
              <a:t>An </a:t>
            </a:r>
            <a:r>
              <a:rPr lang="en-US" b="1" dirty="0" smtClean="0"/>
              <a:t>AVL tree</a:t>
            </a:r>
            <a:r>
              <a:rPr lang="en-US" i="1" dirty="0" smtClean="0"/>
              <a:t> </a:t>
            </a:r>
            <a:r>
              <a:rPr lang="en-US" dirty="0" smtClean="0"/>
              <a:t>is one in which the height of the left and right </a:t>
            </a:r>
            <a:r>
              <a:rPr lang="en-US" dirty="0" err="1" smtClean="0"/>
              <a:t>subtrees</a:t>
            </a:r>
            <a:r>
              <a:rPr lang="en-US" dirty="0" smtClean="0"/>
              <a:t> of every node </a:t>
            </a:r>
            <a:r>
              <a:rPr lang="en-US" b="1" dirty="0" smtClean="0">
                <a:solidFill>
                  <a:srgbClr val="FFFF00"/>
                </a:solidFill>
              </a:rPr>
              <a:t>differ by at most one. </a:t>
            </a:r>
            <a:r>
              <a:rPr lang="en-US" b="1" dirty="0" smtClean="0">
                <a:solidFill>
                  <a:srgbClr val="FFFF00"/>
                </a:solidFill>
                <a:sym typeface="Wingdings" pitchFamily="2" charset="2"/>
              </a:rPr>
              <a:t> </a:t>
            </a:r>
            <a:r>
              <a:rPr lang="en-US" dirty="0" smtClean="0"/>
              <a:t>A </a:t>
            </a:r>
            <a:r>
              <a:rPr lang="en-US" b="1" u="sng" dirty="0" smtClean="0"/>
              <a:t>balance state </a:t>
            </a:r>
            <a:r>
              <a:rPr lang="en-US" dirty="0" smtClean="0"/>
              <a:t>is the height of the right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minus </a:t>
            </a:r>
            <a:r>
              <a:rPr lang="en-US" dirty="0" smtClean="0"/>
              <a:t>the height of the left </a:t>
            </a:r>
            <a:r>
              <a:rPr lang="en-US" dirty="0" err="1" smtClean="0"/>
              <a:t>subtree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Memory cost</a:t>
            </a: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971800"/>
            <a:ext cx="6248400" cy="339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400" y="4895671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FF00"/>
                </a:solidFill>
              </a:rPr>
              <a:t> State = Height of the right </a:t>
            </a:r>
            <a:r>
              <a:rPr lang="en-US" sz="2000" b="1" dirty="0" err="1" smtClean="0">
                <a:solidFill>
                  <a:srgbClr val="FFFF00"/>
                </a:solidFill>
              </a:rPr>
              <a:t>subtree</a:t>
            </a:r>
            <a:r>
              <a:rPr lang="en-US" sz="2000" b="1" dirty="0" smtClean="0">
                <a:solidFill>
                  <a:srgbClr val="FFFF00"/>
                </a:solidFill>
              </a:rPr>
              <a:t>  - the height of the left </a:t>
            </a:r>
            <a:r>
              <a:rPr lang="en-US" sz="2000" b="1" dirty="0" err="1" smtClean="0">
                <a:solidFill>
                  <a:srgbClr val="FFFF00"/>
                </a:solidFill>
              </a:rPr>
              <a:t>subtree</a:t>
            </a:r>
            <a:r>
              <a:rPr lang="en-US" sz="2000" b="1" dirty="0" smtClean="0">
                <a:solidFill>
                  <a:srgbClr val="FFFF00"/>
                </a:solidFill>
              </a:rPr>
              <a:t>.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0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 Add/remove operations  may cause the tree </a:t>
            </a:r>
            <a:r>
              <a:rPr lang="en-US" sz="2000" b="1" dirty="0" smtClean="0">
                <a:solidFill>
                  <a:schemeClr val="bg1"/>
                </a:solidFill>
              </a:rPr>
              <a:t>un-balanced </a:t>
            </a:r>
            <a:r>
              <a:rPr lang="en-US" sz="2000" dirty="0" smtClean="0">
                <a:solidFill>
                  <a:schemeClr val="bg1"/>
                </a:solidFill>
              </a:rPr>
              <a:t>(State of some nodes may change). In this case, the tree needs </a:t>
            </a:r>
            <a:r>
              <a:rPr lang="en-US" sz="2000" b="1" dirty="0" smtClean="0">
                <a:solidFill>
                  <a:schemeClr val="bg1"/>
                </a:solidFill>
              </a:rPr>
              <a:t>re-balance using rotations.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405984"/>
            <a:ext cx="6248400" cy="339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457200" y="1371600"/>
            <a:ext cx="16002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Node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7200" y="21336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data</a:t>
            </a:r>
            <a:endParaRPr lang="en-US" sz="2800" b="1" dirty="0"/>
          </a:p>
        </p:txBody>
      </p:sp>
      <p:sp>
        <p:nvSpPr>
          <p:cNvPr id="13" name="Rectangle 12"/>
          <p:cNvSpPr/>
          <p:nvPr/>
        </p:nvSpPr>
        <p:spPr>
          <a:xfrm>
            <a:off x="457200" y="26670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state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3200400"/>
            <a:ext cx="1600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</a:rPr>
              <a:t>left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3733800"/>
            <a:ext cx="1600200" cy="533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0000CC"/>
                </a:solidFill>
              </a:rPr>
              <a:t>right</a:t>
            </a:r>
            <a:endParaRPr lang="en-US" sz="2800" b="1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" y="1447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AVL Node structure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95600" y="38100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Check state of each node in these trees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48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 smtClean="0"/>
              <a:t>BST advantages:</a:t>
            </a:r>
          </a:p>
          <a:p>
            <a:r>
              <a:rPr lang="en-US" dirty="0" smtClean="0"/>
              <a:t>Adding, searching, removing operations have complexity of  O(tree’s height). It is less than O(number of items).</a:t>
            </a:r>
          </a:p>
          <a:p>
            <a:r>
              <a:rPr lang="en-US" dirty="0" smtClean="0"/>
              <a:t>Data in the tree are always in-order.</a:t>
            </a:r>
          </a:p>
          <a:p>
            <a:pPr>
              <a:buNone/>
            </a:pPr>
            <a:r>
              <a:rPr lang="en-US" b="1" u="sng" dirty="0" smtClean="0"/>
              <a:t>BST disadvantages</a:t>
            </a:r>
          </a:p>
          <a:p>
            <a:r>
              <a:rPr lang="en-US" dirty="0" smtClean="0"/>
              <a:t>Tree’s height depends mainly on order of data added. It means that the BST’s height can not be predicted.</a:t>
            </a:r>
          </a:p>
          <a:p>
            <a:r>
              <a:rPr lang="en-US" dirty="0" smtClean="0"/>
              <a:t>If a BST is degraded, almost of data are at one direction, operations on it have complexity of O(number of nodes)</a:t>
            </a:r>
          </a:p>
          <a:p>
            <a:pPr>
              <a:buNone/>
            </a:pPr>
            <a:r>
              <a:rPr lang="en-US" dirty="0" smtClean="0">
                <a:solidFill>
                  <a:srgbClr val="FFFF00"/>
                </a:solidFill>
              </a:rPr>
              <a:t>Perhaps, we like a complete BST  in which its height is low.  How can we make it?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524000" y="5311914"/>
            <a:ext cx="65919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Balancing a tree after insertion of a node in the right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                     </a:t>
            </a:r>
            <a:r>
              <a:rPr lang="en-US" sz="2000" b="1" dirty="0" err="1">
                <a:solidFill>
                  <a:schemeClr val="bg1"/>
                </a:solidFill>
              </a:rPr>
              <a:t>subtree</a:t>
            </a:r>
            <a:r>
              <a:rPr lang="en-US" sz="2000" b="1" dirty="0">
                <a:solidFill>
                  <a:schemeClr val="bg1"/>
                </a:solidFill>
              </a:rPr>
              <a:t> of node </a:t>
            </a:r>
            <a:r>
              <a:rPr lang="en-US" sz="2000" b="1" i="1" dirty="0">
                <a:solidFill>
                  <a:schemeClr val="bg1"/>
                </a:solidFill>
              </a:rPr>
              <a:t>Q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84667" y="2117725"/>
            <a:ext cx="8974666" cy="3063875"/>
            <a:chOff x="84667" y="1508125"/>
            <a:chExt cx="8974666" cy="306387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667" y="1524000"/>
              <a:ext cx="8974666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TextBox 6"/>
            <p:cNvSpPr txBox="1"/>
            <p:nvPr/>
          </p:nvSpPr>
          <p:spPr>
            <a:xfrm>
              <a:off x="1905000" y="19050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Add x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rot="5400000">
              <a:off x="1384816" y="2337316"/>
              <a:ext cx="1002268" cy="8763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3524250" y="1508125"/>
              <a:ext cx="1092200" cy="854075"/>
            </a:xfrm>
            <a:custGeom>
              <a:avLst/>
              <a:gdLst>
                <a:gd name="connsiteX0" fmla="*/ 971550 w 1092200"/>
                <a:gd name="connsiteY0" fmla="*/ 854075 h 854075"/>
                <a:gd name="connsiteX1" fmla="*/ 990600 w 1092200"/>
                <a:gd name="connsiteY1" fmla="*/ 301625 h 854075"/>
                <a:gd name="connsiteX2" fmla="*/ 361950 w 1092200"/>
                <a:gd name="connsiteY2" fmla="*/ 53975 h 854075"/>
                <a:gd name="connsiteX3" fmla="*/ 0 w 1092200"/>
                <a:gd name="connsiteY3" fmla="*/ 625475 h 854075"/>
                <a:gd name="connsiteX4" fmla="*/ 0 w 1092200"/>
                <a:gd name="connsiteY4" fmla="*/ 625475 h 854075"/>
                <a:gd name="connsiteX5" fmla="*/ 0 w 1092200"/>
                <a:gd name="connsiteY5" fmla="*/ 625475 h 854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2200" h="854075">
                  <a:moveTo>
                    <a:pt x="971550" y="854075"/>
                  </a:moveTo>
                  <a:cubicBezTo>
                    <a:pt x="1031875" y="644525"/>
                    <a:pt x="1092200" y="434975"/>
                    <a:pt x="990600" y="301625"/>
                  </a:cubicBezTo>
                  <a:cubicBezTo>
                    <a:pt x="889000" y="168275"/>
                    <a:pt x="527050" y="0"/>
                    <a:pt x="361950" y="53975"/>
                  </a:cubicBezTo>
                  <a:cubicBezTo>
                    <a:pt x="196850" y="107950"/>
                    <a:pt x="0" y="625475"/>
                    <a:pt x="0" y="625475"/>
                  </a:cubicBezTo>
                  <a:lnTo>
                    <a:pt x="0" y="625475"/>
                  </a:lnTo>
                  <a:lnTo>
                    <a:pt x="0" y="625475"/>
                  </a:ln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" y="15240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Rebalancing after an add: Using a single rotation</a:t>
            </a:r>
            <a:endParaRPr lang="en-US" sz="24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962400" y="5029200"/>
            <a:ext cx="487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Balancing </a:t>
            </a:r>
            <a:r>
              <a:rPr lang="en-US" b="1" dirty="0">
                <a:solidFill>
                  <a:schemeClr val="bg1"/>
                </a:solidFill>
              </a:rPr>
              <a:t>a tree after insertion of a node in the </a:t>
            </a:r>
            <a:r>
              <a:rPr lang="en-US" b="1" dirty="0" smtClean="0">
                <a:solidFill>
                  <a:schemeClr val="bg1"/>
                </a:solidFill>
              </a:rPr>
              <a:t>left </a:t>
            </a:r>
            <a:r>
              <a:rPr lang="en-US" b="1" dirty="0" err="1" smtClean="0">
                <a:solidFill>
                  <a:schemeClr val="bg1"/>
                </a:solidFill>
              </a:rPr>
              <a:t>subtree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of node </a:t>
            </a:r>
            <a:r>
              <a:rPr lang="en-US" b="1" i="1" dirty="0">
                <a:solidFill>
                  <a:schemeClr val="bg1"/>
                </a:solidFill>
              </a:rPr>
              <a:t>Q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104774" y="2133600"/>
            <a:ext cx="9039226" cy="2762574"/>
            <a:chOff x="28574" y="1752600"/>
            <a:chExt cx="9039226" cy="276257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574" y="1752600"/>
              <a:ext cx="9039226" cy="276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152400" y="3276600"/>
              <a:ext cx="381000" cy="1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3641725" y="2362200"/>
              <a:ext cx="282575" cy="628650"/>
            </a:xfrm>
            <a:custGeom>
              <a:avLst/>
              <a:gdLst>
                <a:gd name="connsiteX0" fmla="*/ 73025 w 282575"/>
                <a:gd name="connsiteY0" fmla="*/ 628650 h 628650"/>
                <a:gd name="connsiteX1" fmla="*/ 34925 w 282575"/>
                <a:gd name="connsiteY1" fmla="*/ 152400 h 628650"/>
                <a:gd name="connsiteX2" fmla="*/ 282575 w 282575"/>
                <a:gd name="connsiteY2" fmla="*/ 0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575" h="628650">
                  <a:moveTo>
                    <a:pt x="73025" y="628650"/>
                  </a:moveTo>
                  <a:cubicBezTo>
                    <a:pt x="36512" y="442912"/>
                    <a:pt x="0" y="257175"/>
                    <a:pt x="34925" y="152400"/>
                  </a:cubicBezTo>
                  <a:cubicBezTo>
                    <a:pt x="69850" y="47625"/>
                    <a:pt x="176212" y="23812"/>
                    <a:pt x="282575" y="0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5048250" y="1793875"/>
              <a:ext cx="660400" cy="454025"/>
            </a:xfrm>
            <a:custGeom>
              <a:avLst/>
              <a:gdLst>
                <a:gd name="connsiteX0" fmla="*/ 628650 w 660400"/>
                <a:gd name="connsiteY0" fmla="*/ 454025 h 454025"/>
                <a:gd name="connsiteX1" fmla="*/ 590550 w 660400"/>
                <a:gd name="connsiteY1" fmla="*/ 187325 h 454025"/>
                <a:gd name="connsiteX2" fmla="*/ 209550 w 660400"/>
                <a:gd name="connsiteY2" fmla="*/ 34925 h 454025"/>
                <a:gd name="connsiteX3" fmla="*/ 0 w 660400"/>
                <a:gd name="connsiteY3" fmla="*/ 396875 h 454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400" h="454025">
                  <a:moveTo>
                    <a:pt x="628650" y="454025"/>
                  </a:moveTo>
                  <a:cubicBezTo>
                    <a:pt x="644525" y="355600"/>
                    <a:pt x="660400" y="257175"/>
                    <a:pt x="590550" y="187325"/>
                  </a:cubicBezTo>
                  <a:cubicBezTo>
                    <a:pt x="520700" y="117475"/>
                    <a:pt x="307975" y="0"/>
                    <a:pt x="209550" y="34925"/>
                  </a:cubicBezTo>
                  <a:cubicBezTo>
                    <a:pt x="111125" y="69850"/>
                    <a:pt x="55562" y="233362"/>
                    <a:pt x="0" y="396875"/>
                  </a:cubicBezTo>
                </a:path>
              </a:pathLst>
            </a:cu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2400" y="1524000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Rebalancing after an add: Using double rotation</a:t>
            </a:r>
            <a:endParaRPr lang="en-US" sz="2400" b="1" dirty="0">
              <a:solidFill>
                <a:srgbClr val="FFFF99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52400" y="4267200"/>
            <a:ext cx="3276600" cy="1913930"/>
            <a:chOff x="152400" y="4267200"/>
            <a:chExt cx="3276600" cy="1913930"/>
          </a:xfrm>
        </p:grpSpPr>
        <p:sp>
          <p:nvSpPr>
            <p:cNvPr id="14" name="TextBox 13"/>
            <p:cNvSpPr txBox="1"/>
            <p:nvPr/>
          </p:nvSpPr>
          <p:spPr>
            <a:xfrm>
              <a:off x="152400" y="5257800"/>
              <a:ext cx="3276600" cy="923330"/>
            </a:xfrm>
            <a:prstGeom prst="rect">
              <a:avLst/>
            </a:prstGeom>
            <a:solidFill>
              <a:srgbClr val="FFFFCC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Try use a single rotation for checking whether the tree is balanced or not?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1790700" y="4267200"/>
              <a:ext cx="342900" cy="990600"/>
            </a:xfrm>
            <a:prstGeom prst="straightConnector1">
              <a:avLst/>
            </a:prstGeom>
            <a:ln w="38100">
              <a:solidFill>
                <a:srgbClr val="FF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457200" y="5311914"/>
            <a:ext cx="861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FFFFCC"/>
                </a:solidFill>
              </a:rPr>
              <a:t>An </a:t>
            </a:r>
            <a:r>
              <a:rPr lang="en-US" sz="2000" b="1" dirty="0">
                <a:solidFill>
                  <a:srgbClr val="FFFFCC"/>
                </a:solidFill>
              </a:rPr>
              <a:t>example of inserting a new node (b) in an AVL tree (a), </a:t>
            </a:r>
            <a:r>
              <a:rPr lang="en-US" sz="2000" b="1" dirty="0" smtClean="0">
                <a:solidFill>
                  <a:srgbClr val="FFFFCC"/>
                </a:solidFill>
              </a:rPr>
              <a:t>which </a:t>
            </a:r>
            <a:r>
              <a:rPr lang="en-US" sz="2000" b="1" dirty="0">
                <a:solidFill>
                  <a:srgbClr val="FFFFCC"/>
                </a:solidFill>
              </a:rPr>
              <a:t>requires one rotation (c) to restore the </a:t>
            </a:r>
            <a:r>
              <a:rPr lang="en-US" sz="2000" b="1" dirty="0" smtClean="0">
                <a:solidFill>
                  <a:srgbClr val="FFFFCC"/>
                </a:solidFill>
              </a:rPr>
              <a:t>height balance</a:t>
            </a:r>
            <a:endParaRPr lang="en-US" sz="2000" b="1" dirty="0">
              <a:solidFill>
                <a:srgbClr val="FFFFCC"/>
              </a:solidFill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-42041" y="2111514"/>
            <a:ext cx="9186041" cy="3124200"/>
            <a:chOff x="-42041" y="1905000"/>
            <a:chExt cx="9228082" cy="3048000"/>
          </a:xfrm>
        </p:grpSpPr>
        <p:pic>
          <p:nvPicPr>
            <p:cNvPr id="9218" name="Picture 7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-42041" y="1905000"/>
              <a:ext cx="9228082" cy="304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Arc 7"/>
            <p:cNvSpPr/>
            <p:nvPr/>
          </p:nvSpPr>
          <p:spPr>
            <a:xfrm>
              <a:off x="3444875" y="2789238"/>
              <a:ext cx="365125" cy="639762"/>
            </a:xfrm>
            <a:prstGeom prst="arc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n>
                  <a:solidFill>
                    <a:schemeClr val="tx1"/>
                  </a:solidFill>
                  <a:tailEnd type="arrow"/>
                </a:ln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200" y="15240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Rebalancing after an add: Using a single rotation</a:t>
            </a:r>
            <a:endParaRPr lang="en-US" sz="24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752600" y="5540514"/>
            <a:ext cx="609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CC"/>
                </a:solidFill>
              </a:rPr>
              <a:t>In </a:t>
            </a:r>
            <a:r>
              <a:rPr lang="en-US" sz="2000" b="1" dirty="0">
                <a:solidFill>
                  <a:srgbClr val="FFFFCC"/>
                </a:solidFill>
              </a:rPr>
              <a:t>an AVL tree (a) a new node is inserted </a:t>
            </a:r>
            <a:r>
              <a:rPr lang="en-US" sz="2000" b="1" dirty="0" smtClean="0">
                <a:solidFill>
                  <a:srgbClr val="FFFFCC"/>
                </a:solidFill>
              </a:rPr>
              <a:t> </a:t>
            </a:r>
          </a:p>
          <a:p>
            <a:r>
              <a:rPr lang="en-US" sz="2000" b="1" dirty="0" smtClean="0">
                <a:solidFill>
                  <a:srgbClr val="FFFFCC"/>
                </a:solidFill>
              </a:rPr>
              <a:t>(</a:t>
            </a:r>
            <a:r>
              <a:rPr lang="en-US" sz="2000" b="1" dirty="0">
                <a:solidFill>
                  <a:srgbClr val="FFFFCC"/>
                </a:solidFill>
              </a:rPr>
              <a:t>b) requiring no height adjustments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542" y="1981200"/>
            <a:ext cx="83469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1524000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99"/>
                </a:solidFill>
              </a:rPr>
              <a:t>Rebalancing:  Rotations are required only when the tree is un-balanced</a:t>
            </a:r>
            <a:endParaRPr lang="en-US" sz="20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219200" y="4948535"/>
            <a:ext cx="6934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Rebalancing </a:t>
            </a:r>
            <a:r>
              <a:rPr lang="en-US" sz="2400" dirty="0">
                <a:solidFill>
                  <a:schemeClr val="bg1"/>
                </a:solidFill>
              </a:rPr>
              <a:t>an AVL tree after deleting a node</a:t>
            </a:r>
          </a:p>
        </p:txBody>
      </p:sp>
      <p:pic>
        <p:nvPicPr>
          <p:cNvPr id="1126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2" y="2438400"/>
            <a:ext cx="8937316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6200" y="15240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Rebalancing after  a deletion: Using a single rotation</a:t>
            </a:r>
            <a:endParaRPr lang="en-US" sz="24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3581400" y="6003924"/>
            <a:ext cx="525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Rebalancing </a:t>
            </a:r>
            <a:r>
              <a:rPr lang="en-US" b="1" dirty="0">
                <a:solidFill>
                  <a:schemeClr val="bg1"/>
                </a:solidFill>
              </a:rPr>
              <a:t>an AVL tree after deleting a </a:t>
            </a:r>
            <a:r>
              <a:rPr lang="en-US" b="1" dirty="0" smtClean="0">
                <a:solidFill>
                  <a:schemeClr val="bg1"/>
                </a:solidFill>
              </a:rPr>
              <a:t>node 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2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967032"/>
            <a:ext cx="7772400" cy="390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0" y="5934670"/>
            <a:ext cx="3276600" cy="92333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Try use a single rotation for checking whether the tree is balanced or not?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362200" y="4724400"/>
            <a:ext cx="0" cy="1295400"/>
          </a:xfrm>
          <a:prstGeom prst="straightConnector1">
            <a:avLst/>
          </a:prstGeom>
          <a:ln w="38100">
            <a:solidFill>
              <a:srgbClr val="FF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85800" y="1459468"/>
            <a:ext cx="754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99"/>
                </a:solidFill>
              </a:rPr>
              <a:t>Rebalancing after  a deletion: Using a double rotation</a:t>
            </a:r>
            <a:endParaRPr lang="en-US" sz="20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4- Self-Balanced BSTs/ AVL Trees…</a:t>
            </a:r>
            <a:endParaRPr lang="en-US" sz="4000" dirty="0" smtClean="0"/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524000" y="6091535"/>
            <a:ext cx="586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b="1" dirty="0" smtClean="0">
                <a:solidFill>
                  <a:schemeClr val="bg1"/>
                </a:solidFill>
              </a:rPr>
              <a:t>Rebalancing </a:t>
            </a:r>
            <a:r>
              <a:rPr lang="en-US" b="1" dirty="0">
                <a:solidFill>
                  <a:schemeClr val="bg1"/>
                </a:solidFill>
              </a:rPr>
              <a:t>an AVL tree after deleting a </a:t>
            </a:r>
            <a:r>
              <a:rPr lang="en-US" b="1" dirty="0" smtClean="0">
                <a:solidFill>
                  <a:schemeClr val="bg1"/>
                </a:solidFill>
              </a:rPr>
              <a:t>node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426" y="2045800"/>
            <a:ext cx="7927974" cy="405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Trees, Part 3: Balanced BSTs and Heaps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535668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99"/>
                </a:solidFill>
              </a:rPr>
              <a:t>Rebalancing after  a deletion: Using a double rotation</a:t>
            </a:r>
            <a:endParaRPr lang="en-US" sz="20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 Heaps and Their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1772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Heap is a collection whose items are layered. </a:t>
            </a:r>
          </a:p>
          <a:p>
            <a:pPr>
              <a:buFont typeface="Wingdings"/>
              <a:buChar char="è"/>
            </a:pPr>
            <a:r>
              <a:rPr lang="en-US" dirty="0" smtClean="0">
                <a:sym typeface="Wingdings" pitchFamily="2" charset="2"/>
              </a:rPr>
              <a:t>Heap is a described as a special binary tree. Based on comparison values on father node and child node, heaps are divided into two types: Max heap and min heap.</a:t>
            </a:r>
          </a:p>
          <a:p>
            <a:pPr>
              <a:buFont typeface="Wingdings"/>
              <a:buChar char="è"/>
            </a:pPr>
            <a:r>
              <a:rPr lang="en-US" b="1" dirty="0" smtClean="0">
                <a:solidFill>
                  <a:srgbClr val="FFFF00"/>
                </a:solidFill>
              </a:rPr>
              <a:t>Properties of a max heap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value of each node is greater than or equal to the values stored in each of its children</a:t>
            </a:r>
          </a:p>
          <a:p>
            <a:pPr lvl="1"/>
            <a:r>
              <a:rPr lang="en-US" dirty="0" smtClean="0"/>
              <a:t>The tree is perfectly balanced, and the leaves in the last level are all in the leftmost positions</a:t>
            </a:r>
          </a:p>
          <a:p>
            <a:r>
              <a:rPr lang="en-US" dirty="0" smtClean="0"/>
              <a:t>If “greater” in the first property is replaced with “less,” then the definition specifies a </a:t>
            </a:r>
            <a:r>
              <a:rPr lang="en-US" b="1" dirty="0" smtClean="0"/>
              <a:t>min heap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43000" y="757535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Definitions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 Heaps and Their Uses…</a:t>
            </a:r>
            <a:endParaRPr lang="en-US" sz="4000" dirty="0" smtClean="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66800" y="5924490"/>
            <a:ext cx="6781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Examples </a:t>
            </a:r>
            <a:r>
              <a:rPr lang="en-US" sz="2000" b="1" dirty="0">
                <a:solidFill>
                  <a:schemeClr val="bg1"/>
                </a:solidFill>
              </a:rPr>
              <a:t>of (a) </a:t>
            </a:r>
            <a:r>
              <a:rPr lang="en-US" sz="2000" b="1" dirty="0" smtClean="0">
                <a:solidFill>
                  <a:schemeClr val="bg1"/>
                </a:solidFill>
              </a:rPr>
              <a:t>heaps </a:t>
            </a:r>
            <a:r>
              <a:rPr lang="en-US" sz="2000" b="1" dirty="0">
                <a:solidFill>
                  <a:schemeClr val="bg1"/>
                </a:solidFill>
              </a:rPr>
              <a:t>and (b–c) </a:t>
            </a:r>
            <a:r>
              <a:rPr lang="en-US" sz="2000" b="1" dirty="0" smtClean="0">
                <a:solidFill>
                  <a:schemeClr val="bg1"/>
                </a:solidFill>
              </a:rPr>
              <a:t>non-heaps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579170"/>
            <a:ext cx="7761286" cy="428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986135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Some examples using view of max heaps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0" y="4114800"/>
            <a:ext cx="13716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Violation: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6 should be left child of 7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Heaps and Their Uses…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357638"/>
            <a:ext cx="4504063" cy="296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396" y="1645920"/>
          <a:ext cx="883920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2000" b="1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52400" y="2794336"/>
            <a:ext cx="1828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 Item the index 0 is the tree’s root.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- Values are put to the tree based on layer in left-to-right direction</a:t>
            </a:r>
            <a:endParaRPr lang="en-US" sz="20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1800" y="2819400"/>
            <a:ext cx="2209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/>
              <a:buChar char="è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Values in the array are NOT in total order (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thứ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toàn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phần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).</a:t>
            </a:r>
          </a:p>
          <a:p>
            <a:pPr>
              <a:buFont typeface="Wingdings"/>
              <a:buChar char="è"/>
            </a:pP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Values in a path are in  partial order (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thứ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tự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bộ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phận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/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riêng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sz="2000" b="1" dirty="0" err="1" smtClean="0">
                <a:solidFill>
                  <a:schemeClr val="bg1"/>
                </a:solidFill>
                <a:sym typeface="Wingdings" pitchFamily="2" charset="2"/>
              </a:rPr>
              <a:t>phần</a:t>
            </a:r>
            <a:r>
              <a:rPr lang="en-US" sz="2000" b="1" dirty="0" smtClean="0">
                <a:solidFill>
                  <a:schemeClr val="bg1"/>
                </a:solidFill>
                <a:sym typeface="Wingdings" pitchFamily="2" charset="2"/>
              </a:rPr>
              <a:t>)</a:t>
            </a:r>
            <a:endParaRPr 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43000" y="986135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Heap in memory:  A array-based binary tree.</a:t>
            </a:r>
            <a:endParaRPr lang="en-US" sz="2400" b="1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267200" y="2590800"/>
            <a:ext cx="0" cy="609600"/>
          </a:xfrm>
          <a:prstGeom prst="straightConnector1">
            <a:avLst/>
          </a:prstGeom>
          <a:ln w="76200">
            <a:solidFill>
              <a:srgbClr val="FFFF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480"/>
            <a:ext cx="8229600" cy="27889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1- Introduction to balanced binary search tree</a:t>
            </a:r>
          </a:p>
          <a:p>
            <a:pPr>
              <a:buNone/>
            </a:pPr>
            <a:r>
              <a:rPr lang="en-US" sz="2800" dirty="0" smtClean="0"/>
              <a:t>2- Create a balanced BST</a:t>
            </a:r>
          </a:p>
          <a:p>
            <a:pPr>
              <a:buNone/>
            </a:pPr>
            <a:r>
              <a:rPr lang="en-US" sz="2800" dirty="0" smtClean="0"/>
              <a:t>3- The DSW algorithm demonstration. </a:t>
            </a:r>
            <a:r>
              <a:rPr lang="en-US" sz="2800" dirty="0" smtClean="0">
                <a:sym typeface="Wingdings" pitchFamily="2" charset="2"/>
              </a:rPr>
              <a:t> Assignment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4- Self-balanced BST/</a:t>
            </a:r>
            <a:r>
              <a:rPr lang="en-US" sz="2800" dirty="0" smtClean="0">
                <a:sym typeface="Wingdings" pitchFamily="2" charset="2"/>
              </a:rPr>
              <a:t>AVL Trees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5- Heaps and their uses.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Your work: Implement the demo. in these slides.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smtClean="0"/>
              <a:t>Heaps: Some heaps for a collection</a:t>
            </a:r>
          </a:p>
        </p:txBody>
      </p:sp>
      <p:sp>
        <p:nvSpPr>
          <p:cNvPr id="26628" name="Text Box 5"/>
          <p:cNvSpPr txBox="1">
            <a:spLocks noChangeArrowheads="1"/>
          </p:cNvSpPr>
          <p:nvPr/>
        </p:nvSpPr>
        <p:spPr bwMode="auto">
          <a:xfrm>
            <a:off x="685800" y="4724400"/>
            <a:ext cx="7924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heaps constructed with the same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elements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[10 2 9 1 0 8 7], [10 9 8 7 2 0 1], [10 7 9 0 1 2 8]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8" y="2133600"/>
            <a:ext cx="9129712" cy="2471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104769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We have some different max heaps with the same elements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/>
          <a:lstStyle/>
          <a:p>
            <a:r>
              <a:rPr lang="en-US" dirty="0" smtClean="0"/>
              <a:t>5- Heaps and Their Uses…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396" y="1493520"/>
          <a:ext cx="883920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4"/>
                <a:gridCol w="69272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  <a:gridCol w="80356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Index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2000" b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99000" y="2438400"/>
          <a:ext cx="406400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914400"/>
                <a:gridCol w="1117600"/>
                <a:gridCol w="1016000"/>
              </a:tblGrid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Father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Left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Right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27876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00438"/>
            <a:ext cx="3347292" cy="220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7200" y="5257800"/>
            <a:ext cx="3733800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Left = 2.Father +1</a:t>
            </a:r>
          </a:p>
          <a:p>
            <a:pPr algn="ctr"/>
            <a:r>
              <a:rPr lang="en-US" sz="2400" b="1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Right= 2.Father+2</a:t>
            </a:r>
            <a:endParaRPr lang="en-US" sz="24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19200" y="7620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Relations: Father index </a:t>
            </a:r>
            <a:r>
              <a:rPr lang="en-US" sz="2400" b="1" dirty="0" smtClean="0">
                <a:solidFill>
                  <a:srgbClr val="FFC000"/>
                </a:solidFill>
                <a:sym typeface="Wingdings" pitchFamily="2" charset="2"/>
              </a:rPr>
              <a:t> Child index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85800"/>
          </a:xfrm>
        </p:spPr>
        <p:txBody>
          <a:bodyPr/>
          <a:lstStyle/>
          <a:p>
            <a:r>
              <a:rPr lang="en-US" dirty="0" smtClean="0"/>
              <a:t>5- Heaps and Their Uses…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1676400"/>
          <a:ext cx="5410200" cy="4535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838200"/>
                <a:gridCol w="990600"/>
                <a:gridCol w="838200"/>
                <a:gridCol w="1524000"/>
              </a:tblGrid>
              <a:tr h="5731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(Left-1)/2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Left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Father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Right 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(Right-1)/2</a:t>
                      </a: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(1-1)/2=0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(2-1)/2=0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(3-1)/2=1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(4-1)/2=1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(5-1)/2=2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(6-1)/2=2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(7-1)/2=3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(8-1)/2=3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(9-1)/2=4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16064">
                <a:tc>
                  <a:txBody>
                    <a:bodyPr/>
                    <a:lstStyle/>
                    <a:p>
                      <a:endParaRPr lang="en-US" sz="20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" name="Group 19"/>
          <p:cNvGrpSpPr/>
          <p:nvPr/>
        </p:nvGrpSpPr>
        <p:grpSpPr>
          <a:xfrm>
            <a:off x="3886200" y="4572000"/>
            <a:ext cx="4953000" cy="1676400"/>
            <a:chOff x="4545106" y="4800600"/>
            <a:chExt cx="4370294" cy="1600994"/>
          </a:xfrm>
        </p:grpSpPr>
        <p:sp>
          <p:nvSpPr>
            <p:cNvPr id="9" name="Rectangle 8"/>
            <p:cNvSpPr/>
            <p:nvPr/>
          </p:nvSpPr>
          <p:spPr>
            <a:xfrm>
              <a:off x="4545106" y="5257800"/>
              <a:ext cx="2084294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Father index =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858000" y="4876800"/>
              <a:ext cx="1905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Child index -1</a:t>
              </a:r>
              <a:endPara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858000" y="5638800"/>
              <a:ext cx="1905000" cy="6096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rot="5400000">
              <a:off x="5905500" y="5600700"/>
              <a:ext cx="1600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 flipV="1">
              <a:off x="6705601" y="6400005"/>
              <a:ext cx="2293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114505" y="5599906"/>
              <a:ext cx="16002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 flipV="1">
              <a:off x="8686006" y="6399211"/>
              <a:ext cx="229394" cy="79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81800" y="5561012"/>
              <a:ext cx="2133600" cy="1588"/>
            </a:xfrm>
            <a:prstGeom prst="line">
              <a:avLst/>
            </a:prstGeom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19200" y="986135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C000"/>
                </a:solidFill>
              </a:rPr>
              <a:t>Relations: Child index </a:t>
            </a:r>
            <a:r>
              <a:rPr lang="en-US" sz="2400" b="1" dirty="0" smtClean="0">
                <a:solidFill>
                  <a:srgbClr val="FFC000"/>
                </a:solidFill>
                <a:sym typeface="Wingdings" pitchFamily="2" charset="2"/>
              </a:rPr>
              <a:t> Father index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609600"/>
          </a:xfrm>
        </p:spPr>
        <p:txBody>
          <a:bodyPr>
            <a:normAutofit/>
          </a:bodyPr>
          <a:lstStyle/>
          <a:p>
            <a:r>
              <a:rPr lang="en-US" dirty="0" smtClean="0"/>
              <a:t>5- Heaps and Their Uses…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371600"/>
            <a:ext cx="8951586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725269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Restoring a heap after inserting new item with minimum swaps because it is a balanced tree.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 Heaps and Their Uses…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6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1- A heap can be used as a priority queue</a:t>
            </a:r>
          </a:p>
          <a:p>
            <a:pPr>
              <a:buNone/>
            </a:pPr>
            <a:r>
              <a:rPr lang="en-US" dirty="0" smtClean="0"/>
              <a:t>	- With respect to max heap, the maximum value must be at the beginning of the queue where an item can be de-queued.</a:t>
            </a:r>
          </a:p>
          <a:p>
            <a:pPr>
              <a:buNone/>
            </a:pPr>
            <a:r>
              <a:rPr lang="en-US" dirty="0" smtClean="0"/>
              <a:t>	- When a new item is en-queued, add operation will destroy max heap property. A bottom-up transformation must be carried out to preserve this property.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5- Heaps and Their Uses…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14600" y="6019800"/>
            <a:ext cx="5235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 smtClean="0">
                <a:solidFill>
                  <a:schemeClr val="bg1"/>
                </a:solidFill>
              </a:rPr>
              <a:t>Enqueuing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an </a:t>
            </a:r>
            <a:r>
              <a:rPr lang="en-US" sz="2000" b="1" dirty="0" smtClean="0">
                <a:solidFill>
                  <a:schemeClr val="bg1"/>
                </a:solidFill>
              </a:rPr>
              <a:t>element, value 15,  </a:t>
            </a:r>
            <a:r>
              <a:rPr lang="en-US" sz="2000" b="1" dirty="0">
                <a:solidFill>
                  <a:schemeClr val="bg1"/>
                </a:solidFill>
              </a:rPr>
              <a:t>to a heap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762000"/>
            <a:ext cx="63477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Heaps as Priority Queues: </a:t>
            </a:r>
            <a:r>
              <a:rPr lang="en-US" sz="2000" b="1" dirty="0" err="1" smtClean="0">
                <a:solidFill>
                  <a:srgbClr val="FFC000"/>
                </a:solidFill>
              </a:rPr>
              <a:t>Enqueuing</a:t>
            </a:r>
            <a:r>
              <a:rPr lang="en-US" sz="2000" b="1" dirty="0" smtClean="0">
                <a:solidFill>
                  <a:srgbClr val="FFC000"/>
                </a:solidFill>
              </a:rPr>
              <a:t>  new element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09675"/>
            <a:ext cx="7305675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5- Heaps and Their Uses…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198447" y="6172200"/>
            <a:ext cx="35833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</a:rPr>
              <a:t>Dequeuing</a:t>
            </a:r>
            <a:r>
              <a:rPr lang="en-US" sz="1600" b="1" dirty="0" smtClean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an element from a heap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2" y="1143000"/>
            <a:ext cx="7162798" cy="5012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19200" y="762000"/>
            <a:ext cx="6358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Heaps as Priority Queues: </a:t>
            </a:r>
            <a:r>
              <a:rPr lang="en-US" sz="2000" b="1" dirty="0" err="1" smtClean="0">
                <a:solidFill>
                  <a:srgbClr val="FFC000"/>
                </a:solidFill>
              </a:rPr>
              <a:t>Dequeuing</a:t>
            </a:r>
            <a:r>
              <a:rPr lang="en-US" sz="2000" b="1" dirty="0" smtClean="0">
                <a:solidFill>
                  <a:srgbClr val="FFC000"/>
                </a:solidFill>
              </a:rPr>
              <a:t>  an element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533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5- Heaps and Their Uses…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990" y="1600200"/>
            <a:ext cx="8976810" cy="445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Trees, Part 3: Balanced BSTs and Heaps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816114"/>
            <a:ext cx="7696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Implementation of an algorithm to move the root element (the index first, down a tree when it cause a violation of max heap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60960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Left = 2Father +1; Right = 2Father + 2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/>
          <a:lstStyle/>
          <a:p>
            <a:r>
              <a:rPr lang="en-US" dirty="0" smtClean="0"/>
              <a:t>5- Heaps and Their Uses…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5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C000"/>
                </a:solidFill>
              </a:rPr>
              <a:t>2- It can be used as a tool for sorting </a:t>
            </a:r>
            <a:endParaRPr lang="en-US" b="1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 Heap sort.</a:t>
            </a:r>
          </a:p>
          <a:p>
            <a:pPr>
              <a:buNone/>
            </a:pPr>
            <a:r>
              <a:rPr lang="en-US" b="1" dirty="0" smtClean="0">
                <a:sym typeface="Wingdings" pitchFamily="2" charset="2"/>
              </a:rPr>
              <a:t>Algorithm</a:t>
            </a:r>
            <a:r>
              <a:rPr lang="en-US" dirty="0" smtClean="0">
                <a:sym typeface="Wingdings" pitchFamily="2" charset="2"/>
              </a:rPr>
              <a:t>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200400"/>
            <a:ext cx="8534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for  (</a:t>
            </a:r>
            <a:r>
              <a:rPr lang="en-US" sz="2800" dirty="0" err="1" smtClean="0"/>
              <a:t>i</a:t>
            </a:r>
            <a:r>
              <a:rPr lang="en-US" sz="2800" dirty="0" smtClean="0"/>
              <a:t>= n-1 ; </a:t>
            </a:r>
            <a:r>
              <a:rPr lang="en-US" sz="2800" dirty="0" err="1" smtClean="0"/>
              <a:t>i</a:t>
            </a:r>
            <a:r>
              <a:rPr lang="en-US" sz="2800" dirty="0" smtClean="0"/>
              <a:t>&gt;0; </a:t>
            </a:r>
            <a:r>
              <a:rPr lang="en-US" sz="2800" dirty="0" err="1" smtClean="0"/>
              <a:t>i</a:t>
            </a:r>
            <a:r>
              <a:rPr lang="en-US" sz="2800" dirty="0" smtClean="0"/>
              <a:t>--) {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tranform</a:t>
            </a:r>
            <a:r>
              <a:rPr lang="en-US" sz="2800" dirty="0" smtClean="0"/>
              <a:t> a[0] … a[</a:t>
            </a:r>
            <a:r>
              <a:rPr lang="en-US" sz="2800" dirty="0" err="1" smtClean="0"/>
              <a:t>i</a:t>
            </a:r>
            <a:r>
              <a:rPr lang="en-US" sz="2800" dirty="0" smtClean="0"/>
              <a:t>] to max heap;</a:t>
            </a:r>
          </a:p>
          <a:p>
            <a:r>
              <a:rPr lang="en-US" sz="2800" dirty="0" smtClean="0"/>
              <a:t>     swap a[0], a[</a:t>
            </a:r>
            <a:r>
              <a:rPr lang="en-US" sz="2800" dirty="0" err="1" smtClean="0"/>
              <a:t>i</a:t>
            </a:r>
            <a:r>
              <a:rPr lang="en-US" sz="2800" dirty="0" smtClean="0"/>
              <a:t>] </a:t>
            </a:r>
            <a:r>
              <a:rPr lang="en-US" sz="2000" dirty="0" smtClean="0">
                <a:sym typeface="Wingdings" pitchFamily="2" charset="2"/>
              </a:rPr>
              <a:t> move the max value to the end of the group</a:t>
            </a:r>
            <a:endParaRPr lang="en-US" sz="2800" dirty="0" smtClean="0"/>
          </a:p>
          <a:p>
            <a:r>
              <a:rPr lang="en-US" sz="2800" dirty="0" smtClean="0"/>
              <a:t>} 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5- Heaps and Their Uses…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1" y="590490"/>
            <a:ext cx="6019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Organizing Arrays as Heaps with a top-down method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000125"/>
            <a:ext cx="8458200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Introduction to Balanced 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4480"/>
            <a:ext cx="4953000" cy="4770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 smtClean="0"/>
              <a:t>Definitions:</a:t>
            </a:r>
            <a:endParaRPr lang="en-US" b="1" dirty="0" smtClean="0"/>
          </a:p>
          <a:p>
            <a:pPr>
              <a:buFontTx/>
              <a:buChar char="-"/>
            </a:pPr>
            <a:r>
              <a:rPr lang="en-US" sz="2000" b="1" dirty="0" smtClean="0">
                <a:solidFill>
                  <a:srgbClr val="FFFF00"/>
                </a:solidFill>
              </a:rPr>
              <a:t>Perfect Binary Tree</a:t>
            </a:r>
            <a:r>
              <a:rPr lang="en-US" sz="2000" b="1" dirty="0" smtClean="0"/>
              <a:t> is a BT in which </a:t>
            </a:r>
            <a:r>
              <a:rPr lang="en-US" sz="2000" dirty="0" smtClean="0"/>
              <a:t>all non-terminal nodes have both their children, </a:t>
            </a:r>
            <a:r>
              <a:rPr lang="en-US" sz="2000" dirty="0" smtClean="0">
                <a:solidFill>
                  <a:srgbClr val="FF0000"/>
                </a:solidFill>
              </a:rPr>
              <a:t>and</a:t>
            </a:r>
            <a:r>
              <a:rPr lang="en-US" sz="2000" dirty="0" smtClean="0"/>
              <a:t> all leaves are at the same level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  <a:sym typeface="Wingdings" pitchFamily="2" charset="2"/>
              </a:rPr>
              <a:t>Shortest tree, all path lengths from the root to leaves are the same. </a:t>
            </a:r>
            <a:r>
              <a:rPr lang="en-US" sz="2000" b="1" dirty="0" smtClean="0">
                <a:solidFill>
                  <a:srgbClr val="FF0000"/>
                </a:solidFill>
                <a:sym typeface="Wingdings" pitchFamily="2" charset="2"/>
              </a:rPr>
              <a:t> Ideal case</a:t>
            </a:r>
          </a:p>
          <a:p>
            <a:pPr>
              <a:buNone/>
            </a:pPr>
            <a:endParaRPr lang="en-US" sz="20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endParaRPr lang="en-US" sz="20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rgbClr val="FFFF00"/>
                </a:solidFill>
              </a:rPr>
              <a:t>A binary tree is </a:t>
            </a:r>
            <a:r>
              <a:rPr lang="en-US" sz="2000" b="1" dirty="0" smtClean="0">
                <a:solidFill>
                  <a:srgbClr val="FFFF00"/>
                </a:solidFill>
              </a:rPr>
              <a:t>height-balanced</a:t>
            </a:r>
            <a:r>
              <a:rPr lang="en-US" sz="2000" i="1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>
                <a:solidFill>
                  <a:srgbClr val="FFFF00"/>
                </a:solidFill>
              </a:rPr>
              <a:t>or </a:t>
            </a:r>
            <a:r>
              <a:rPr lang="en-US" sz="2000" b="1" dirty="0" smtClean="0">
                <a:solidFill>
                  <a:srgbClr val="FFFF00"/>
                </a:solidFill>
              </a:rPr>
              <a:t>balanced</a:t>
            </a:r>
            <a:r>
              <a:rPr lang="en-US" sz="2000" i="1" dirty="0" smtClean="0">
                <a:solidFill>
                  <a:srgbClr val="FFFF00"/>
                </a:solidFill>
              </a:rPr>
              <a:t> </a:t>
            </a:r>
            <a:r>
              <a:rPr lang="en-US" sz="2000" dirty="0" smtClean="0"/>
              <a:t>if the difference in height of both sub-trees of 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any node </a:t>
            </a:r>
            <a:r>
              <a:rPr lang="en-US" sz="2000" dirty="0" smtClean="0"/>
              <a:t>in the tree is </a:t>
            </a:r>
            <a:r>
              <a:rPr lang="en-US" sz="2000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either zero or one.</a:t>
            </a:r>
          </a:p>
          <a:p>
            <a:pPr>
              <a:buFontTx/>
              <a:buChar char="-"/>
            </a:pPr>
            <a:endParaRPr lang="en-US" sz="2000" b="1" dirty="0" smtClean="0">
              <a:solidFill>
                <a:srgbClr val="0000CC"/>
              </a:solidFill>
              <a:sym typeface="Wingdings" pitchFamily="2" charset="2"/>
            </a:endParaRPr>
          </a:p>
          <a:p>
            <a:pPr>
              <a:buNone/>
            </a:pPr>
            <a:endParaRPr lang="en-US" sz="2000" u="sng" dirty="0" smtClean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2057400"/>
            <a:ext cx="39338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648200"/>
            <a:ext cx="18954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5- Heaps and Their Uses…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219200" y="762000"/>
            <a:ext cx="792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Transforming </a:t>
            </a:r>
            <a:r>
              <a:rPr lang="en-US" sz="2000" b="1" dirty="0">
                <a:solidFill>
                  <a:srgbClr val="FFC000"/>
                </a:solidFill>
              </a:rPr>
              <a:t>the array </a:t>
            </a:r>
            <a:r>
              <a:rPr lang="en-US" sz="2000" b="1" dirty="0" smtClean="0">
                <a:solidFill>
                  <a:srgbClr val="FFC000"/>
                </a:solidFill>
              </a:rPr>
              <a:t>into </a:t>
            </a:r>
            <a:r>
              <a:rPr lang="en-US" sz="2000" b="1" dirty="0">
                <a:solidFill>
                  <a:srgbClr val="FFC000"/>
                </a:solidFill>
              </a:rPr>
              <a:t>a heap with a bottom-up method</a:t>
            </a:r>
          </a:p>
        </p:txBody>
      </p:sp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408987" cy="236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813" y="3733800"/>
            <a:ext cx="68103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5- Heaps and Their Uses…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28600" y="1752600"/>
            <a:ext cx="18288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Transforming </a:t>
            </a:r>
            <a:r>
              <a:rPr lang="en-US" sz="2000" b="1" dirty="0">
                <a:solidFill>
                  <a:srgbClr val="FFC000"/>
                </a:solidFill>
              </a:rPr>
              <a:t>the array </a:t>
            </a:r>
            <a:r>
              <a:rPr lang="en-US" sz="2000" b="1" dirty="0" smtClean="0">
                <a:solidFill>
                  <a:srgbClr val="FFC000"/>
                </a:solidFill>
              </a:rPr>
              <a:t>into </a:t>
            </a:r>
            <a:r>
              <a:rPr lang="en-US" sz="2000" b="1" dirty="0">
                <a:solidFill>
                  <a:srgbClr val="FFC000"/>
                </a:solidFill>
              </a:rPr>
              <a:t>a heap with a bottom-up method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5" y="762000"/>
            <a:ext cx="6810375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581400"/>
            <a:ext cx="7024687" cy="286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315200" cy="4419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600" dirty="0" smtClean="0"/>
              <a:t>LO4.8: Define balanced BST and explain simple balancing algorithm</a:t>
            </a:r>
          </a:p>
          <a:p>
            <a:pPr>
              <a:buNone/>
            </a:pPr>
            <a:r>
              <a:rPr lang="en-US" sz="3600" dirty="0" smtClean="0"/>
              <a:t>LO4.9: Define AVL Tree and explain by examples the insertion and deletion operations in it.</a:t>
            </a:r>
          </a:p>
          <a:p>
            <a:pPr>
              <a:buNone/>
            </a:pPr>
            <a:r>
              <a:rPr lang="en-US" sz="3600" dirty="0" smtClean="0"/>
              <a:t>LO4.10: Define heap and explain its’ application.</a:t>
            </a:r>
            <a:r>
              <a:rPr lang="en-US" sz="3600" dirty="0" smtClean="0">
                <a:solidFill>
                  <a:srgbClr val="FF0000"/>
                </a:solidFill>
              </a:rPr>
              <a:t> </a:t>
            </a:r>
            <a:endParaRPr lang="en-US" sz="3600" dirty="0" smtClean="0"/>
          </a:p>
          <a:p>
            <a:pPr>
              <a:buNone/>
            </a:pPr>
            <a:endParaRPr lang="en-US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3716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99"/>
                </a:solidFill>
                <a:sym typeface="Wingdings"/>
              </a:rPr>
              <a:t>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04800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99"/>
                </a:solidFill>
                <a:sym typeface="Wingdings"/>
              </a:rPr>
              <a:t>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4791670"/>
            <a:ext cx="76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rgbClr val="FFFF99"/>
                </a:solidFill>
                <a:sym typeface="Wingdings"/>
              </a:rPr>
              <a:t></a:t>
            </a:r>
            <a:endParaRPr lang="en-US" dirty="0">
              <a:solidFill>
                <a:srgbClr val="FFFF99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Summary-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complete binary tree?</a:t>
            </a:r>
            <a:endParaRPr lang="en-US" dirty="0" smtClean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What is a height-based 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What are advantages of 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ym typeface="Wingdings" pitchFamily="2" charset="2"/>
              </a:rPr>
              <a:t>What are disadvantages of 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to create a balanced BST from an array?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main idea of the DSW algorithm when it is applied to balance a BST?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self-balanced BST?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the cost of self-balanced tree?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a max heap?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are applications of heaps?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15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1023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511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cân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611 </a:t>
            </a:r>
            <a:r>
              <a:rPr lang="en-US" dirty="0" err="1" smtClean="0"/>
              <a:t>nút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Introduction to Balanced BSTs…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838200"/>
          </a:xfrm>
        </p:spPr>
        <p:txBody>
          <a:bodyPr/>
          <a:lstStyle/>
          <a:p>
            <a:r>
              <a:rPr lang="en-US" dirty="0" smtClean="0"/>
              <a:t>Given following BSTs, which of them are not balanced?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3875" y="2352675"/>
            <a:ext cx="8096250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Introduction to Balanced BSTs…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048000"/>
          </a:xfrm>
        </p:spPr>
        <p:txBody>
          <a:bodyPr>
            <a:normAutofit/>
          </a:bodyPr>
          <a:lstStyle/>
          <a:p>
            <a:r>
              <a:rPr lang="en-US" b="1" u="sng" dirty="0" smtClean="0"/>
              <a:t>Advantages:</a:t>
            </a:r>
          </a:p>
          <a:p>
            <a:pPr lvl="1"/>
            <a:r>
              <a:rPr lang="en-US" dirty="0" smtClean="0"/>
              <a:t> Its height is small </a:t>
            </a:r>
            <a:r>
              <a:rPr lang="en-US" dirty="0" smtClean="0">
                <a:sym typeface="Wingdings" pitchFamily="2" charset="2"/>
              </a:rPr>
              <a:t> Search operation is faster and predictable.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In the worst case, the complexity of the search operation in a tree is O(height).</a:t>
            </a:r>
            <a:endParaRPr lang="en-US" dirty="0" smtClean="0"/>
          </a:p>
          <a:p>
            <a:r>
              <a:rPr lang="en-US" b="1" u="sng" dirty="0" smtClean="0"/>
              <a:t>Disadvantages</a:t>
            </a:r>
          </a:p>
          <a:p>
            <a:pPr lvl="1"/>
            <a:r>
              <a:rPr lang="en-US" dirty="0" smtClean="0"/>
              <a:t>Cost of balancing the tree: memory, time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833735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Characteristics of a balanced BST</a:t>
            </a:r>
            <a:endParaRPr lang="en-US" sz="2400" b="1" dirty="0">
              <a:solidFill>
                <a:srgbClr val="FFFF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 Introduction to Balanced BSTs…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Perfect BST is balanced.</a:t>
            </a:r>
          </a:p>
          <a:p>
            <a:r>
              <a:rPr lang="en-US" dirty="0" smtClean="0"/>
              <a:t>Properties of Perfect BSTs  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838200"/>
            <a:ext cx="502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FF99"/>
                </a:solidFill>
              </a:rPr>
              <a:t>Characteristics of a balanced BST</a:t>
            </a:r>
            <a:endParaRPr lang="en-US" sz="2400" b="1" dirty="0">
              <a:solidFill>
                <a:srgbClr val="FFFF99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76500"/>
            <a:ext cx="82296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2- Create a Balanced BST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480"/>
            <a:ext cx="8229600" cy="4617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Two cases:</a:t>
            </a:r>
          </a:p>
          <a:p>
            <a:pPr>
              <a:buNone/>
            </a:pPr>
            <a:r>
              <a:rPr lang="en-US" dirty="0" smtClean="0"/>
              <a:t>1- The BST is empty, input is an array: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Order of values in the array which will be added must be considered appropriately. </a:t>
            </a:r>
          </a:p>
          <a:p>
            <a:pPr>
              <a:buNone/>
            </a:pPr>
            <a:r>
              <a:rPr lang="en-US" dirty="0" smtClean="0"/>
              <a:t>2- The BST is given but it is not balanced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ym typeface="Wingdings" pitchFamily="2" charset="2"/>
              </a:rPr>
              <a:t> A balancing algorithm must be implemented.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CA564-01A2-4FB1-A53A-A98C664FCF6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3: Balanced BSTs and Heaps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1190</TotalTime>
  <Words>2761</Words>
  <Application>Microsoft Office PowerPoint</Application>
  <PresentationFormat>On-screen Show (4:3)</PresentationFormat>
  <Paragraphs>487</Paragraphs>
  <Slides>53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Flow</vt:lpstr>
      <vt:lpstr>Trees-Part 3  Balanced BST &amp; Heaps</vt:lpstr>
      <vt:lpstr>Learning outcomes of this part</vt:lpstr>
      <vt:lpstr>Introduction</vt:lpstr>
      <vt:lpstr>Contents</vt:lpstr>
      <vt:lpstr>1- Introduction to Balanced BSTs</vt:lpstr>
      <vt:lpstr>1- Introduction to Balanced BSTs…</vt:lpstr>
      <vt:lpstr>1- Introduction to Balanced BSTs…</vt:lpstr>
      <vt:lpstr>1- Introduction to Balanced BSTs…</vt:lpstr>
      <vt:lpstr>2- Create a Balanced BST</vt:lpstr>
      <vt:lpstr>2- Create a Balanced BST…</vt:lpstr>
      <vt:lpstr>2- Create a Balanced BST…</vt:lpstr>
      <vt:lpstr>2- Create a Balanced BST…</vt:lpstr>
      <vt:lpstr>2- Create a Balanced BST…</vt:lpstr>
      <vt:lpstr>2- Create a Balanced BST…</vt:lpstr>
      <vt:lpstr>2- Create a Balanced BST…</vt:lpstr>
      <vt:lpstr>2- Create a Balanced BST…</vt:lpstr>
      <vt:lpstr>3- DSW Algorithm Demo.</vt:lpstr>
      <vt:lpstr>3- DSW Algorithm Demo.</vt:lpstr>
      <vt:lpstr>3- DSW Algorithm Demo.</vt:lpstr>
      <vt:lpstr>3- DSW Algorithm Demo.</vt:lpstr>
      <vt:lpstr>3- DSW Algorithm Demo.</vt:lpstr>
      <vt:lpstr>3- DSW Algorithm Demo.</vt:lpstr>
      <vt:lpstr>3- DSW Algorithm Demo.</vt:lpstr>
      <vt:lpstr>3- DSW Algorithm Demo.</vt:lpstr>
      <vt:lpstr>3- DSW Algorithm Demo.</vt:lpstr>
      <vt:lpstr>3- DSW Algorithm Demo...</vt:lpstr>
      <vt:lpstr>3- DSW Algorithm Demo...</vt:lpstr>
      <vt:lpstr>4- Self-Balanced BSTs/ AVL Trees</vt:lpstr>
      <vt:lpstr>4- Self-Balanced BSTs/ AVL Trees…</vt:lpstr>
      <vt:lpstr>4- Self-Balanced BSTs/ AVL Trees…</vt:lpstr>
      <vt:lpstr>4- Self-Balanced BSTs/ AVL Trees…</vt:lpstr>
      <vt:lpstr>4- Self-Balanced BSTs/ AVL Trees…</vt:lpstr>
      <vt:lpstr>4- Self-Balanced BSTs/ AVL Trees…</vt:lpstr>
      <vt:lpstr>4- Self-Balanced BSTs/ AVL Trees…</vt:lpstr>
      <vt:lpstr>4- Self-Balanced BSTs/ AVL Trees…</vt:lpstr>
      <vt:lpstr>4- Self-Balanced BSTs/ AVL Trees…</vt:lpstr>
      <vt:lpstr>5- Heaps and Their Uses</vt:lpstr>
      <vt:lpstr>5- Heaps and Their Uses…</vt:lpstr>
      <vt:lpstr>5- Heaps and Their Uses…</vt:lpstr>
      <vt:lpstr>Heaps: Some heaps for a collection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5- Heaps and Their Uses…</vt:lpstr>
      <vt:lpstr>Summary</vt:lpstr>
      <vt:lpstr>Summary- Viết vào vở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90</cp:revision>
  <dcterms:created xsi:type="dcterms:W3CDTF">2021-11-26T02:00:25Z</dcterms:created>
  <dcterms:modified xsi:type="dcterms:W3CDTF">2022-03-31T10:18:54Z</dcterms:modified>
</cp:coreProperties>
</file>