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7"/>
  </p:notesMasterIdLst>
  <p:sldIdLst>
    <p:sldId id="256" r:id="rId2"/>
    <p:sldId id="445" r:id="rId3"/>
    <p:sldId id="482" r:id="rId4"/>
    <p:sldId id="447" r:id="rId5"/>
    <p:sldId id="257" r:id="rId6"/>
    <p:sldId id="451" r:id="rId7"/>
    <p:sldId id="481" r:id="rId8"/>
    <p:sldId id="422" r:id="rId9"/>
    <p:sldId id="484" r:id="rId10"/>
    <p:sldId id="485" r:id="rId11"/>
    <p:sldId id="483" r:id="rId12"/>
    <p:sldId id="486" r:id="rId13"/>
    <p:sldId id="488" r:id="rId14"/>
    <p:sldId id="489" r:id="rId15"/>
    <p:sldId id="494" r:id="rId16"/>
    <p:sldId id="424" r:id="rId17"/>
    <p:sldId id="453" r:id="rId18"/>
    <p:sldId id="454" r:id="rId19"/>
    <p:sldId id="352" r:id="rId20"/>
    <p:sldId id="351" r:id="rId21"/>
    <p:sldId id="349" r:id="rId22"/>
    <p:sldId id="348" r:id="rId23"/>
    <p:sldId id="347" r:id="rId24"/>
    <p:sldId id="355" r:id="rId25"/>
    <p:sldId id="346" r:id="rId26"/>
    <p:sldId id="425" r:id="rId27"/>
    <p:sldId id="345" r:id="rId28"/>
    <p:sldId id="356" r:id="rId29"/>
    <p:sldId id="490" r:id="rId30"/>
    <p:sldId id="441" r:id="rId31"/>
    <p:sldId id="455" r:id="rId32"/>
    <p:sldId id="357" r:id="rId33"/>
    <p:sldId id="426" r:id="rId34"/>
    <p:sldId id="436" r:id="rId35"/>
    <p:sldId id="428" r:id="rId36"/>
    <p:sldId id="462" r:id="rId37"/>
    <p:sldId id="429" r:id="rId38"/>
    <p:sldId id="430" r:id="rId39"/>
    <p:sldId id="460" r:id="rId40"/>
    <p:sldId id="362" r:id="rId41"/>
    <p:sldId id="370" r:id="rId42"/>
    <p:sldId id="371" r:id="rId43"/>
    <p:sldId id="373" r:id="rId44"/>
    <p:sldId id="374" r:id="rId45"/>
    <p:sldId id="431" r:id="rId46"/>
    <p:sldId id="363" r:id="rId47"/>
    <p:sldId id="375" r:id="rId48"/>
    <p:sldId id="376" r:id="rId49"/>
    <p:sldId id="432" r:id="rId50"/>
    <p:sldId id="365" r:id="rId51"/>
    <p:sldId id="384" r:id="rId52"/>
    <p:sldId id="385" r:id="rId53"/>
    <p:sldId id="386" r:id="rId54"/>
    <p:sldId id="459" r:id="rId55"/>
    <p:sldId id="433" r:id="rId56"/>
    <p:sldId id="434" r:id="rId57"/>
    <p:sldId id="437" r:id="rId58"/>
    <p:sldId id="443" r:id="rId59"/>
    <p:sldId id="463" r:id="rId60"/>
    <p:sldId id="464" r:id="rId61"/>
    <p:sldId id="465" r:id="rId62"/>
    <p:sldId id="466" r:id="rId63"/>
    <p:sldId id="495" r:id="rId64"/>
    <p:sldId id="467" r:id="rId65"/>
    <p:sldId id="468" r:id="rId66"/>
    <p:sldId id="469" r:id="rId67"/>
    <p:sldId id="470" r:id="rId68"/>
    <p:sldId id="471" r:id="rId69"/>
    <p:sldId id="472" r:id="rId70"/>
    <p:sldId id="473" r:id="rId71"/>
    <p:sldId id="477" r:id="rId72"/>
    <p:sldId id="478" r:id="rId73"/>
    <p:sldId id="479" r:id="rId74"/>
    <p:sldId id="480" r:id="rId75"/>
    <p:sldId id="444" r:id="rId7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showPr>
  <p:clrMru>
    <a:srgbClr val="0000CC"/>
    <a:srgbClr val="009900"/>
    <a:srgbClr val="FF00FF"/>
    <a:srgbClr val="F0CAE6"/>
    <a:srgbClr val="223F46"/>
    <a:srgbClr val="E0E0E0"/>
    <a:srgbClr val="C9C9C9"/>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828" autoAdjust="0"/>
    <p:restoredTop sz="99831" autoAdjust="0"/>
  </p:normalViewPr>
  <p:slideViewPr>
    <p:cSldViewPr>
      <p:cViewPr varScale="1">
        <p:scale>
          <a:sx n="66" d="100"/>
          <a:sy n="66" d="100"/>
        </p:scale>
        <p:origin x="-636" y="-13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274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87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559345E-B339-4D22-8C7C-4FC51D7165B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762F4C50-4CC3-4DB1-84EB-A94515B972D1}" type="slidenum">
              <a:rPr lang="en-US" smtClean="0"/>
              <a:pPr/>
              <a:t>5</a:t>
            </a:fld>
            <a:endParaRPr lang="en-US"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0000CC"/>
                </a:solidFill>
              </a:defRPr>
            </a:lvl1p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1D3B401F-204B-4AC1-8506-6548E7408F3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B12396F9-4FB0-497F-83F0-E59EF54A44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62F67352-5C6F-4B29-A434-B0F539BE68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lstStyle>
            <a:lvl1pPr>
              <a:defRPr b="1"/>
            </a:lvl1pPr>
          </a:lstStyle>
          <a:p>
            <a:r>
              <a:rPr lang="en-US" smtClean="0"/>
              <a:t>Click to edit Master title style</a:t>
            </a:r>
            <a:endParaRPr lang="en-US"/>
          </a:p>
        </p:txBody>
      </p:sp>
      <p:sp>
        <p:nvSpPr>
          <p:cNvPr id="3" name="Content Placeholder 2"/>
          <p:cNvSpPr>
            <a:spLocks noGrp="1"/>
          </p:cNvSpPr>
          <p:nvPr>
            <p:ph idx="1"/>
          </p:nvPr>
        </p:nvSpPr>
        <p:spPr>
          <a:xfrm>
            <a:off x="457200" y="914400"/>
            <a:ext cx="8229600" cy="5211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9"/>
          <p:cNvSpPr>
            <a:spLocks noGrp="1" noChangeArrowheads="1"/>
          </p:cNvSpPr>
          <p:nvPr>
            <p:ph type="sldNum" sz="quarter" idx="10"/>
          </p:nvPr>
        </p:nvSpPr>
        <p:spPr>
          <a:xfrm>
            <a:off x="8077200" y="6477000"/>
            <a:ext cx="609600" cy="228600"/>
          </a:xfrm>
          <a:ln/>
        </p:spPr>
        <p:txBody>
          <a:bodyPr/>
          <a:lstStyle>
            <a:lvl1pPr>
              <a:defRPr/>
            </a:lvl1pPr>
          </a:lstStyle>
          <a:p>
            <a:pPr>
              <a:defRPr/>
            </a:pPr>
            <a:r>
              <a:rPr lang="en-US"/>
              <a:t> </a:t>
            </a:r>
            <a:fld id="{F39DE471-5D50-4C3F-B64C-838047D31BE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pPr>
              <a:defRPr/>
            </a:pPr>
            <a:r>
              <a:rPr lang="en-US"/>
              <a:t> </a:t>
            </a:r>
            <a:fld id="{1C070BA4-38A1-4240-A553-366A63C9572A}"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4B48B033-72CF-4C0F-90E7-BE0EDFCF162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9"/>
          <p:cNvSpPr>
            <a:spLocks noGrp="1" noChangeArrowheads="1"/>
          </p:cNvSpPr>
          <p:nvPr>
            <p:ph type="sldNum" sz="quarter" idx="10"/>
          </p:nvPr>
        </p:nvSpPr>
        <p:spPr>
          <a:ln/>
        </p:spPr>
        <p:txBody>
          <a:bodyPr/>
          <a:lstStyle>
            <a:lvl1pPr>
              <a:defRPr/>
            </a:lvl1pPr>
          </a:lstStyle>
          <a:p>
            <a:pPr>
              <a:defRPr/>
            </a:pPr>
            <a:r>
              <a:rPr lang="en-US"/>
              <a:t> </a:t>
            </a:r>
            <a:fld id="{7D242FE4-6938-4B6D-8BE2-4C2F646BE8E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9"/>
          <p:cNvSpPr>
            <a:spLocks noGrp="1" noChangeArrowheads="1"/>
          </p:cNvSpPr>
          <p:nvPr>
            <p:ph type="sldNum" sz="quarter" idx="10"/>
          </p:nvPr>
        </p:nvSpPr>
        <p:spPr>
          <a:ln/>
        </p:spPr>
        <p:txBody>
          <a:bodyPr/>
          <a:lstStyle>
            <a:lvl1pPr>
              <a:defRPr/>
            </a:lvl1pPr>
          </a:lstStyle>
          <a:p>
            <a:pPr>
              <a:defRPr/>
            </a:pPr>
            <a:r>
              <a:rPr lang="en-US"/>
              <a:t> </a:t>
            </a:r>
            <a:fld id="{76F42F9F-7902-40CA-9191-D0431CE7FF4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pPr>
              <a:defRPr/>
            </a:pPr>
            <a:r>
              <a:rPr lang="en-US"/>
              <a:t> </a:t>
            </a:r>
            <a:fld id="{4B700626-86AA-4D80-82D1-E34474B7753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31F17135-2BCC-4898-8792-8754789BEBB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pPr>
              <a:defRPr/>
            </a:pPr>
            <a:r>
              <a:rPr lang="en-US"/>
              <a:t> </a:t>
            </a:r>
            <a:fld id="{F748A78C-3BBF-4C73-9B67-282B91522D7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762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447800"/>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1" name="Text Box 7"/>
          <p:cNvSpPr txBox="1">
            <a:spLocks noChangeArrowheads="1"/>
          </p:cNvSpPr>
          <p:nvPr userDrawn="1"/>
        </p:nvSpPr>
        <p:spPr bwMode="auto">
          <a:xfrm>
            <a:off x="533400" y="6445250"/>
            <a:ext cx="5181600" cy="336550"/>
          </a:xfrm>
          <a:prstGeom prst="rect">
            <a:avLst/>
          </a:prstGeom>
          <a:noFill/>
          <a:ln w="9525">
            <a:noFill/>
            <a:miter lim="800000"/>
            <a:headEnd/>
            <a:tailEnd/>
          </a:ln>
          <a:effectLst/>
        </p:spPr>
        <p:txBody>
          <a:bodyPr>
            <a:spAutoFit/>
          </a:bodyPr>
          <a:lstStyle/>
          <a:p>
            <a:pPr>
              <a:spcBef>
                <a:spcPct val="50000"/>
              </a:spcBef>
              <a:defRPr/>
            </a:pPr>
            <a:r>
              <a:rPr lang="en-US" sz="1600" dirty="0" smtClean="0"/>
              <a:t>Hashing</a:t>
            </a:r>
            <a:endParaRPr lang="en-US" sz="1600" dirty="0"/>
          </a:p>
        </p:txBody>
      </p:sp>
      <p:sp>
        <p:nvSpPr>
          <p:cNvPr id="1033" name="Rectangle 9"/>
          <p:cNvSpPr>
            <a:spLocks noGrp="1" noChangeArrowheads="1"/>
          </p:cNvSpPr>
          <p:nvPr>
            <p:ph type="sldNum" sz="quarter" idx="4"/>
          </p:nvPr>
        </p:nvSpPr>
        <p:spPr bwMode="auto">
          <a:xfrm>
            <a:off x="8077200" y="6324600"/>
            <a:ext cx="609600" cy="38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600"/>
            </a:lvl1pPr>
          </a:lstStyle>
          <a:p>
            <a:pPr>
              <a:defRPr/>
            </a:pPr>
            <a:r>
              <a:rPr lang="en-US"/>
              <a:t> </a:t>
            </a:r>
            <a:fld id="{F4710BA6-72E9-4B23-BA15-AAC23E7E0C44}" type="slidenum">
              <a:rPr lang="en-US"/>
              <a:pPr>
                <a:defRPr/>
              </a:pPr>
              <a:t>‹#›</a:t>
            </a:fld>
            <a:endParaRPr lang="en-US"/>
          </a:p>
        </p:txBody>
      </p:sp>
      <p:sp>
        <p:nvSpPr>
          <p:cNvPr id="6" name="TextBox 5"/>
          <p:cNvSpPr txBox="1"/>
          <p:nvPr userDrawn="1"/>
        </p:nvSpPr>
        <p:spPr>
          <a:xfrm>
            <a:off x="0" y="0"/>
            <a:ext cx="533400" cy="769441"/>
          </a:xfrm>
          <a:prstGeom prst="rect">
            <a:avLst/>
          </a:prstGeom>
          <a:noFill/>
        </p:spPr>
        <p:txBody>
          <a:bodyPr wrap="square" rtlCol="0">
            <a:spAutoFit/>
          </a:bodyPr>
          <a:lstStyle/>
          <a:p>
            <a:pPr algn="ctr"/>
            <a:r>
              <a:rPr lang="en-US" sz="4400" dirty="0" smtClean="0">
                <a:solidFill>
                  <a:srgbClr val="FF0000"/>
                </a:solidFill>
                <a:latin typeface="Times New Roman"/>
                <a:cs typeface="Times New Roman"/>
              </a:rPr>
              <a:t>♯</a:t>
            </a:r>
            <a:endParaRPr lang="en-US" sz="4400"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eaLnBrk="0" fontAlgn="base" hangingPunct="0">
        <a:spcBef>
          <a:spcPct val="0"/>
        </a:spcBef>
        <a:spcAft>
          <a:spcPct val="0"/>
        </a:spcAft>
        <a:defRPr sz="4000" b="1">
          <a:solidFill>
            <a:srgbClr val="0000CC"/>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6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2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algn="r" eaLnBrk="1" hangingPunct="1"/>
            <a:r>
              <a:rPr lang="en-US" sz="6000" dirty="0" smtClean="0"/>
              <a:t>Hashing</a:t>
            </a:r>
            <a:endParaRPr lang="en-US" sz="6000" dirty="0" smtClean="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2- Common Hash Functions…</a:t>
            </a:r>
            <a:endParaRPr lang="en-US" sz="36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10</a:t>
            </a:fld>
            <a:endParaRPr lang="en-US"/>
          </a:p>
        </p:txBody>
      </p:sp>
      <p:sp>
        <p:nvSpPr>
          <p:cNvPr id="9" name="TextBox 8"/>
          <p:cNvSpPr txBox="1"/>
          <p:nvPr/>
        </p:nvSpPr>
        <p:spPr>
          <a:xfrm>
            <a:off x="228600" y="1123890"/>
            <a:ext cx="8686800" cy="400110"/>
          </a:xfrm>
          <a:prstGeom prst="rect">
            <a:avLst/>
          </a:prstGeom>
          <a:noFill/>
        </p:spPr>
        <p:txBody>
          <a:bodyPr wrap="square" rtlCol="0">
            <a:spAutoFit/>
          </a:bodyPr>
          <a:lstStyle/>
          <a:p>
            <a:r>
              <a:rPr lang="en-US" sz="2000" b="1" dirty="0" smtClean="0">
                <a:solidFill>
                  <a:srgbClr val="FF0000"/>
                </a:solidFill>
              </a:rPr>
              <a:t>All operations on the hashing storage must rely on hash function.</a:t>
            </a:r>
            <a:endParaRPr lang="en-US" sz="2000" b="1" dirty="0">
              <a:solidFill>
                <a:srgbClr val="FF0000"/>
              </a:solidFill>
            </a:endParaRPr>
          </a:p>
        </p:txBody>
      </p:sp>
      <p:grpSp>
        <p:nvGrpSpPr>
          <p:cNvPr id="3" name="Group 97"/>
          <p:cNvGrpSpPr/>
          <p:nvPr/>
        </p:nvGrpSpPr>
        <p:grpSpPr>
          <a:xfrm>
            <a:off x="2209800" y="1752600"/>
            <a:ext cx="4876800" cy="2286000"/>
            <a:chOff x="1600200" y="1981200"/>
            <a:chExt cx="6400800" cy="3810000"/>
          </a:xfrm>
        </p:grpSpPr>
        <p:grpSp>
          <p:nvGrpSpPr>
            <p:cNvPr id="5" name="Group 87"/>
            <p:cNvGrpSpPr/>
            <p:nvPr/>
          </p:nvGrpSpPr>
          <p:grpSpPr>
            <a:xfrm>
              <a:off x="5562600" y="1981200"/>
              <a:ext cx="2438400" cy="762000"/>
              <a:chOff x="5029200" y="1981200"/>
              <a:chExt cx="2438400" cy="762000"/>
            </a:xfrm>
          </p:grpSpPr>
          <p:sp>
            <p:nvSpPr>
              <p:cNvPr id="11" name="Rectangle 10"/>
              <p:cNvSpPr/>
              <p:nvPr/>
            </p:nvSpPr>
            <p:spPr>
              <a:xfrm>
                <a:off x="5029200" y="1981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943600" y="2362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334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1722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77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88"/>
            <p:cNvGrpSpPr/>
            <p:nvPr/>
          </p:nvGrpSpPr>
          <p:grpSpPr>
            <a:xfrm>
              <a:off x="5562600" y="2743200"/>
              <a:ext cx="2438400" cy="762000"/>
              <a:chOff x="5029200" y="2743200"/>
              <a:chExt cx="2438400" cy="762000"/>
            </a:xfrm>
          </p:grpSpPr>
          <p:sp>
            <p:nvSpPr>
              <p:cNvPr id="12" name="Rectangle 11"/>
              <p:cNvSpPr/>
              <p:nvPr/>
            </p:nvSpPr>
            <p:spPr>
              <a:xfrm>
                <a:off x="5029200" y="2743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638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77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172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67056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58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791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19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89"/>
            <p:cNvGrpSpPr/>
            <p:nvPr/>
          </p:nvGrpSpPr>
          <p:grpSpPr>
            <a:xfrm>
              <a:off x="5562600" y="3505200"/>
              <a:ext cx="2438400" cy="762000"/>
              <a:chOff x="5029200" y="3505200"/>
              <a:chExt cx="2438400" cy="762000"/>
            </a:xfrm>
          </p:grpSpPr>
          <p:sp>
            <p:nvSpPr>
              <p:cNvPr id="13" name="Rectangle 12"/>
              <p:cNvSpPr/>
              <p:nvPr/>
            </p:nvSpPr>
            <p:spPr>
              <a:xfrm>
                <a:off x="5029200" y="3505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674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4008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019800" y="3886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4008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90"/>
            <p:cNvGrpSpPr/>
            <p:nvPr/>
          </p:nvGrpSpPr>
          <p:grpSpPr>
            <a:xfrm>
              <a:off x="5562600" y="4267200"/>
              <a:ext cx="2438400" cy="762000"/>
              <a:chOff x="5029200" y="4267200"/>
              <a:chExt cx="2438400" cy="762000"/>
            </a:xfrm>
          </p:grpSpPr>
          <p:sp>
            <p:nvSpPr>
              <p:cNvPr id="14" name="Rectangle 13"/>
              <p:cNvSpPr/>
              <p:nvPr/>
            </p:nvSpPr>
            <p:spPr>
              <a:xfrm>
                <a:off x="5029200" y="4267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436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4008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096000" y="4648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705600" y="47244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8" name="Group 86"/>
            <p:cNvGrpSpPr/>
            <p:nvPr/>
          </p:nvGrpSpPr>
          <p:grpSpPr>
            <a:xfrm>
              <a:off x="1600200" y="1981200"/>
              <a:ext cx="2438400" cy="3810000"/>
              <a:chOff x="1600200" y="1981200"/>
              <a:chExt cx="2438400" cy="3810000"/>
            </a:xfrm>
          </p:grpSpPr>
          <p:sp>
            <p:nvSpPr>
              <p:cNvPr id="10" name="Rectangle 9"/>
              <p:cNvSpPr/>
              <p:nvPr/>
            </p:nvSpPr>
            <p:spPr>
              <a:xfrm>
                <a:off x="1600200" y="1981200"/>
                <a:ext cx="24384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828800" y="2209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57400" y="3505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209800" y="41910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62200" y="4876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05200" y="5562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57400" y="2514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33800" y="3962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90800" y="5486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5181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50292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743200" y="26670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62200" y="3200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43200" y="34290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43200" y="4343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4290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81400" y="4419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209800" y="28956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8288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95600" y="3886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480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752600" y="2971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438400" y="3886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7432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8956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733800" y="2209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200400" y="2895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2004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528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91"/>
            <p:cNvGrpSpPr/>
            <p:nvPr/>
          </p:nvGrpSpPr>
          <p:grpSpPr>
            <a:xfrm>
              <a:off x="5562600" y="5029200"/>
              <a:ext cx="2438400" cy="762000"/>
              <a:chOff x="5029200" y="5029200"/>
              <a:chExt cx="2438400" cy="762000"/>
            </a:xfrm>
          </p:grpSpPr>
          <p:sp>
            <p:nvSpPr>
              <p:cNvPr id="15" name="Rectangle 14"/>
              <p:cNvSpPr/>
              <p:nvPr/>
            </p:nvSpPr>
            <p:spPr>
              <a:xfrm>
                <a:off x="5029200" y="5029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5626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9342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7150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010400" y="5486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60198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477000" y="5181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72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553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Arrow Connector 84"/>
            <p:cNvCxnSpPr/>
            <p:nvPr/>
          </p:nvCxnSpPr>
          <p:spPr>
            <a:xfrm>
              <a:off x="4343400" y="3886200"/>
              <a:ext cx="533400" cy="0"/>
            </a:xfrm>
            <a:prstGeom prst="straightConnector1">
              <a:avLst/>
            </a:prstGeom>
            <a:ln w="762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029200" y="5334000"/>
              <a:ext cx="457200" cy="381000"/>
            </a:xfrm>
            <a:prstGeom prst="rect">
              <a:avLst/>
            </a:prstGeom>
            <a:noFill/>
          </p:spPr>
          <p:txBody>
            <a:bodyPr wrap="square" rtlCol="0">
              <a:spAutoFit/>
            </a:bodyPr>
            <a:lstStyle/>
            <a:p>
              <a:pPr algn="r"/>
              <a:r>
                <a:rPr lang="en-US" dirty="0" smtClean="0"/>
                <a:t>0</a:t>
              </a:r>
              <a:endParaRPr lang="en-US" dirty="0"/>
            </a:p>
          </p:txBody>
        </p:sp>
        <p:sp>
          <p:nvSpPr>
            <p:cNvPr id="94" name="TextBox 93"/>
            <p:cNvSpPr txBox="1"/>
            <p:nvPr/>
          </p:nvSpPr>
          <p:spPr>
            <a:xfrm>
              <a:off x="5029200" y="4572000"/>
              <a:ext cx="457200" cy="381000"/>
            </a:xfrm>
            <a:prstGeom prst="rect">
              <a:avLst/>
            </a:prstGeom>
            <a:noFill/>
          </p:spPr>
          <p:txBody>
            <a:bodyPr wrap="square" rtlCol="0">
              <a:spAutoFit/>
            </a:bodyPr>
            <a:lstStyle/>
            <a:p>
              <a:pPr algn="r"/>
              <a:r>
                <a:rPr lang="en-US" dirty="0" smtClean="0"/>
                <a:t>1</a:t>
              </a:r>
              <a:endParaRPr lang="en-US" dirty="0"/>
            </a:p>
          </p:txBody>
        </p:sp>
        <p:sp>
          <p:nvSpPr>
            <p:cNvPr id="95" name="TextBox 94"/>
            <p:cNvSpPr txBox="1"/>
            <p:nvPr/>
          </p:nvSpPr>
          <p:spPr>
            <a:xfrm>
              <a:off x="5029200" y="3733800"/>
              <a:ext cx="457200" cy="381000"/>
            </a:xfrm>
            <a:prstGeom prst="rect">
              <a:avLst/>
            </a:prstGeom>
            <a:noFill/>
          </p:spPr>
          <p:txBody>
            <a:bodyPr wrap="square" rtlCol="0">
              <a:spAutoFit/>
            </a:bodyPr>
            <a:lstStyle/>
            <a:p>
              <a:pPr algn="r"/>
              <a:r>
                <a:rPr lang="en-US" dirty="0" smtClean="0"/>
                <a:t>2</a:t>
              </a:r>
              <a:endParaRPr lang="en-US" dirty="0"/>
            </a:p>
          </p:txBody>
        </p:sp>
        <p:sp>
          <p:nvSpPr>
            <p:cNvPr id="96" name="TextBox 95"/>
            <p:cNvSpPr txBox="1"/>
            <p:nvPr/>
          </p:nvSpPr>
          <p:spPr>
            <a:xfrm>
              <a:off x="5029200" y="2971800"/>
              <a:ext cx="457200" cy="381000"/>
            </a:xfrm>
            <a:prstGeom prst="rect">
              <a:avLst/>
            </a:prstGeom>
            <a:noFill/>
          </p:spPr>
          <p:txBody>
            <a:bodyPr wrap="square" rtlCol="0">
              <a:spAutoFit/>
            </a:bodyPr>
            <a:lstStyle/>
            <a:p>
              <a:pPr algn="r"/>
              <a:r>
                <a:rPr lang="en-US" dirty="0" smtClean="0"/>
                <a:t>3</a:t>
              </a:r>
              <a:endParaRPr lang="en-US" dirty="0"/>
            </a:p>
          </p:txBody>
        </p:sp>
        <p:sp>
          <p:nvSpPr>
            <p:cNvPr id="97" name="TextBox 96"/>
            <p:cNvSpPr txBox="1"/>
            <p:nvPr/>
          </p:nvSpPr>
          <p:spPr>
            <a:xfrm>
              <a:off x="5029200" y="2286000"/>
              <a:ext cx="457200" cy="381000"/>
            </a:xfrm>
            <a:prstGeom prst="rect">
              <a:avLst/>
            </a:prstGeom>
            <a:noFill/>
          </p:spPr>
          <p:txBody>
            <a:bodyPr wrap="square" rtlCol="0">
              <a:spAutoFit/>
            </a:bodyPr>
            <a:lstStyle/>
            <a:p>
              <a:pPr algn="r"/>
              <a:r>
                <a:rPr lang="en-US" dirty="0" smtClean="0"/>
                <a:t>4</a:t>
              </a:r>
              <a:endParaRPr lang="en-US" dirty="0"/>
            </a:p>
          </p:txBody>
        </p:sp>
      </p:grpSp>
      <p:grpSp>
        <p:nvGrpSpPr>
          <p:cNvPr id="84" name="Group 83"/>
          <p:cNvGrpSpPr/>
          <p:nvPr/>
        </p:nvGrpSpPr>
        <p:grpSpPr>
          <a:xfrm>
            <a:off x="2209800" y="4343400"/>
            <a:ext cx="4724400" cy="838200"/>
            <a:chOff x="1905000" y="2514600"/>
            <a:chExt cx="4724400" cy="838200"/>
          </a:xfrm>
        </p:grpSpPr>
        <p:sp>
          <p:nvSpPr>
            <p:cNvPr id="86" name="TextBox 85"/>
            <p:cNvSpPr txBox="1"/>
            <p:nvPr/>
          </p:nvSpPr>
          <p:spPr>
            <a:xfrm>
              <a:off x="1905000" y="2743200"/>
              <a:ext cx="1600200" cy="369332"/>
            </a:xfrm>
            <a:prstGeom prst="rect">
              <a:avLst/>
            </a:prstGeom>
            <a:noFill/>
          </p:spPr>
          <p:txBody>
            <a:bodyPr wrap="square" rtlCol="0">
              <a:spAutoFit/>
            </a:bodyPr>
            <a:lstStyle/>
            <a:p>
              <a:pPr algn="r"/>
              <a:r>
                <a:rPr lang="en-US" dirty="0" smtClean="0"/>
                <a:t>Object’s Key</a:t>
              </a:r>
              <a:endParaRPr lang="en-US" dirty="0"/>
            </a:p>
          </p:txBody>
        </p:sp>
        <p:sp>
          <p:nvSpPr>
            <p:cNvPr id="87" name="Oval 86"/>
            <p:cNvSpPr/>
            <p:nvPr/>
          </p:nvSpPr>
          <p:spPr>
            <a:xfrm>
              <a:off x="3886200" y="2514600"/>
              <a:ext cx="1371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Hash</a:t>
              </a:r>
            </a:p>
            <a:p>
              <a:pPr algn="ctr"/>
              <a:r>
                <a:rPr lang="en-US" dirty="0" smtClean="0">
                  <a:solidFill>
                    <a:srgbClr val="FF0000"/>
                  </a:solidFill>
                </a:rPr>
                <a:t>O(1)</a:t>
              </a:r>
              <a:endParaRPr lang="en-US" dirty="0">
                <a:solidFill>
                  <a:srgbClr val="FF0000"/>
                </a:solidFill>
              </a:endParaRPr>
            </a:p>
          </p:txBody>
        </p:sp>
        <p:sp>
          <p:nvSpPr>
            <p:cNvPr id="88" name="TextBox 87"/>
            <p:cNvSpPr txBox="1"/>
            <p:nvPr/>
          </p:nvSpPr>
          <p:spPr>
            <a:xfrm>
              <a:off x="5638800" y="2743200"/>
              <a:ext cx="990600" cy="369332"/>
            </a:xfrm>
            <a:prstGeom prst="rect">
              <a:avLst/>
            </a:prstGeom>
            <a:noFill/>
          </p:spPr>
          <p:txBody>
            <a:bodyPr wrap="square" rtlCol="0">
              <a:spAutoFit/>
            </a:bodyPr>
            <a:lstStyle/>
            <a:p>
              <a:r>
                <a:rPr lang="en-US" dirty="0" smtClean="0"/>
                <a:t>integer</a:t>
              </a:r>
              <a:endParaRPr lang="en-US" dirty="0"/>
            </a:p>
          </p:txBody>
        </p:sp>
        <p:cxnSp>
          <p:nvCxnSpPr>
            <p:cNvPr id="89" name="Straight Arrow Connector 88"/>
            <p:cNvCxnSpPr>
              <a:stCxn id="86" idx="3"/>
              <a:endCxn id="87" idx="2"/>
            </p:cNvCxnSpPr>
            <p:nvPr/>
          </p:nvCxnSpPr>
          <p:spPr>
            <a:xfrm>
              <a:off x="35052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stCxn id="87" idx="6"/>
              <a:endCxn id="88" idx="1"/>
            </p:cNvCxnSpPr>
            <p:nvPr/>
          </p:nvCxnSpPr>
          <p:spPr>
            <a:xfrm flipV="1">
              <a:off x="52578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92" name="TextBox 91"/>
          <p:cNvSpPr txBox="1"/>
          <p:nvPr/>
        </p:nvSpPr>
        <p:spPr>
          <a:xfrm>
            <a:off x="1295400" y="5498068"/>
            <a:ext cx="7391400" cy="369332"/>
          </a:xfrm>
          <a:prstGeom prst="rect">
            <a:avLst/>
          </a:prstGeom>
          <a:noFill/>
        </p:spPr>
        <p:txBody>
          <a:bodyPr wrap="square" rtlCol="0">
            <a:spAutoFit/>
          </a:bodyPr>
          <a:lstStyle/>
          <a:p>
            <a:pPr algn="ctr"/>
            <a:r>
              <a:rPr lang="en-US" dirty="0" smtClean="0">
                <a:solidFill>
                  <a:srgbClr val="FF0000"/>
                </a:solidFill>
              </a:rPr>
              <a:t>Cost of an operation = O(1) + Cost of operation on a specific subset.</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p:spPr>
        <p:txBody>
          <a:bodyPr/>
          <a:lstStyle/>
          <a:p>
            <a:r>
              <a:rPr lang="en-US" smtClean="0"/>
              <a:t> </a:t>
            </a:r>
            <a:fld id="{413E58E3-6A3D-4020-B71E-2579E0ED20B6}" type="slidenum">
              <a:rPr lang="en-US" smtClean="0"/>
              <a:pPr/>
              <a:t>11</a:t>
            </a:fld>
            <a:endParaRPr lang="en-US" smtClean="0"/>
          </a:p>
        </p:txBody>
      </p:sp>
      <p:sp>
        <p:nvSpPr>
          <p:cNvPr id="7171" name="Rectangle 2"/>
          <p:cNvSpPr>
            <a:spLocks noGrp="1" noChangeArrowheads="1"/>
          </p:cNvSpPr>
          <p:nvPr>
            <p:ph type="title"/>
          </p:nvPr>
        </p:nvSpPr>
        <p:spPr>
          <a:xfrm>
            <a:off x="914400" y="0"/>
            <a:ext cx="8229600" cy="685800"/>
          </a:xfrm>
        </p:spPr>
        <p:txBody>
          <a:bodyPr/>
          <a:lstStyle/>
          <a:p>
            <a:pPr algn="r"/>
            <a:r>
              <a:rPr lang="en-US" sz="3600" dirty="0" smtClean="0"/>
              <a:t>2- Common Hash Functions</a:t>
            </a:r>
          </a:p>
        </p:txBody>
      </p:sp>
      <p:sp>
        <p:nvSpPr>
          <p:cNvPr id="7172" name="Rectangle 3"/>
          <p:cNvSpPr>
            <a:spLocks noGrp="1" noChangeArrowheads="1"/>
          </p:cNvSpPr>
          <p:nvPr>
            <p:ph type="body" idx="1"/>
          </p:nvPr>
        </p:nvSpPr>
        <p:spPr>
          <a:xfrm>
            <a:off x="304800" y="914400"/>
            <a:ext cx="8610600" cy="5181600"/>
          </a:xfrm>
        </p:spPr>
        <p:txBody>
          <a:bodyPr/>
          <a:lstStyle/>
          <a:p>
            <a:pPr eaLnBrk="1" hangingPunct="1"/>
            <a:r>
              <a:rPr lang="en-US" sz="2400" dirty="0" smtClean="0"/>
              <a:t>The </a:t>
            </a:r>
            <a:r>
              <a:rPr lang="en-US" sz="2400" b="1" dirty="0" smtClean="0">
                <a:solidFill>
                  <a:srgbClr val="0070C0"/>
                </a:solidFill>
              </a:rPr>
              <a:t>division</a:t>
            </a:r>
            <a:r>
              <a:rPr lang="en-US" sz="2400" dirty="0" smtClean="0"/>
              <a:t> method is the preferred choice(%, modulo).</a:t>
            </a:r>
          </a:p>
          <a:p>
            <a:pPr eaLnBrk="1" hangingPunct="1">
              <a:buFontTx/>
              <a:buNone/>
            </a:pPr>
            <a:r>
              <a:rPr lang="en-US" sz="2400" i="1" dirty="0" smtClean="0"/>
              <a:t>	</a:t>
            </a:r>
            <a:r>
              <a:rPr lang="en-US" sz="2400" i="1" dirty="0" err="1" smtClean="0">
                <a:solidFill>
                  <a:srgbClr val="FF0000"/>
                </a:solidFill>
              </a:rPr>
              <a:t>TSize</a:t>
            </a:r>
            <a:r>
              <a:rPr lang="en-US" sz="2400" i="1" dirty="0" smtClean="0">
                <a:solidFill>
                  <a:srgbClr val="FF0000"/>
                </a:solidFill>
              </a:rPr>
              <a:t> </a:t>
            </a:r>
            <a:r>
              <a:rPr lang="en-US" sz="2400" dirty="0" smtClean="0">
                <a:solidFill>
                  <a:srgbClr val="FF0000"/>
                </a:solidFill>
              </a:rPr>
              <a:t>=</a:t>
            </a:r>
            <a:r>
              <a:rPr lang="en-US" sz="2400" i="1" dirty="0" err="1" smtClean="0">
                <a:solidFill>
                  <a:srgbClr val="FF0000"/>
                </a:solidFill>
              </a:rPr>
              <a:t>sizeof</a:t>
            </a:r>
            <a:r>
              <a:rPr lang="en-US" sz="2400" dirty="0" smtClean="0">
                <a:solidFill>
                  <a:srgbClr val="FF0000"/>
                </a:solidFill>
              </a:rPr>
              <a:t>(</a:t>
            </a:r>
            <a:r>
              <a:rPr lang="en-US" sz="2400" i="1" dirty="0" smtClean="0">
                <a:solidFill>
                  <a:srgbClr val="FF0000"/>
                </a:solidFill>
              </a:rPr>
              <a:t>table</a:t>
            </a:r>
            <a:r>
              <a:rPr lang="en-US" sz="2400" dirty="0" smtClean="0">
                <a:solidFill>
                  <a:srgbClr val="FF0000"/>
                </a:solidFill>
              </a:rPr>
              <a:t>)</a:t>
            </a:r>
            <a:r>
              <a:rPr lang="en-US" sz="2400" dirty="0" smtClean="0"/>
              <a:t>, as in </a:t>
            </a:r>
            <a:r>
              <a:rPr lang="en-US" sz="2400" i="1" dirty="0" smtClean="0">
                <a:solidFill>
                  <a:srgbClr val="FF0000"/>
                </a:solidFill>
              </a:rPr>
              <a:t>h</a:t>
            </a:r>
            <a:r>
              <a:rPr lang="en-US" sz="2400" dirty="0" smtClean="0">
                <a:solidFill>
                  <a:srgbClr val="FF0000"/>
                </a:solidFill>
              </a:rPr>
              <a:t>(</a:t>
            </a:r>
            <a:r>
              <a:rPr lang="en-US" sz="2400" i="1" dirty="0" smtClean="0">
                <a:solidFill>
                  <a:srgbClr val="FF0000"/>
                </a:solidFill>
              </a:rPr>
              <a:t>K</a:t>
            </a:r>
            <a:r>
              <a:rPr lang="en-US" sz="2400" dirty="0" smtClean="0">
                <a:solidFill>
                  <a:srgbClr val="FF0000"/>
                </a:solidFill>
              </a:rPr>
              <a:t>) = </a:t>
            </a:r>
            <a:r>
              <a:rPr lang="en-US" sz="2400" i="1" dirty="0" smtClean="0">
                <a:solidFill>
                  <a:srgbClr val="FF0000"/>
                </a:solidFill>
              </a:rPr>
              <a:t>K mod</a:t>
            </a:r>
            <a:r>
              <a:rPr lang="en-US" sz="2400" dirty="0" smtClean="0">
                <a:solidFill>
                  <a:srgbClr val="FF0000"/>
                </a:solidFill>
              </a:rPr>
              <a:t> </a:t>
            </a:r>
            <a:r>
              <a:rPr lang="en-US" sz="2400" i="1" dirty="0" err="1" smtClean="0">
                <a:solidFill>
                  <a:srgbClr val="FF0000"/>
                </a:solidFill>
              </a:rPr>
              <a:t>Tsize</a:t>
            </a:r>
            <a:r>
              <a:rPr lang="en-US" sz="2400" i="1" dirty="0" smtClean="0">
                <a:solidFill>
                  <a:srgbClr val="0000CC"/>
                </a:solidFill>
                <a:sym typeface="Wingdings" pitchFamily="2" charset="2"/>
              </a:rPr>
              <a:t></a:t>
            </a:r>
            <a:r>
              <a:rPr lang="en-US" sz="2400" i="1" dirty="0" smtClean="0">
                <a:solidFill>
                  <a:srgbClr val="FF0000"/>
                </a:solidFill>
              </a:rPr>
              <a:t>(</a:t>
            </a:r>
            <a:r>
              <a:rPr lang="en-US" sz="2400" i="1" dirty="0" err="1" smtClean="0">
                <a:solidFill>
                  <a:srgbClr val="FF0000"/>
                </a:solidFill>
              </a:rPr>
              <a:t>K%Tsize</a:t>
            </a:r>
            <a:r>
              <a:rPr lang="en-US" sz="2400" i="1" dirty="0" smtClean="0">
                <a:solidFill>
                  <a:srgbClr val="FF0000"/>
                </a:solidFill>
              </a:rPr>
              <a:t>)</a:t>
            </a:r>
            <a:endParaRPr lang="en-US" sz="2400" dirty="0" smtClean="0">
              <a:solidFill>
                <a:srgbClr val="FF0000"/>
              </a:solidFill>
            </a:endParaRPr>
          </a:p>
          <a:p>
            <a:pPr eaLnBrk="1" hangingPunct="1">
              <a:buNone/>
            </a:pPr>
            <a:endParaRPr lang="en-US" sz="2000" b="1" u="sng" dirty="0" smtClean="0">
              <a:solidFill>
                <a:srgbClr val="0000CC"/>
              </a:solidFill>
            </a:endParaRPr>
          </a:p>
          <a:p>
            <a:pPr eaLnBrk="1" hangingPunct="1">
              <a:buNone/>
            </a:pPr>
            <a:r>
              <a:rPr lang="en-US" sz="2000" b="1" u="sng" dirty="0" smtClean="0">
                <a:solidFill>
                  <a:srgbClr val="0000CC"/>
                </a:solidFill>
              </a:rPr>
              <a:t>Folding method</a:t>
            </a:r>
            <a:r>
              <a:rPr lang="en-US" sz="2000" dirty="0" smtClean="0"/>
              <a:t>: </a:t>
            </a:r>
            <a:r>
              <a:rPr lang="en-US" sz="2000" dirty="0" smtClean="0">
                <a:solidFill>
                  <a:srgbClr val="FF0000"/>
                </a:solidFill>
              </a:rPr>
              <a:t>h(K) = sum of parts </a:t>
            </a:r>
            <a:r>
              <a:rPr lang="en-US" sz="2000" i="1" dirty="0" smtClean="0">
                <a:solidFill>
                  <a:srgbClr val="FF0000"/>
                </a:solidFill>
              </a:rPr>
              <a:t>mod </a:t>
            </a:r>
            <a:r>
              <a:rPr lang="en-US" sz="2000" dirty="0" err="1" smtClean="0">
                <a:solidFill>
                  <a:srgbClr val="FF0000"/>
                </a:solidFill>
              </a:rPr>
              <a:t>Tsize</a:t>
            </a:r>
            <a:endParaRPr lang="en-US" sz="2000" dirty="0" smtClean="0">
              <a:solidFill>
                <a:srgbClr val="FF0000"/>
              </a:solidFill>
            </a:endParaRPr>
          </a:p>
          <a:p>
            <a:pPr eaLnBrk="1" hangingPunct="1">
              <a:buFontTx/>
              <a:buNone/>
            </a:pPr>
            <a:r>
              <a:rPr lang="en-US" sz="1800" b="1" u="sng" dirty="0" smtClean="0"/>
              <a:t>Ex</a:t>
            </a:r>
            <a:r>
              <a:rPr lang="en-US" sz="1800" dirty="0" smtClean="0"/>
              <a:t>: </a:t>
            </a:r>
            <a:r>
              <a:rPr lang="en-US" sz="1600" dirty="0" smtClean="0"/>
              <a:t>K= </a:t>
            </a:r>
            <a:r>
              <a:rPr lang="en-US" sz="1600" dirty="0" smtClean="0">
                <a:solidFill>
                  <a:srgbClr val="FF0000"/>
                </a:solidFill>
              </a:rPr>
              <a:t>123</a:t>
            </a:r>
            <a:r>
              <a:rPr lang="en-US" sz="1600" dirty="0" smtClean="0"/>
              <a:t>-</a:t>
            </a:r>
            <a:r>
              <a:rPr lang="en-US" sz="1600" dirty="0" smtClean="0">
                <a:solidFill>
                  <a:srgbClr val="00B050"/>
                </a:solidFill>
              </a:rPr>
              <a:t>45</a:t>
            </a:r>
            <a:r>
              <a:rPr lang="en-US" sz="1600" dirty="0" smtClean="0"/>
              <a:t>-</a:t>
            </a:r>
            <a:r>
              <a:rPr lang="en-US" sz="1600" dirty="0" smtClean="0">
                <a:solidFill>
                  <a:srgbClr val="7030A0"/>
                </a:solidFill>
              </a:rPr>
              <a:t>6789</a:t>
            </a:r>
            <a:r>
              <a:rPr lang="en-US" sz="1600" dirty="0" smtClean="0"/>
              <a:t> </a:t>
            </a:r>
            <a:r>
              <a:rPr lang="en-US" sz="1600" dirty="0" smtClean="0">
                <a:sym typeface="Wingdings" pitchFamily="2" charset="2"/>
              </a:rPr>
              <a:t> sum 3 parts:</a:t>
            </a:r>
            <a:r>
              <a:rPr lang="en-US" sz="1600" dirty="0" smtClean="0">
                <a:solidFill>
                  <a:srgbClr val="FF0000"/>
                </a:solidFill>
                <a:sym typeface="Wingdings" pitchFamily="2" charset="2"/>
              </a:rPr>
              <a:t>123</a:t>
            </a:r>
            <a:r>
              <a:rPr lang="en-US" sz="1600" dirty="0" smtClean="0">
                <a:sym typeface="Wingdings" pitchFamily="2" charset="2"/>
              </a:rPr>
              <a:t> + </a:t>
            </a:r>
            <a:r>
              <a:rPr lang="en-US" sz="1600" dirty="0" smtClean="0">
                <a:solidFill>
                  <a:srgbClr val="00B050"/>
                </a:solidFill>
                <a:sym typeface="Wingdings" pitchFamily="2" charset="2"/>
              </a:rPr>
              <a:t>45</a:t>
            </a:r>
            <a:r>
              <a:rPr lang="en-US" sz="1600" dirty="0" smtClean="0">
                <a:sym typeface="Wingdings" pitchFamily="2" charset="2"/>
              </a:rPr>
              <a:t> + </a:t>
            </a:r>
            <a:r>
              <a:rPr lang="en-US" sz="1600" dirty="0" smtClean="0">
                <a:solidFill>
                  <a:srgbClr val="7030A0"/>
                </a:solidFill>
                <a:sym typeface="Wingdings" pitchFamily="2" charset="2"/>
              </a:rPr>
              <a:t>6789</a:t>
            </a:r>
            <a:r>
              <a:rPr lang="en-US" sz="1600" dirty="0" smtClean="0">
                <a:sym typeface="Wingdings" pitchFamily="2" charset="2"/>
              </a:rPr>
              <a:t>= 6957 </a:t>
            </a:r>
          </a:p>
          <a:p>
            <a:pPr eaLnBrk="1" hangingPunct="1">
              <a:buFontTx/>
              <a:buNone/>
            </a:pPr>
            <a:r>
              <a:rPr lang="en-US" sz="1600" dirty="0" smtClean="0">
                <a:sym typeface="Wingdings" pitchFamily="2" charset="2"/>
              </a:rPr>
              <a:t>		      h(K)=6957 mod </a:t>
            </a:r>
            <a:r>
              <a:rPr lang="en-US" sz="1600" dirty="0" err="1" smtClean="0">
                <a:sym typeface="Wingdings" pitchFamily="2" charset="2"/>
              </a:rPr>
              <a:t>TSize</a:t>
            </a:r>
            <a:endParaRPr lang="en-US" sz="1600" dirty="0" smtClean="0">
              <a:sym typeface="Wingdings" pitchFamily="2" charset="2"/>
            </a:endParaRPr>
          </a:p>
          <a:p>
            <a:pPr eaLnBrk="1" hangingPunct="1">
              <a:buFontTx/>
              <a:buNone/>
            </a:pPr>
            <a:r>
              <a:rPr lang="en-US" sz="1800" b="1" u="sng" dirty="0" smtClean="0"/>
              <a:t>Ex</a:t>
            </a:r>
            <a:r>
              <a:rPr lang="en-US" sz="1800" dirty="0" smtClean="0"/>
              <a:t>: K= 123-45-6789 </a:t>
            </a:r>
            <a:r>
              <a:rPr lang="en-US" sz="1800" dirty="0" smtClean="0">
                <a:sym typeface="Wingdings" pitchFamily="2" charset="2"/>
              </a:rPr>
              <a:t> Sum 5 parts:12 + 34+56+78+9 = 189</a:t>
            </a:r>
          </a:p>
          <a:p>
            <a:pPr eaLnBrk="1" hangingPunct="1">
              <a:buNone/>
            </a:pPr>
            <a:r>
              <a:rPr lang="en-US" sz="2000" b="1" u="sng" dirty="0" smtClean="0">
                <a:solidFill>
                  <a:srgbClr val="0000CC"/>
                </a:solidFill>
              </a:rPr>
              <a:t>Mid-square method</a:t>
            </a:r>
            <a:r>
              <a:rPr lang="en-US" sz="2000" u="sng" dirty="0" smtClean="0">
                <a:solidFill>
                  <a:srgbClr val="0000CC"/>
                </a:solidFill>
              </a:rPr>
              <a:t> </a:t>
            </a:r>
            <a:r>
              <a:rPr lang="en-US" sz="2000" dirty="0" smtClean="0"/>
              <a:t>:</a:t>
            </a:r>
          </a:p>
          <a:p>
            <a:pPr eaLnBrk="1" hangingPunct="1">
              <a:buFontTx/>
              <a:buNone/>
            </a:pPr>
            <a:r>
              <a:rPr lang="en-US" sz="1800" b="1" u="sng" dirty="0" smtClean="0"/>
              <a:t>Ex</a:t>
            </a:r>
            <a:r>
              <a:rPr lang="en-US" sz="1800" dirty="0" smtClean="0"/>
              <a:t>: </a:t>
            </a:r>
            <a:r>
              <a:rPr lang="en-US" sz="1800" dirty="0" err="1" smtClean="0"/>
              <a:t>TSize</a:t>
            </a:r>
            <a:r>
              <a:rPr lang="en-US" sz="1800" dirty="0" smtClean="0"/>
              <a:t>= 1024= 2</a:t>
            </a:r>
            <a:r>
              <a:rPr lang="en-US" sz="1800" baseline="30000" dirty="0" smtClean="0"/>
              <a:t>10</a:t>
            </a:r>
            <a:r>
              <a:rPr lang="en-US" sz="1800" dirty="0" smtClean="0"/>
              <a:t>, K= 3121 </a:t>
            </a:r>
            <a:r>
              <a:rPr lang="en-US" sz="1800" dirty="0" smtClean="0">
                <a:sym typeface="Wingdings" pitchFamily="2" charset="2"/>
              </a:rPr>
              <a:t> K</a:t>
            </a:r>
            <a:r>
              <a:rPr lang="en-US" sz="1800" baseline="30000" dirty="0" smtClean="0">
                <a:sym typeface="Wingdings" pitchFamily="2" charset="2"/>
              </a:rPr>
              <a:t>2</a:t>
            </a:r>
            <a:r>
              <a:rPr lang="en-US" sz="1800" dirty="0" smtClean="0">
                <a:sym typeface="Wingdings" pitchFamily="2" charset="2"/>
              </a:rPr>
              <a:t>=9 740 641</a:t>
            </a:r>
            <a:r>
              <a:rPr lang="en-US" sz="1800" dirty="0" smtClean="0"/>
              <a:t> </a:t>
            </a:r>
          </a:p>
          <a:p>
            <a:pPr eaLnBrk="1" hangingPunct="1">
              <a:buFontTx/>
              <a:buNone/>
            </a:pPr>
            <a:r>
              <a:rPr lang="en-US" sz="1800" dirty="0" smtClean="0">
                <a:sym typeface="Wingdings" pitchFamily="2" charset="2"/>
              </a:rPr>
              <a:t>K</a:t>
            </a:r>
            <a:r>
              <a:rPr lang="en-US" sz="1800" baseline="30000" dirty="0" smtClean="0">
                <a:sym typeface="Wingdings" pitchFamily="2" charset="2"/>
              </a:rPr>
              <a:t>2</a:t>
            </a:r>
            <a:r>
              <a:rPr lang="en-US" sz="1800" dirty="0" smtClean="0">
                <a:sym typeface="Wingdings" pitchFamily="2" charset="2"/>
              </a:rPr>
              <a:t>= 1001010 </a:t>
            </a:r>
            <a:r>
              <a:rPr lang="en-US" sz="1800" u="sng" dirty="0" smtClean="0">
                <a:solidFill>
                  <a:srgbClr val="7030A0"/>
                </a:solidFill>
                <a:sym typeface="Wingdings" pitchFamily="2" charset="2"/>
              </a:rPr>
              <a:t>0101000010</a:t>
            </a:r>
            <a:r>
              <a:rPr lang="en-US" sz="1800" dirty="0" smtClean="0">
                <a:solidFill>
                  <a:srgbClr val="7030A0"/>
                </a:solidFill>
                <a:sym typeface="Wingdings" pitchFamily="2" charset="2"/>
              </a:rPr>
              <a:t> </a:t>
            </a:r>
            <a:r>
              <a:rPr lang="en-US" sz="1800" dirty="0" smtClean="0">
                <a:sym typeface="Wingdings" pitchFamily="2" charset="2"/>
              </a:rPr>
              <a:t>1100001  </a:t>
            </a:r>
            <a:r>
              <a:rPr lang="en-US" sz="1800" dirty="0" smtClean="0">
                <a:solidFill>
                  <a:srgbClr val="7030A0"/>
                </a:solidFill>
                <a:sym typeface="Wingdings" pitchFamily="2" charset="2"/>
              </a:rPr>
              <a:t>h(K) = 0101000010</a:t>
            </a:r>
            <a:r>
              <a:rPr lang="en-US" sz="1800" baseline="-25000" dirty="0" smtClean="0">
                <a:solidFill>
                  <a:srgbClr val="7030A0"/>
                </a:solidFill>
                <a:sym typeface="Wingdings" pitchFamily="2" charset="2"/>
              </a:rPr>
              <a:t>2 </a:t>
            </a:r>
            <a:r>
              <a:rPr lang="en-US" sz="1800" dirty="0" smtClean="0">
                <a:solidFill>
                  <a:srgbClr val="7030A0"/>
                </a:solidFill>
                <a:sym typeface="Wingdings" pitchFamily="2" charset="2"/>
              </a:rPr>
              <a:t>= 32</a:t>
            </a:r>
          </a:p>
          <a:p>
            <a:pPr eaLnBrk="1" hangingPunct="1">
              <a:buFontTx/>
              <a:buNone/>
            </a:pPr>
            <a:r>
              <a:rPr lang="en-US" sz="2000" b="1" u="sng" dirty="0" smtClean="0">
                <a:solidFill>
                  <a:srgbClr val="0000CC"/>
                </a:solidFill>
                <a:sym typeface="Wingdings" pitchFamily="2" charset="2"/>
              </a:rPr>
              <a:t>E</a:t>
            </a:r>
            <a:r>
              <a:rPr lang="en-US" sz="2000" b="1" u="sng" dirty="0" smtClean="0">
                <a:solidFill>
                  <a:srgbClr val="0000CC"/>
                </a:solidFill>
              </a:rPr>
              <a:t>xtraction method</a:t>
            </a:r>
            <a:r>
              <a:rPr lang="en-US" sz="2000" dirty="0" smtClean="0"/>
              <a:t>: Only a part of the key is used to compute the address</a:t>
            </a:r>
          </a:p>
          <a:p>
            <a:pPr eaLnBrk="1" hangingPunct="1">
              <a:buFontTx/>
              <a:buNone/>
            </a:pPr>
            <a:r>
              <a:rPr lang="en-US" sz="1800" b="1" u="sng" dirty="0" smtClean="0"/>
              <a:t>Ex</a:t>
            </a:r>
            <a:r>
              <a:rPr lang="en-US" sz="1800" dirty="0" smtClean="0"/>
              <a:t>: K = </a:t>
            </a:r>
            <a:r>
              <a:rPr lang="en-US" sz="1800" dirty="0" smtClean="0">
                <a:solidFill>
                  <a:srgbClr val="FF0000"/>
                </a:solidFill>
              </a:rPr>
              <a:t>12</a:t>
            </a:r>
            <a:r>
              <a:rPr lang="en-US" sz="1800" dirty="0" smtClean="0"/>
              <a:t>3-45-67</a:t>
            </a:r>
            <a:r>
              <a:rPr lang="en-US" sz="1800" dirty="0" smtClean="0">
                <a:solidFill>
                  <a:srgbClr val="FF0000"/>
                </a:solidFill>
              </a:rPr>
              <a:t>89</a:t>
            </a:r>
            <a:r>
              <a:rPr lang="en-US" sz="1800" dirty="0" smtClean="0"/>
              <a:t>, </a:t>
            </a:r>
            <a:r>
              <a:rPr lang="en-US" sz="1800" dirty="0" smtClean="0">
                <a:solidFill>
                  <a:srgbClr val="FF0000"/>
                </a:solidFill>
              </a:rPr>
              <a:t>h(K) = 1289 </a:t>
            </a:r>
            <a:r>
              <a:rPr lang="en-US" sz="1800" i="1" dirty="0" smtClean="0">
                <a:solidFill>
                  <a:srgbClr val="FF0000"/>
                </a:solidFill>
              </a:rPr>
              <a:t>mod</a:t>
            </a:r>
            <a:r>
              <a:rPr lang="en-US" sz="1800" dirty="0" smtClean="0">
                <a:solidFill>
                  <a:srgbClr val="FF0000"/>
                </a:solidFill>
              </a:rPr>
              <a:t> </a:t>
            </a:r>
            <a:r>
              <a:rPr lang="en-US" sz="1800" dirty="0" err="1" smtClean="0">
                <a:solidFill>
                  <a:srgbClr val="FF0000"/>
                </a:solidFill>
              </a:rPr>
              <a:t>Tsize</a:t>
            </a:r>
            <a:endParaRPr lang="en-US" sz="1800" dirty="0" smtClean="0">
              <a:solidFill>
                <a:srgbClr val="FF0000"/>
              </a:solidFill>
            </a:endParaRPr>
          </a:p>
          <a:p>
            <a:pPr eaLnBrk="1" hangingPunct="1">
              <a:buNone/>
            </a:pPr>
            <a:r>
              <a:rPr lang="en-US" sz="1800" dirty="0" smtClean="0">
                <a:solidFill>
                  <a:srgbClr val="FF0000"/>
                </a:solidFill>
              </a:rPr>
              <a:t>SE123456 </a:t>
            </a:r>
            <a:r>
              <a:rPr lang="en-US" sz="1800" dirty="0" smtClean="0">
                <a:solidFill>
                  <a:srgbClr val="FF0000"/>
                </a:solidFill>
                <a:sym typeface="Wingdings" pitchFamily="2" charset="2"/>
              </a:rPr>
              <a:t> 123456, SE56  number?</a:t>
            </a:r>
            <a:endParaRPr lang="en-US" sz="1800" dirty="0" smtClean="0"/>
          </a:p>
          <a:p>
            <a:pPr eaLnBrk="1" hangingPunct="1">
              <a:buFontTx/>
              <a:buNone/>
            </a:pPr>
            <a:r>
              <a:rPr lang="en-US" sz="2000" b="1" u="sng" dirty="0" smtClean="0">
                <a:solidFill>
                  <a:srgbClr val="0000CC"/>
                </a:solidFill>
              </a:rPr>
              <a:t>Radix transformation method</a:t>
            </a:r>
            <a:r>
              <a:rPr lang="en-US" sz="2000" b="1" dirty="0" smtClean="0">
                <a:solidFill>
                  <a:srgbClr val="0070C0"/>
                </a:solidFill>
              </a:rPr>
              <a:t>:</a:t>
            </a:r>
            <a:endParaRPr lang="en-US" sz="2000" dirty="0" smtClean="0">
              <a:solidFill>
                <a:srgbClr val="FF0000"/>
              </a:solidFill>
            </a:endParaRPr>
          </a:p>
          <a:p>
            <a:pPr eaLnBrk="1" hangingPunct="1">
              <a:buFontTx/>
              <a:buNone/>
            </a:pPr>
            <a:r>
              <a:rPr lang="en-US" sz="1800" dirty="0" smtClean="0"/>
              <a:t> K = 345</a:t>
            </a:r>
            <a:r>
              <a:rPr lang="en-US" sz="1800" baseline="-25000" dirty="0" smtClean="0"/>
              <a:t>10</a:t>
            </a:r>
            <a:r>
              <a:rPr lang="en-US" sz="1800" dirty="0" smtClean="0"/>
              <a:t> </a:t>
            </a:r>
            <a:r>
              <a:rPr lang="en-US" sz="1800" dirty="0" smtClean="0">
                <a:sym typeface="Wingdings" pitchFamily="2" charset="2"/>
              </a:rPr>
              <a:t></a:t>
            </a:r>
            <a:r>
              <a:rPr lang="en-US" sz="1800" dirty="0" smtClean="0"/>
              <a:t> 423</a:t>
            </a:r>
            <a:r>
              <a:rPr lang="en-US" sz="1800" baseline="-25000" dirty="0" smtClean="0"/>
              <a:t>9 </a:t>
            </a:r>
            <a:r>
              <a:rPr lang="en-US" sz="1800" dirty="0" smtClean="0">
                <a:sym typeface="Wingdings" pitchFamily="2" charset="2"/>
              </a:rPr>
              <a:t> </a:t>
            </a:r>
            <a:r>
              <a:rPr lang="en-US" sz="1800" dirty="0" smtClean="0">
                <a:solidFill>
                  <a:srgbClr val="FF0000"/>
                </a:solidFill>
              </a:rPr>
              <a:t>h(K) = 423 </a:t>
            </a:r>
            <a:r>
              <a:rPr lang="en-US" sz="1800" i="1" dirty="0" smtClean="0">
                <a:solidFill>
                  <a:srgbClr val="FF0000"/>
                </a:solidFill>
              </a:rPr>
              <a:t>mod</a:t>
            </a:r>
            <a:r>
              <a:rPr lang="en-US" sz="1800" dirty="0" smtClean="0">
                <a:solidFill>
                  <a:srgbClr val="FF0000"/>
                </a:solidFill>
              </a:rPr>
              <a:t> </a:t>
            </a:r>
            <a:r>
              <a:rPr lang="en-US" sz="1800" dirty="0" err="1" smtClean="0">
                <a:solidFill>
                  <a:srgbClr val="FF0000"/>
                </a:solidFill>
              </a:rPr>
              <a:t>Tsize</a:t>
            </a:r>
            <a:r>
              <a:rPr lang="en-US" sz="1800" dirty="0" smtClean="0">
                <a:solidFill>
                  <a:srgbClr val="FF0000"/>
                </a:solidFill>
              </a:rPr>
              <a:t> ( =23 if </a:t>
            </a:r>
            <a:r>
              <a:rPr lang="en-US" sz="1800" dirty="0" err="1" smtClean="0">
                <a:solidFill>
                  <a:srgbClr val="FF0000"/>
                </a:solidFill>
              </a:rPr>
              <a:t>Tsize</a:t>
            </a:r>
            <a:r>
              <a:rPr lang="en-US" sz="1800" dirty="0" smtClean="0">
                <a:solidFill>
                  <a:srgbClr val="FF0000"/>
                </a:solidFill>
              </a:rPr>
              <a:t>=100 </a:t>
            </a:r>
            <a:r>
              <a:rPr lang="en-US" sz="2400" dirty="0" smtClean="0">
                <a:solidFill>
                  <a:srgbClr val="FF0000"/>
                </a:solidFill>
              </a:rPr>
              <a:t>)</a:t>
            </a:r>
          </a:p>
        </p:txBody>
      </p:sp>
      <p:sp>
        <p:nvSpPr>
          <p:cNvPr id="7" name="Rectangle 6"/>
          <p:cNvSpPr/>
          <p:nvPr/>
        </p:nvSpPr>
        <p:spPr>
          <a:xfrm>
            <a:off x="6934200" y="2743200"/>
            <a:ext cx="17526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Hash table designer will decide an approach for hash function</a:t>
            </a:r>
            <a:endParaRPr lang="en-US" dirty="0">
              <a:solidFill>
                <a:srgbClr val="0099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3- Data Storage of a Hash Structure</a:t>
            </a:r>
            <a:endParaRPr lang="en-US" sz="3600" dirty="0"/>
          </a:p>
        </p:txBody>
      </p:sp>
      <p:sp>
        <p:nvSpPr>
          <p:cNvPr id="3" name="Content Placeholder 2"/>
          <p:cNvSpPr>
            <a:spLocks noGrp="1"/>
          </p:cNvSpPr>
          <p:nvPr>
            <p:ph idx="1"/>
          </p:nvPr>
        </p:nvSpPr>
        <p:spPr>
          <a:xfrm>
            <a:off x="609600" y="1219200"/>
            <a:ext cx="8229600" cy="4191000"/>
          </a:xfrm>
        </p:spPr>
        <p:txBody>
          <a:bodyPr/>
          <a:lstStyle/>
          <a:p>
            <a:pPr marL="285750" lvl="1">
              <a:buFontTx/>
              <a:buChar char="-"/>
            </a:pPr>
            <a:r>
              <a:rPr lang="en-US" b="1" dirty="0" smtClean="0">
                <a:sym typeface="Wingdings" pitchFamily="2" charset="2"/>
              </a:rPr>
              <a:t>Central storage using an array</a:t>
            </a:r>
          </a:p>
          <a:p>
            <a:pPr marL="685800" lvl="2">
              <a:buFontTx/>
              <a:buChar char="-"/>
            </a:pPr>
            <a:r>
              <a:rPr lang="en-US" dirty="0" smtClean="0">
                <a:sym typeface="Wingdings" pitchFamily="2" charset="2"/>
              </a:rPr>
              <a:t>All data objects are stored in an array</a:t>
            </a:r>
          </a:p>
          <a:p>
            <a:pPr marL="1143000" lvl="3">
              <a:buFontTx/>
              <a:buChar char="-"/>
            </a:pPr>
            <a:r>
              <a:rPr lang="en-US" dirty="0" smtClean="0">
                <a:sym typeface="Wingdings" pitchFamily="2" charset="2"/>
              </a:rPr>
              <a:t>A table entry for ONE data object</a:t>
            </a:r>
          </a:p>
          <a:p>
            <a:pPr marL="1143000" lvl="3">
              <a:buFontTx/>
              <a:buChar char="-"/>
            </a:pPr>
            <a:r>
              <a:rPr lang="en-US" dirty="0" smtClean="0">
                <a:sym typeface="Wingdings" pitchFamily="2" charset="2"/>
              </a:rPr>
              <a:t>A table entry for some objects  Bucket hashing</a:t>
            </a:r>
          </a:p>
          <a:p>
            <a:pPr marL="285750" lvl="1">
              <a:buFontTx/>
              <a:buChar char="-"/>
            </a:pPr>
            <a:r>
              <a:rPr lang="en-US" b="1" dirty="0" smtClean="0">
                <a:sym typeface="Wingdings" pitchFamily="2" charset="2"/>
              </a:rPr>
              <a:t>Separate chaining  Separate chaining hashing</a:t>
            </a:r>
          </a:p>
          <a:p>
            <a:pPr marL="685800" lvl="2">
              <a:buFontTx/>
              <a:buChar char="-"/>
            </a:pPr>
            <a:r>
              <a:rPr lang="en-US" dirty="0" smtClean="0">
                <a:sym typeface="Wingdings" pitchFamily="2" charset="2"/>
              </a:rPr>
              <a:t>Each subset is stored separately</a:t>
            </a:r>
          </a:p>
          <a:p>
            <a:pPr marL="285750" lvl="1">
              <a:buFontTx/>
              <a:buChar char="-"/>
            </a:pPr>
            <a:r>
              <a:rPr lang="en-US" b="1" dirty="0" smtClean="0">
                <a:sym typeface="Wingdings" pitchFamily="2" charset="2"/>
              </a:rPr>
              <a:t>Central storage using a file in external disk</a:t>
            </a:r>
          </a:p>
          <a:p>
            <a:pPr marL="685800" lvl="2">
              <a:buFontTx/>
              <a:buChar char="-"/>
            </a:pPr>
            <a:r>
              <a:rPr lang="en-US" dirty="0" smtClean="0">
                <a:sym typeface="Wingdings" pitchFamily="2" charset="2"/>
              </a:rPr>
              <a:t>All data objects are stored in a file</a:t>
            </a:r>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534400" cy="609600"/>
          </a:xfrm>
        </p:spPr>
        <p:txBody>
          <a:bodyPr/>
          <a:lstStyle/>
          <a:p>
            <a:pPr algn="r"/>
            <a:r>
              <a:rPr lang="en-US" sz="3600" dirty="0" smtClean="0"/>
              <a:t>3- Data Storage of a Hash Structure…</a:t>
            </a:r>
            <a:endParaRPr lang="en-US" sz="3600" dirty="0"/>
          </a:p>
        </p:txBody>
      </p:sp>
      <p:sp>
        <p:nvSpPr>
          <p:cNvPr id="3" name="Content Placeholder 2"/>
          <p:cNvSpPr>
            <a:spLocks noGrp="1"/>
          </p:cNvSpPr>
          <p:nvPr>
            <p:ph idx="1"/>
          </p:nvPr>
        </p:nvSpPr>
        <p:spPr>
          <a:xfrm>
            <a:off x="609600" y="1219200"/>
            <a:ext cx="8229600" cy="2819400"/>
          </a:xfrm>
        </p:spPr>
        <p:txBody>
          <a:bodyPr/>
          <a:lstStyle/>
          <a:p>
            <a:pPr marL="285750" lvl="1">
              <a:buFontTx/>
              <a:buChar char="-"/>
            </a:pPr>
            <a:r>
              <a:rPr lang="en-US" b="1" dirty="0" smtClean="0">
                <a:sym typeface="Wingdings" pitchFamily="2" charset="2"/>
              </a:rPr>
              <a:t>Common Arrays and Hash tables</a:t>
            </a:r>
          </a:p>
          <a:p>
            <a:pPr marL="685800" lvl="2">
              <a:buFontTx/>
              <a:buChar char="-"/>
            </a:pPr>
            <a:r>
              <a:rPr lang="en-US" dirty="0" smtClean="0">
                <a:sym typeface="Wingdings" pitchFamily="2" charset="2"/>
              </a:rPr>
              <a:t>In a common array, all data objects are identified using unique indices and stored in a consecutive blocks.</a:t>
            </a:r>
          </a:p>
          <a:p>
            <a:pPr marL="685800" lvl="2">
              <a:buFontTx/>
              <a:buChar char="-"/>
            </a:pPr>
            <a:r>
              <a:rPr lang="en-US" dirty="0" smtClean="0">
                <a:sym typeface="Wingdings" pitchFamily="2" charset="2"/>
              </a:rPr>
              <a:t>In a hash table, hash function will determine the index each stored data object.</a:t>
            </a:r>
          </a:p>
          <a:p>
            <a:pPr marL="1143000" lvl="3">
              <a:buNone/>
            </a:pPr>
            <a:r>
              <a:rPr lang="en-US" dirty="0" smtClean="0">
                <a:sym typeface="Wingdings" pitchFamily="2" charset="2"/>
              </a:rPr>
              <a:t>There can be empty entries in the hash table. </a:t>
            </a:r>
          </a:p>
          <a:p>
            <a:pPr marL="1143000" lvl="3">
              <a:buNone/>
            </a:pPr>
            <a:r>
              <a:rPr lang="en-US" dirty="0" smtClean="0">
                <a:sym typeface="Wingdings" pitchFamily="2" charset="2"/>
              </a:rPr>
              <a:t>The structure of a hash table entry contains information: </a:t>
            </a:r>
          </a:p>
          <a:p>
            <a:pPr marL="1143000" lvl="3">
              <a:buFontTx/>
              <a:buChar char="-"/>
            </a:pPr>
            <a:endParaRPr lang="en-US" dirty="0" smtClean="0">
              <a:sym typeface="Wingdings" pitchFamily="2" charset="2"/>
            </a:endParaRPr>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13</a:t>
            </a:fld>
            <a:endParaRPr lang="en-US"/>
          </a:p>
        </p:txBody>
      </p:sp>
      <p:grpSp>
        <p:nvGrpSpPr>
          <p:cNvPr id="5" name="Group 4"/>
          <p:cNvGrpSpPr/>
          <p:nvPr/>
        </p:nvGrpSpPr>
        <p:grpSpPr>
          <a:xfrm>
            <a:off x="1752600" y="5029200"/>
            <a:ext cx="5638800" cy="685800"/>
            <a:chOff x="2819400" y="2362200"/>
            <a:chExt cx="5638800" cy="838200"/>
          </a:xfrm>
        </p:grpSpPr>
        <p:sp>
          <p:nvSpPr>
            <p:cNvPr id="6" name="Rectangle 5"/>
            <p:cNvSpPr/>
            <p:nvPr/>
          </p:nvSpPr>
          <p:spPr>
            <a:xfrm>
              <a:off x="2819400" y="2362200"/>
              <a:ext cx="914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Used?</a:t>
              </a:r>
              <a:endParaRPr lang="en-US" b="1" dirty="0">
                <a:solidFill>
                  <a:srgbClr val="FF0000"/>
                </a:solidFill>
              </a:endParaRPr>
            </a:p>
          </p:txBody>
        </p:sp>
        <p:sp>
          <p:nvSpPr>
            <p:cNvPr id="7" name="Rectangle 6"/>
            <p:cNvSpPr/>
            <p:nvPr/>
          </p:nvSpPr>
          <p:spPr>
            <a:xfrm>
              <a:off x="3733800" y="2362200"/>
              <a:ext cx="22860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Data object</a:t>
              </a:r>
              <a:endParaRPr lang="en-US" b="1" dirty="0">
                <a:solidFill>
                  <a:srgbClr val="FF0000"/>
                </a:solidFill>
              </a:endParaRPr>
            </a:p>
          </p:txBody>
        </p:sp>
        <p:sp>
          <p:nvSpPr>
            <p:cNvPr id="8" name="Rectangle 7"/>
            <p:cNvSpPr/>
            <p:nvPr/>
          </p:nvSpPr>
          <p:spPr>
            <a:xfrm>
              <a:off x="6019800" y="2362200"/>
              <a:ext cx="2438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Link to the next object</a:t>
              </a:r>
              <a:endParaRPr lang="en-US" b="1" dirty="0">
                <a:solidFill>
                  <a:srgbClr val="FF0000"/>
                </a:solidFill>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a:xfrm>
            <a:off x="457200" y="0"/>
            <a:ext cx="8686800" cy="639762"/>
          </a:xfrm>
        </p:spPr>
        <p:txBody>
          <a:bodyPr/>
          <a:lstStyle/>
          <a:p>
            <a:pPr algn="r" eaLnBrk="1" hangingPunct="1"/>
            <a:r>
              <a:rPr lang="en-US" sz="3600" dirty="0" smtClean="0"/>
              <a:t>3- Data Storage of a Hash Structure…</a:t>
            </a:r>
          </a:p>
        </p:txBody>
      </p:sp>
      <p:sp>
        <p:nvSpPr>
          <p:cNvPr id="3" name="Content Placeholder 2"/>
          <p:cNvSpPr>
            <a:spLocks noGrp="1"/>
          </p:cNvSpPr>
          <p:nvPr>
            <p:ph idx="1"/>
          </p:nvPr>
        </p:nvSpPr>
        <p:spPr>
          <a:xfrm>
            <a:off x="1295400" y="1600200"/>
            <a:ext cx="1371600" cy="2209800"/>
          </a:xfrm>
          <a:ln>
            <a:solidFill>
              <a:schemeClr val="accent1">
                <a:lumMod val="50000"/>
              </a:schemeClr>
            </a:solidFill>
          </a:ln>
        </p:spPr>
        <p:txBody>
          <a:bodyPr/>
          <a:lstStyle/>
          <a:p>
            <a:pPr eaLnBrk="1" hangingPunct="1">
              <a:buFontTx/>
              <a:buNone/>
              <a:defRPr/>
            </a:pPr>
            <a:r>
              <a:rPr lang="en-US" sz="2400" dirty="0" smtClean="0"/>
              <a:t>K1, val1</a:t>
            </a:r>
          </a:p>
          <a:p>
            <a:pPr eaLnBrk="1" hangingPunct="1">
              <a:buFontTx/>
              <a:buNone/>
              <a:defRPr/>
            </a:pPr>
            <a:r>
              <a:rPr lang="en-US" sz="2400" dirty="0" smtClean="0"/>
              <a:t>K2, val2</a:t>
            </a:r>
          </a:p>
          <a:p>
            <a:pPr eaLnBrk="1" hangingPunct="1">
              <a:buFontTx/>
              <a:buNone/>
              <a:defRPr/>
            </a:pPr>
            <a:r>
              <a:rPr lang="en-US" sz="2400" dirty="0" smtClean="0"/>
              <a:t>K3, val3</a:t>
            </a:r>
          </a:p>
          <a:p>
            <a:pPr eaLnBrk="1" hangingPunct="1">
              <a:buFontTx/>
              <a:buNone/>
              <a:defRPr/>
            </a:pPr>
            <a:r>
              <a:rPr lang="en-US" sz="2400" dirty="0" smtClean="0"/>
              <a:t>…</a:t>
            </a:r>
          </a:p>
          <a:p>
            <a:pPr eaLnBrk="1" hangingPunct="1">
              <a:buFontTx/>
              <a:buNone/>
              <a:defRPr/>
            </a:pPr>
            <a:r>
              <a:rPr lang="en-US" sz="2400" dirty="0" err="1" smtClean="0"/>
              <a:t>Kn</a:t>
            </a:r>
            <a:r>
              <a:rPr lang="en-US" sz="2400" dirty="0" smtClean="0"/>
              <a:t>, </a:t>
            </a:r>
            <a:r>
              <a:rPr lang="en-US" sz="2400" dirty="0" err="1" smtClean="0"/>
              <a:t>valn</a:t>
            </a:r>
            <a:endParaRPr lang="en-US" sz="2400" dirty="0" smtClean="0"/>
          </a:p>
        </p:txBody>
      </p:sp>
      <p:sp>
        <p:nvSpPr>
          <p:cNvPr id="5125" name="Slide Number Placeholder 3"/>
          <p:cNvSpPr>
            <a:spLocks noGrp="1"/>
          </p:cNvSpPr>
          <p:nvPr>
            <p:ph type="sldNum" sz="quarter" idx="10"/>
          </p:nvPr>
        </p:nvSpPr>
        <p:spPr>
          <a:noFill/>
        </p:spPr>
        <p:txBody>
          <a:bodyPr/>
          <a:lstStyle/>
          <a:p>
            <a:r>
              <a:rPr lang="en-US" smtClean="0"/>
              <a:t> </a:t>
            </a:r>
            <a:fld id="{DFBB163E-9C3B-47D1-84BE-5F9F9B2D6E34}" type="slidenum">
              <a:rPr lang="en-US" smtClean="0"/>
              <a:pPr/>
              <a:t>14</a:t>
            </a:fld>
            <a:endParaRPr lang="en-US" smtClean="0"/>
          </a:p>
        </p:txBody>
      </p:sp>
      <p:sp>
        <p:nvSpPr>
          <p:cNvPr id="5" name="Rectangle 4"/>
          <p:cNvSpPr/>
          <p:nvPr/>
        </p:nvSpPr>
        <p:spPr>
          <a:xfrm>
            <a:off x="6096000" y="1600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5"/>
          <p:cNvSpPr/>
          <p:nvPr/>
        </p:nvSpPr>
        <p:spPr>
          <a:xfrm>
            <a:off x="1295400" y="11430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70C0"/>
                </a:solidFill>
              </a:rPr>
              <a:t>Data</a:t>
            </a:r>
          </a:p>
        </p:txBody>
      </p:sp>
      <p:sp>
        <p:nvSpPr>
          <p:cNvPr id="7" name="Rectangle 6"/>
          <p:cNvSpPr/>
          <p:nvPr/>
        </p:nvSpPr>
        <p:spPr>
          <a:xfrm>
            <a:off x="6248400" y="1143000"/>
            <a:ext cx="12954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0070C0"/>
                </a:solidFill>
              </a:rPr>
              <a:t>Storage</a:t>
            </a:r>
          </a:p>
        </p:txBody>
      </p:sp>
      <p:sp>
        <p:nvSpPr>
          <p:cNvPr id="8" name="Rectangle 7"/>
          <p:cNvSpPr/>
          <p:nvPr/>
        </p:nvSpPr>
        <p:spPr>
          <a:xfrm>
            <a:off x="5410200" y="1600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0</a:t>
            </a:r>
          </a:p>
        </p:txBody>
      </p:sp>
      <p:sp>
        <p:nvSpPr>
          <p:cNvPr id="9" name="Rectangle 8"/>
          <p:cNvSpPr/>
          <p:nvPr/>
        </p:nvSpPr>
        <p:spPr>
          <a:xfrm>
            <a:off x="6096000" y="1905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Rectangle 9"/>
          <p:cNvSpPr/>
          <p:nvPr/>
        </p:nvSpPr>
        <p:spPr>
          <a:xfrm>
            <a:off x="5410200" y="1905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1</a:t>
            </a:r>
          </a:p>
        </p:txBody>
      </p:sp>
      <p:sp>
        <p:nvSpPr>
          <p:cNvPr id="11" name="Rectangle 10"/>
          <p:cNvSpPr/>
          <p:nvPr/>
        </p:nvSpPr>
        <p:spPr>
          <a:xfrm>
            <a:off x="6096000" y="2209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5410200" y="22098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2</a:t>
            </a:r>
          </a:p>
        </p:txBody>
      </p:sp>
      <p:sp>
        <p:nvSpPr>
          <p:cNvPr id="13" name="Rectangle 12"/>
          <p:cNvSpPr/>
          <p:nvPr/>
        </p:nvSpPr>
        <p:spPr>
          <a:xfrm>
            <a:off x="6096000" y="2514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5410200" y="25146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3</a:t>
            </a:r>
          </a:p>
        </p:txBody>
      </p:sp>
      <p:sp>
        <p:nvSpPr>
          <p:cNvPr id="15" name="Rectangle 14"/>
          <p:cNvSpPr/>
          <p:nvPr/>
        </p:nvSpPr>
        <p:spPr>
          <a:xfrm>
            <a:off x="6096000" y="28194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Rectangle 15"/>
          <p:cNvSpPr/>
          <p:nvPr/>
        </p:nvSpPr>
        <p:spPr>
          <a:xfrm>
            <a:off x="5410200" y="28194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4</a:t>
            </a:r>
          </a:p>
        </p:txBody>
      </p:sp>
      <p:sp>
        <p:nvSpPr>
          <p:cNvPr id="17" name="Rectangle 16"/>
          <p:cNvSpPr/>
          <p:nvPr/>
        </p:nvSpPr>
        <p:spPr>
          <a:xfrm>
            <a:off x="6096000" y="3124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8" name="Rectangle 17"/>
          <p:cNvSpPr/>
          <p:nvPr/>
        </p:nvSpPr>
        <p:spPr>
          <a:xfrm>
            <a:off x="5410200" y="3124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5</a:t>
            </a:r>
          </a:p>
        </p:txBody>
      </p:sp>
      <p:sp>
        <p:nvSpPr>
          <p:cNvPr id="19" name="Rectangle 18"/>
          <p:cNvSpPr/>
          <p:nvPr/>
        </p:nvSpPr>
        <p:spPr>
          <a:xfrm>
            <a:off x="6096000" y="3429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0" name="Rectangle 19"/>
          <p:cNvSpPr/>
          <p:nvPr/>
        </p:nvSpPr>
        <p:spPr>
          <a:xfrm>
            <a:off x="5410200" y="3429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6</a:t>
            </a:r>
          </a:p>
        </p:txBody>
      </p:sp>
      <p:sp>
        <p:nvSpPr>
          <p:cNvPr id="21" name="Rectangle 20"/>
          <p:cNvSpPr/>
          <p:nvPr/>
        </p:nvSpPr>
        <p:spPr>
          <a:xfrm>
            <a:off x="6096000" y="3733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2" name="Rectangle 21"/>
          <p:cNvSpPr/>
          <p:nvPr/>
        </p:nvSpPr>
        <p:spPr>
          <a:xfrm>
            <a:off x="5410200" y="37338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7</a:t>
            </a:r>
          </a:p>
        </p:txBody>
      </p:sp>
      <p:sp>
        <p:nvSpPr>
          <p:cNvPr id="23" name="Rectangle 22"/>
          <p:cNvSpPr/>
          <p:nvPr/>
        </p:nvSpPr>
        <p:spPr>
          <a:xfrm>
            <a:off x="6096000" y="40386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4" name="Rectangle 23"/>
          <p:cNvSpPr/>
          <p:nvPr/>
        </p:nvSpPr>
        <p:spPr>
          <a:xfrm>
            <a:off x="5410200" y="40386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5" name="Rectangle 24"/>
          <p:cNvSpPr/>
          <p:nvPr/>
        </p:nvSpPr>
        <p:spPr>
          <a:xfrm>
            <a:off x="6096000" y="43434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6" name="Rectangle 25"/>
          <p:cNvSpPr/>
          <p:nvPr/>
        </p:nvSpPr>
        <p:spPr>
          <a:xfrm>
            <a:off x="5410200" y="43434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7" name="Rectangle 26"/>
          <p:cNvSpPr/>
          <p:nvPr/>
        </p:nvSpPr>
        <p:spPr>
          <a:xfrm>
            <a:off x="6096000" y="46482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8" name="Rectangle 27"/>
          <p:cNvSpPr/>
          <p:nvPr/>
        </p:nvSpPr>
        <p:spPr>
          <a:xfrm>
            <a:off x="5410200" y="46482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29" name="Rectangle 28"/>
          <p:cNvSpPr/>
          <p:nvPr/>
        </p:nvSpPr>
        <p:spPr>
          <a:xfrm>
            <a:off x="6096000" y="49530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0" name="Rectangle 29"/>
          <p:cNvSpPr/>
          <p:nvPr/>
        </p:nvSpPr>
        <p:spPr>
          <a:xfrm>
            <a:off x="5410200" y="4953000"/>
            <a:ext cx="4572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a:t>
            </a:r>
          </a:p>
        </p:txBody>
      </p:sp>
      <p:sp>
        <p:nvSpPr>
          <p:cNvPr id="31" name="Rectangle 30"/>
          <p:cNvSpPr/>
          <p:nvPr/>
        </p:nvSpPr>
        <p:spPr>
          <a:xfrm>
            <a:off x="6096000" y="5257800"/>
            <a:ext cx="16002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p:cNvSpPr/>
          <p:nvPr/>
        </p:nvSpPr>
        <p:spPr>
          <a:xfrm>
            <a:off x="5257800" y="5257800"/>
            <a:ext cx="6096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m-1</a:t>
            </a:r>
          </a:p>
        </p:txBody>
      </p:sp>
      <p:cxnSp>
        <p:nvCxnSpPr>
          <p:cNvPr id="34" name="Straight Arrow Connector 33"/>
          <p:cNvCxnSpPr/>
          <p:nvPr/>
        </p:nvCxnSpPr>
        <p:spPr>
          <a:xfrm>
            <a:off x="2438400" y="1828800"/>
            <a:ext cx="39624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5257800" y="1143000"/>
            <a:ext cx="762000" cy="30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chemeClr val="tx1"/>
                </a:solidFill>
              </a:rPr>
              <a:t>index</a:t>
            </a:r>
          </a:p>
        </p:txBody>
      </p:sp>
      <p:cxnSp>
        <p:nvCxnSpPr>
          <p:cNvPr id="37" name="Straight Arrow Connector 36"/>
          <p:cNvCxnSpPr/>
          <p:nvPr/>
        </p:nvCxnSpPr>
        <p:spPr>
          <a:xfrm flipV="1">
            <a:off x="2514600" y="1752600"/>
            <a:ext cx="396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514600" y="2743200"/>
            <a:ext cx="3886200" cy="2667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2514600" y="2971800"/>
            <a:ext cx="3962400" cy="609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2514600" y="3352800"/>
            <a:ext cx="3810000" cy="1447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4" name="Group 43"/>
          <p:cNvGrpSpPr/>
          <p:nvPr/>
        </p:nvGrpSpPr>
        <p:grpSpPr>
          <a:xfrm>
            <a:off x="1524000" y="5715000"/>
            <a:ext cx="5638800" cy="685800"/>
            <a:chOff x="2819400" y="2362200"/>
            <a:chExt cx="5638800" cy="838200"/>
          </a:xfrm>
        </p:grpSpPr>
        <p:sp>
          <p:nvSpPr>
            <p:cNvPr id="45" name="Rectangle 44"/>
            <p:cNvSpPr/>
            <p:nvPr/>
          </p:nvSpPr>
          <p:spPr>
            <a:xfrm>
              <a:off x="2819400" y="2362200"/>
              <a:ext cx="914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Used?</a:t>
              </a:r>
              <a:endParaRPr lang="en-US" b="1" dirty="0">
                <a:solidFill>
                  <a:srgbClr val="FF0000"/>
                </a:solidFill>
              </a:endParaRPr>
            </a:p>
          </p:txBody>
        </p:sp>
        <p:sp>
          <p:nvSpPr>
            <p:cNvPr id="46" name="Rectangle 45"/>
            <p:cNvSpPr/>
            <p:nvPr/>
          </p:nvSpPr>
          <p:spPr>
            <a:xfrm>
              <a:off x="3733800" y="2362200"/>
              <a:ext cx="22860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Data object</a:t>
              </a:r>
              <a:endParaRPr lang="en-US" b="1" dirty="0">
                <a:solidFill>
                  <a:srgbClr val="FF0000"/>
                </a:solidFill>
              </a:endParaRPr>
            </a:p>
          </p:txBody>
        </p:sp>
        <p:sp>
          <p:nvSpPr>
            <p:cNvPr id="47" name="Rectangle 46"/>
            <p:cNvSpPr/>
            <p:nvPr/>
          </p:nvSpPr>
          <p:spPr>
            <a:xfrm>
              <a:off x="6019800" y="2362200"/>
              <a:ext cx="2438400" cy="838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Link to the next object</a:t>
              </a:r>
              <a:endParaRPr lang="en-US" b="1" dirty="0">
                <a:solidFill>
                  <a:srgbClr val="FF0000"/>
                </a:solidFill>
              </a:endParaRPr>
            </a:p>
          </p:txBody>
        </p:sp>
      </p:grpSp>
      <p:sp>
        <p:nvSpPr>
          <p:cNvPr id="48" name="TextBox 47"/>
          <p:cNvSpPr txBox="1"/>
          <p:nvPr/>
        </p:nvSpPr>
        <p:spPr>
          <a:xfrm>
            <a:off x="304800" y="5257800"/>
            <a:ext cx="3429000" cy="369332"/>
          </a:xfrm>
          <a:prstGeom prst="rect">
            <a:avLst/>
          </a:prstGeom>
          <a:noFill/>
        </p:spPr>
        <p:txBody>
          <a:bodyPr wrap="square" rtlCol="0">
            <a:spAutoFit/>
          </a:bodyPr>
          <a:lstStyle/>
          <a:p>
            <a:r>
              <a:rPr lang="en-US" dirty="0" smtClean="0">
                <a:solidFill>
                  <a:srgbClr val="0000CC"/>
                </a:solidFill>
              </a:rPr>
              <a:t>Structure of a hash table entry: </a:t>
            </a:r>
            <a:endParaRPr lang="en-US" dirty="0">
              <a:solidFill>
                <a:srgbClr val="0000CC"/>
              </a:solidFill>
            </a:endParaRPr>
          </a:p>
        </p:txBody>
      </p:sp>
      <p:sp>
        <p:nvSpPr>
          <p:cNvPr id="50" name="Oval 49"/>
          <p:cNvSpPr/>
          <p:nvPr/>
        </p:nvSpPr>
        <p:spPr>
          <a:xfrm>
            <a:off x="3505200" y="2438400"/>
            <a:ext cx="1371600"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h</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609600"/>
          </a:xfrm>
        </p:spPr>
        <p:txBody>
          <a:bodyPr/>
          <a:lstStyle/>
          <a:p>
            <a:pPr algn="r"/>
            <a:r>
              <a:rPr lang="en-US" sz="3600" dirty="0" smtClean="0"/>
              <a:t>4- Common methods of a hash table</a:t>
            </a:r>
            <a:endParaRPr lang="en-US" sz="36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15</a:t>
            </a:fld>
            <a:endParaRPr lang="en-US"/>
          </a:p>
        </p:txBody>
      </p:sp>
      <p:graphicFrame>
        <p:nvGraphicFramePr>
          <p:cNvPr id="5" name="Table 4"/>
          <p:cNvGraphicFramePr>
            <a:graphicFrameLocks noGrp="1"/>
          </p:cNvGraphicFramePr>
          <p:nvPr/>
        </p:nvGraphicFramePr>
        <p:xfrm>
          <a:off x="914400" y="1600200"/>
          <a:ext cx="7467600" cy="3144520"/>
        </p:xfrm>
        <a:graphic>
          <a:graphicData uri="http://schemas.openxmlformats.org/drawingml/2006/table">
            <a:tbl>
              <a:tblPr firstRow="1" bandRow="1">
                <a:tableStyleId>{5C22544A-7EE6-4342-B048-85BDC9FD1C3A}</a:tableStyleId>
              </a:tblPr>
              <a:tblGrid>
                <a:gridCol w="1981200"/>
                <a:gridCol w="5486400"/>
              </a:tblGrid>
              <a:tr h="370840">
                <a:tc>
                  <a:txBody>
                    <a:bodyPr/>
                    <a:lstStyle/>
                    <a:p>
                      <a:r>
                        <a:rPr lang="en-US" dirty="0" smtClean="0">
                          <a:solidFill>
                            <a:schemeClr val="tx1"/>
                          </a:solidFill>
                        </a:rPr>
                        <a:t>Method</a:t>
                      </a:r>
                      <a:endParaRPr lang="en-US" dirty="0">
                        <a:solidFill>
                          <a:schemeClr val="tx1"/>
                        </a:solidFill>
                      </a:endParaRPr>
                    </a:p>
                  </a:txBody>
                  <a:tcPr/>
                </a:tc>
                <a:tc>
                  <a:txBody>
                    <a:bodyPr/>
                    <a:lstStyle/>
                    <a:p>
                      <a:r>
                        <a:rPr lang="en-US" dirty="0" smtClean="0">
                          <a:solidFill>
                            <a:schemeClr val="tx1"/>
                          </a:solidFill>
                        </a:rPr>
                        <a:t>Purpose</a:t>
                      </a:r>
                      <a:endParaRPr lang="en-US" dirty="0">
                        <a:solidFill>
                          <a:schemeClr val="tx1"/>
                        </a:solidFill>
                      </a:endParaRPr>
                    </a:p>
                  </a:txBody>
                  <a:tcPr/>
                </a:tc>
              </a:tr>
              <a:tr h="370840">
                <a:tc>
                  <a:txBody>
                    <a:bodyPr/>
                    <a:lstStyle/>
                    <a:p>
                      <a:r>
                        <a:rPr lang="en-US" sz="2000" baseline="0" dirty="0" smtClean="0"/>
                        <a:t>get (key)</a:t>
                      </a:r>
                      <a:endParaRPr lang="en-US" sz="2000" dirty="0"/>
                    </a:p>
                  </a:txBody>
                  <a:tcPr/>
                </a:tc>
                <a:tc>
                  <a:txBody>
                    <a:bodyPr/>
                    <a:lstStyle/>
                    <a:p>
                      <a:r>
                        <a:rPr lang="en-US" dirty="0" smtClean="0"/>
                        <a:t>Getting value of</a:t>
                      </a:r>
                      <a:r>
                        <a:rPr lang="en-US" baseline="0" dirty="0" smtClean="0"/>
                        <a:t> a given key</a:t>
                      </a:r>
                      <a:endParaRPr lang="en-US" dirty="0"/>
                    </a:p>
                  </a:txBody>
                  <a:tcPr/>
                </a:tc>
              </a:tr>
              <a:tr h="370840">
                <a:tc>
                  <a:txBody>
                    <a:bodyPr/>
                    <a:lstStyle/>
                    <a:p>
                      <a:r>
                        <a:rPr lang="en-US" sz="2000" baseline="0" dirty="0" smtClean="0"/>
                        <a:t>put (key, value)</a:t>
                      </a:r>
                      <a:endParaRPr lang="en-US" sz="2000" dirty="0"/>
                    </a:p>
                  </a:txBody>
                  <a:tcPr/>
                </a:tc>
                <a:tc>
                  <a:txBody>
                    <a:bodyPr/>
                    <a:lstStyle/>
                    <a:p>
                      <a:r>
                        <a:rPr lang="en-US" dirty="0" smtClean="0"/>
                        <a:t>Add a</a:t>
                      </a:r>
                      <a:r>
                        <a:rPr lang="en-US" baseline="0" dirty="0" smtClean="0"/>
                        <a:t> data object to hash table</a:t>
                      </a:r>
                      <a:endParaRPr lang="en-US" dirty="0"/>
                    </a:p>
                  </a:txBody>
                  <a:tcPr/>
                </a:tc>
              </a:tr>
              <a:tr h="370840">
                <a:tc>
                  <a:txBody>
                    <a:bodyPr/>
                    <a:lstStyle/>
                    <a:p>
                      <a:r>
                        <a:rPr lang="en-US" sz="2000" dirty="0" smtClean="0"/>
                        <a:t>remove (key)</a:t>
                      </a:r>
                      <a:endParaRPr lang="en-US" sz="2000" dirty="0"/>
                    </a:p>
                  </a:txBody>
                  <a:tcPr/>
                </a:tc>
                <a:tc>
                  <a:txBody>
                    <a:bodyPr/>
                    <a:lstStyle/>
                    <a:p>
                      <a:r>
                        <a:rPr lang="en-US" dirty="0" smtClean="0"/>
                        <a:t>Remove a data object</a:t>
                      </a:r>
                      <a:endParaRPr lang="en-US" dirty="0"/>
                    </a:p>
                  </a:txBody>
                  <a:tcPr/>
                </a:tc>
              </a:tr>
              <a:tr h="370840">
                <a:tc>
                  <a:txBody>
                    <a:bodyPr/>
                    <a:lstStyle/>
                    <a:p>
                      <a:r>
                        <a:rPr lang="en-US" sz="2000" dirty="0" smtClean="0"/>
                        <a:t>size()</a:t>
                      </a:r>
                      <a:endParaRPr lang="en-US" sz="2000" dirty="0"/>
                    </a:p>
                  </a:txBody>
                  <a:tcPr/>
                </a:tc>
                <a:tc>
                  <a:txBody>
                    <a:bodyPr/>
                    <a:lstStyle/>
                    <a:p>
                      <a:r>
                        <a:rPr lang="en-US" dirty="0" smtClean="0"/>
                        <a:t>Number</a:t>
                      </a:r>
                      <a:r>
                        <a:rPr lang="en-US" baseline="0" dirty="0" smtClean="0"/>
                        <a:t> of stored data objects</a:t>
                      </a:r>
                      <a:endParaRPr lang="en-US" dirty="0"/>
                    </a:p>
                  </a:txBody>
                  <a:tcPr/>
                </a:tc>
              </a:tr>
              <a:tr h="370840">
                <a:tc>
                  <a:txBody>
                    <a:bodyPr/>
                    <a:lstStyle/>
                    <a:p>
                      <a:r>
                        <a:rPr lang="en-US" sz="2000" dirty="0" err="1" smtClean="0"/>
                        <a:t>isEmpty</a:t>
                      </a:r>
                      <a:r>
                        <a:rPr lang="en-US" sz="2000" dirty="0" smtClean="0"/>
                        <a:t>()</a:t>
                      </a:r>
                      <a:endParaRPr lang="en-US" sz="2000" dirty="0"/>
                    </a:p>
                  </a:txBody>
                  <a:tcPr/>
                </a:tc>
                <a:tc>
                  <a:txBody>
                    <a:bodyPr/>
                    <a:lstStyle/>
                    <a:p>
                      <a:r>
                        <a:rPr lang="en-US" dirty="0" smtClean="0"/>
                        <a:t>Checking the hash table is empty or not</a:t>
                      </a:r>
                      <a:endParaRPr lang="en-US" dirty="0"/>
                    </a:p>
                  </a:txBody>
                  <a:tcPr/>
                </a:tc>
              </a:tr>
              <a:tr h="370840">
                <a:tc>
                  <a:txBody>
                    <a:bodyPr/>
                    <a:lstStyle/>
                    <a:p>
                      <a:r>
                        <a:rPr lang="en-US" sz="2000" dirty="0" err="1" smtClean="0"/>
                        <a:t>keySet</a:t>
                      </a:r>
                      <a:r>
                        <a:rPr lang="en-US" sz="2000" dirty="0" smtClean="0"/>
                        <a:t>()</a:t>
                      </a:r>
                      <a:endParaRPr lang="en-US" sz="2000" dirty="0"/>
                    </a:p>
                  </a:txBody>
                  <a:tcPr/>
                </a:tc>
                <a:tc>
                  <a:txBody>
                    <a:bodyPr/>
                    <a:lstStyle/>
                    <a:p>
                      <a:r>
                        <a:rPr lang="en-US" dirty="0" smtClean="0"/>
                        <a:t>Getting key set</a:t>
                      </a:r>
                      <a:endParaRPr lang="en-US" dirty="0"/>
                    </a:p>
                  </a:txBody>
                  <a:tcPr/>
                </a:tc>
              </a:tr>
              <a:tr h="370840">
                <a:tc>
                  <a:txBody>
                    <a:bodyPr/>
                    <a:lstStyle/>
                    <a:p>
                      <a:r>
                        <a:rPr lang="en-US" sz="2000" dirty="0" smtClean="0"/>
                        <a:t>values()</a:t>
                      </a:r>
                      <a:endParaRPr lang="en-US" sz="2000" dirty="0"/>
                    </a:p>
                  </a:txBody>
                  <a:tcPr/>
                </a:tc>
                <a:tc>
                  <a:txBody>
                    <a:bodyPr/>
                    <a:lstStyle/>
                    <a:p>
                      <a:r>
                        <a:rPr lang="en-US" dirty="0" smtClean="0"/>
                        <a:t>Getting set of values</a:t>
                      </a:r>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16</a:t>
            </a:fld>
            <a:endParaRPr lang="en-US" smtClean="0"/>
          </a:p>
        </p:txBody>
      </p:sp>
      <p:sp>
        <p:nvSpPr>
          <p:cNvPr id="10243" name="Rectangle 2"/>
          <p:cNvSpPr>
            <a:spLocks noGrp="1" noChangeArrowheads="1"/>
          </p:cNvSpPr>
          <p:nvPr>
            <p:ph type="title"/>
          </p:nvPr>
        </p:nvSpPr>
        <p:spPr>
          <a:xfrm>
            <a:off x="914400" y="0"/>
            <a:ext cx="8229600" cy="609600"/>
          </a:xfrm>
        </p:spPr>
        <p:txBody>
          <a:bodyPr/>
          <a:lstStyle/>
          <a:p>
            <a:pPr algn="r" eaLnBrk="1" hangingPunct="1"/>
            <a:r>
              <a:rPr lang="en-US" sz="3600" dirty="0" smtClean="0"/>
              <a:t>5- Collision Resolution</a:t>
            </a:r>
          </a:p>
        </p:txBody>
      </p:sp>
      <p:sp>
        <p:nvSpPr>
          <p:cNvPr id="10244" name="Rectangle 3"/>
          <p:cNvSpPr>
            <a:spLocks noGrp="1" noChangeArrowheads="1"/>
          </p:cNvSpPr>
          <p:nvPr>
            <p:ph type="body" idx="1"/>
          </p:nvPr>
        </p:nvSpPr>
        <p:spPr>
          <a:xfrm>
            <a:off x="457200" y="1066800"/>
            <a:ext cx="8229600" cy="4495800"/>
          </a:xfrm>
        </p:spPr>
        <p:txBody>
          <a:bodyPr/>
          <a:lstStyle/>
          <a:p>
            <a:pPr eaLnBrk="1" hangingPunct="1">
              <a:buFontTx/>
              <a:buNone/>
            </a:pPr>
            <a:r>
              <a:rPr lang="en-US" sz="2400" b="1" dirty="0" smtClean="0">
                <a:solidFill>
                  <a:srgbClr val="FF0000"/>
                </a:solidFill>
              </a:rPr>
              <a:t>Collision: </a:t>
            </a:r>
            <a:r>
              <a:rPr lang="en-US" sz="2400" dirty="0" smtClean="0"/>
              <a:t>A situation in which 2 distinct inputs but the hash function gives the same output </a:t>
            </a:r>
            <a:r>
              <a:rPr lang="en-US" sz="2400" dirty="0" smtClean="0">
                <a:sym typeface="Wingdings" pitchFamily="2" charset="2"/>
              </a:rPr>
              <a:t> Same position</a:t>
            </a:r>
          </a:p>
          <a:p>
            <a:pPr eaLnBrk="1" hangingPunct="1">
              <a:buFontTx/>
              <a:buNone/>
            </a:pPr>
            <a:r>
              <a:rPr lang="en-US" sz="2400" dirty="0" smtClean="0"/>
              <a:t> </a:t>
            </a:r>
          </a:p>
          <a:p>
            <a:pPr eaLnBrk="1" hangingPunct="1">
              <a:buFontTx/>
              <a:buNone/>
            </a:pPr>
            <a:endParaRPr lang="en-US" sz="2400" b="1" dirty="0" smtClean="0"/>
          </a:p>
          <a:p>
            <a:pPr eaLnBrk="1" hangingPunct="1">
              <a:buFontTx/>
              <a:buNone/>
            </a:pPr>
            <a:endParaRPr lang="en-US" sz="2400" b="1" dirty="0" smtClean="0"/>
          </a:p>
          <a:p>
            <a:pPr eaLnBrk="1" hangingPunct="1">
              <a:buFontTx/>
              <a:buNone/>
            </a:pPr>
            <a:endParaRPr lang="en-US" sz="2400" b="1" dirty="0" smtClean="0"/>
          </a:p>
          <a:p>
            <a:pPr eaLnBrk="1" hangingPunct="1">
              <a:buFontTx/>
              <a:buNone/>
            </a:pPr>
            <a:r>
              <a:rPr lang="en-US" sz="2400" b="1" dirty="0" smtClean="0">
                <a:solidFill>
                  <a:srgbClr val="0000CC"/>
                </a:solidFill>
              </a:rPr>
              <a:t>Common methods are used as solutions</a:t>
            </a:r>
            <a:r>
              <a:rPr lang="en-US" sz="2400" dirty="0" smtClean="0"/>
              <a:t>:</a:t>
            </a:r>
          </a:p>
          <a:p>
            <a:pPr eaLnBrk="1" hangingPunct="1">
              <a:buFontTx/>
              <a:buChar char="-"/>
            </a:pPr>
            <a:r>
              <a:rPr lang="en-US" sz="2400" dirty="0" smtClean="0">
                <a:solidFill>
                  <a:srgbClr val="0000CC"/>
                </a:solidFill>
              </a:rPr>
              <a:t>Open Addressing Method</a:t>
            </a:r>
            <a:r>
              <a:rPr lang="en-US" sz="2400" dirty="0" smtClean="0"/>
              <a:t>– </a:t>
            </a:r>
            <a:r>
              <a:rPr lang="en-US" sz="2000" dirty="0" err="1" smtClean="0"/>
              <a:t>Dò</a:t>
            </a:r>
            <a:r>
              <a:rPr lang="en-US" sz="2000" dirty="0" smtClean="0"/>
              <a:t> </a:t>
            </a:r>
            <a:r>
              <a:rPr lang="en-US" sz="2000" dirty="0" err="1" smtClean="0"/>
              <a:t>tìm</a:t>
            </a:r>
            <a:r>
              <a:rPr lang="en-US" sz="2000" dirty="0" smtClean="0"/>
              <a:t> </a:t>
            </a:r>
            <a:r>
              <a:rPr lang="en-US" sz="2000" dirty="0" err="1" smtClean="0"/>
              <a:t>vị</a:t>
            </a:r>
            <a:r>
              <a:rPr lang="en-US" sz="2000" dirty="0" smtClean="0"/>
              <a:t> </a:t>
            </a:r>
            <a:r>
              <a:rPr lang="en-US" sz="2000" dirty="0" err="1" smtClean="0"/>
              <a:t>trí</a:t>
            </a:r>
            <a:r>
              <a:rPr lang="en-US" sz="2000" dirty="0" smtClean="0"/>
              <a:t> </a:t>
            </a:r>
            <a:r>
              <a:rPr lang="en-US" sz="2000" dirty="0" err="1" smtClean="0"/>
              <a:t>kế</a:t>
            </a:r>
            <a:r>
              <a:rPr lang="en-US" sz="2000" dirty="0" smtClean="0"/>
              <a:t> </a:t>
            </a:r>
            <a:r>
              <a:rPr lang="en-US" sz="2000" dirty="0" err="1" smtClean="0"/>
              <a:t>cận</a:t>
            </a:r>
            <a:endParaRPr lang="en-US" sz="2000" dirty="0" smtClean="0"/>
          </a:p>
          <a:p>
            <a:pPr eaLnBrk="1" hangingPunct="1">
              <a:buFontTx/>
              <a:buChar char="-"/>
            </a:pPr>
            <a:r>
              <a:rPr lang="en-US" sz="2400" dirty="0" smtClean="0">
                <a:solidFill>
                  <a:srgbClr val="0000CC"/>
                </a:solidFill>
              </a:rPr>
              <a:t>Chaining Method/ Coalesced chaining</a:t>
            </a:r>
            <a:r>
              <a:rPr lang="en-US" sz="2400" dirty="0" smtClean="0"/>
              <a:t>–</a:t>
            </a:r>
            <a:r>
              <a:rPr lang="en-US" sz="2000" dirty="0" smtClean="0"/>
              <a:t> </a:t>
            </a:r>
            <a:r>
              <a:rPr lang="en-US" sz="2000" dirty="0" err="1" smtClean="0"/>
              <a:t>băm</a:t>
            </a:r>
            <a:r>
              <a:rPr lang="en-US" sz="2000" dirty="0" smtClean="0"/>
              <a:t> </a:t>
            </a:r>
            <a:r>
              <a:rPr lang="en-US" sz="2000" dirty="0" err="1" smtClean="0"/>
              <a:t>theo</a:t>
            </a:r>
            <a:r>
              <a:rPr lang="en-US" sz="2000" dirty="0" smtClean="0"/>
              <a:t> </a:t>
            </a:r>
            <a:r>
              <a:rPr lang="en-US" sz="2000" dirty="0" err="1" smtClean="0"/>
              <a:t>nhóm</a:t>
            </a:r>
            <a:endParaRPr lang="en-US" sz="2000" dirty="0" smtClean="0"/>
          </a:p>
          <a:p>
            <a:pPr eaLnBrk="1" hangingPunct="1">
              <a:buFontTx/>
              <a:buChar char="-"/>
            </a:pPr>
            <a:r>
              <a:rPr lang="en-US" sz="2400" dirty="0" smtClean="0">
                <a:solidFill>
                  <a:srgbClr val="0000CC"/>
                </a:solidFill>
              </a:rPr>
              <a:t>Bucket Addressing</a:t>
            </a:r>
            <a:r>
              <a:rPr lang="en-US" sz="2400" dirty="0" smtClean="0"/>
              <a:t>:</a:t>
            </a:r>
            <a:r>
              <a:rPr lang="en-US" sz="2000" dirty="0" smtClean="0"/>
              <a:t> </a:t>
            </a:r>
            <a:r>
              <a:rPr lang="en-US" sz="2000" dirty="0" err="1" smtClean="0"/>
              <a:t>Một</a:t>
            </a:r>
            <a:r>
              <a:rPr lang="en-US" sz="2000" dirty="0" smtClean="0"/>
              <a:t> </a:t>
            </a:r>
            <a:r>
              <a:rPr lang="en-US" sz="2000" dirty="0" err="1" smtClean="0"/>
              <a:t>phần</a:t>
            </a:r>
            <a:r>
              <a:rPr lang="en-US" sz="2000" dirty="0" smtClean="0"/>
              <a:t> </a:t>
            </a:r>
            <a:r>
              <a:rPr lang="en-US" sz="2000" dirty="0" err="1" smtClean="0"/>
              <a:t>tử</a:t>
            </a:r>
            <a:r>
              <a:rPr lang="en-US" sz="2000" dirty="0" smtClean="0"/>
              <a:t> </a:t>
            </a:r>
            <a:r>
              <a:rPr lang="en-US" sz="2000" dirty="0" err="1" smtClean="0"/>
              <a:t>của</a:t>
            </a:r>
            <a:r>
              <a:rPr lang="en-US" sz="2000" dirty="0" smtClean="0"/>
              <a:t> </a:t>
            </a:r>
            <a:r>
              <a:rPr lang="en-US" sz="2000" dirty="0" err="1" smtClean="0"/>
              <a:t>bảng</a:t>
            </a:r>
            <a:r>
              <a:rPr lang="en-US" sz="2000" dirty="0" smtClean="0"/>
              <a:t> </a:t>
            </a:r>
            <a:r>
              <a:rPr lang="en-US" sz="2000" dirty="0" err="1" smtClean="0"/>
              <a:t>chứa</a:t>
            </a:r>
            <a:r>
              <a:rPr lang="en-US" sz="2000" dirty="0" smtClean="0"/>
              <a:t> </a:t>
            </a:r>
            <a:r>
              <a:rPr lang="en-US" sz="2000" dirty="0" err="1" smtClean="0"/>
              <a:t>vài</a:t>
            </a:r>
            <a:r>
              <a:rPr lang="en-US" sz="2000" dirty="0" smtClean="0"/>
              <a:t> objects</a:t>
            </a:r>
            <a:endParaRPr lang="en-US" sz="2400" dirty="0" smtClean="0"/>
          </a:p>
          <a:p>
            <a:pPr eaLnBrk="1" hangingPunct="1">
              <a:buNone/>
            </a:pPr>
            <a:endParaRPr lang="en-US" sz="2400" b="1" dirty="0" smtClean="0">
              <a:solidFill>
                <a:srgbClr val="FF0000"/>
              </a:solidFill>
            </a:endParaRPr>
          </a:p>
        </p:txBody>
      </p:sp>
      <p:sp>
        <p:nvSpPr>
          <p:cNvPr id="5" name="Rectangle 4"/>
          <p:cNvSpPr/>
          <p:nvPr/>
        </p:nvSpPr>
        <p:spPr>
          <a:xfrm>
            <a:off x="990600" y="2138672"/>
            <a:ext cx="4572000" cy="1366528"/>
          </a:xfrm>
          <a:prstGeom prst="rect">
            <a:avLst/>
          </a:prstGeom>
        </p:spPr>
        <p:txBody>
          <a:bodyPr>
            <a:spAutoFit/>
          </a:bodyPr>
          <a:lstStyle/>
          <a:p>
            <a:pPr marL="342900" lvl="0" indent="-342900" eaLnBrk="0" hangingPunct="0">
              <a:spcBef>
                <a:spcPct val="20000"/>
              </a:spcBef>
              <a:buFontTx/>
              <a:buChar char="•"/>
              <a:defRPr/>
            </a:pPr>
            <a:r>
              <a:rPr lang="en-US" kern="0" dirty="0" smtClean="0">
                <a:sym typeface="Wingdings" pitchFamily="2" charset="2"/>
              </a:rPr>
              <a:t>Ex:   </a:t>
            </a:r>
          </a:p>
          <a:p>
            <a:pPr marL="342900" lvl="0" indent="-342900" eaLnBrk="0" hangingPunct="0">
              <a:spcBef>
                <a:spcPct val="20000"/>
              </a:spcBef>
              <a:defRPr/>
            </a:pPr>
            <a:r>
              <a:rPr lang="en-US" kern="0" dirty="0" smtClean="0">
                <a:sym typeface="Wingdings" pitchFamily="2" charset="2"/>
              </a:rPr>
              <a:t>	K1= 1025  h(K1) = 1025%100 = 25</a:t>
            </a:r>
          </a:p>
          <a:p>
            <a:pPr marL="342900" indent="-342900" eaLnBrk="0" hangingPunct="0">
              <a:spcBef>
                <a:spcPct val="20000"/>
              </a:spcBef>
            </a:pPr>
            <a:r>
              <a:rPr lang="en-US" kern="0" dirty="0" smtClean="0">
                <a:sym typeface="Wingdings" pitchFamily="2" charset="2"/>
              </a:rPr>
              <a:t>	K2=  125   h(K2) =   125%100 = 25</a:t>
            </a:r>
          </a:p>
          <a:p>
            <a:pPr marL="342900" lvl="0" indent="-342900" eaLnBrk="0" hangingPunct="0">
              <a:spcBef>
                <a:spcPct val="20000"/>
              </a:spcBef>
            </a:pPr>
            <a:r>
              <a:rPr lang="en-US" kern="0" dirty="0" smtClean="0">
                <a:sym typeface="Wingdings" pitchFamily="2" charset="2"/>
              </a:rPr>
              <a:t> 	K3= 25      h(K3) =     25%100 = 25</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17</a:t>
            </a:fld>
            <a:endParaRPr lang="en-US" smtClean="0"/>
          </a:p>
        </p:txBody>
      </p:sp>
      <p:sp>
        <p:nvSpPr>
          <p:cNvPr id="10243" name="Rectangle 2"/>
          <p:cNvSpPr>
            <a:spLocks noGrp="1" noChangeArrowheads="1"/>
          </p:cNvSpPr>
          <p:nvPr>
            <p:ph type="title"/>
          </p:nvPr>
        </p:nvSpPr>
        <p:spPr>
          <a:xfrm>
            <a:off x="914400" y="0"/>
            <a:ext cx="8229600" cy="609600"/>
          </a:xfrm>
        </p:spPr>
        <p:txBody>
          <a:bodyPr/>
          <a:lstStyle/>
          <a:p>
            <a:pPr algn="r" eaLnBrk="1" hangingPunct="1"/>
            <a:r>
              <a:rPr lang="en-US" sz="3600" dirty="0" smtClean="0"/>
              <a:t>5- Collision Resolution…</a:t>
            </a:r>
          </a:p>
        </p:txBody>
      </p:sp>
      <p:sp>
        <p:nvSpPr>
          <p:cNvPr id="10244" name="Rectangle 3"/>
          <p:cNvSpPr>
            <a:spLocks noGrp="1" noChangeArrowheads="1"/>
          </p:cNvSpPr>
          <p:nvPr>
            <p:ph type="body" idx="1"/>
          </p:nvPr>
        </p:nvSpPr>
        <p:spPr>
          <a:xfrm>
            <a:off x="457200" y="1600200"/>
            <a:ext cx="8229600" cy="4495800"/>
          </a:xfrm>
        </p:spPr>
        <p:txBody>
          <a:bodyPr/>
          <a:lstStyle/>
          <a:p>
            <a:pPr eaLnBrk="1" hangingPunct="1">
              <a:buFontTx/>
              <a:buNone/>
            </a:pPr>
            <a:r>
              <a:rPr lang="en-US" sz="2400" b="1" dirty="0" smtClean="0">
                <a:solidFill>
                  <a:srgbClr val="FF0000"/>
                </a:solidFill>
              </a:rPr>
              <a:t>Open Addressing Method: </a:t>
            </a:r>
            <a:r>
              <a:rPr lang="en-US" sz="2400" dirty="0" smtClean="0"/>
              <a:t>when a key collides with another key, the collision is resolved </a:t>
            </a:r>
            <a:r>
              <a:rPr lang="en-US" sz="2400" b="1" dirty="0" smtClean="0"/>
              <a:t>by finding an available table entry </a:t>
            </a:r>
            <a:r>
              <a:rPr lang="en-US" sz="2400" dirty="0" smtClean="0"/>
              <a:t>other than the position (address) to which the colliding key is originally hashed. Common methods:</a:t>
            </a:r>
          </a:p>
          <a:p>
            <a:pPr lvl="1" eaLnBrk="1" hangingPunct="1">
              <a:buNone/>
            </a:pPr>
            <a:endParaRPr lang="en-US" sz="2000" b="1" dirty="0" smtClean="0"/>
          </a:p>
          <a:p>
            <a:pPr marL="914400" lvl="1" indent="-457200" eaLnBrk="1" hangingPunct="1">
              <a:buAutoNum type="arabicParenBoth"/>
            </a:pPr>
            <a:r>
              <a:rPr lang="en-US" sz="2000" b="1" dirty="0" smtClean="0">
                <a:solidFill>
                  <a:srgbClr val="0000CC"/>
                </a:solidFill>
              </a:rPr>
              <a:t>if no collision, using h(k).</a:t>
            </a:r>
          </a:p>
          <a:p>
            <a:pPr marL="914400" lvl="1" indent="-457200" eaLnBrk="1" hangingPunct="1">
              <a:buAutoNum type="arabicParenBoth"/>
            </a:pPr>
            <a:r>
              <a:rPr lang="en-US" sz="2000" b="1" dirty="0" smtClean="0">
                <a:solidFill>
                  <a:srgbClr val="0000CC"/>
                </a:solidFill>
              </a:rPr>
              <a:t>If collision, using h’(k) = h(k) + f(</a:t>
            </a:r>
            <a:r>
              <a:rPr lang="en-US" sz="2000" b="1" dirty="0" err="1" smtClean="0">
                <a:solidFill>
                  <a:srgbClr val="0000CC"/>
                </a:solidFill>
              </a:rPr>
              <a:t>i</a:t>
            </a:r>
            <a:r>
              <a:rPr lang="en-US" sz="2000" b="1" dirty="0" smtClean="0">
                <a:solidFill>
                  <a:srgbClr val="0000CC"/>
                </a:solidFill>
              </a:rPr>
              <a:t>):  </a:t>
            </a:r>
            <a:r>
              <a:rPr lang="en-US" sz="2000" b="1" dirty="0" err="1" smtClean="0">
                <a:solidFill>
                  <a:srgbClr val="0000CC"/>
                </a:solidFill>
              </a:rPr>
              <a:t>i</a:t>
            </a:r>
            <a:r>
              <a:rPr lang="en-US" sz="2000" b="1" dirty="0" smtClean="0">
                <a:solidFill>
                  <a:srgbClr val="0000CC"/>
                </a:solidFill>
              </a:rPr>
              <a:t> varies from 1, 2, 3, 4, 5,…. until an empty position is found </a:t>
            </a:r>
          </a:p>
          <a:p>
            <a:pPr marL="914400" lvl="1" indent="-457200" eaLnBrk="1" hangingPunct="1">
              <a:buNone/>
            </a:pPr>
            <a:endParaRPr lang="en-US" sz="2000" b="1" dirty="0" smtClean="0">
              <a:solidFill>
                <a:srgbClr val="0000CC"/>
              </a:solidFill>
            </a:endParaRPr>
          </a:p>
          <a:p>
            <a:pPr marL="914400" lvl="1" indent="-457200" eaLnBrk="1" hangingPunct="1">
              <a:buNone/>
            </a:pPr>
            <a:r>
              <a:rPr lang="en-US" sz="2000" b="1" dirty="0" smtClean="0">
                <a:solidFill>
                  <a:srgbClr val="0000CC"/>
                </a:solidFill>
              </a:rPr>
              <a:t>f(</a:t>
            </a:r>
            <a:r>
              <a:rPr lang="en-US" sz="2000" b="1" dirty="0" err="1" smtClean="0">
                <a:solidFill>
                  <a:srgbClr val="0000CC"/>
                </a:solidFill>
              </a:rPr>
              <a:t>i</a:t>
            </a:r>
            <a:r>
              <a:rPr lang="en-US" sz="2000" b="1" dirty="0" smtClean="0"/>
              <a:t>): probing function. It can be linear (</a:t>
            </a:r>
            <a:r>
              <a:rPr lang="en-US" sz="2000" b="1" dirty="0" err="1" smtClean="0"/>
              <a:t>bậc</a:t>
            </a:r>
            <a:r>
              <a:rPr lang="en-US" sz="2000" b="1" dirty="0" smtClean="0"/>
              <a:t> 1 – </a:t>
            </a:r>
            <a:r>
              <a:rPr lang="en-US" sz="2000" b="1" dirty="0" err="1" smtClean="0"/>
              <a:t>dò</a:t>
            </a:r>
            <a:r>
              <a:rPr lang="en-US" sz="2000" b="1" dirty="0" smtClean="0"/>
              <a:t> </a:t>
            </a:r>
            <a:r>
              <a:rPr lang="en-US" sz="2000" b="1" dirty="0" err="1" smtClean="0"/>
              <a:t>tuyến</a:t>
            </a:r>
            <a:r>
              <a:rPr lang="en-US" sz="2000" b="1" dirty="0" smtClean="0"/>
              <a:t> </a:t>
            </a:r>
            <a:r>
              <a:rPr lang="en-US" sz="2000" b="1" dirty="0" err="1" smtClean="0"/>
              <a:t>tính</a:t>
            </a:r>
            <a:r>
              <a:rPr lang="en-US" sz="2000" b="1" dirty="0" smtClean="0"/>
              <a:t>- simplest  method) or quadratic function (</a:t>
            </a:r>
            <a:r>
              <a:rPr lang="en-US" sz="2000" b="1" dirty="0" err="1" smtClean="0"/>
              <a:t>bậc</a:t>
            </a:r>
            <a:r>
              <a:rPr lang="en-US" sz="2000" b="1" dirty="0" smtClean="0"/>
              <a:t> 2 – </a:t>
            </a:r>
            <a:r>
              <a:rPr lang="en-US" sz="2000" b="1" dirty="0" err="1" smtClean="0"/>
              <a:t>dò</a:t>
            </a:r>
            <a:r>
              <a:rPr lang="en-US" sz="2000" b="1" dirty="0" smtClean="0"/>
              <a:t> </a:t>
            </a:r>
            <a:r>
              <a:rPr lang="en-US" sz="2000" b="1" dirty="0" err="1" smtClean="0"/>
              <a:t>bậc</a:t>
            </a:r>
            <a:r>
              <a:rPr lang="en-US" sz="2000" b="1" dirty="0" smtClean="0"/>
              <a:t> 2)</a:t>
            </a:r>
          </a:p>
          <a:p>
            <a:pPr lvl="1" eaLnBrk="1" hangingPunct="1">
              <a:buNone/>
            </a:pPr>
            <a:r>
              <a:rPr lang="en-US" sz="2000" b="1" dirty="0" smtClean="0">
                <a:solidFill>
                  <a:srgbClr val="0000CC"/>
                </a:solidFill>
              </a:rPr>
              <a:t>             </a:t>
            </a:r>
          </a:p>
        </p:txBody>
      </p:sp>
      <p:sp>
        <p:nvSpPr>
          <p:cNvPr id="5" name="TextBox 4"/>
          <p:cNvSpPr txBox="1"/>
          <p:nvPr/>
        </p:nvSpPr>
        <p:spPr>
          <a:xfrm>
            <a:off x="5562600" y="685800"/>
            <a:ext cx="3581400" cy="461665"/>
          </a:xfrm>
          <a:prstGeom prst="rect">
            <a:avLst/>
          </a:prstGeom>
          <a:noFill/>
        </p:spPr>
        <p:txBody>
          <a:bodyPr wrap="square" rtlCol="0">
            <a:spAutoFit/>
          </a:bodyPr>
          <a:lstStyle/>
          <a:p>
            <a:r>
              <a:rPr lang="en-US" sz="2400" b="1" dirty="0" smtClean="0">
                <a:solidFill>
                  <a:srgbClr val="009900"/>
                </a:solidFill>
              </a:rPr>
              <a:t>Case: Central Storage</a:t>
            </a:r>
            <a:endParaRPr lang="en-US" sz="2400" b="1" dirty="0">
              <a:solidFill>
                <a:srgbClr val="0099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p:spPr>
        <p:txBody>
          <a:bodyPr/>
          <a:lstStyle/>
          <a:p>
            <a:r>
              <a:rPr lang="en-US" smtClean="0"/>
              <a:t> </a:t>
            </a:r>
            <a:fld id="{729C2D1F-8726-42E5-81BA-044023981B8F}" type="slidenum">
              <a:rPr lang="en-US" smtClean="0"/>
              <a:pPr/>
              <a:t>18</a:t>
            </a:fld>
            <a:endParaRPr lang="en-US" smtClean="0"/>
          </a:p>
        </p:txBody>
      </p:sp>
      <p:sp>
        <p:nvSpPr>
          <p:cNvPr id="10243" name="Rectangle 2"/>
          <p:cNvSpPr>
            <a:spLocks noGrp="1" noChangeArrowheads="1"/>
          </p:cNvSpPr>
          <p:nvPr>
            <p:ph type="title"/>
          </p:nvPr>
        </p:nvSpPr>
        <p:spPr>
          <a:xfrm>
            <a:off x="914400" y="0"/>
            <a:ext cx="8229600" cy="609600"/>
          </a:xfrm>
        </p:spPr>
        <p:txBody>
          <a:bodyPr/>
          <a:lstStyle/>
          <a:p>
            <a:pPr algn="r" eaLnBrk="1" hangingPunct="1"/>
            <a:r>
              <a:rPr lang="en-US" sz="3600" dirty="0" smtClean="0"/>
              <a:t>5- Collision Resolution…</a:t>
            </a:r>
          </a:p>
        </p:txBody>
      </p:sp>
      <p:sp>
        <p:nvSpPr>
          <p:cNvPr id="10244" name="Rectangle 3"/>
          <p:cNvSpPr>
            <a:spLocks noGrp="1" noChangeArrowheads="1"/>
          </p:cNvSpPr>
          <p:nvPr>
            <p:ph type="body" idx="1"/>
          </p:nvPr>
        </p:nvSpPr>
        <p:spPr>
          <a:xfrm>
            <a:off x="3200400" y="1066801"/>
            <a:ext cx="5791200" cy="380999"/>
          </a:xfrm>
        </p:spPr>
        <p:txBody>
          <a:bodyPr/>
          <a:lstStyle/>
          <a:p>
            <a:pPr algn="r" eaLnBrk="1" hangingPunct="1">
              <a:buFontTx/>
              <a:buNone/>
            </a:pPr>
            <a:r>
              <a:rPr lang="en-US" sz="1800" b="1" dirty="0" smtClean="0">
                <a:solidFill>
                  <a:srgbClr val="FF0000"/>
                </a:solidFill>
              </a:rPr>
              <a:t>Linear Probing</a:t>
            </a:r>
            <a:r>
              <a:rPr lang="en-US" sz="1800" b="1" dirty="0" smtClean="0">
                <a:solidFill>
                  <a:srgbClr val="0000CC"/>
                </a:solidFill>
              </a:rPr>
              <a:t>, p(</a:t>
            </a:r>
            <a:r>
              <a:rPr lang="en-US" sz="1800" b="1" dirty="0" err="1" smtClean="0">
                <a:solidFill>
                  <a:srgbClr val="0000CC"/>
                </a:solidFill>
              </a:rPr>
              <a:t>i</a:t>
            </a:r>
            <a:r>
              <a:rPr lang="en-US" sz="1800" b="1" dirty="0" smtClean="0">
                <a:solidFill>
                  <a:srgbClr val="0000CC"/>
                </a:solidFill>
              </a:rPr>
              <a:t>) =</a:t>
            </a:r>
            <a:r>
              <a:rPr lang="en-US" sz="1800" b="1" dirty="0" err="1" smtClean="0">
                <a:solidFill>
                  <a:srgbClr val="0000CC"/>
                </a:solidFill>
              </a:rPr>
              <a:t>i</a:t>
            </a:r>
            <a:r>
              <a:rPr lang="en-US" sz="1800" b="1" dirty="0" smtClean="0">
                <a:solidFill>
                  <a:srgbClr val="0000CC"/>
                </a:solidFill>
              </a:rPr>
              <a:t>, </a:t>
            </a:r>
            <a:r>
              <a:rPr lang="en-US" sz="1800" b="1" dirty="0" smtClean="0">
                <a:solidFill>
                  <a:srgbClr val="0000CC"/>
                </a:solidFill>
                <a:sym typeface="Wingdings" pitchFamily="2" charset="2"/>
              </a:rPr>
              <a:t>h’(K) = (h(K) + </a:t>
            </a:r>
            <a:r>
              <a:rPr lang="en-US" sz="1800" b="1" dirty="0" err="1" smtClean="0">
                <a:solidFill>
                  <a:srgbClr val="0000CC"/>
                </a:solidFill>
                <a:sym typeface="Wingdings" pitchFamily="2" charset="2"/>
              </a:rPr>
              <a:t>i</a:t>
            </a:r>
            <a:r>
              <a:rPr lang="en-US" sz="1800" b="1" dirty="0" smtClean="0">
                <a:solidFill>
                  <a:srgbClr val="0000CC"/>
                </a:solidFill>
                <a:sym typeface="Wingdings" pitchFamily="2" charset="2"/>
              </a:rPr>
              <a:t>) mod </a:t>
            </a:r>
            <a:r>
              <a:rPr lang="en-US" sz="1800" b="1" dirty="0" err="1" smtClean="0">
                <a:solidFill>
                  <a:srgbClr val="0000CC"/>
                </a:solidFill>
                <a:sym typeface="Wingdings" pitchFamily="2" charset="2"/>
              </a:rPr>
              <a:t>TSize</a:t>
            </a:r>
            <a:endParaRPr lang="en-US" sz="1800" b="1" dirty="0" smtClean="0">
              <a:solidFill>
                <a:srgbClr val="0000CC"/>
              </a:solidFill>
            </a:endParaRPr>
          </a:p>
        </p:txBody>
      </p:sp>
      <p:pic>
        <p:nvPicPr>
          <p:cNvPr id="5" name="Picture 7"/>
          <p:cNvPicPr>
            <a:picLocks noChangeAspect="1" noChangeArrowheads="1"/>
          </p:cNvPicPr>
          <p:nvPr/>
        </p:nvPicPr>
        <p:blipFill>
          <a:blip r:embed="rId2" cstate="print"/>
          <a:srcRect/>
          <a:stretch>
            <a:fillRect/>
          </a:stretch>
        </p:blipFill>
        <p:spPr bwMode="auto">
          <a:xfrm>
            <a:off x="1038224" y="1524000"/>
            <a:ext cx="6581776" cy="4235130"/>
          </a:xfrm>
          <a:prstGeom prst="rect">
            <a:avLst/>
          </a:prstGeom>
          <a:noFill/>
          <a:ln w="9525">
            <a:noFill/>
            <a:miter lim="800000"/>
            <a:headEnd/>
            <a:tailEnd/>
          </a:ln>
        </p:spPr>
      </p:pic>
      <p:sp>
        <p:nvSpPr>
          <p:cNvPr id="6" name="Text Box 4"/>
          <p:cNvSpPr txBox="1">
            <a:spLocks noChangeArrowheads="1"/>
          </p:cNvSpPr>
          <p:nvPr/>
        </p:nvSpPr>
        <p:spPr bwMode="auto">
          <a:xfrm>
            <a:off x="228600" y="5692914"/>
            <a:ext cx="8610600" cy="646331"/>
          </a:xfrm>
          <a:prstGeom prst="rect">
            <a:avLst/>
          </a:prstGeom>
          <a:noFill/>
          <a:ln w="9525">
            <a:noFill/>
            <a:miter lim="800000"/>
            <a:headEnd/>
            <a:tailEnd/>
          </a:ln>
        </p:spPr>
        <p:txBody>
          <a:bodyPr wrap="square">
            <a:spAutoFit/>
          </a:bodyPr>
          <a:lstStyle/>
          <a:p>
            <a:pPr algn="ctr"/>
            <a:r>
              <a:rPr lang="en-US" dirty="0" smtClean="0"/>
              <a:t>Resolving </a:t>
            </a:r>
            <a:r>
              <a:rPr lang="en-US" dirty="0"/>
              <a:t>collisions with the </a:t>
            </a:r>
            <a:r>
              <a:rPr lang="en-US" dirty="0">
                <a:solidFill>
                  <a:srgbClr val="FF0000"/>
                </a:solidFill>
              </a:rPr>
              <a:t>linear probing method</a:t>
            </a:r>
            <a:r>
              <a:rPr lang="en-US" dirty="0" smtClean="0"/>
              <a:t>. Subscripts </a:t>
            </a:r>
            <a:r>
              <a:rPr lang="en-US" dirty="0"/>
              <a:t>indicate the home positions of the keys </a:t>
            </a:r>
            <a:r>
              <a:rPr lang="en-US" dirty="0" smtClean="0"/>
              <a:t>being </a:t>
            </a:r>
            <a:r>
              <a:rPr lang="en-US" dirty="0"/>
              <a:t>hashed.</a:t>
            </a:r>
          </a:p>
        </p:txBody>
      </p:sp>
      <p:sp>
        <p:nvSpPr>
          <p:cNvPr id="7" name="Rectangle 6"/>
          <p:cNvSpPr/>
          <p:nvPr/>
        </p:nvSpPr>
        <p:spPr>
          <a:xfrm>
            <a:off x="0" y="773668"/>
            <a:ext cx="4017254" cy="461665"/>
          </a:xfrm>
          <a:prstGeom prst="rect">
            <a:avLst/>
          </a:prstGeom>
        </p:spPr>
        <p:txBody>
          <a:bodyPr wrap="none">
            <a:spAutoFit/>
          </a:bodyPr>
          <a:lstStyle/>
          <a:p>
            <a:r>
              <a:rPr lang="en-US" sz="2400" b="1" dirty="0" smtClean="0">
                <a:solidFill>
                  <a:srgbClr val="FF0000"/>
                </a:solidFill>
              </a:rPr>
              <a:t>Open Addressing Method:</a:t>
            </a:r>
            <a:endParaRPr lang="en-US" sz="2400" dirty="0"/>
          </a:p>
        </p:txBody>
      </p:sp>
      <p:sp>
        <p:nvSpPr>
          <p:cNvPr id="9" name="Rectangle 8"/>
          <p:cNvSpPr/>
          <p:nvPr/>
        </p:nvSpPr>
        <p:spPr>
          <a:xfrm>
            <a:off x="7772400" y="1447800"/>
            <a:ext cx="13716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rgbClr val="FF0000"/>
                </a:solidFill>
              </a:rPr>
              <a:t>i</a:t>
            </a:r>
            <a:r>
              <a:rPr lang="en-US" dirty="0" smtClean="0">
                <a:solidFill>
                  <a:srgbClr val="FF0000"/>
                </a:solidFill>
              </a:rPr>
              <a:t>= 1, 2, 3…</a:t>
            </a:r>
            <a:endParaRPr lang="en-US" dirty="0">
              <a:solidFill>
                <a:srgbClr val="FF0000"/>
              </a:solidFill>
            </a:endParaRPr>
          </a:p>
        </p:txBody>
      </p:sp>
      <p:sp>
        <p:nvSpPr>
          <p:cNvPr id="10" name="TextBox 9"/>
          <p:cNvSpPr txBox="1"/>
          <p:nvPr/>
        </p:nvSpPr>
        <p:spPr>
          <a:xfrm>
            <a:off x="5562600" y="533400"/>
            <a:ext cx="3581400" cy="461665"/>
          </a:xfrm>
          <a:prstGeom prst="rect">
            <a:avLst/>
          </a:prstGeom>
          <a:noFill/>
        </p:spPr>
        <p:txBody>
          <a:bodyPr wrap="square" rtlCol="0">
            <a:spAutoFit/>
          </a:bodyPr>
          <a:lstStyle/>
          <a:p>
            <a:r>
              <a:rPr lang="en-US" sz="2400" b="1" dirty="0" smtClean="0">
                <a:solidFill>
                  <a:srgbClr val="009900"/>
                </a:solidFill>
              </a:rPr>
              <a:t>Case: Central Storage</a:t>
            </a:r>
            <a:endParaRPr lang="en-US" sz="2400" b="1" dirty="0">
              <a:solidFill>
                <a:srgbClr val="0099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r>
              <a:rPr lang="en-US" smtClean="0"/>
              <a:t> </a:t>
            </a:r>
            <a:fld id="{4CCA17E8-6861-4BD3-A419-9D9F68FC976D}" type="slidenum">
              <a:rPr lang="en-US" smtClean="0"/>
              <a:pPr/>
              <a:t>19</a:t>
            </a:fld>
            <a:endParaRPr lang="en-US" smtClean="0"/>
          </a:p>
        </p:txBody>
      </p:sp>
      <p:sp>
        <p:nvSpPr>
          <p:cNvPr id="12291" name="Rectangle 2"/>
          <p:cNvSpPr>
            <a:spLocks noGrp="1" noChangeArrowheads="1"/>
          </p:cNvSpPr>
          <p:nvPr>
            <p:ph type="title"/>
          </p:nvPr>
        </p:nvSpPr>
        <p:spPr>
          <a:xfrm>
            <a:off x="914400" y="0"/>
            <a:ext cx="8229600" cy="533400"/>
          </a:xfrm>
        </p:spPr>
        <p:txBody>
          <a:bodyPr/>
          <a:lstStyle/>
          <a:p>
            <a:pPr algn="r" eaLnBrk="1" hangingPunct="1"/>
            <a:r>
              <a:rPr lang="en-US" sz="3600" dirty="0" smtClean="0"/>
              <a:t>5- Collision Resolution…</a:t>
            </a:r>
          </a:p>
        </p:txBody>
      </p:sp>
      <p:sp>
        <p:nvSpPr>
          <p:cNvPr id="12292" name="Text Box 4"/>
          <p:cNvSpPr txBox="1">
            <a:spLocks noChangeArrowheads="1"/>
          </p:cNvSpPr>
          <p:nvPr/>
        </p:nvSpPr>
        <p:spPr bwMode="auto">
          <a:xfrm>
            <a:off x="457200" y="5769114"/>
            <a:ext cx="8229600" cy="369332"/>
          </a:xfrm>
          <a:prstGeom prst="rect">
            <a:avLst/>
          </a:prstGeom>
          <a:noFill/>
          <a:ln w="9525">
            <a:noFill/>
            <a:miter lim="800000"/>
            <a:headEnd/>
            <a:tailEnd/>
          </a:ln>
        </p:spPr>
        <p:txBody>
          <a:bodyPr wrap="square">
            <a:spAutoFit/>
          </a:bodyPr>
          <a:lstStyle/>
          <a:p>
            <a:pPr algn="ctr"/>
            <a:r>
              <a:rPr lang="en-US" dirty="0" smtClean="0"/>
              <a:t>Using </a:t>
            </a:r>
            <a:r>
              <a:rPr lang="en-US" dirty="0"/>
              <a:t>quadratic probing for collision </a:t>
            </a:r>
            <a:r>
              <a:rPr lang="en-US" dirty="0" smtClean="0"/>
              <a:t>resolution:  </a:t>
            </a:r>
            <a:r>
              <a:rPr lang="en-US" dirty="0" smtClean="0">
                <a:sym typeface="Wingdings" pitchFamily="2" charset="2"/>
              </a:rPr>
              <a:t>h’(</a:t>
            </a:r>
            <a:r>
              <a:rPr lang="en-US" dirty="0">
                <a:sym typeface="Wingdings" pitchFamily="2" charset="2"/>
              </a:rPr>
              <a:t>K) = (h(K) </a:t>
            </a:r>
            <a:r>
              <a:rPr lang="en-US" dirty="0">
                <a:sym typeface="Symbol" pitchFamily="18" charset="2"/>
              </a:rPr>
              <a:t> </a:t>
            </a:r>
            <a:r>
              <a:rPr lang="en-US" dirty="0">
                <a:sym typeface="Wingdings" pitchFamily="2" charset="2"/>
              </a:rPr>
              <a:t>i</a:t>
            </a:r>
            <a:r>
              <a:rPr lang="en-US" baseline="30000" dirty="0">
                <a:sym typeface="Wingdings" pitchFamily="2" charset="2"/>
              </a:rPr>
              <a:t>2</a:t>
            </a:r>
            <a:r>
              <a:rPr lang="en-US" dirty="0">
                <a:sym typeface="Wingdings" pitchFamily="2" charset="2"/>
              </a:rPr>
              <a:t>) mod 10</a:t>
            </a:r>
            <a:endParaRPr lang="en-US" dirty="0"/>
          </a:p>
        </p:txBody>
      </p:sp>
      <p:pic>
        <p:nvPicPr>
          <p:cNvPr id="12293" name="Picture 6"/>
          <p:cNvPicPr>
            <a:picLocks noChangeAspect="1" noChangeArrowheads="1"/>
          </p:cNvPicPr>
          <p:nvPr/>
        </p:nvPicPr>
        <p:blipFill>
          <a:blip r:embed="rId2" cstate="print"/>
          <a:srcRect/>
          <a:stretch>
            <a:fillRect/>
          </a:stretch>
        </p:blipFill>
        <p:spPr bwMode="auto">
          <a:xfrm>
            <a:off x="152400" y="1611313"/>
            <a:ext cx="6134100" cy="4179887"/>
          </a:xfrm>
          <a:prstGeom prst="rect">
            <a:avLst/>
          </a:prstGeom>
          <a:noFill/>
          <a:ln w="9525">
            <a:noFill/>
            <a:miter lim="800000"/>
            <a:headEnd/>
            <a:tailEnd/>
          </a:ln>
        </p:spPr>
      </p:pic>
      <p:sp>
        <p:nvSpPr>
          <p:cNvPr id="7" name="Rectangle 6"/>
          <p:cNvSpPr/>
          <p:nvPr/>
        </p:nvSpPr>
        <p:spPr>
          <a:xfrm>
            <a:off x="3505200" y="2133600"/>
            <a:ext cx="1600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rPr>
              <a:t>Insert B</a:t>
            </a:r>
            <a:r>
              <a:rPr lang="en-US" sz="1400" b="1" baseline="-25000">
                <a:solidFill>
                  <a:schemeClr val="tx1"/>
                </a:solidFill>
              </a:rPr>
              <a:t>5</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h(5+1)=h(6)=6 OK</a:t>
            </a:r>
          </a:p>
          <a:p>
            <a:pPr>
              <a:defRPr/>
            </a:pPr>
            <a:r>
              <a:rPr lang="en-US" sz="1400" b="1">
                <a:solidFill>
                  <a:schemeClr val="tx1"/>
                </a:solidFill>
              </a:rPr>
              <a:t>Insert B</a:t>
            </a:r>
            <a:r>
              <a:rPr lang="en-US" sz="1400" b="1" baseline="-25000">
                <a:solidFill>
                  <a:schemeClr val="tx1"/>
                </a:solidFill>
              </a:rPr>
              <a:t>2</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h(2+1)=h(3)=3 No OK</a:t>
            </a:r>
          </a:p>
          <a:p>
            <a:pPr>
              <a:buFont typeface="Wingdings"/>
              <a:buChar char="à"/>
              <a:defRPr/>
            </a:pPr>
            <a:r>
              <a:rPr lang="en-US" sz="1400">
                <a:solidFill>
                  <a:schemeClr val="tx1"/>
                </a:solidFill>
                <a:sym typeface="Wingdings" pitchFamily="2" charset="2"/>
              </a:rPr>
              <a:t>h(2-1)=h(1)=</a:t>
            </a:r>
            <a:r>
              <a:rPr lang="en-US" sz="1400">
                <a:solidFill>
                  <a:srgbClr val="FF0000"/>
                </a:solidFill>
                <a:sym typeface="Wingdings" pitchFamily="2" charset="2"/>
              </a:rPr>
              <a:t>1</a:t>
            </a:r>
          </a:p>
          <a:p>
            <a:pPr>
              <a:buFont typeface="Wingdings"/>
              <a:buChar char="à"/>
              <a:defRPr/>
            </a:pPr>
            <a:r>
              <a:rPr lang="en-US" sz="1400">
                <a:solidFill>
                  <a:schemeClr val="tx1"/>
                </a:solidFill>
                <a:sym typeface="Wingdings" pitchFamily="2" charset="2"/>
              </a:rPr>
              <a:t>OK</a:t>
            </a:r>
          </a:p>
        </p:txBody>
      </p:sp>
      <p:sp>
        <p:nvSpPr>
          <p:cNvPr id="8" name="Rectangle 7"/>
          <p:cNvSpPr/>
          <p:nvPr/>
        </p:nvSpPr>
        <p:spPr>
          <a:xfrm>
            <a:off x="6553200" y="1752600"/>
            <a:ext cx="23622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a:solidFill>
                  <a:schemeClr val="tx1"/>
                </a:solidFill>
              </a:rPr>
              <a:t>Insert B</a:t>
            </a:r>
            <a:r>
              <a:rPr lang="en-US" sz="1400" b="1" baseline="-25000">
                <a:solidFill>
                  <a:schemeClr val="tx1"/>
                </a:solidFill>
              </a:rPr>
              <a:t>9</a:t>
            </a:r>
            <a:endParaRPr lang="en-US" sz="1400" b="1">
              <a:solidFill>
                <a:schemeClr val="tx1"/>
              </a:solidFill>
            </a:endParaRP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h(9+1)=h(10)=0 OK</a:t>
            </a:r>
          </a:p>
          <a:p>
            <a:pPr>
              <a:defRPr/>
            </a:pPr>
            <a:r>
              <a:rPr lang="en-US" sz="1400" b="1">
                <a:solidFill>
                  <a:schemeClr val="tx1"/>
                </a:solidFill>
              </a:rPr>
              <a:t>Insert C</a:t>
            </a:r>
            <a:r>
              <a:rPr lang="en-US" sz="1400" b="1" baseline="-25000">
                <a:solidFill>
                  <a:schemeClr val="tx1"/>
                </a:solidFill>
              </a:rPr>
              <a:t>2</a:t>
            </a:r>
            <a:r>
              <a:rPr lang="en-US" sz="1400" b="1">
                <a:solidFill>
                  <a:schemeClr val="tx1"/>
                </a:solidFill>
              </a:rPr>
              <a:t> </a:t>
            </a:r>
          </a:p>
          <a:p>
            <a:pPr>
              <a:defRPr/>
            </a:pPr>
            <a:r>
              <a:rPr lang="en-US" sz="1400">
                <a:solidFill>
                  <a:schemeClr val="tx1"/>
                </a:solidFill>
                <a:sym typeface="Wingdings" pitchFamily="2" charset="2"/>
              </a:rPr>
              <a:t>Collision</a:t>
            </a:r>
          </a:p>
          <a:p>
            <a:pPr>
              <a:buFont typeface="Wingdings"/>
              <a:buChar char="à"/>
              <a:defRPr/>
            </a:pPr>
            <a:r>
              <a:rPr lang="en-US" sz="1400">
                <a:solidFill>
                  <a:schemeClr val="tx1"/>
                </a:solidFill>
                <a:sym typeface="Wingdings" pitchFamily="2" charset="2"/>
              </a:rPr>
              <a:t>probe: i=1</a:t>
            </a:r>
          </a:p>
          <a:p>
            <a:pPr>
              <a:buFont typeface="Wingdings"/>
              <a:buChar char="à"/>
              <a:defRPr/>
            </a:pPr>
            <a:r>
              <a:rPr lang="en-US" sz="1400">
                <a:solidFill>
                  <a:schemeClr val="tx1"/>
                </a:solidFill>
                <a:sym typeface="Wingdings" pitchFamily="2" charset="2"/>
              </a:rPr>
              <a:t>h(2+1)=h(3)=3 No OK</a:t>
            </a:r>
          </a:p>
          <a:p>
            <a:pPr>
              <a:buFont typeface="Wingdings"/>
              <a:buChar char="à"/>
              <a:defRPr/>
            </a:pPr>
            <a:r>
              <a:rPr lang="en-US" sz="1400">
                <a:solidFill>
                  <a:schemeClr val="tx1"/>
                </a:solidFill>
                <a:sym typeface="Wingdings" pitchFamily="2" charset="2"/>
              </a:rPr>
              <a:t>h(2-1)=h(1)=1  No OK</a:t>
            </a:r>
          </a:p>
          <a:p>
            <a:pPr>
              <a:buFont typeface="Wingdings"/>
              <a:buChar char="à"/>
              <a:defRPr/>
            </a:pPr>
            <a:r>
              <a:rPr lang="en-US" sz="1400">
                <a:solidFill>
                  <a:schemeClr val="tx1"/>
                </a:solidFill>
                <a:sym typeface="Wingdings" pitchFamily="2" charset="2"/>
              </a:rPr>
              <a:t>probe: i=2, i</a:t>
            </a:r>
            <a:r>
              <a:rPr lang="en-US" sz="1400" baseline="30000">
                <a:solidFill>
                  <a:schemeClr val="tx1"/>
                </a:solidFill>
                <a:sym typeface="Wingdings" pitchFamily="2" charset="2"/>
              </a:rPr>
              <a:t>2</a:t>
            </a:r>
            <a:r>
              <a:rPr lang="en-US" sz="1400">
                <a:solidFill>
                  <a:schemeClr val="tx1"/>
                </a:solidFill>
                <a:sym typeface="Wingdings" pitchFamily="2" charset="2"/>
              </a:rPr>
              <a:t>=4</a:t>
            </a:r>
          </a:p>
          <a:p>
            <a:pPr>
              <a:buFont typeface="Wingdings"/>
              <a:buChar char="à"/>
              <a:defRPr/>
            </a:pPr>
            <a:r>
              <a:rPr lang="en-US" sz="1400">
                <a:solidFill>
                  <a:schemeClr val="tx1"/>
                </a:solidFill>
                <a:sym typeface="Wingdings" pitchFamily="2" charset="2"/>
              </a:rPr>
              <a:t>h(2+4)= 6  No OK</a:t>
            </a:r>
          </a:p>
          <a:p>
            <a:pPr>
              <a:buFont typeface="Wingdings"/>
              <a:buChar char="à"/>
              <a:defRPr/>
            </a:pPr>
            <a:r>
              <a:rPr lang="en-US" sz="1400">
                <a:solidFill>
                  <a:schemeClr val="tx1"/>
                </a:solidFill>
                <a:sym typeface="Wingdings" pitchFamily="2" charset="2"/>
              </a:rPr>
              <a:t>h(2-4), -2&lt;0  No OK</a:t>
            </a:r>
          </a:p>
          <a:p>
            <a:pPr>
              <a:buFont typeface="Wingdings"/>
              <a:buChar char="à"/>
              <a:defRPr/>
            </a:pPr>
            <a:r>
              <a:rPr lang="en-US" sz="1400">
                <a:solidFill>
                  <a:schemeClr val="tx1"/>
                </a:solidFill>
                <a:sym typeface="Wingdings" pitchFamily="2" charset="2"/>
              </a:rPr>
              <a:t>probe: i=3, i</a:t>
            </a:r>
            <a:r>
              <a:rPr lang="en-US" sz="1400" baseline="30000">
                <a:solidFill>
                  <a:schemeClr val="tx1"/>
                </a:solidFill>
                <a:sym typeface="Wingdings" pitchFamily="2" charset="2"/>
              </a:rPr>
              <a:t>2</a:t>
            </a:r>
            <a:r>
              <a:rPr lang="en-US" sz="1400">
                <a:solidFill>
                  <a:schemeClr val="tx1"/>
                </a:solidFill>
                <a:sym typeface="Wingdings" pitchFamily="2" charset="2"/>
              </a:rPr>
              <a:t>=9</a:t>
            </a:r>
          </a:p>
          <a:p>
            <a:pPr>
              <a:buFont typeface="Wingdings"/>
              <a:buChar char="à"/>
              <a:defRPr/>
            </a:pPr>
            <a:r>
              <a:rPr lang="en-US" sz="1400">
                <a:solidFill>
                  <a:schemeClr val="tx1"/>
                </a:solidFill>
                <a:sym typeface="Wingdings" pitchFamily="2" charset="2"/>
              </a:rPr>
              <a:t>h(2+9)= 1  No OK</a:t>
            </a:r>
          </a:p>
          <a:p>
            <a:pPr>
              <a:buFont typeface="Wingdings"/>
              <a:buChar char="à"/>
              <a:defRPr/>
            </a:pPr>
            <a:r>
              <a:rPr lang="en-US" sz="1400">
                <a:solidFill>
                  <a:schemeClr val="tx1"/>
                </a:solidFill>
                <a:sym typeface="Wingdings" pitchFamily="2" charset="2"/>
              </a:rPr>
              <a:t>h(2-9)= 2-9&lt;0 No OK</a:t>
            </a:r>
          </a:p>
          <a:p>
            <a:pPr>
              <a:buFont typeface="Wingdings"/>
              <a:buChar char="à"/>
              <a:defRPr/>
            </a:pPr>
            <a:r>
              <a:rPr lang="en-US" sz="1400">
                <a:solidFill>
                  <a:schemeClr val="tx1"/>
                </a:solidFill>
                <a:sym typeface="Wingdings" pitchFamily="2" charset="2"/>
              </a:rPr>
              <a:t>probe: i=4, i</a:t>
            </a:r>
            <a:r>
              <a:rPr lang="en-US" sz="1400" baseline="30000">
                <a:solidFill>
                  <a:schemeClr val="tx1"/>
                </a:solidFill>
                <a:sym typeface="Wingdings" pitchFamily="2" charset="2"/>
              </a:rPr>
              <a:t>2</a:t>
            </a:r>
            <a:r>
              <a:rPr lang="en-US" sz="1400">
                <a:solidFill>
                  <a:schemeClr val="tx1"/>
                </a:solidFill>
                <a:sym typeface="Wingdings" pitchFamily="2" charset="2"/>
              </a:rPr>
              <a:t>=16</a:t>
            </a:r>
          </a:p>
          <a:p>
            <a:pPr>
              <a:buFont typeface="Wingdings"/>
              <a:buChar char="à"/>
              <a:defRPr/>
            </a:pPr>
            <a:r>
              <a:rPr lang="en-US" sz="1400">
                <a:solidFill>
                  <a:schemeClr val="tx1"/>
                </a:solidFill>
                <a:sym typeface="Wingdings" pitchFamily="2" charset="2"/>
              </a:rPr>
              <a:t>h(2+16)= </a:t>
            </a:r>
            <a:r>
              <a:rPr lang="en-US" sz="1400">
                <a:solidFill>
                  <a:srgbClr val="FF0000"/>
                </a:solidFill>
                <a:sym typeface="Wingdings" pitchFamily="2" charset="2"/>
              </a:rPr>
              <a:t>8 </a:t>
            </a:r>
            <a:r>
              <a:rPr lang="en-US" sz="1400">
                <a:solidFill>
                  <a:schemeClr val="tx1"/>
                </a:solidFill>
                <a:sym typeface="Wingdings" pitchFamily="2" charset="2"/>
              </a:rPr>
              <a:t> OK</a:t>
            </a:r>
          </a:p>
        </p:txBody>
      </p:sp>
      <p:sp>
        <p:nvSpPr>
          <p:cNvPr id="9" name="Rectangle 3"/>
          <p:cNvSpPr txBox="1">
            <a:spLocks noChangeArrowheads="1"/>
          </p:cNvSpPr>
          <p:nvPr/>
        </p:nvSpPr>
        <p:spPr bwMode="auto">
          <a:xfrm>
            <a:off x="2362200" y="1295400"/>
            <a:ext cx="6553200" cy="381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r" defTabSz="914400" rtl="0" eaLnBrk="1" fontAlgn="base" latinLnBrk="0" hangingPunct="1">
              <a:lnSpc>
                <a:spcPct val="100000"/>
              </a:lnSpc>
              <a:spcBef>
                <a:spcPct val="20000"/>
              </a:spcBef>
              <a:spcAft>
                <a:spcPct val="0"/>
              </a:spcAft>
              <a:buClrTx/>
              <a:buSzTx/>
              <a:buFontTx/>
              <a:buNone/>
              <a:tabLst/>
              <a:defRPr/>
            </a:pPr>
            <a:r>
              <a:rPr kumimoji="0" lang="en-US" sz="1600" b="1" i="0" u="none" strike="noStrike" kern="0" cap="none" spc="0" normalizeH="0" baseline="0" noProof="0" dirty="0" smtClean="0">
                <a:ln>
                  <a:noFill/>
                </a:ln>
                <a:solidFill>
                  <a:srgbClr val="FF0000"/>
                </a:solidFill>
                <a:effectLst/>
                <a:uLnTx/>
                <a:uFillTx/>
                <a:latin typeface="+mn-lt"/>
                <a:ea typeface="+mn-ea"/>
                <a:cs typeface="+mn-cs"/>
              </a:rPr>
              <a:t>Quadratic method:</a:t>
            </a:r>
            <a:r>
              <a:rPr kumimoji="0" lang="en-US" sz="1600" b="1" i="0" u="none" strike="noStrike" kern="0" cap="none" spc="0" normalizeH="0" noProof="0" dirty="0" smtClean="0">
                <a:ln>
                  <a:noFill/>
                </a:ln>
                <a:solidFill>
                  <a:srgbClr val="FF0000"/>
                </a:solidFill>
                <a:effectLst/>
                <a:uLnTx/>
                <a:uFillTx/>
                <a:latin typeface="+mn-lt"/>
                <a:ea typeface="+mn-ea"/>
                <a:cs typeface="+mn-cs"/>
              </a:rPr>
              <a:t>    </a:t>
            </a:r>
            <a:r>
              <a:rPr kumimoji="0" lang="en-US" sz="1600" b="1" i="0" u="none" strike="noStrike" kern="0" cap="none" spc="0" normalizeH="0" noProof="0" dirty="0" smtClean="0">
                <a:ln>
                  <a:noFill/>
                </a:ln>
                <a:solidFill>
                  <a:srgbClr val="0000CC"/>
                </a:solidFill>
                <a:effectLst/>
                <a:uLnTx/>
                <a:uFillTx/>
                <a:latin typeface="+mn-lt"/>
                <a:ea typeface="+mn-ea"/>
                <a:cs typeface="+mn-cs"/>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p(</a:t>
            </a:r>
            <a:r>
              <a:rPr kumimoji="0" lang="en-US" sz="1600" b="1" i="0" u="none" strike="noStrike" kern="0" cap="none" spc="0" normalizeH="0" baseline="0" noProof="0" dirty="0" err="1"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Symbol" pitchFamily="18"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30000" noProof="0" dirty="0" smtClean="0">
                <a:ln>
                  <a:noFill/>
                </a:ln>
                <a:solidFill>
                  <a:srgbClr val="0000CC"/>
                </a:solidFill>
                <a:effectLst/>
                <a:uLnTx/>
                <a:uFillTx/>
                <a:latin typeface="+mn-lt"/>
                <a:ea typeface="+mn-ea"/>
                <a:cs typeface="+mn-cs"/>
                <a:sym typeface="Wingdings" pitchFamily="2" charset="2"/>
              </a:rPr>
              <a:t>2</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h’(K) = (h(K)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Symbol" pitchFamily="18" charset="2"/>
              </a:rPr>
              <a:t> </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i</a:t>
            </a:r>
            <a:r>
              <a:rPr kumimoji="0" lang="en-US" sz="1600" b="1" i="0" u="none" strike="noStrike" kern="0" cap="none" spc="0" normalizeH="0" baseline="30000" noProof="0" dirty="0" smtClean="0">
                <a:ln>
                  <a:noFill/>
                </a:ln>
                <a:solidFill>
                  <a:srgbClr val="0000CC"/>
                </a:solidFill>
                <a:effectLst/>
                <a:uLnTx/>
                <a:uFillTx/>
                <a:latin typeface="+mn-lt"/>
                <a:ea typeface="+mn-ea"/>
                <a:cs typeface="+mn-cs"/>
                <a:sym typeface="Wingdings" pitchFamily="2" charset="2"/>
              </a:rPr>
              <a:t>2</a:t>
            </a:r>
            <a:r>
              <a:rPr kumimoji="0" lang="en-US" sz="1600" b="1" i="0" u="none" strike="noStrike" kern="0" cap="none" spc="0" normalizeH="0" baseline="0" noProof="0" dirty="0" smtClean="0">
                <a:ln>
                  <a:noFill/>
                </a:ln>
                <a:solidFill>
                  <a:srgbClr val="0000CC"/>
                </a:solidFill>
                <a:effectLst/>
                <a:uLnTx/>
                <a:uFillTx/>
                <a:latin typeface="+mn-lt"/>
                <a:ea typeface="+mn-ea"/>
                <a:cs typeface="+mn-cs"/>
                <a:sym typeface="Wingdings" pitchFamily="2" charset="2"/>
              </a:rPr>
              <a:t>) mod </a:t>
            </a:r>
            <a:r>
              <a:rPr kumimoji="0" lang="en-US" sz="1600" b="1" i="0" u="none" strike="noStrike" kern="0" cap="none" spc="0" normalizeH="0" baseline="0" noProof="0" dirty="0" err="1" smtClean="0">
                <a:ln>
                  <a:noFill/>
                </a:ln>
                <a:solidFill>
                  <a:srgbClr val="0000CC"/>
                </a:solidFill>
                <a:effectLst/>
                <a:uLnTx/>
                <a:uFillTx/>
                <a:latin typeface="+mn-lt"/>
                <a:ea typeface="+mn-ea"/>
                <a:cs typeface="+mn-cs"/>
                <a:sym typeface="Wingdings" pitchFamily="2" charset="2"/>
              </a:rPr>
              <a:t>TSize</a:t>
            </a:r>
            <a:endParaRPr kumimoji="0" lang="en-US" sz="1600" b="1" i="0" u="none" strike="noStrike" kern="0" cap="none" spc="0" normalizeH="0" baseline="0" noProof="0" dirty="0" smtClean="0">
              <a:ln>
                <a:noFill/>
              </a:ln>
              <a:solidFill>
                <a:srgbClr val="0000CC"/>
              </a:solidFill>
              <a:effectLst/>
              <a:uLnTx/>
              <a:uFillTx/>
              <a:latin typeface="+mn-lt"/>
              <a:ea typeface="+mn-ea"/>
              <a:cs typeface="+mn-cs"/>
            </a:endParaRPr>
          </a:p>
        </p:txBody>
      </p:sp>
      <p:sp>
        <p:nvSpPr>
          <p:cNvPr id="10" name="Rectangle 9"/>
          <p:cNvSpPr/>
          <p:nvPr/>
        </p:nvSpPr>
        <p:spPr>
          <a:xfrm>
            <a:off x="0" y="838200"/>
            <a:ext cx="3581400" cy="400110"/>
          </a:xfrm>
          <a:prstGeom prst="rect">
            <a:avLst/>
          </a:prstGeom>
        </p:spPr>
        <p:txBody>
          <a:bodyPr wrap="square">
            <a:spAutoFit/>
          </a:bodyPr>
          <a:lstStyle/>
          <a:p>
            <a:r>
              <a:rPr lang="en-US" sz="2000" b="1" kern="0" dirty="0" smtClean="0">
                <a:solidFill>
                  <a:srgbClr val="FF0000"/>
                </a:solidFill>
              </a:rPr>
              <a:t>Open Addressing Method: </a:t>
            </a:r>
            <a:endParaRPr lang="en-US" sz="2000" dirty="0"/>
          </a:p>
        </p:txBody>
      </p:sp>
      <p:sp>
        <p:nvSpPr>
          <p:cNvPr id="11" name="TextBox 10"/>
          <p:cNvSpPr txBox="1"/>
          <p:nvPr/>
        </p:nvSpPr>
        <p:spPr>
          <a:xfrm>
            <a:off x="5562600" y="533400"/>
            <a:ext cx="3581400" cy="461665"/>
          </a:xfrm>
          <a:prstGeom prst="rect">
            <a:avLst/>
          </a:prstGeom>
          <a:noFill/>
        </p:spPr>
        <p:txBody>
          <a:bodyPr wrap="square" rtlCol="0">
            <a:spAutoFit/>
          </a:bodyPr>
          <a:lstStyle/>
          <a:p>
            <a:r>
              <a:rPr lang="en-US" sz="2400" b="1" dirty="0" smtClean="0">
                <a:solidFill>
                  <a:srgbClr val="009900"/>
                </a:solidFill>
              </a:rPr>
              <a:t>Case: Central Storage</a:t>
            </a:r>
            <a:endParaRPr lang="en-US" sz="2400" b="1" dirty="0">
              <a:solidFill>
                <a:srgbClr val="0099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Introduction</a:t>
            </a:r>
            <a:endParaRPr lang="en-US" sz="36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2</a:t>
            </a:fld>
            <a:endParaRPr lang="en-US"/>
          </a:p>
        </p:txBody>
      </p:sp>
      <p:graphicFrame>
        <p:nvGraphicFramePr>
          <p:cNvPr id="5" name="Table 4"/>
          <p:cNvGraphicFramePr>
            <a:graphicFrameLocks noGrp="1"/>
          </p:cNvGraphicFramePr>
          <p:nvPr/>
        </p:nvGraphicFramePr>
        <p:xfrm>
          <a:off x="609600" y="1397000"/>
          <a:ext cx="7696200" cy="1940560"/>
        </p:xfrm>
        <a:graphic>
          <a:graphicData uri="http://schemas.openxmlformats.org/drawingml/2006/table">
            <a:tbl>
              <a:tblPr firstRow="1" bandRow="1">
                <a:tableStyleId>{5C22544A-7EE6-4342-B048-85BDC9FD1C3A}</a:tableStyleId>
              </a:tblPr>
              <a:tblGrid>
                <a:gridCol w="1924050"/>
                <a:gridCol w="1504950"/>
                <a:gridCol w="1981200"/>
                <a:gridCol w="2286000"/>
              </a:tblGrid>
              <a:tr h="370840">
                <a:tc>
                  <a:txBody>
                    <a:bodyPr/>
                    <a:lstStyle/>
                    <a:p>
                      <a:r>
                        <a:rPr lang="en-US" sz="2400" dirty="0" smtClean="0">
                          <a:solidFill>
                            <a:srgbClr val="0000CC"/>
                          </a:solidFill>
                        </a:rPr>
                        <a:t>Structure </a:t>
                      </a:r>
                      <a:endParaRPr lang="en-US" sz="2400" dirty="0">
                        <a:solidFill>
                          <a:srgbClr val="0000CC"/>
                        </a:solidFill>
                      </a:endParaRPr>
                    </a:p>
                  </a:txBody>
                  <a:tcPr/>
                </a:tc>
                <a:tc>
                  <a:txBody>
                    <a:bodyPr/>
                    <a:lstStyle/>
                    <a:p>
                      <a:r>
                        <a:rPr lang="en-US" sz="2400" dirty="0" smtClean="0">
                          <a:solidFill>
                            <a:srgbClr val="0000CC"/>
                          </a:solidFill>
                        </a:rPr>
                        <a:t>Array</a:t>
                      </a:r>
                      <a:endParaRPr lang="en-US" sz="2400" dirty="0">
                        <a:solidFill>
                          <a:srgbClr val="0000CC"/>
                        </a:solidFill>
                      </a:endParaRPr>
                    </a:p>
                  </a:txBody>
                  <a:tcPr/>
                </a:tc>
                <a:tc>
                  <a:txBody>
                    <a:bodyPr/>
                    <a:lstStyle/>
                    <a:p>
                      <a:r>
                        <a:rPr lang="en-US" sz="2400" dirty="0" smtClean="0">
                          <a:solidFill>
                            <a:srgbClr val="0000CC"/>
                          </a:solidFill>
                        </a:rPr>
                        <a:t>Linked list</a:t>
                      </a:r>
                      <a:endParaRPr lang="en-US" sz="2400" dirty="0">
                        <a:solidFill>
                          <a:srgbClr val="0000CC"/>
                        </a:solidFill>
                      </a:endParaRPr>
                    </a:p>
                  </a:txBody>
                  <a:tcPr/>
                </a:tc>
                <a:tc>
                  <a:txBody>
                    <a:bodyPr/>
                    <a:lstStyle/>
                    <a:p>
                      <a:r>
                        <a:rPr lang="en-US" sz="2400" dirty="0" smtClean="0">
                          <a:solidFill>
                            <a:srgbClr val="0000CC"/>
                          </a:solidFill>
                        </a:rPr>
                        <a:t>BST</a:t>
                      </a:r>
                      <a:endParaRPr lang="en-US" sz="2400" dirty="0">
                        <a:solidFill>
                          <a:srgbClr val="0000CC"/>
                        </a:solidFill>
                      </a:endParaRPr>
                    </a:p>
                  </a:txBody>
                  <a:tcPr/>
                </a:tc>
              </a:tr>
              <a:tr h="370840">
                <a:tc>
                  <a:txBody>
                    <a:bodyPr/>
                    <a:lstStyle/>
                    <a:p>
                      <a:r>
                        <a:rPr lang="en-US" dirty="0" smtClean="0"/>
                        <a:t>Add  first</a:t>
                      </a:r>
                      <a:endParaRPr lang="en-US" dirty="0"/>
                    </a:p>
                  </a:txBody>
                  <a:tcPr/>
                </a:tc>
                <a:tc>
                  <a:txBody>
                    <a:bodyPr/>
                    <a:lstStyle/>
                    <a:p>
                      <a:r>
                        <a:rPr lang="en-US" dirty="0" smtClean="0"/>
                        <a:t>O(n)</a:t>
                      </a:r>
                      <a:endParaRPr lang="en-US" dirty="0"/>
                    </a:p>
                  </a:txBody>
                  <a:tcPr/>
                </a:tc>
                <a:tc>
                  <a:txBody>
                    <a:bodyPr/>
                    <a:lstStyle/>
                    <a:p>
                      <a:r>
                        <a:rPr lang="en-US" dirty="0" smtClean="0"/>
                        <a:t>O(1)</a:t>
                      </a:r>
                      <a:endParaRPr lang="en-US" dirty="0"/>
                    </a:p>
                  </a:txBody>
                  <a:tcPr/>
                </a:tc>
                <a:tc>
                  <a:txBody>
                    <a:bodyPr/>
                    <a:lstStyle/>
                    <a:p>
                      <a:r>
                        <a:rPr lang="en-US" dirty="0" smtClean="0"/>
                        <a:t>O(height)</a:t>
                      </a:r>
                      <a:endParaRPr lang="en-US" dirty="0"/>
                    </a:p>
                  </a:txBody>
                  <a:tcPr/>
                </a:tc>
              </a:tr>
              <a:tr h="370840">
                <a:tc>
                  <a:txBody>
                    <a:bodyPr/>
                    <a:lstStyle/>
                    <a:p>
                      <a:r>
                        <a:rPr lang="en-US" dirty="0" smtClean="0"/>
                        <a:t>Add last</a:t>
                      </a:r>
                      <a:endParaRPr lang="en-US" dirty="0"/>
                    </a:p>
                  </a:txBody>
                  <a:tcPr/>
                </a:tc>
                <a:tc>
                  <a:txBody>
                    <a:bodyPr/>
                    <a:lstStyle/>
                    <a:p>
                      <a:r>
                        <a:rPr lang="en-US" dirty="0" smtClean="0"/>
                        <a:t>O(1)</a:t>
                      </a:r>
                      <a:endParaRPr lang="en-US" dirty="0"/>
                    </a:p>
                  </a:txBody>
                  <a:tcPr/>
                </a:tc>
                <a:tc>
                  <a:txBody>
                    <a:bodyPr/>
                    <a:lstStyle/>
                    <a:p>
                      <a:r>
                        <a:rPr lang="en-US" dirty="0" smtClean="0"/>
                        <a:t>O(1)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a:t>
                      </a:r>
                    </a:p>
                  </a:txBody>
                  <a:tcPr/>
                </a:tc>
              </a:tr>
              <a:tr h="370840">
                <a:tc>
                  <a:txBody>
                    <a:bodyPr/>
                    <a:lstStyle/>
                    <a:p>
                      <a:r>
                        <a:rPr lang="en-US" dirty="0" smtClean="0"/>
                        <a:t>Search</a:t>
                      </a:r>
                      <a:endParaRPr lang="en-US" dirty="0"/>
                    </a:p>
                  </a:txBody>
                  <a:tcPr/>
                </a:tc>
                <a:tc>
                  <a:txBody>
                    <a:bodyPr/>
                    <a:lstStyle/>
                    <a:p>
                      <a:r>
                        <a:rPr lang="en-US" dirty="0" smtClean="0"/>
                        <a:t>O(n)</a:t>
                      </a:r>
                      <a:endParaRPr lang="en-US" dirty="0"/>
                    </a:p>
                  </a:txBody>
                  <a:tcPr/>
                </a:tc>
                <a:tc>
                  <a:txBody>
                    <a:bodyPr/>
                    <a:lstStyle/>
                    <a:p>
                      <a:r>
                        <a:rPr lang="en-US" dirty="0" smtClean="0"/>
                        <a:t>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 -&gt; O(</a:t>
                      </a:r>
                      <a:r>
                        <a:rPr lang="en-US" dirty="0" err="1" smtClean="0"/>
                        <a:t>logn</a:t>
                      </a:r>
                      <a:r>
                        <a:rPr lang="en-US" dirty="0" smtClean="0"/>
                        <a:t>)</a:t>
                      </a:r>
                    </a:p>
                  </a:txBody>
                  <a:tcPr/>
                </a:tc>
              </a:tr>
              <a:tr h="370840">
                <a:tc>
                  <a:txBody>
                    <a:bodyPr/>
                    <a:lstStyle/>
                    <a:p>
                      <a:r>
                        <a:rPr lang="en-US" dirty="0" smtClean="0"/>
                        <a:t>Remove</a:t>
                      </a:r>
                      <a:endParaRPr lang="en-US" dirty="0"/>
                    </a:p>
                  </a:txBody>
                  <a:tcPr/>
                </a:tc>
                <a:tc>
                  <a:txBody>
                    <a:bodyPr/>
                    <a:lstStyle/>
                    <a:p>
                      <a:r>
                        <a:rPr lang="en-US" dirty="0" smtClean="0"/>
                        <a:t>O(n)</a:t>
                      </a:r>
                      <a:endParaRPr lang="en-US" dirty="0"/>
                    </a:p>
                  </a:txBody>
                  <a:tcPr/>
                </a:tc>
                <a:tc>
                  <a:txBody>
                    <a:bodyPr/>
                    <a:lstStyle/>
                    <a:p>
                      <a:r>
                        <a:rPr lang="en-US" dirty="0" smtClean="0"/>
                        <a:t>O(1)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O(height)</a:t>
                      </a:r>
                    </a:p>
                  </a:txBody>
                  <a:tcPr/>
                </a:tc>
              </a:tr>
            </a:tbl>
          </a:graphicData>
        </a:graphic>
      </p:graphicFrame>
      <p:sp>
        <p:nvSpPr>
          <p:cNvPr id="6" name="Rectangle 5"/>
          <p:cNvSpPr/>
          <p:nvPr/>
        </p:nvSpPr>
        <p:spPr>
          <a:xfrm>
            <a:off x="533400" y="3581400"/>
            <a:ext cx="8001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rgbClr val="FF0000"/>
                </a:solidFill>
              </a:rPr>
              <a:t>What we have to do if requirements in search and remove operations  needs higher efficiency?</a:t>
            </a:r>
            <a:endParaRPr lang="en-US" sz="2000" dirty="0">
              <a:solidFill>
                <a:srgbClr val="FF0000"/>
              </a:solidFill>
            </a:endParaRPr>
          </a:p>
        </p:txBody>
      </p:sp>
      <p:sp>
        <p:nvSpPr>
          <p:cNvPr id="7" name="Oval 6"/>
          <p:cNvSpPr/>
          <p:nvPr/>
        </p:nvSpPr>
        <p:spPr>
          <a:xfrm>
            <a:off x="6858000" y="4724400"/>
            <a:ext cx="22098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rgbClr val="FF0000"/>
                </a:solidFill>
              </a:rPr>
              <a:t>Hashing</a:t>
            </a:r>
            <a:endParaRPr lang="en-US" sz="2800">
              <a:solidFill>
                <a:srgbClr val="FF0000"/>
              </a:solidFill>
            </a:endParaRPr>
          </a:p>
        </p:txBody>
      </p:sp>
      <p:sp>
        <p:nvSpPr>
          <p:cNvPr id="8" name="Rectangle 7"/>
          <p:cNvSpPr/>
          <p:nvPr/>
        </p:nvSpPr>
        <p:spPr>
          <a:xfrm>
            <a:off x="533400" y="4724400"/>
            <a:ext cx="6248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92100" indent="-292100">
              <a:buFontTx/>
              <a:buChar char="-"/>
            </a:pPr>
            <a:r>
              <a:rPr lang="en-US" sz="2000" dirty="0" smtClean="0">
                <a:solidFill>
                  <a:srgbClr val="0000CC"/>
                </a:solidFill>
              </a:rPr>
              <a:t>Searching in a smaller set is more efficient than those in a lager set.</a:t>
            </a:r>
          </a:p>
          <a:p>
            <a:pPr marL="292100" indent="-292100">
              <a:buFontTx/>
              <a:buChar char="-"/>
            </a:pPr>
            <a:r>
              <a:rPr lang="en-US" sz="2000" dirty="0" smtClean="0">
                <a:solidFill>
                  <a:srgbClr val="0000CC"/>
                </a:solidFill>
              </a:rPr>
              <a:t>The “Divide and Conquer principle” is applied.</a:t>
            </a:r>
            <a:endParaRPr lang="en-US" sz="2000" dirty="0">
              <a:solidFill>
                <a:srgbClr val="0000CC"/>
              </a:solidFill>
            </a:endParaRPr>
          </a:p>
        </p:txBody>
      </p:sp>
      <p:sp>
        <p:nvSpPr>
          <p:cNvPr id="9" name="TextBox 8"/>
          <p:cNvSpPr txBox="1"/>
          <p:nvPr/>
        </p:nvSpPr>
        <p:spPr>
          <a:xfrm>
            <a:off x="457200" y="762000"/>
            <a:ext cx="4191000" cy="461665"/>
          </a:xfrm>
          <a:prstGeom prst="rect">
            <a:avLst/>
          </a:prstGeom>
          <a:noFill/>
        </p:spPr>
        <p:txBody>
          <a:bodyPr wrap="square" rtlCol="0">
            <a:spAutoFit/>
          </a:bodyPr>
          <a:lstStyle/>
          <a:p>
            <a:r>
              <a:rPr lang="en-US" sz="2400" b="1" dirty="0" smtClean="0">
                <a:solidFill>
                  <a:srgbClr val="FF0000"/>
                </a:solidFill>
              </a:rPr>
              <a:t>Why hashing is needed?</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r>
              <a:rPr lang="en-US" smtClean="0"/>
              <a:t> </a:t>
            </a:r>
            <a:fld id="{80B80014-2C25-4C82-A3B6-2D95D17480F7}" type="slidenum">
              <a:rPr lang="en-US" smtClean="0"/>
              <a:pPr/>
              <a:t>20</a:t>
            </a:fld>
            <a:endParaRPr lang="en-US" smtClean="0"/>
          </a:p>
        </p:txBody>
      </p:sp>
      <p:sp>
        <p:nvSpPr>
          <p:cNvPr id="13315" name="Rectangle 2"/>
          <p:cNvSpPr>
            <a:spLocks noGrp="1" noChangeArrowheads="1"/>
          </p:cNvSpPr>
          <p:nvPr>
            <p:ph type="title"/>
          </p:nvPr>
        </p:nvSpPr>
        <p:spPr>
          <a:xfrm>
            <a:off x="457200" y="0"/>
            <a:ext cx="8686800" cy="609600"/>
          </a:xfrm>
        </p:spPr>
        <p:txBody>
          <a:bodyPr/>
          <a:lstStyle/>
          <a:p>
            <a:pPr algn="r" eaLnBrk="1" hangingPunct="1"/>
            <a:r>
              <a:rPr lang="en-US" sz="3600" dirty="0" smtClean="0"/>
              <a:t>5- Collision Resolution…</a:t>
            </a:r>
          </a:p>
        </p:txBody>
      </p:sp>
      <p:sp>
        <p:nvSpPr>
          <p:cNvPr id="13316" name="Text Box 4"/>
          <p:cNvSpPr txBox="1">
            <a:spLocks noChangeArrowheads="1"/>
          </p:cNvSpPr>
          <p:nvPr/>
        </p:nvSpPr>
        <p:spPr bwMode="auto">
          <a:xfrm>
            <a:off x="228600" y="5105400"/>
            <a:ext cx="8686800" cy="707886"/>
          </a:xfrm>
          <a:prstGeom prst="rect">
            <a:avLst/>
          </a:prstGeom>
          <a:noFill/>
          <a:ln w="9525">
            <a:noFill/>
            <a:miter lim="800000"/>
            <a:headEnd/>
            <a:tailEnd/>
          </a:ln>
        </p:spPr>
        <p:txBody>
          <a:bodyPr wrap="square">
            <a:spAutoFit/>
          </a:bodyPr>
          <a:lstStyle/>
          <a:p>
            <a:pPr algn="ctr">
              <a:tabLst>
                <a:tab pos="1423988" algn="l"/>
              </a:tabLst>
            </a:pPr>
            <a:r>
              <a:rPr lang="en-US" sz="2000" dirty="0" smtClean="0"/>
              <a:t>Formulas </a:t>
            </a:r>
            <a:r>
              <a:rPr lang="en-US" sz="2000" dirty="0"/>
              <a:t>approximating, for different hashing </a:t>
            </a:r>
            <a:r>
              <a:rPr lang="en-US" sz="2000" dirty="0" smtClean="0"/>
              <a:t>methods, the </a:t>
            </a:r>
            <a:r>
              <a:rPr lang="en-US" sz="2000" dirty="0"/>
              <a:t>average numbers of trials for successful and </a:t>
            </a:r>
            <a:r>
              <a:rPr lang="en-US" sz="2000" dirty="0" smtClean="0"/>
              <a:t>unsuccessful searches </a:t>
            </a:r>
            <a:r>
              <a:rPr lang="en-US" sz="2000" dirty="0"/>
              <a:t>(Knuth, 1998)</a:t>
            </a:r>
          </a:p>
        </p:txBody>
      </p:sp>
      <p:pic>
        <p:nvPicPr>
          <p:cNvPr id="13317" name="Picture 6"/>
          <p:cNvPicPr>
            <a:picLocks noChangeAspect="1" noChangeArrowheads="1"/>
          </p:cNvPicPr>
          <p:nvPr/>
        </p:nvPicPr>
        <p:blipFill>
          <a:blip r:embed="rId2" cstate="print"/>
          <a:srcRect/>
          <a:stretch>
            <a:fillRect/>
          </a:stretch>
        </p:blipFill>
        <p:spPr bwMode="auto">
          <a:xfrm>
            <a:off x="228600" y="1981200"/>
            <a:ext cx="8686800" cy="2895600"/>
          </a:xfrm>
          <a:prstGeom prst="rect">
            <a:avLst/>
          </a:prstGeom>
          <a:noFill/>
          <a:ln w="9525">
            <a:noFill/>
            <a:miter lim="800000"/>
            <a:headEnd/>
            <a:tailEnd/>
          </a:ln>
        </p:spPr>
      </p:pic>
      <p:sp>
        <p:nvSpPr>
          <p:cNvPr id="6" name="TextBox 5"/>
          <p:cNvSpPr txBox="1"/>
          <p:nvPr/>
        </p:nvSpPr>
        <p:spPr>
          <a:xfrm>
            <a:off x="228600" y="1290935"/>
            <a:ext cx="6858000" cy="461665"/>
          </a:xfrm>
          <a:prstGeom prst="rect">
            <a:avLst/>
          </a:prstGeom>
          <a:noFill/>
        </p:spPr>
        <p:txBody>
          <a:bodyPr wrap="square" rtlCol="0">
            <a:spAutoFit/>
          </a:bodyPr>
          <a:lstStyle/>
          <a:p>
            <a:r>
              <a:rPr lang="en-US" sz="2400" b="1" dirty="0" smtClean="0">
                <a:solidFill>
                  <a:srgbClr val="0000CC"/>
                </a:solidFill>
              </a:rPr>
              <a:t>Open Addressing Method: Evaluation:</a:t>
            </a:r>
            <a:endParaRPr lang="en-US" sz="2400" b="1" dirty="0">
              <a:solidFill>
                <a:srgbClr val="0000CC"/>
              </a:solidFill>
            </a:endParaRPr>
          </a:p>
        </p:txBody>
      </p:sp>
      <p:sp>
        <p:nvSpPr>
          <p:cNvPr id="7" name="TextBox 6"/>
          <p:cNvSpPr txBox="1"/>
          <p:nvPr/>
        </p:nvSpPr>
        <p:spPr>
          <a:xfrm>
            <a:off x="5562600" y="533400"/>
            <a:ext cx="3581400" cy="461665"/>
          </a:xfrm>
          <a:prstGeom prst="rect">
            <a:avLst/>
          </a:prstGeom>
          <a:noFill/>
        </p:spPr>
        <p:txBody>
          <a:bodyPr wrap="square" rtlCol="0">
            <a:spAutoFit/>
          </a:bodyPr>
          <a:lstStyle/>
          <a:p>
            <a:r>
              <a:rPr lang="en-US" sz="2400" b="1" dirty="0" smtClean="0">
                <a:solidFill>
                  <a:srgbClr val="009900"/>
                </a:solidFill>
              </a:rPr>
              <a:t>Case: Central Storage</a:t>
            </a:r>
            <a:endParaRPr lang="en-US" sz="2400" b="1" dirty="0">
              <a:solidFill>
                <a:srgbClr val="009900"/>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smtClean="0"/>
              <a:t> </a:t>
            </a:r>
            <a:fld id="{93B84EA1-E8F1-4FF4-AF4E-E23CB9C8CA86}" type="slidenum">
              <a:rPr lang="en-US" smtClean="0"/>
              <a:pPr/>
              <a:t>21</a:t>
            </a:fld>
            <a:endParaRPr lang="en-US" smtClean="0"/>
          </a:p>
        </p:txBody>
      </p:sp>
      <p:sp>
        <p:nvSpPr>
          <p:cNvPr id="14339" name="Rectangle 2"/>
          <p:cNvSpPr>
            <a:spLocks noGrp="1" noChangeArrowheads="1"/>
          </p:cNvSpPr>
          <p:nvPr>
            <p:ph type="title"/>
          </p:nvPr>
        </p:nvSpPr>
        <p:spPr>
          <a:xfrm>
            <a:off x="457200" y="0"/>
            <a:ext cx="8686800" cy="533400"/>
          </a:xfrm>
        </p:spPr>
        <p:txBody>
          <a:bodyPr/>
          <a:lstStyle/>
          <a:p>
            <a:pPr algn="r" eaLnBrk="1" hangingPunct="1"/>
            <a:r>
              <a:rPr lang="en-US" sz="3600" dirty="0" smtClean="0"/>
              <a:t>5- Collision Resolution…</a:t>
            </a:r>
          </a:p>
        </p:txBody>
      </p:sp>
      <p:sp>
        <p:nvSpPr>
          <p:cNvPr id="14340" name="Rectangle 3"/>
          <p:cNvSpPr>
            <a:spLocks noGrp="1" noChangeArrowheads="1"/>
          </p:cNvSpPr>
          <p:nvPr>
            <p:ph type="body" idx="1"/>
          </p:nvPr>
        </p:nvSpPr>
        <p:spPr>
          <a:xfrm>
            <a:off x="457200" y="1447800"/>
            <a:ext cx="8229600" cy="3810000"/>
          </a:xfrm>
        </p:spPr>
        <p:txBody>
          <a:bodyPr/>
          <a:lstStyle/>
          <a:p>
            <a:pPr eaLnBrk="1" hangingPunct="1">
              <a:buFontTx/>
              <a:buNone/>
            </a:pPr>
            <a:r>
              <a:rPr lang="en-US" b="1" dirty="0" smtClean="0">
                <a:solidFill>
                  <a:srgbClr val="FF0000"/>
                </a:solidFill>
              </a:rPr>
              <a:t>Chaining Method</a:t>
            </a:r>
          </a:p>
          <a:p>
            <a:pPr eaLnBrk="1" hangingPunct="1"/>
            <a:r>
              <a:rPr lang="en-US" i="1" dirty="0" smtClean="0">
                <a:solidFill>
                  <a:srgbClr val="0000CC"/>
                </a:solidFill>
              </a:rPr>
              <a:t>Keys do not have to stored in table itself, </a:t>
            </a:r>
            <a:r>
              <a:rPr lang="en-US" dirty="0" smtClean="0">
                <a:solidFill>
                  <a:srgbClr val="0000CC"/>
                </a:solidFill>
              </a:rPr>
              <a:t>each position of the table is associated with a linked list or </a:t>
            </a:r>
            <a:r>
              <a:rPr lang="en-US" b="1" dirty="0" smtClean="0">
                <a:solidFill>
                  <a:srgbClr val="0000CC"/>
                </a:solidFill>
              </a:rPr>
              <a:t>chain</a:t>
            </a:r>
            <a:r>
              <a:rPr lang="en-US" i="1" dirty="0" smtClean="0">
                <a:solidFill>
                  <a:srgbClr val="0000CC"/>
                </a:solidFill>
              </a:rPr>
              <a:t> </a:t>
            </a:r>
            <a:r>
              <a:rPr lang="en-US" dirty="0" smtClean="0">
                <a:solidFill>
                  <a:srgbClr val="0000CC"/>
                </a:solidFill>
              </a:rPr>
              <a:t>of structures whose </a:t>
            </a:r>
            <a:r>
              <a:rPr lang="en-US" dirty="0" smtClean="0">
                <a:solidFill>
                  <a:srgbClr val="0000CC"/>
                </a:solidFill>
                <a:latin typeface="Courier New" pitchFamily="49" charset="0"/>
              </a:rPr>
              <a:t>info</a:t>
            </a:r>
            <a:r>
              <a:rPr lang="en-US" dirty="0" smtClean="0">
                <a:solidFill>
                  <a:srgbClr val="0000CC"/>
                </a:solidFill>
              </a:rPr>
              <a:t> fields store keys or references to keys </a:t>
            </a:r>
          </a:p>
          <a:p>
            <a:pPr eaLnBrk="1" hangingPunct="1"/>
            <a:r>
              <a:rPr lang="en-US" dirty="0" smtClean="0"/>
              <a:t>This method is called </a:t>
            </a:r>
            <a:r>
              <a:rPr lang="en-US" b="1" dirty="0" smtClean="0">
                <a:solidFill>
                  <a:srgbClr val="0000CC"/>
                </a:solidFill>
              </a:rPr>
              <a:t>separate chaining</a:t>
            </a:r>
            <a:r>
              <a:rPr lang="en-US" dirty="0" smtClean="0"/>
              <a:t>, and a table of references (pointers) is called a </a:t>
            </a:r>
            <a:r>
              <a:rPr lang="en-US" b="1" dirty="0" smtClean="0">
                <a:solidFill>
                  <a:srgbClr val="0000CC"/>
                </a:solidFill>
              </a:rPr>
              <a:t>scatter</a:t>
            </a:r>
            <a:r>
              <a:rPr lang="en-US" dirty="0" smtClean="0">
                <a:solidFill>
                  <a:srgbClr val="0000CC"/>
                </a:solidFill>
              </a:rPr>
              <a:t> </a:t>
            </a:r>
            <a:r>
              <a:rPr lang="en-US" b="1" dirty="0" smtClean="0">
                <a:solidFill>
                  <a:srgbClr val="0000CC"/>
                </a:solidFill>
              </a:rPr>
              <a:t>table</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phối</a:t>
            </a:r>
            <a:r>
              <a:rPr lang="en-US" dirty="0" smtClean="0"/>
              <a:t>)</a:t>
            </a:r>
            <a:endParaRPr lang="en-US" dirty="0" smtClean="0">
              <a:solidFill>
                <a:srgbClr val="0000CC"/>
              </a:solidFill>
            </a:endParaRPr>
          </a:p>
          <a:p>
            <a:pPr eaLnBrk="1" hangingPunct="1"/>
            <a:endParaRPr lang="en-US"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smtClean="0"/>
              <a:t> </a:t>
            </a:r>
            <a:fld id="{50502C37-D602-4184-A1A6-CD5EA7F283E5}" type="slidenum">
              <a:rPr lang="en-US" smtClean="0"/>
              <a:pPr/>
              <a:t>22</a:t>
            </a:fld>
            <a:endParaRPr lang="en-US" smtClean="0"/>
          </a:p>
        </p:txBody>
      </p:sp>
      <p:sp>
        <p:nvSpPr>
          <p:cNvPr id="15363" name="Rectangle 2"/>
          <p:cNvSpPr>
            <a:spLocks noGrp="1" noChangeArrowheads="1"/>
          </p:cNvSpPr>
          <p:nvPr>
            <p:ph type="title"/>
          </p:nvPr>
        </p:nvSpPr>
        <p:spPr>
          <a:xfrm>
            <a:off x="914400" y="0"/>
            <a:ext cx="8229600" cy="609600"/>
          </a:xfrm>
        </p:spPr>
        <p:txBody>
          <a:bodyPr/>
          <a:lstStyle/>
          <a:p>
            <a:pPr algn="r" eaLnBrk="1" hangingPunct="1"/>
            <a:r>
              <a:rPr lang="en-US" sz="3600" dirty="0" smtClean="0"/>
              <a:t>5- Collision Resolution…</a:t>
            </a:r>
          </a:p>
        </p:txBody>
      </p:sp>
      <p:sp>
        <p:nvSpPr>
          <p:cNvPr id="15364" name="Text Box 4"/>
          <p:cNvSpPr txBox="1">
            <a:spLocks noChangeArrowheads="1"/>
          </p:cNvSpPr>
          <p:nvPr/>
        </p:nvSpPr>
        <p:spPr bwMode="auto">
          <a:xfrm>
            <a:off x="1905000" y="5924490"/>
            <a:ext cx="7086600" cy="707886"/>
          </a:xfrm>
          <a:prstGeom prst="rect">
            <a:avLst/>
          </a:prstGeom>
          <a:noFill/>
          <a:ln w="9525">
            <a:noFill/>
            <a:miter lim="800000"/>
            <a:headEnd/>
            <a:tailEnd/>
          </a:ln>
        </p:spPr>
        <p:txBody>
          <a:bodyPr wrap="square">
            <a:spAutoFit/>
          </a:bodyPr>
          <a:lstStyle/>
          <a:p>
            <a:pPr algn="r">
              <a:tabLst>
                <a:tab pos="1423988" algn="l"/>
              </a:tabLst>
            </a:pPr>
            <a:r>
              <a:rPr lang="en-US" sz="2000" b="1" dirty="0" smtClean="0"/>
              <a:t>In </a:t>
            </a:r>
            <a:r>
              <a:rPr lang="en-US" sz="2000" b="1" dirty="0"/>
              <a:t>chaining, colliding keys are put on the same linked </a:t>
            </a:r>
            <a:r>
              <a:rPr lang="en-US" sz="2000" b="1" dirty="0" smtClean="0"/>
              <a:t>list</a:t>
            </a:r>
          </a:p>
          <a:p>
            <a:pPr algn="r">
              <a:tabLst>
                <a:tab pos="1423988" algn="l"/>
              </a:tabLst>
            </a:pPr>
            <a:r>
              <a:rPr lang="en-US" sz="2000" b="1" dirty="0" smtClean="0"/>
              <a:t>(The most flexible hash format)</a:t>
            </a:r>
            <a:endParaRPr lang="en-US" sz="2000" b="1" dirty="0"/>
          </a:p>
        </p:txBody>
      </p:sp>
      <p:pic>
        <p:nvPicPr>
          <p:cNvPr id="15365" name="Picture 5"/>
          <p:cNvPicPr>
            <a:picLocks noChangeAspect="1" noChangeArrowheads="1"/>
          </p:cNvPicPr>
          <p:nvPr/>
        </p:nvPicPr>
        <p:blipFill>
          <a:blip r:embed="rId2" cstate="print"/>
          <a:srcRect/>
          <a:stretch>
            <a:fillRect/>
          </a:stretch>
        </p:blipFill>
        <p:spPr bwMode="auto">
          <a:xfrm>
            <a:off x="3171824" y="870449"/>
            <a:ext cx="5819776" cy="4964702"/>
          </a:xfrm>
          <a:prstGeom prst="rect">
            <a:avLst/>
          </a:prstGeom>
          <a:noFill/>
          <a:ln w="9525">
            <a:noFill/>
            <a:miter lim="800000"/>
            <a:headEnd/>
            <a:tailEnd/>
          </a:ln>
        </p:spPr>
      </p:pic>
      <p:sp>
        <p:nvSpPr>
          <p:cNvPr id="6" name="Rectangle 5"/>
          <p:cNvSpPr/>
          <p:nvPr/>
        </p:nvSpPr>
        <p:spPr>
          <a:xfrm>
            <a:off x="152400" y="1524000"/>
            <a:ext cx="2895600" cy="42672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400" dirty="0">
                <a:solidFill>
                  <a:srgbClr val="0000CC"/>
                </a:solidFill>
              </a:rPr>
              <a:t>h(K) </a:t>
            </a:r>
            <a:r>
              <a:rPr lang="en-US" sz="2400" dirty="0">
                <a:solidFill>
                  <a:srgbClr val="0000CC"/>
                </a:solidFill>
                <a:sym typeface="Wingdings" pitchFamily="2" charset="2"/>
              </a:rPr>
              <a:t> index of a linked list of elements having the same value of </a:t>
            </a:r>
            <a:r>
              <a:rPr lang="en-US" sz="2400" dirty="0" smtClean="0">
                <a:solidFill>
                  <a:srgbClr val="0000CC"/>
                </a:solidFill>
                <a:sym typeface="Wingdings" pitchFamily="2" charset="2"/>
              </a:rPr>
              <a:t>hash </a:t>
            </a:r>
            <a:r>
              <a:rPr lang="en-US" sz="2400" dirty="0">
                <a:solidFill>
                  <a:srgbClr val="0000CC"/>
                </a:solidFill>
                <a:sym typeface="Wingdings" pitchFamily="2" charset="2"/>
              </a:rPr>
              <a:t>function.</a:t>
            </a:r>
          </a:p>
          <a:p>
            <a:pPr>
              <a:defRPr/>
            </a:pPr>
            <a:endParaRPr lang="en-US" sz="2400" dirty="0">
              <a:solidFill>
                <a:srgbClr val="0000CC"/>
              </a:solidFill>
              <a:sym typeface="Wingdings" pitchFamily="2" charset="2"/>
            </a:endParaRPr>
          </a:p>
          <a:p>
            <a:pPr>
              <a:defRPr/>
            </a:pPr>
            <a:r>
              <a:rPr lang="en-US" sz="2400" dirty="0">
                <a:solidFill>
                  <a:srgbClr val="0000CC"/>
                </a:solidFill>
                <a:sym typeface="Wingdings" pitchFamily="2" charset="2"/>
              </a:rPr>
              <a:t>K h(K)  index traverse the appropriate list to find the element having this key.</a:t>
            </a:r>
            <a:endParaRPr lang="en-US" sz="2400" dirty="0">
              <a:solidFill>
                <a:srgbClr val="0000CC"/>
              </a:solidFill>
            </a:endParaRPr>
          </a:p>
        </p:txBody>
      </p:sp>
      <p:sp>
        <p:nvSpPr>
          <p:cNvPr id="7" name="Rectangle 6"/>
          <p:cNvSpPr/>
          <p:nvPr/>
        </p:nvSpPr>
        <p:spPr>
          <a:xfrm>
            <a:off x="0" y="685800"/>
            <a:ext cx="2885726" cy="830997"/>
          </a:xfrm>
          <a:prstGeom prst="rect">
            <a:avLst/>
          </a:prstGeom>
        </p:spPr>
        <p:txBody>
          <a:bodyPr wrap="none">
            <a:spAutoFit/>
          </a:bodyPr>
          <a:lstStyle/>
          <a:p>
            <a:pPr eaLnBrk="1" hangingPunct="1">
              <a:buFontTx/>
              <a:buNone/>
            </a:pPr>
            <a:r>
              <a:rPr lang="en-US" sz="2400" b="1" dirty="0" smtClean="0">
                <a:solidFill>
                  <a:srgbClr val="FF0000"/>
                </a:solidFill>
              </a:rPr>
              <a:t>Separate Chaining</a:t>
            </a:r>
          </a:p>
          <a:p>
            <a:pPr eaLnBrk="1" hangingPunct="1">
              <a:buFontTx/>
              <a:buNone/>
            </a:pPr>
            <a:r>
              <a:rPr lang="en-US" sz="2400" b="1" dirty="0" smtClean="0">
                <a:solidFill>
                  <a:srgbClr val="FF0000"/>
                </a:solidFill>
              </a:rPr>
              <a:t>Method</a:t>
            </a:r>
          </a:p>
        </p:txBody>
      </p:sp>
      <p:sp>
        <p:nvSpPr>
          <p:cNvPr id="9" name="TextBox 8"/>
          <p:cNvSpPr txBox="1"/>
          <p:nvPr/>
        </p:nvSpPr>
        <p:spPr>
          <a:xfrm>
            <a:off x="4953000" y="3962400"/>
            <a:ext cx="3962400" cy="1077218"/>
          </a:xfrm>
          <a:prstGeom prst="rect">
            <a:avLst/>
          </a:prstGeom>
          <a:noFill/>
        </p:spPr>
        <p:txBody>
          <a:bodyPr wrap="square" rtlCol="0">
            <a:spAutoFit/>
          </a:bodyPr>
          <a:lstStyle/>
          <a:p>
            <a:r>
              <a:rPr lang="en-US" sz="1600" dirty="0" smtClean="0">
                <a:solidFill>
                  <a:srgbClr val="FF0000"/>
                </a:solidFill>
              </a:rPr>
              <a:t>N objects are partitioned into M subsets </a:t>
            </a:r>
            <a:r>
              <a:rPr lang="en-US" sz="1600" dirty="0" smtClean="0">
                <a:solidFill>
                  <a:srgbClr val="FF0000"/>
                </a:solidFill>
                <a:sym typeface="Wingdings" pitchFamily="2" charset="2"/>
              </a:rPr>
              <a:t> Average size of a subset: N/M. A subset is a list  Search operation has complexity of O(N/M)</a:t>
            </a:r>
            <a:endParaRPr lang="en-US" sz="1600"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smtClean="0"/>
              <a:t> </a:t>
            </a:r>
            <a:fld id="{046D12C9-CCC4-4E1E-8E6C-7268FD0E2538}" type="slidenum">
              <a:rPr lang="en-US" smtClean="0"/>
              <a:pPr/>
              <a:t>23</a:t>
            </a:fld>
            <a:endParaRPr lang="en-US" smtClean="0"/>
          </a:p>
        </p:txBody>
      </p:sp>
      <p:sp>
        <p:nvSpPr>
          <p:cNvPr id="16387" name="Rectangle 2"/>
          <p:cNvSpPr>
            <a:spLocks noGrp="1" noChangeArrowheads="1"/>
          </p:cNvSpPr>
          <p:nvPr>
            <p:ph type="title"/>
          </p:nvPr>
        </p:nvSpPr>
        <p:spPr>
          <a:xfrm>
            <a:off x="457200" y="0"/>
            <a:ext cx="8686800" cy="533400"/>
          </a:xfrm>
        </p:spPr>
        <p:txBody>
          <a:bodyPr/>
          <a:lstStyle/>
          <a:p>
            <a:pPr algn="r" eaLnBrk="1" hangingPunct="1"/>
            <a:r>
              <a:rPr lang="en-US" sz="3600" dirty="0" smtClean="0"/>
              <a:t>5- Collision Resolution…</a:t>
            </a:r>
          </a:p>
        </p:txBody>
      </p:sp>
      <p:sp>
        <p:nvSpPr>
          <p:cNvPr id="16388" name="Rectangle 3"/>
          <p:cNvSpPr>
            <a:spLocks noGrp="1" noChangeArrowheads="1"/>
          </p:cNvSpPr>
          <p:nvPr>
            <p:ph type="body" idx="1"/>
          </p:nvPr>
        </p:nvSpPr>
        <p:spPr>
          <a:xfrm>
            <a:off x="457200" y="1447800"/>
            <a:ext cx="8229600" cy="3505200"/>
          </a:xfrm>
        </p:spPr>
        <p:txBody>
          <a:bodyPr/>
          <a:lstStyle/>
          <a:p>
            <a:pPr eaLnBrk="1" hangingPunct="1">
              <a:buNone/>
            </a:pPr>
            <a:r>
              <a:rPr lang="en-US" b="1" dirty="0" smtClean="0">
                <a:solidFill>
                  <a:srgbClr val="FF0000"/>
                </a:solidFill>
              </a:rPr>
              <a:t>Coalesced chaining- Central array</a:t>
            </a:r>
            <a:endParaRPr lang="en-US" dirty="0" smtClean="0">
              <a:solidFill>
                <a:srgbClr val="FF0000"/>
              </a:solidFill>
            </a:endParaRPr>
          </a:p>
          <a:p>
            <a:pPr eaLnBrk="1" hangingPunct="1"/>
            <a:r>
              <a:rPr lang="en-US" dirty="0" smtClean="0"/>
              <a:t>A version of chaining called </a:t>
            </a:r>
            <a:r>
              <a:rPr lang="en-US" b="1" dirty="0" smtClean="0"/>
              <a:t>coalesced hashing</a:t>
            </a:r>
            <a:r>
              <a:rPr lang="en-US" sz="1800" dirty="0" smtClean="0"/>
              <a:t>- </a:t>
            </a:r>
            <a:r>
              <a:rPr lang="en-US" sz="1800" dirty="0" err="1" smtClean="0"/>
              <a:t>băm</a:t>
            </a:r>
            <a:r>
              <a:rPr lang="en-US" sz="1800" dirty="0" smtClean="0"/>
              <a:t> </a:t>
            </a:r>
            <a:r>
              <a:rPr lang="en-US" sz="1800" dirty="0" err="1" smtClean="0"/>
              <a:t>hợp</a:t>
            </a:r>
            <a:r>
              <a:rPr lang="en-US" sz="1800" dirty="0" smtClean="0"/>
              <a:t> </a:t>
            </a:r>
            <a:r>
              <a:rPr lang="en-US" sz="1800" dirty="0" err="1" smtClean="0"/>
              <a:t>nhất</a:t>
            </a:r>
            <a:r>
              <a:rPr lang="en-US" sz="1800" dirty="0" smtClean="0"/>
              <a:t>-</a:t>
            </a:r>
            <a:r>
              <a:rPr lang="en-US" dirty="0" smtClean="0"/>
              <a:t> (or </a:t>
            </a:r>
            <a:r>
              <a:rPr lang="en-US" b="1" dirty="0" smtClean="0"/>
              <a:t>coalesced chaining</a:t>
            </a:r>
            <a:r>
              <a:rPr lang="en-US" dirty="0" smtClean="0"/>
              <a:t>) combines linear probing with chaining</a:t>
            </a:r>
          </a:p>
          <a:p>
            <a:pPr eaLnBrk="1" hangingPunct="1"/>
            <a:r>
              <a:rPr lang="en-US" dirty="0" smtClean="0"/>
              <a:t>An </a:t>
            </a:r>
            <a:r>
              <a:rPr lang="en-US" u="sng" dirty="0" smtClean="0"/>
              <a:t>overflow area</a:t>
            </a:r>
            <a:r>
              <a:rPr lang="en-US" dirty="0" smtClean="0"/>
              <a:t> (</a:t>
            </a:r>
            <a:r>
              <a:rPr lang="en-US" dirty="0" err="1" smtClean="0"/>
              <a:t>vùng</a:t>
            </a:r>
            <a:r>
              <a:rPr lang="en-US" dirty="0" smtClean="0"/>
              <a:t> </a:t>
            </a:r>
            <a:r>
              <a:rPr lang="en-US" dirty="0" err="1" smtClean="0"/>
              <a:t>tràn</a:t>
            </a:r>
            <a:r>
              <a:rPr lang="en-US" dirty="0" smtClean="0"/>
              <a:t>, </a:t>
            </a:r>
            <a:r>
              <a:rPr lang="en-US" dirty="0" err="1" smtClean="0"/>
              <a:t>hầm</a:t>
            </a:r>
            <a:r>
              <a:rPr lang="en-US" dirty="0" smtClean="0"/>
              <a:t> </a:t>
            </a:r>
            <a:r>
              <a:rPr lang="en-US" dirty="0" err="1" smtClean="0"/>
              <a:t>chứa</a:t>
            </a:r>
            <a:r>
              <a:rPr lang="en-US" dirty="0" smtClean="0"/>
              <a:t>) known as a </a:t>
            </a:r>
            <a:r>
              <a:rPr lang="en-US" b="1" dirty="0" smtClean="0"/>
              <a:t>cellar</a:t>
            </a:r>
            <a:r>
              <a:rPr lang="en-US" i="1" dirty="0" smtClean="0"/>
              <a:t> </a:t>
            </a:r>
            <a:r>
              <a:rPr lang="en-US" dirty="0" smtClean="0"/>
              <a:t>can be allocated to store keys for which there is no room in the table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smtClean="0"/>
              <a:t> </a:t>
            </a:r>
            <a:fld id="{AF682E67-C59A-4ABB-8A29-680160496BFA}" type="slidenum">
              <a:rPr lang="en-US" smtClean="0"/>
              <a:pPr/>
              <a:t>24</a:t>
            </a:fld>
            <a:endParaRPr lang="en-US" smtClean="0"/>
          </a:p>
        </p:txBody>
      </p:sp>
      <p:sp>
        <p:nvSpPr>
          <p:cNvPr id="17411" name="Rectangle 2"/>
          <p:cNvSpPr>
            <a:spLocks noGrp="1" noChangeArrowheads="1"/>
          </p:cNvSpPr>
          <p:nvPr>
            <p:ph type="title"/>
          </p:nvPr>
        </p:nvSpPr>
        <p:spPr>
          <a:xfrm>
            <a:off x="457200" y="0"/>
            <a:ext cx="8686800" cy="609600"/>
          </a:xfrm>
        </p:spPr>
        <p:txBody>
          <a:bodyPr/>
          <a:lstStyle/>
          <a:p>
            <a:pPr algn="r" eaLnBrk="1" hangingPunct="1"/>
            <a:r>
              <a:rPr lang="en-US" sz="3600" dirty="0" smtClean="0"/>
              <a:t>5- Collision Resolution…</a:t>
            </a:r>
          </a:p>
        </p:txBody>
      </p:sp>
      <p:sp>
        <p:nvSpPr>
          <p:cNvPr id="17412" name="Text Box 4"/>
          <p:cNvSpPr txBox="1">
            <a:spLocks noChangeArrowheads="1"/>
          </p:cNvSpPr>
          <p:nvPr/>
        </p:nvSpPr>
        <p:spPr bwMode="auto">
          <a:xfrm>
            <a:off x="1238239" y="5769114"/>
            <a:ext cx="6534161" cy="707886"/>
          </a:xfrm>
          <a:prstGeom prst="rect">
            <a:avLst/>
          </a:prstGeom>
          <a:noFill/>
          <a:ln w="9525">
            <a:noFill/>
            <a:miter lim="800000"/>
            <a:headEnd/>
            <a:tailEnd/>
          </a:ln>
        </p:spPr>
        <p:txBody>
          <a:bodyPr wrap="none">
            <a:spAutoFit/>
          </a:bodyPr>
          <a:lstStyle/>
          <a:p>
            <a:r>
              <a:rPr lang="en-US" sz="2000" b="1" smtClean="0"/>
              <a:t>Coalesced </a:t>
            </a:r>
            <a:r>
              <a:rPr lang="en-US" sz="2000" b="1"/>
              <a:t>hashing puts a colliding key in the last </a:t>
            </a:r>
            <a:br>
              <a:rPr lang="en-US" sz="2000" b="1"/>
            </a:br>
            <a:r>
              <a:rPr lang="en-US" sz="2000" b="1"/>
              <a:t>                    available position of the table</a:t>
            </a:r>
            <a:endParaRPr lang="en-US"/>
          </a:p>
        </p:txBody>
      </p:sp>
      <p:pic>
        <p:nvPicPr>
          <p:cNvPr id="17413" name="Picture 5"/>
          <p:cNvPicPr>
            <a:picLocks noChangeAspect="1" noChangeArrowheads="1"/>
          </p:cNvPicPr>
          <p:nvPr/>
        </p:nvPicPr>
        <p:blipFill>
          <a:blip r:embed="rId2" cstate="print"/>
          <a:srcRect/>
          <a:stretch>
            <a:fillRect/>
          </a:stretch>
        </p:blipFill>
        <p:spPr bwMode="auto">
          <a:xfrm>
            <a:off x="990600" y="1587500"/>
            <a:ext cx="7183438" cy="4203700"/>
          </a:xfrm>
          <a:prstGeom prst="rect">
            <a:avLst/>
          </a:prstGeom>
          <a:noFill/>
          <a:ln w="9525">
            <a:noFill/>
            <a:miter lim="800000"/>
            <a:headEnd/>
            <a:tailEnd/>
          </a:ln>
        </p:spPr>
      </p:pic>
      <p:sp>
        <p:nvSpPr>
          <p:cNvPr id="6" name="Rectangle 5"/>
          <p:cNvSpPr/>
          <p:nvPr/>
        </p:nvSpPr>
        <p:spPr>
          <a:xfrm>
            <a:off x="2590800" y="1828800"/>
            <a:ext cx="9906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Index of  next element in the same </a:t>
            </a:r>
            <a:r>
              <a:rPr lang="en-US" sz="1400" dirty="0" smtClean="0">
                <a:solidFill>
                  <a:srgbClr val="FF0000"/>
                </a:solidFill>
              </a:rPr>
              <a:t>group</a:t>
            </a:r>
          </a:p>
          <a:p>
            <a:pPr algn="ctr">
              <a:buFont typeface="Wingdings"/>
              <a:buChar char="à"/>
              <a:defRPr/>
            </a:pPr>
            <a:r>
              <a:rPr lang="en-US" sz="1400" dirty="0" smtClean="0">
                <a:solidFill>
                  <a:srgbClr val="FF0000"/>
                </a:solidFill>
                <a:sym typeface="Wingdings" pitchFamily="2" charset="2"/>
              </a:rPr>
              <a:t>Default:</a:t>
            </a:r>
          </a:p>
          <a:p>
            <a:pPr algn="ctr">
              <a:buFont typeface="Wingdings"/>
              <a:buChar char="à"/>
              <a:defRPr/>
            </a:pPr>
            <a:r>
              <a:rPr lang="en-US" sz="1400" dirty="0" smtClean="0">
                <a:solidFill>
                  <a:srgbClr val="FF0000"/>
                </a:solidFill>
                <a:sym typeface="Wingdings" pitchFamily="2" charset="2"/>
              </a:rPr>
              <a:t> -1</a:t>
            </a:r>
            <a:endParaRPr lang="en-US" sz="1400" dirty="0">
              <a:solidFill>
                <a:srgbClr val="FF0000"/>
              </a:solidFill>
            </a:endParaRPr>
          </a:p>
        </p:txBody>
      </p:sp>
      <p:cxnSp>
        <p:nvCxnSpPr>
          <p:cNvPr id="8" name="Straight Arrow Connector 7"/>
          <p:cNvCxnSpPr>
            <a:stCxn id="6" idx="1"/>
          </p:cNvCxnSpPr>
          <p:nvPr/>
        </p:nvCxnSpPr>
        <p:spPr>
          <a:xfrm flipH="1" flipV="1">
            <a:off x="2286000" y="2514600"/>
            <a:ext cx="304800" cy="3429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181600" y="25908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a:solidFill>
                  <a:srgbClr val="FF0000"/>
                </a:solidFill>
              </a:rPr>
              <a:t>7</a:t>
            </a:r>
          </a:p>
        </p:txBody>
      </p:sp>
      <p:cxnSp>
        <p:nvCxnSpPr>
          <p:cNvPr id="10" name="Straight Arrow Connector 9"/>
          <p:cNvCxnSpPr>
            <a:stCxn id="9" idx="1"/>
          </p:cNvCxnSpPr>
          <p:nvPr/>
        </p:nvCxnSpPr>
        <p:spPr>
          <a:xfrm rot="10800000" flipV="1">
            <a:off x="4876800" y="2781300"/>
            <a:ext cx="304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90600" y="4038600"/>
            <a:ext cx="7162800"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914400"/>
            <a:ext cx="3073277" cy="461665"/>
          </a:xfrm>
          <a:prstGeom prst="rect">
            <a:avLst/>
          </a:prstGeom>
        </p:spPr>
        <p:txBody>
          <a:bodyPr wrap="none">
            <a:spAutoFit/>
          </a:bodyPr>
          <a:lstStyle/>
          <a:p>
            <a:pPr eaLnBrk="1" hangingPunct="1">
              <a:buNone/>
            </a:pPr>
            <a:r>
              <a:rPr lang="en-US" sz="2400" b="1" dirty="0" smtClean="0">
                <a:solidFill>
                  <a:srgbClr val="FF0000"/>
                </a:solidFill>
              </a:rPr>
              <a:t>Coalesced chaining</a:t>
            </a:r>
            <a:endParaRPr lang="en-US" sz="2400" dirty="0" smtClean="0">
              <a:solidFill>
                <a:srgbClr val="FF0000"/>
              </a:solidFill>
            </a:endParaRPr>
          </a:p>
        </p:txBody>
      </p:sp>
      <p:sp>
        <p:nvSpPr>
          <p:cNvPr id="14" name="Left Brace 13"/>
          <p:cNvSpPr/>
          <p:nvPr/>
        </p:nvSpPr>
        <p:spPr>
          <a:xfrm>
            <a:off x="381000" y="4038600"/>
            <a:ext cx="503237" cy="12954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3" name="Rectangle 12"/>
          <p:cNvSpPr/>
          <p:nvPr/>
        </p:nvSpPr>
        <p:spPr>
          <a:xfrm>
            <a:off x="5181600" y="35814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9</a:t>
            </a:r>
          </a:p>
        </p:txBody>
      </p:sp>
      <p:cxnSp>
        <p:nvCxnSpPr>
          <p:cNvPr id="15" name="Straight Arrow Connector 14"/>
          <p:cNvCxnSpPr>
            <a:stCxn id="13" idx="1"/>
          </p:cNvCxnSpPr>
          <p:nvPr/>
        </p:nvCxnSpPr>
        <p:spPr>
          <a:xfrm rot="10800000" flipV="1">
            <a:off x="4876800" y="3771900"/>
            <a:ext cx="3048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486400" y="4953000"/>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rgbClr val="FF0000"/>
                </a:solidFill>
              </a:rPr>
              <a:t>8</a:t>
            </a:r>
          </a:p>
        </p:txBody>
      </p:sp>
      <p:cxnSp>
        <p:nvCxnSpPr>
          <p:cNvPr id="17" name="Straight Arrow Connector 16"/>
          <p:cNvCxnSpPr>
            <a:stCxn id="16" idx="1"/>
          </p:cNvCxnSpPr>
          <p:nvPr/>
        </p:nvCxnSpPr>
        <p:spPr>
          <a:xfrm rot="10800000" flipV="1">
            <a:off x="4876800" y="5143500"/>
            <a:ext cx="6096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smtClean="0"/>
              <a:t> </a:t>
            </a:r>
            <a:fld id="{CD608B33-4C2B-496D-ABF3-FFBB05191113}" type="slidenum">
              <a:rPr lang="en-US" smtClean="0"/>
              <a:pPr/>
              <a:t>25</a:t>
            </a:fld>
            <a:endParaRPr lang="en-US" smtClean="0"/>
          </a:p>
        </p:txBody>
      </p:sp>
      <p:sp>
        <p:nvSpPr>
          <p:cNvPr id="18435" name="Rectangle 2"/>
          <p:cNvSpPr>
            <a:spLocks noGrp="1" noChangeArrowheads="1"/>
          </p:cNvSpPr>
          <p:nvPr>
            <p:ph type="title"/>
          </p:nvPr>
        </p:nvSpPr>
        <p:spPr>
          <a:xfrm>
            <a:off x="457200" y="0"/>
            <a:ext cx="8686800" cy="609600"/>
          </a:xfrm>
        </p:spPr>
        <p:txBody>
          <a:bodyPr/>
          <a:lstStyle/>
          <a:p>
            <a:pPr algn="r" eaLnBrk="1" hangingPunct="1"/>
            <a:r>
              <a:rPr lang="en-US" sz="3600" dirty="0" smtClean="0"/>
              <a:t>5- Collision Resolution…</a:t>
            </a:r>
          </a:p>
        </p:txBody>
      </p:sp>
      <p:sp>
        <p:nvSpPr>
          <p:cNvPr id="18436" name="Text Box 4"/>
          <p:cNvSpPr txBox="1">
            <a:spLocks noChangeArrowheads="1"/>
          </p:cNvSpPr>
          <p:nvPr/>
        </p:nvSpPr>
        <p:spPr bwMode="auto">
          <a:xfrm>
            <a:off x="2867634" y="5775325"/>
            <a:ext cx="4828566" cy="400110"/>
          </a:xfrm>
          <a:prstGeom prst="rect">
            <a:avLst/>
          </a:prstGeom>
          <a:noFill/>
          <a:ln w="9525">
            <a:noFill/>
            <a:miter lim="800000"/>
            <a:headEnd/>
            <a:tailEnd/>
          </a:ln>
        </p:spPr>
        <p:txBody>
          <a:bodyPr wrap="none">
            <a:spAutoFit/>
          </a:bodyPr>
          <a:lstStyle/>
          <a:p>
            <a:r>
              <a:rPr lang="en-US" sz="2000" b="1" dirty="0" smtClean="0"/>
              <a:t>Coalesced </a:t>
            </a:r>
            <a:r>
              <a:rPr lang="en-US" sz="2000" b="1" dirty="0"/>
              <a:t>hashing that uses a cellar</a:t>
            </a:r>
          </a:p>
        </p:txBody>
      </p:sp>
      <p:pic>
        <p:nvPicPr>
          <p:cNvPr id="18437" name="Picture 5"/>
          <p:cNvPicPr>
            <a:picLocks noChangeAspect="1" noChangeArrowheads="1"/>
          </p:cNvPicPr>
          <p:nvPr/>
        </p:nvPicPr>
        <p:blipFill>
          <a:blip r:embed="rId2" cstate="print"/>
          <a:srcRect/>
          <a:stretch>
            <a:fillRect/>
          </a:stretch>
        </p:blipFill>
        <p:spPr bwMode="auto">
          <a:xfrm>
            <a:off x="1936750" y="1336675"/>
            <a:ext cx="6064250" cy="4367213"/>
          </a:xfrm>
          <a:prstGeom prst="rect">
            <a:avLst/>
          </a:prstGeom>
          <a:noFill/>
          <a:ln w="9525">
            <a:noFill/>
            <a:miter lim="800000"/>
            <a:headEnd/>
            <a:tailEnd/>
          </a:ln>
        </p:spPr>
      </p:pic>
      <p:sp>
        <p:nvSpPr>
          <p:cNvPr id="6" name="Rectangle 5"/>
          <p:cNvSpPr/>
          <p:nvPr/>
        </p:nvSpPr>
        <p:spPr>
          <a:xfrm>
            <a:off x="0" y="4419600"/>
            <a:ext cx="20574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dirty="0">
                <a:solidFill>
                  <a:srgbClr val="FF0000"/>
                </a:solidFill>
              </a:rPr>
              <a:t>Cellar: overflow area</a:t>
            </a:r>
          </a:p>
          <a:p>
            <a:pPr>
              <a:defRPr/>
            </a:pPr>
            <a:r>
              <a:rPr lang="en-US" sz="1400" dirty="0" err="1">
                <a:solidFill>
                  <a:srgbClr val="FF0000"/>
                </a:solidFill>
              </a:rPr>
              <a:t>Mechansm</a:t>
            </a:r>
            <a:r>
              <a:rPr lang="en-US" sz="1400" dirty="0">
                <a:solidFill>
                  <a:srgbClr val="FF0000"/>
                </a:solidFill>
              </a:rPr>
              <a:t>: bottom-up</a:t>
            </a:r>
          </a:p>
        </p:txBody>
      </p:sp>
      <p:sp>
        <p:nvSpPr>
          <p:cNvPr id="7" name="Left Brace 6"/>
          <p:cNvSpPr/>
          <p:nvPr/>
        </p:nvSpPr>
        <p:spPr>
          <a:xfrm>
            <a:off x="1858963" y="4572000"/>
            <a:ext cx="503237" cy="8382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Left Brace 7"/>
          <p:cNvSpPr/>
          <p:nvPr/>
        </p:nvSpPr>
        <p:spPr>
          <a:xfrm>
            <a:off x="1858963" y="1752600"/>
            <a:ext cx="503237" cy="2819400"/>
          </a:xfrm>
          <a:prstGeom prst="leftBrace">
            <a:avLst/>
          </a:prstGeom>
          <a:ln>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9" name="Rectangle 8"/>
          <p:cNvSpPr/>
          <p:nvPr/>
        </p:nvSpPr>
        <p:spPr>
          <a:xfrm>
            <a:off x="990600" y="2667000"/>
            <a:ext cx="11430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Main area</a:t>
            </a:r>
          </a:p>
        </p:txBody>
      </p:sp>
      <p:sp>
        <p:nvSpPr>
          <p:cNvPr id="10" name="Rectangle 9"/>
          <p:cNvSpPr/>
          <p:nvPr/>
        </p:nvSpPr>
        <p:spPr>
          <a:xfrm>
            <a:off x="7924800" y="3505200"/>
            <a:ext cx="1143000" cy="2057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400">
                <a:solidFill>
                  <a:srgbClr val="FF0000"/>
                </a:solidFill>
              </a:rPr>
              <a:t>When cellar is full, inserted element will be put to the main region</a:t>
            </a:r>
          </a:p>
        </p:txBody>
      </p:sp>
      <p:sp>
        <p:nvSpPr>
          <p:cNvPr id="11" name="Rectangle 10"/>
          <p:cNvSpPr/>
          <p:nvPr/>
        </p:nvSpPr>
        <p:spPr>
          <a:xfrm>
            <a:off x="0" y="762000"/>
            <a:ext cx="3073277" cy="461665"/>
          </a:xfrm>
          <a:prstGeom prst="rect">
            <a:avLst/>
          </a:prstGeom>
        </p:spPr>
        <p:txBody>
          <a:bodyPr wrap="none">
            <a:spAutoFit/>
          </a:bodyPr>
          <a:lstStyle/>
          <a:p>
            <a:pPr eaLnBrk="1" hangingPunct="1">
              <a:buNone/>
            </a:pPr>
            <a:r>
              <a:rPr lang="en-US" sz="2400" b="1" dirty="0" smtClean="0">
                <a:solidFill>
                  <a:srgbClr val="FF0000"/>
                </a:solidFill>
              </a:rPr>
              <a:t>Coalesced chaining</a:t>
            </a:r>
            <a:endParaRPr lang="en-US" sz="2400" dirty="0" smtClean="0">
              <a:solidFill>
                <a:srgbClr val="FF0000"/>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smtClean="0"/>
              <a:t> </a:t>
            </a:r>
            <a:fld id="{453A25A8-28CB-4626-807B-8B2AA5ADBC37}" type="slidenum">
              <a:rPr lang="en-US" smtClean="0"/>
              <a:pPr/>
              <a:t>26</a:t>
            </a:fld>
            <a:endParaRPr lang="en-US" smtClean="0"/>
          </a:p>
        </p:txBody>
      </p:sp>
      <p:sp>
        <p:nvSpPr>
          <p:cNvPr id="19459" name="Rectangle 2"/>
          <p:cNvSpPr>
            <a:spLocks noGrp="1" noChangeArrowheads="1"/>
          </p:cNvSpPr>
          <p:nvPr>
            <p:ph type="title"/>
          </p:nvPr>
        </p:nvSpPr>
        <p:spPr>
          <a:xfrm>
            <a:off x="457200" y="0"/>
            <a:ext cx="8686800" cy="609600"/>
          </a:xfrm>
        </p:spPr>
        <p:txBody>
          <a:bodyPr/>
          <a:lstStyle/>
          <a:p>
            <a:pPr algn="r" eaLnBrk="1" hangingPunct="1"/>
            <a:r>
              <a:rPr lang="en-US" sz="3600" dirty="0" smtClean="0"/>
              <a:t>5- Collision Resolution…</a:t>
            </a:r>
          </a:p>
        </p:txBody>
      </p:sp>
      <p:sp>
        <p:nvSpPr>
          <p:cNvPr id="19460" name="Rectangle 3"/>
          <p:cNvSpPr>
            <a:spLocks noGrp="1" noChangeArrowheads="1"/>
          </p:cNvSpPr>
          <p:nvPr>
            <p:ph type="body" idx="1"/>
          </p:nvPr>
        </p:nvSpPr>
        <p:spPr>
          <a:xfrm>
            <a:off x="457200" y="1524000"/>
            <a:ext cx="8229600" cy="3048000"/>
          </a:xfrm>
        </p:spPr>
        <p:txBody>
          <a:bodyPr/>
          <a:lstStyle/>
          <a:p>
            <a:pPr eaLnBrk="1" hangingPunct="1">
              <a:buFontTx/>
              <a:buNone/>
            </a:pPr>
            <a:r>
              <a:rPr lang="en-US" b="1" dirty="0" smtClean="0">
                <a:solidFill>
                  <a:srgbClr val="FF0000"/>
                </a:solidFill>
              </a:rPr>
              <a:t>Bucket  Addressing Method</a:t>
            </a:r>
          </a:p>
          <a:p>
            <a:pPr eaLnBrk="1" hangingPunct="1"/>
            <a:r>
              <a:rPr lang="en-US" dirty="0" smtClean="0"/>
              <a:t>To store colliding elements in the same position in the table can be achieved by associating a bucket</a:t>
            </a:r>
            <a:r>
              <a:rPr lang="en-US" i="1" dirty="0" smtClean="0"/>
              <a:t> </a:t>
            </a:r>
            <a:r>
              <a:rPr lang="en-US" dirty="0" smtClean="0"/>
              <a:t>with each address</a:t>
            </a:r>
          </a:p>
          <a:p>
            <a:pPr eaLnBrk="1" hangingPunct="1"/>
            <a:r>
              <a:rPr lang="en-US" dirty="0" smtClean="0"/>
              <a:t>A </a:t>
            </a:r>
            <a:r>
              <a:rPr lang="en-US" b="1" dirty="0" smtClean="0">
                <a:solidFill>
                  <a:srgbClr val="0000CC"/>
                </a:solidFill>
              </a:rPr>
              <a:t>bucket </a:t>
            </a:r>
            <a:r>
              <a:rPr lang="en-US" dirty="0" smtClean="0">
                <a:solidFill>
                  <a:srgbClr val="0000CC"/>
                </a:solidFill>
              </a:rPr>
              <a:t>(</a:t>
            </a:r>
            <a:r>
              <a:rPr lang="en-US" dirty="0" err="1" smtClean="0">
                <a:solidFill>
                  <a:srgbClr val="0000CC"/>
                </a:solidFill>
              </a:rPr>
              <a:t>khối</a:t>
            </a:r>
            <a:r>
              <a:rPr lang="en-US" dirty="0" smtClean="0">
                <a:solidFill>
                  <a:srgbClr val="0000CC"/>
                </a:solidFill>
              </a:rPr>
              <a:t>) </a:t>
            </a:r>
            <a:r>
              <a:rPr lang="en-US" dirty="0" smtClean="0"/>
              <a:t>is a block of space large enough to store </a:t>
            </a:r>
            <a:r>
              <a:rPr lang="en-US" dirty="0" smtClean="0">
                <a:solidFill>
                  <a:srgbClr val="0000CC"/>
                </a:solidFill>
              </a:rPr>
              <a:t>multiple items</a:t>
            </a:r>
          </a:p>
          <a:p>
            <a:pPr eaLnBrk="1" hangingPunct="1"/>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r>
              <a:rPr lang="en-US" smtClean="0"/>
              <a:t> </a:t>
            </a:r>
            <a:fld id="{549A3E60-908D-48BF-878E-A5A1EB11D865}" type="slidenum">
              <a:rPr lang="en-US" smtClean="0"/>
              <a:pPr/>
              <a:t>27</a:t>
            </a:fld>
            <a:endParaRPr lang="en-US" smtClean="0"/>
          </a:p>
        </p:txBody>
      </p:sp>
      <p:sp>
        <p:nvSpPr>
          <p:cNvPr id="20483" name="Rectangle 2"/>
          <p:cNvSpPr>
            <a:spLocks noGrp="1" noChangeArrowheads="1"/>
          </p:cNvSpPr>
          <p:nvPr>
            <p:ph type="title"/>
          </p:nvPr>
        </p:nvSpPr>
        <p:spPr>
          <a:xfrm>
            <a:off x="457200" y="0"/>
            <a:ext cx="8686800" cy="457200"/>
          </a:xfrm>
        </p:spPr>
        <p:txBody>
          <a:bodyPr/>
          <a:lstStyle/>
          <a:p>
            <a:pPr algn="r" eaLnBrk="1" hangingPunct="1"/>
            <a:r>
              <a:rPr lang="en-US" sz="3600" dirty="0" smtClean="0"/>
              <a:t>5- Collision Resolution…</a:t>
            </a:r>
          </a:p>
        </p:txBody>
      </p:sp>
      <p:pic>
        <p:nvPicPr>
          <p:cNvPr id="20485" name="Picture 5"/>
          <p:cNvPicPr>
            <a:picLocks noChangeAspect="1" noChangeArrowheads="1"/>
          </p:cNvPicPr>
          <p:nvPr/>
        </p:nvPicPr>
        <p:blipFill>
          <a:blip r:embed="rId2" cstate="print"/>
          <a:srcRect/>
          <a:stretch>
            <a:fillRect/>
          </a:stretch>
        </p:blipFill>
        <p:spPr bwMode="auto">
          <a:xfrm>
            <a:off x="3124410" y="762000"/>
            <a:ext cx="5486190" cy="5648038"/>
          </a:xfrm>
          <a:prstGeom prst="rect">
            <a:avLst/>
          </a:prstGeom>
          <a:noFill/>
          <a:ln w="9525">
            <a:noFill/>
            <a:miter lim="800000"/>
            <a:headEnd/>
            <a:tailEnd/>
          </a:ln>
        </p:spPr>
      </p:pic>
      <p:sp>
        <p:nvSpPr>
          <p:cNvPr id="6" name="Rectangle 5"/>
          <p:cNvSpPr/>
          <p:nvPr/>
        </p:nvSpPr>
        <p:spPr>
          <a:xfrm>
            <a:off x="6705600" y="2057400"/>
            <a:ext cx="2438400" cy="2057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solidFill>
                  <a:schemeClr val="tx1"/>
                </a:solidFill>
              </a:rPr>
              <a:t>Insert C</a:t>
            </a:r>
            <a:r>
              <a:rPr lang="en-US" baseline="-25000" dirty="0">
                <a:solidFill>
                  <a:schemeClr val="tx1"/>
                </a:solidFill>
              </a:rPr>
              <a:t>2</a:t>
            </a:r>
            <a:r>
              <a:rPr lang="en-US" dirty="0">
                <a:solidFill>
                  <a:schemeClr val="tx1"/>
                </a:solidFill>
              </a:rPr>
              <a:t> </a:t>
            </a:r>
            <a:endParaRPr lang="en-US" dirty="0" smtClean="0">
              <a:solidFill>
                <a:schemeClr val="tx1"/>
              </a:solidFill>
            </a:endParaRPr>
          </a:p>
          <a:p>
            <a:pPr>
              <a:defRPr/>
            </a:pPr>
            <a:r>
              <a:rPr lang="en-US" dirty="0" smtClean="0">
                <a:solidFill>
                  <a:schemeClr val="tx1"/>
                </a:solidFill>
                <a:sym typeface="Wingdings" pitchFamily="2" charset="2"/>
              </a:rPr>
              <a:t> </a:t>
            </a:r>
            <a:r>
              <a:rPr lang="en-US" dirty="0">
                <a:solidFill>
                  <a:schemeClr val="tx1"/>
                </a:solidFill>
                <a:sym typeface="Wingdings" pitchFamily="2" charset="2"/>
              </a:rPr>
              <a:t>Collision</a:t>
            </a:r>
          </a:p>
          <a:p>
            <a:pPr>
              <a:buFont typeface="Wingdings"/>
              <a:buChar char="à"/>
              <a:defRPr/>
            </a:pPr>
            <a:r>
              <a:rPr lang="en-US" dirty="0">
                <a:solidFill>
                  <a:schemeClr val="tx1"/>
                </a:solidFill>
                <a:sym typeface="Wingdings" pitchFamily="2" charset="2"/>
              </a:rPr>
              <a:t>Use linear probing</a:t>
            </a:r>
          </a:p>
          <a:p>
            <a:pPr>
              <a:buFont typeface="Wingdings"/>
              <a:buChar char="à"/>
              <a:defRPr/>
            </a:pPr>
            <a:r>
              <a:rPr lang="en-US" dirty="0">
                <a:solidFill>
                  <a:schemeClr val="tx1"/>
                </a:solidFill>
                <a:sym typeface="Wingdings" pitchFamily="2" charset="2"/>
              </a:rPr>
              <a:t>Bucket 3 </a:t>
            </a:r>
            <a:r>
              <a:rPr lang="en-US" dirty="0" smtClean="0">
                <a:solidFill>
                  <a:schemeClr val="tx1"/>
                </a:solidFill>
                <a:sym typeface="Wingdings" pitchFamily="2" charset="2"/>
              </a:rPr>
              <a:t>containing </a:t>
            </a:r>
            <a:r>
              <a:rPr lang="en-US" dirty="0">
                <a:solidFill>
                  <a:schemeClr val="tx1"/>
                </a:solidFill>
                <a:sym typeface="Wingdings" pitchFamily="2" charset="2"/>
              </a:rPr>
              <a:t>a space</a:t>
            </a:r>
          </a:p>
          <a:p>
            <a:pPr>
              <a:buFont typeface="Wingdings"/>
              <a:buChar char="à"/>
              <a:defRPr/>
            </a:pPr>
            <a:r>
              <a:rPr lang="en-US" dirty="0">
                <a:solidFill>
                  <a:schemeClr val="tx1"/>
                </a:solidFill>
                <a:sym typeface="Wingdings" pitchFamily="2" charset="2"/>
              </a:rPr>
              <a:t>Insert C</a:t>
            </a:r>
            <a:r>
              <a:rPr lang="en-US" baseline="-25000" dirty="0">
                <a:solidFill>
                  <a:schemeClr val="tx1"/>
                </a:solidFill>
                <a:sym typeface="Wingdings" pitchFamily="2" charset="2"/>
              </a:rPr>
              <a:t>2</a:t>
            </a:r>
            <a:r>
              <a:rPr lang="en-US" dirty="0">
                <a:solidFill>
                  <a:schemeClr val="tx1"/>
                </a:solidFill>
                <a:sym typeface="Wingdings" pitchFamily="2" charset="2"/>
              </a:rPr>
              <a:t> to bucket 3</a:t>
            </a:r>
            <a:endParaRPr lang="en-US" dirty="0">
              <a:solidFill>
                <a:schemeClr val="tx1"/>
              </a:solidFill>
            </a:endParaRPr>
          </a:p>
        </p:txBody>
      </p:sp>
      <p:sp>
        <p:nvSpPr>
          <p:cNvPr id="7" name="Rectangle 6"/>
          <p:cNvSpPr/>
          <p:nvPr/>
        </p:nvSpPr>
        <p:spPr>
          <a:xfrm>
            <a:off x="8001000" y="1447800"/>
            <a:ext cx="914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a:solidFill>
                  <a:schemeClr val="tx1"/>
                </a:solidFill>
              </a:rPr>
              <a:t>bucket</a:t>
            </a:r>
          </a:p>
        </p:txBody>
      </p:sp>
      <p:cxnSp>
        <p:nvCxnSpPr>
          <p:cNvPr id="9" name="Straight Arrow Connector 8"/>
          <p:cNvCxnSpPr>
            <a:stCxn id="7" idx="1"/>
          </p:cNvCxnSpPr>
          <p:nvPr/>
        </p:nvCxnSpPr>
        <p:spPr>
          <a:xfrm rot="10800000" flipV="1">
            <a:off x="6477000" y="1638300"/>
            <a:ext cx="1524000" cy="381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990600"/>
            <a:ext cx="3063467" cy="461665"/>
          </a:xfrm>
          <a:prstGeom prst="rect">
            <a:avLst/>
          </a:prstGeom>
        </p:spPr>
        <p:txBody>
          <a:bodyPr wrap="none">
            <a:spAutoFit/>
          </a:bodyPr>
          <a:lstStyle/>
          <a:p>
            <a:pPr eaLnBrk="1" hangingPunct="1">
              <a:buFontTx/>
              <a:buNone/>
            </a:pPr>
            <a:r>
              <a:rPr lang="en-US" sz="2400" b="1" smtClean="0">
                <a:solidFill>
                  <a:srgbClr val="FF0000"/>
                </a:solidFill>
              </a:rPr>
              <a:t>Bucket  Addressing</a:t>
            </a:r>
          </a:p>
        </p:txBody>
      </p:sp>
      <p:sp>
        <p:nvSpPr>
          <p:cNvPr id="20484" name="Text Box 4"/>
          <p:cNvSpPr txBox="1">
            <a:spLocks noChangeArrowheads="1"/>
          </p:cNvSpPr>
          <p:nvPr/>
        </p:nvSpPr>
        <p:spPr bwMode="auto">
          <a:xfrm>
            <a:off x="0" y="5105400"/>
            <a:ext cx="3733800" cy="1015663"/>
          </a:xfrm>
          <a:prstGeom prst="rect">
            <a:avLst/>
          </a:prstGeom>
          <a:solidFill>
            <a:schemeClr val="bg1"/>
          </a:solidFill>
          <a:ln w="9525">
            <a:noFill/>
            <a:miter lim="800000"/>
            <a:headEnd/>
            <a:tailEnd/>
          </a:ln>
        </p:spPr>
        <p:txBody>
          <a:bodyPr wrap="square">
            <a:spAutoFit/>
          </a:bodyPr>
          <a:lstStyle/>
          <a:p>
            <a:pPr algn="ctr"/>
            <a:r>
              <a:rPr lang="en-US" sz="2000" b="1" dirty="0" smtClean="0"/>
              <a:t>Collision </a:t>
            </a:r>
            <a:r>
              <a:rPr lang="en-US" sz="2000" b="1" dirty="0"/>
              <a:t>resolution with buckets ( bucket=2) </a:t>
            </a:r>
          </a:p>
          <a:p>
            <a:pPr algn="ctr"/>
            <a:r>
              <a:rPr lang="en-US" sz="2000" b="1" dirty="0"/>
              <a:t>and linear probing method</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p:spPr>
        <p:txBody>
          <a:bodyPr/>
          <a:lstStyle/>
          <a:p>
            <a:r>
              <a:rPr lang="en-US" smtClean="0"/>
              <a:t> </a:t>
            </a:r>
            <a:fld id="{3CAD1EB3-A7F4-4699-B694-9CC191BAD39D}" type="slidenum">
              <a:rPr lang="en-US" smtClean="0"/>
              <a:pPr/>
              <a:t>28</a:t>
            </a:fld>
            <a:endParaRPr lang="en-US" smtClean="0"/>
          </a:p>
        </p:txBody>
      </p:sp>
      <p:sp>
        <p:nvSpPr>
          <p:cNvPr id="21507" name="Rectangle 2"/>
          <p:cNvSpPr>
            <a:spLocks noGrp="1" noChangeArrowheads="1"/>
          </p:cNvSpPr>
          <p:nvPr>
            <p:ph type="title"/>
          </p:nvPr>
        </p:nvSpPr>
        <p:spPr>
          <a:xfrm>
            <a:off x="457200" y="0"/>
            <a:ext cx="8686800" cy="533400"/>
          </a:xfrm>
        </p:spPr>
        <p:txBody>
          <a:bodyPr/>
          <a:lstStyle/>
          <a:p>
            <a:pPr algn="r" eaLnBrk="1" hangingPunct="1"/>
            <a:r>
              <a:rPr lang="en-US" sz="3600" dirty="0" smtClean="0"/>
              <a:t>5- Collision Resolution…</a:t>
            </a:r>
          </a:p>
        </p:txBody>
      </p:sp>
      <p:sp>
        <p:nvSpPr>
          <p:cNvPr id="21508" name="Text Box 4"/>
          <p:cNvSpPr txBox="1">
            <a:spLocks noChangeArrowheads="1"/>
          </p:cNvSpPr>
          <p:nvPr/>
        </p:nvSpPr>
        <p:spPr bwMode="auto">
          <a:xfrm>
            <a:off x="228600" y="4572000"/>
            <a:ext cx="2286000" cy="1323439"/>
          </a:xfrm>
          <a:prstGeom prst="rect">
            <a:avLst/>
          </a:prstGeom>
          <a:noFill/>
          <a:ln w="9525">
            <a:noFill/>
            <a:miter lim="800000"/>
            <a:headEnd/>
            <a:tailEnd/>
          </a:ln>
        </p:spPr>
        <p:txBody>
          <a:bodyPr wrap="square">
            <a:spAutoFit/>
          </a:bodyPr>
          <a:lstStyle/>
          <a:p>
            <a:r>
              <a:rPr lang="en-US" sz="2000" b="1" smtClean="0"/>
              <a:t>Collision </a:t>
            </a:r>
            <a:r>
              <a:rPr lang="en-US" sz="2000" b="1"/>
              <a:t>resolution with buckets and overflow area</a:t>
            </a:r>
          </a:p>
        </p:txBody>
      </p:sp>
      <p:pic>
        <p:nvPicPr>
          <p:cNvPr id="21509" name="Picture 5"/>
          <p:cNvPicPr>
            <a:picLocks noChangeAspect="1" noChangeArrowheads="1"/>
          </p:cNvPicPr>
          <p:nvPr/>
        </p:nvPicPr>
        <p:blipFill>
          <a:blip r:embed="rId2" cstate="print"/>
          <a:srcRect/>
          <a:stretch>
            <a:fillRect/>
          </a:stretch>
        </p:blipFill>
        <p:spPr bwMode="auto">
          <a:xfrm>
            <a:off x="2362200" y="969230"/>
            <a:ext cx="5181600" cy="5279170"/>
          </a:xfrm>
          <a:prstGeom prst="rect">
            <a:avLst/>
          </a:prstGeom>
          <a:noFill/>
          <a:ln w="9525">
            <a:noFill/>
            <a:miter lim="800000"/>
            <a:headEnd/>
            <a:tailEnd/>
          </a:ln>
        </p:spPr>
      </p:pic>
      <p:sp>
        <p:nvSpPr>
          <p:cNvPr id="6" name="Rectangle 5"/>
          <p:cNvSpPr/>
          <p:nvPr/>
        </p:nvSpPr>
        <p:spPr>
          <a:xfrm>
            <a:off x="609600" y="2209800"/>
            <a:ext cx="12192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bucket</a:t>
            </a:r>
          </a:p>
        </p:txBody>
      </p:sp>
      <p:cxnSp>
        <p:nvCxnSpPr>
          <p:cNvPr id="7" name="Straight Arrow Connector 6"/>
          <p:cNvCxnSpPr>
            <a:stCxn id="6" idx="3"/>
          </p:cNvCxnSpPr>
          <p:nvPr/>
        </p:nvCxnSpPr>
        <p:spPr>
          <a:xfrm flipV="1">
            <a:off x="1828800" y="1447800"/>
            <a:ext cx="17526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5638800" y="2895600"/>
            <a:ext cx="2667000" cy="11430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b="1">
                <a:solidFill>
                  <a:schemeClr val="tx1"/>
                </a:solidFill>
              </a:rPr>
              <a:t>Reference to separate overflow area</a:t>
            </a:r>
          </a:p>
        </p:txBody>
      </p:sp>
      <p:cxnSp>
        <p:nvCxnSpPr>
          <p:cNvPr id="11" name="Straight Arrow Connector 10"/>
          <p:cNvCxnSpPr/>
          <p:nvPr/>
        </p:nvCxnSpPr>
        <p:spPr>
          <a:xfrm rot="16200000" flipV="1">
            <a:off x="4781550" y="2686050"/>
            <a:ext cx="1028700" cy="533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6200" y="990600"/>
            <a:ext cx="2057400" cy="830997"/>
          </a:xfrm>
          <a:prstGeom prst="rect">
            <a:avLst/>
          </a:prstGeom>
        </p:spPr>
        <p:txBody>
          <a:bodyPr wrap="square">
            <a:spAutoFit/>
          </a:bodyPr>
          <a:lstStyle/>
          <a:p>
            <a:pPr eaLnBrk="1" hangingPunct="1">
              <a:buFontTx/>
              <a:buNone/>
            </a:pPr>
            <a:r>
              <a:rPr lang="en-US" sz="2400" b="1" smtClean="0">
                <a:solidFill>
                  <a:srgbClr val="FF0000"/>
                </a:solidFill>
              </a:rPr>
              <a:t>Bucket  Addressing</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a:noFill/>
          <a:ln w="9525">
            <a:noFill/>
            <a:miter lim="800000"/>
            <a:headEnd/>
            <a:tailEnd/>
          </a:ln>
        </p:spPr>
        <p:txBody>
          <a:bodyPr vert="horz" wrap="square" lIns="91440" tIns="45720" rIns="91440" bIns="45720" numCol="1" anchor="ctr" anchorCtr="0" compatLnSpc="1">
            <a:prstTxWarp prst="textNoShape">
              <a:avLst/>
            </a:prstTxWarp>
          </a:bodyPr>
          <a:lstStyle/>
          <a:p>
            <a:pPr algn="r"/>
            <a:r>
              <a:rPr lang="en-US" sz="3200" dirty="0" smtClean="0"/>
              <a:t>6- Load Factors, Rehashing, and Efficiency</a:t>
            </a:r>
          </a:p>
        </p:txBody>
      </p:sp>
      <p:sp>
        <p:nvSpPr>
          <p:cNvPr id="3" name="Content Placeholder 2"/>
          <p:cNvSpPr>
            <a:spLocks noGrp="1"/>
          </p:cNvSpPr>
          <p:nvPr>
            <p:ph idx="1"/>
          </p:nvPr>
        </p:nvSpPr>
        <p:spPr>
          <a:xfrm>
            <a:off x="457200" y="1295401"/>
            <a:ext cx="8229600" cy="533400"/>
          </a:xfrm>
        </p:spPr>
        <p:txBody>
          <a:bodyPr/>
          <a:lstStyle/>
          <a:p>
            <a:r>
              <a:rPr lang="en-US" sz="2400" dirty="0" smtClean="0">
                <a:solidFill>
                  <a:srgbClr val="0000CC"/>
                </a:solidFill>
              </a:rPr>
              <a:t>Load factor </a:t>
            </a:r>
            <a:r>
              <a:rPr lang="en-US" sz="2400" dirty="0" smtClean="0"/>
              <a:t>(</a:t>
            </a:r>
            <a:r>
              <a:rPr lang="en-US" sz="2400" dirty="0" err="1" smtClean="0"/>
              <a:t>hệ</a:t>
            </a:r>
            <a:r>
              <a:rPr lang="en-US" sz="2400" dirty="0" smtClean="0"/>
              <a:t> </a:t>
            </a:r>
            <a:r>
              <a:rPr lang="en-US" sz="2400" dirty="0" err="1" smtClean="0"/>
              <a:t>số</a:t>
            </a:r>
            <a:r>
              <a:rPr lang="en-US" sz="2400" dirty="0" smtClean="0"/>
              <a:t> </a:t>
            </a:r>
            <a:r>
              <a:rPr lang="en-US" sz="2400" dirty="0" err="1" smtClean="0"/>
              <a:t>tải</a:t>
            </a:r>
            <a:r>
              <a:rPr lang="en-US" sz="2400" dirty="0" smtClean="0"/>
              <a:t>)</a:t>
            </a:r>
            <a:endParaRPr lang="en-US"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29</a:t>
            </a:fld>
            <a:endParaRPr lang="en-US"/>
          </a:p>
        </p:txBody>
      </p:sp>
      <p:sp>
        <p:nvSpPr>
          <p:cNvPr id="5" name="Content Placeholder 2"/>
          <p:cNvSpPr txBox="1">
            <a:spLocks/>
          </p:cNvSpPr>
          <p:nvPr/>
        </p:nvSpPr>
        <p:spPr bwMode="auto">
          <a:xfrm>
            <a:off x="533400" y="4572000"/>
            <a:ext cx="2133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2400" kern="0" dirty="0" smtClean="0">
                <a:solidFill>
                  <a:srgbClr val="0000CC"/>
                </a:solidFill>
                <a:latin typeface="+mn-lt"/>
              </a:rPr>
              <a:t>Efficiency</a:t>
            </a:r>
            <a:r>
              <a:rPr lang="en-US" sz="2400" kern="0" dirty="0" smtClean="0">
                <a:latin typeface="+mn-lt"/>
              </a:rPr>
              <a:t>:</a:t>
            </a: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990600" y="1905000"/>
            <a:ext cx="1295400" cy="369332"/>
          </a:xfrm>
          <a:prstGeom prst="rect">
            <a:avLst/>
          </a:prstGeom>
          <a:noFill/>
        </p:spPr>
        <p:txBody>
          <a:bodyPr wrap="square" rtlCol="0">
            <a:spAutoFit/>
          </a:bodyPr>
          <a:lstStyle/>
          <a:p>
            <a:r>
              <a:rPr lang="el-GR" dirty="0" smtClean="0">
                <a:solidFill>
                  <a:srgbClr val="FF0000"/>
                </a:solidFill>
                <a:latin typeface="Times New Roman"/>
                <a:cs typeface="Times New Roman"/>
              </a:rPr>
              <a:t>λ</a:t>
            </a:r>
            <a:r>
              <a:rPr lang="en-US" dirty="0" smtClean="0">
                <a:solidFill>
                  <a:srgbClr val="FF0000"/>
                </a:solidFill>
              </a:rPr>
              <a:t>= n/N</a:t>
            </a:r>
            <a:endParaRPr lang="en-US" dirty="0">
              <a:solidFill>
                <a:srgbClr val="FF0000"/>
              </a:solidFill>
            </a:endParaRPr>
          </a:p>
        </p:txBody>
      </p:sp>
      <p:sp>
        <p:nvSpPr>
          <p:cNvPr id="7" name="TextBox 6"/>
          <p:cNvSpPr txBox="1"/>
          <p:nvPr/>
        </p:nvSpPr>
        <p:spPr>
          <a:xfrm>
            <a:off x="1981200" y="1828800"/>
            <a:ext cx="7162800" cy="1200329"/>
          </a:xfrm>
          <a:prstGeom prst="rect">
            <a:avLst/>
          </a:prstGeom>
          <a:noFill/>
        </p:spPr>
        <p:txBody>
          <a:bodyPr wrap="square" rtlCol="0">
            <a:spAutoFit/>
          </a:bodyPr>
          <a:lstStyle/>
          <a:p>
            <a:r>
              <a:rPr lang="en-US" dirty="0" smtClean="0"/>
              <a:t>n: number of stored data object N: Table size</a:t>
            </a:r>
          </a:p>
          <a:p>
            <a:r>
              <a:rPr lang="en-US" dirty="0" smtClean="0"/>
              <a:t>Recommendation: </a:t>
            </a:r>
            <a:r>
              <a:rPr lang="el-GR" dirty="0" smtClean="0">
                <a:solidFill>
                  <a:srgbClr val="FF0000"/>
                </a:solidFill>
                <a:latin typeface="Times New Roman"/>
                <a:cs typeface="Times New Roman"/>
              </a:rPr>
              <a:t>λ </a:t>
            </a:r>
            <a:r>
              <a:rPr lang="en-US" dirty="0" smtClean="0"/>
              <a:t>&lt;0.9. By default in Java: </a:t>
            </a:r>
            <a:r>
              <a:rPr lang="el-GR" dirty="0" smtClean="0">
                <a:solidFill>
                  <a:srgbClr val="FF0000"/>
                </a:solidFill>
                <a:latin typeface="Times New Roman"/>
                <a:cs typeface="Times New Roman"/>
              </a:rPr>
              <a:t>λ </a:t>
            </a:r>
            <a:r>
              <a:rPr lang="en-US" dirty="0" smtClean="0"/>
              <a:t>=0.75</a:t>
            </a:r>
          </a:p>
          <a:p>
            <a:r>
              <a:rPr lang="en-US" kern="0" dirty="0" smtClean="0"/>
              <a:t>Higher load factor, higher overhead for collision resolution</a:t>
            </a:r>
          </a:p>
          <a:p>
            <a:r>
              <a:rPr lang="en-US" kern="0" dirty="0" smtClean="0"/>
              <a:t>When </a:t>
            </a:r>
            <a:r>
              <a:rPr lang="el-GR" dirty="0" smtClean="0">
                <a:solidFill>
                  <a:srgbClr val="FF0000"/>
                </a:solidFill>
                <a:latin typeface="Times New Roman"/>
                <a:cs typeface="Times New Roman"/>
              </a:rPr>
              <a:t>λ </a:t>
            </a:r>
            <a:r>
              <a:rPr lang="en-US" kern="0" dirty="0" smtClean="0"/>
              <a:t>&gt; pre-defined factor, the hash table is considered FULL</a:t>
            </a:r>
            <a:endParaRPr lang="en-US" dirty="0"/>
          </a:p>
        </p:txBody>
      </p:sp>
      <p:sp>
        <p:nvSpPr>
          <p:cNvPr id="9" name="TextBox 8"/>
          <p:cNvSpPr txBox="1"/>
          <p:nvPr/>
        </p:nvSpPr>
        <p:spPr>
          <a:xfrm>
            <a:off x="4419600" y="533400"/>
            <a:ext cx="4724400" cy="461665"/>
          </a:xfrm>
          <a:prstGeom prst="rect">
            <a:avLst/>
          </a:prstGeom>
          <a:noFill/>
        </p:spPr>
        <p:txBody>
          <a:bodyPr wrap="square" rtlCol="0">
            <a:spAutoFit/>
          </a:bodyPr>
          <a:lstStyle/>
          <a:p>
            <a:pPr algn="r"/>
            <a:r>
              <a:rPr lang="en-US" sz="2400" b="1" dirty="0" smtClean="0">
                <a:solidFill>
                  <a:srgbClr val="009900"/>
                </a:solidFill>
              </a:rPr>
              <a:t>Array-based Hash table</a:t>
            </a:r>
            <a:endParaRPr lang="en-US" sz="2400" b="1" dirty="0">
              <a:solidFill>
                <a:srgbClr val="009900"/>
              </a:solidFill>
            </a:endParaRPr>
          </a:p>
        </p:txBody>
      </p:sp>
      <p:pic>
        <p:nvPicPr>
          <p:cNvPr id="1026" name="Picture 2"/>
          <p:cNvPicPr>
            <a:picLocks noChangeAspect="1" noChangeArrowheads="1"/>
          </p:cNvPicPr>
          <p:nvPr/>
        </p:nvPicPr>
        <p:blipFill>
          <a:blip r:embed="rId2" cstate="print"/>
          <a:srcRect/>
          <a:stretch>
            <a:fillRect/>
          </a:stretch>
        </p:blipFill>
        <p:spPr bwMode="auto">
          <a:xfrm>
            <a:off x="3152774" y="4376481"/>
            <a:ext cx="4848226" cy="1728824"/>
          </a:xfrm>
          <a:prstGeom prst="rect">
            <a:avLst/>
          </a:prstGeom>
          <a:noFill/>
          <a:ln w="9525">
            <a:noFill/>
            <a:miter lim="800000"/>
            <a:headEnd/>
            <a:tailEnd/>
          </a:ln>
        </p:spPr>
      </p:pic>
      <p:sp>
        <p:nvSpPr>
          <p:cNvPr id="11" name="TextBox 10"/>
          <p:cNvSpPr txBox="1"/>
          <p:nvPr/>
        </p:nvSpPr>
        <p:spPr>
          <a:xfrm>
            <a:off x="3962400" y="6096001"/>
            <a:ext cx="3428999" cy="304800"/>
          </a:xfrm>
          <a:prstGeom prst="rect">
            <a:avLst/>
          </a:prstGeom>
          <a:noFill/>
        </p:spPr>
        <p:txBody>
          <a:bodyPr wrap="square" rtlCol="0">
            <a:spAutoFit/>
          </a:bodyPr>
          <a:lstStyle/>
          <a:p>
            <a:pPr algn="ctr"/>
            <a:r>
              <a:rPr lang="en-US" sz="1400" dirty="0" smtClean="0"/>
              <a:t>(Figure 10.2 in the textbook )</a:t>
            </a:r>
            <a:endParaRPr lang="en-US" sz="1400" dirty="0"/>
          </a:p>
        </p:txBody>
      </p:sp>
      <p:sp>
        <p:nvSpPr>
          <p:cNvPr id="12" name="Content Placeholder 2"/>
          <p:cNvSpPr txBox="1">
            <a:spLocks/>
          </p:cNvSpPr>
          <p:nvPr/>
        </p:nvSpPr>
        <p:spPr bwMode="auto">
          <a:xfrm>
            <a:off x="533400" y="3124200"/>
            <a:ext cx="82296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lang="en-US" sz="2400" kern="0" dirty="0" smtClean="0">
                <a:solidFill>
                  <a:srgbClr val="0000CC"/>
                </a:solidFill>
                <a:latin typeface="+mn-lt"/>
              </a:rPr>
              <a:t>Rehashing</a:t>
            </a:r>
            <a:r>
              <a:rPr lang="en-US" sz="2400" kern="0" dirty="0" smtClean="0">
                <a:latin typeface="+mn-lt"/>
              </a:rPr>
              <a:t>: </a:t>
            </a:r>
            <a:r>
              <a:rPr lang="en-US" sz="2000" kern="0" dirty="0" smtClean="0">
                <a:latin typeface="+mn-lt"/>
              </a:rPr>
              <a:t>Creating a new hash table from a full hash table:</a:t>
            </a:r>
          </a:p>
          <a:p>
            <a:pPr marL="800100" lvl="1" indent="-342900" eaLnBrk="0" hangingPunct="0">
              <a:spcBef>
                <a:spcPct val="20000"/>
              </a:spcBef>
              <a:buFontTx/>
              <a:buChar char="•"/>
            </a:pPr>
            <a:r>
              <a:rPr lang="en-US" sz="2000" kern="0" dirty="0" smtClean="0">
                <a:latin typeface="+mn-lt"/>
              </a:rPr>
              <a:t>New larger storage </a:t>
            </a:r>
            <a:r>
              <a:rPr kumimoji="0" lang="en-US" sz="2000" b="0" i="0" u="none" strike="noStrike" kern="0" cap="none" spc="0" normalizeH="0" noProof="0" dirty="0" smtClean="0">
                <a:ln>
                  <a:noFill/>
                </a:ln>
                <a:solidFill>
                  <a:schemeClr val="tx1"/>
                </a:solidFill>
                <a:effectLst/>
                <a:uLnTx/>
                <a:uFillTx/>
                <a:latin typeface="+mn-lt"/>
                <a:ea typeface="+mn-ea"/>
                <a:cs typeface="+mn-cs"/>
              </a:rPr>
              <a:t>is allocated </a:t>
            </a:r>
            <a:r>
              <a:rPr kumimoji="0" lang="en-US" sz="2000" b="0" i="0" u="none" strike="noStrike" kern="0" cap="none" spc="0" normalizeH="0" noProof="0" dirty="0" smtClean="0">
                <a:ln>
                  <a:noFill/>
                </a:ln>
                <a:solidFill>
                  <a:schemeClr val="tx1"/>
                </a:solidFill>
                <a:effectLst/>
                <a:uLnTx/>
                <a:uFillTx/>
                <a:latin typeface="+mn-lt"/>
                <a:ea typeface="+mn-ea"/>
                <a:cs typeface="+mn-cs"/>
                <a:sym typeface="Wingdings" pitchFamily="2" charset="2"/>
              </a:rPr>
              <a:t> </a:t>
            </a:r>
            <a:r>
              <a:rPr lang="el-GR" sz="2000" dirty="0" smtClean="0">
                <a:solidFill>
                  <a:srgbClr val="FF0000"/>
                </a:solidFill>
                <a:latin typeface="Times New Roman"/>
                <a:cs typeface="Times New Roman"/>
              </a:rPr>
              <a:t>λ </a:t>
            </a:r>
            <a:r>
              <a:rPr kumimoji="0" lang="en-US" sz="2000" b="0" i="0" u="none" strike="noStrike" kern="0" cap="none" spc="0" normalizeH="0" noProof="0" dirty="0" smtClean="0">
                <a:ln>
                  <a:noFill/>
                </a:ln>
                <a:solidFill>
                  <a:schemeClr val="tx1"/>
                </a:solidFill>
                <a:effectLst/>
                <a:uLnTx/>
                <a:uFillTx/>
                <a:latin typeface="+mn-lt"/>
                <a:ea typeface="+mn-ea"/>
                <a:cs typeface="+mn-cs"/>
                <a:sym typeface="Wingdings" pitchFamily="2" charset="2"/>
              </a:rPr>
              <a:t>decreases</a:t>
            </a:r>
          </a:p>
          <a:p>
            <a:pPr marL="800100" lvl="1" indent="-342900" eaLnBrk="0" hangingPunct="0">
              <a:spcBef>
                <a:spcPct val="20000"/>
              </a:spcBef>
              <a:buFontTx/>
              <a:buChar char="•"/>
            </a:pPr>
            <a:r>
              <a:rPr lang="en-US" sz="2000" kern="0" noProof="0" dirty="0" smtClean="0">
                <a:latin typeface="+mn-lt"/>
                <a:sym typeface="Wingdings" pitchFamily="2" charset="2"/>
              </a:rPr>
              <a:t>Collision reduces</a:t>
            </a:r>
            <a:endParaRPr kumimoji="0"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Introduction…</a:t>
            </a:r>
            <a:endParaRPr lang="en-US" sz="36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3</a:t>
            </a:fld>
            <a:endParaRPr lang="en-US"/>
          </a:p>
        </p:txBody>
      </p:sp>
      <p:sp>
        <p:nvSpPr>
          <p:cNvPr id="9" name="TextBox 8"/>
          <p:cNvSpPr txBox="1"/>
          <p:nvPr/>
        </p:nvSpPr>
        <p:spPr>
          <a:xfrm>
            <a:off x="457200" y="762000"/>
            <a:ext cx="4191000" cy="830997"/>
          </a:xfrm>
          <a:prstGeom prst="rect">
            <a:avLst/>
          </a:prstGeom>
          <a:noFill/>
        </p:spPr>
        <p:txBody>
          <a:bodyPr wrap="square" rtlCol="0">
            <a:spAutoFit/>
          </a:bodyPr>
          <a:lstStyle/>
          <a:p>
            <a:r>
              <a:rPr lang="en-US" sz="2400" b="1" dirty="0" smtClean="0">
                <a:solidFill>
                  <a:srgbClr val="FF0000"/>
                </a:solidFill>
              </a:rPr>
              <a:t>Hashing: Partitioning a large set into subsets</a:t>
            </a:r>
            <a:endParaRPr lang="en-US" sz="2400" b="1" dirty="0">
              <a:solidFill>
                <a:srgbClr val="FF0000"/>
              </a:solidFill>
            </a:endParaRPr>
          </a:p>
        </p:txBody>
      </p:sp>
      <p:grpSp>
        <p:nvGrpSpPr>
          <p:cNvPr id="98" name="Group 97"/>
          <p:cNvGrpSpPr/>
          <p:nvPr/>
        </p:nvGrpSpPr>
        <p:grpSpPr>
          <a:xfrm>
            <a:off x="1371600" y="1981200"/>
            <a:ext cx="6400800" cy="3810000"/>
            <a:chOff x="1600200" y="1981200"/>
            <a:chExt cx="6400800" cy="3810000"/>
          </a:xfrm>
        </p:grpSpPr>
        <p:grpSp>
          <p:nvGrpSpPr>
            <p:cNvPr id="88" name="Group 87"/>
            <p:cNvGrpSpPr/>
            <p:nvPr/>
          </p:nvGrpSpPr>
          <p:grpSpPr>
            <a:xfrm>
              <a:off x="5562600" y="1981200"/>
              <a:ext cx="2438400" cy="762000"/>
              <a:chOff x="5029200" y="1981200"/>
              <a:chExt cx="2438400" cy="762000"/>
            </a:xfrm>
          </p:grpSpPr>
          <p:sp>
            <p:nvSpPr>
              <p:cNvPr id="11" name="Rectangle 10"/>
              <p:cNvSpPr/>
              <p:nvPr/>
            </p:nvSpPr>
            <p:spPr>
              <a:xfrm>
                <a:off x="5029200" y="1981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943600" y="2362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6388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334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1722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6477000" y="2133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p:cNvGrpSpPr/>
            <p:nvPr/>
          </p:nvGrpSpPr>
          <p:grpSpPr>
            <a:xfrm>
              <a:off x="5562600" y="2743200"/>
              <a:ext cx="2438400" cy="762000"/>
              <a:chOff x="5029200" y="2743200"/>
              <a:chExt cx="2438400" cy="762000"/>
            </a:xfrm>
          </p:grpSpPr>
          <p:sp>
            <p:nvSpPr>
              <p:cNvPr id="12" name="Rectangle 11"/>
              <p:cNvSpPr/>
              <p:nvPr/>
            </p:nvSpPr>
            <p:spPr>
              <a:xfrm>
                <a:off x="5029200" y="2743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5638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6477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172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p:cNvSpPr/>
              <p:nvPr/>
            </p:nvSpPr>
            <p:spPr>
              <a:xfrm>
                <a:off x="67056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580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p:cNvSpPr/>
              <p:nvPr/>
            </p:nvSpPr>
            <p:spPr>
              <a:xfrm>
                <a:off x="5791200" y="3276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a:off x="6019800" y="29718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p:cNvGrpSpPr/>
            <p:nvPr/>
          </p:nvGrpSpPr>
          <p:grpSpPr>
            <a:xfrm>
              <a:off x="5562600" y="3505200"/>
              <a:ext cx="2438400" cy="762000"/>
              <a:chOff x="5029200" y="3505200"/>
              <a:chExt cx="2438400" cy="762000"/>
            </a:xfrm>
          </p:grpSpPr>
          <p:sp>
            <p:nvSpPr>
              <p:cNvPr id="13" name="Rectangle 12"/>
              <p:cNvSpPr/>
              <p:nvPr/>
            </p:nvSpPr>
            <p:spPr>
              <a:xfrm>
                <a:off x="5029200" y="3505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8674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64008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019800" y="38862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6400800" y="3962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1" name="Group 90"/>
            <p:cNvGrpSpPr/>
            <p:nvPr/>
          </p:nvGrpSpPr>
          <p:grpSpPr>
            <a:xfrm>
              <a:off x="5562600" y="4267200"/>
              <a:ext cx="2438400" cy="762000"/>
              <a:chOff x="5029200" y="4267200"/>
              <a:chExt cx="2438400" cy="762000"/>
            </a:xfrm>
          </p:grpSpPr>
          <p:sp>
            <p:nvSpPr>
              <p:cNvPr id="14" name="Rectangle 13"/>
              <p:cNvSpPr/>
              <p:nvPr/>
            </p:nvSpPr>
            <p:spPr>
              <a:xfrm>
                <a:off x="5029200" y="4267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59436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6400800" y="44958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p:cNvSpPr/>
              <p:nvPr/>
            </p:nvSpPr>
            <p:spPr>
              <a:xfrm>
                <a:off x="6096000" y="4648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705600" y="47244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p:cNvGrpSpPr/>
            <p:nvPr/>
          </p:nvGrpSpPr>
          <p:grpSpPr>
            <a:xfrm>
              <a:off x="1600200" y="1981200"/>
              <a:ext cx="2438400" cy="3810000"/>
              <a:chOff x="1600200" y="1981200"/>
              <a:chExt cx="2438400" cy="3810000"/>
            </a:xfrm>
          </p:grpSpPr>
          <p:sp>
            <p:nvSpPr>
              <p:cNvPr id="10" name="Rectangle 9"/>
              <p:cNvSpPr/>
              <p:nvPr/>
            </p:nvSpPr>
            <p:spPr>
              <a:xfrm>
                <a:off x="1600200" y="1981200"/>
                <a:ext cx="24384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1828800" y="2209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2057400" y="35052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209800" y="41910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2362200" y="48768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505200" y="5562600"/>
                <a:ext cx="152400" cy="1524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057400" y="2514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733800" y="3962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2590800" y="5486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1905000" y="51816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3429000" y="50292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2743200" y="26670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362200" y="3200400"/>
                <a:ext cx="152400" cy="152400"/>
              </a:xfrm>
              <a:prstGeom prst="ellipse">
                <a:avLst/>
              </a:prstGeom>
              <a:solidFill>
                <a:srgbClr val="0000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p:cNvSpPr/>
              <p:nvPr/>
            </p:nvSpPr>
            <p:spPr>
              <a:xfrm>
                <a:off x="2743200" y="34290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2743200" y="43434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3429000" y="37338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3581400" y="4419600"/>
                <a:ext cx="152400" cy="1524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2209800" y="28956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18288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2895600" y="38862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p:cNvSpPr/>
              <p:nvPr/>
            </p:nvSpPr>
            <p:spPr>
              <a:xfrm>
                <a:off x="3048000" y="4572000"/>
                <a:ext cx="152400" cy="152400"/>
              </a:xfrm>
              <a:prstGeom prst="ellipse">
                <a:avLst/>
              </a:prstGeom>
              <a:solidFill>
                <a:srgbClr val="FF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1752600" y="2971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2438400" y="3886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27432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28956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3733800" y="2209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3200400" y="2895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3200400" y="2362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3352800" y="30480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2" name="Group 91"/>
            <p:cNvGrpSpPr/>
            <p:nvPr/>
          </p:nvGrpSpPr>
          <p:grpSpPr>
            <a:xfrm>
              <a:off x="5562600" y="5029200"/>
              <a:ext cx="2438400" cy="762000"/>
              <a:chOff x="5029200" y="5029200"/>
              <a:chExt cx="2438400" cy="762000"/>
            </a:xfrm>
          </p:grpSpPr>
          <p:sp>
            <p:nvSpPr>
              <p:cNvPr id="15" name="Rectangle 14"/>
              <p:cNvSpPr/>
              <p:nvPr/>
            </p:nvSpPr>
            <p:spPr>
              <a:xfrm>
                <a:off x="5029200" y="5029200"/>
                <a:ext cx="2438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Oval 75"/>
              <p:cNvSpPr/>
              <p:nvPr/>
            </p:nvSpPr>
            <p:spPr>
              <a:xfrm>
                <a:off x="55626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69342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57150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7010400" y="54864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Oval 79"/>
              <p:cNvSpPr/>
              <p:nvPr/>
            </p:nvSpPr>
            <p:spPr>
              <a:xfrm>
                <a:off x="6019800" y="52578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6477000" y="51816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172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p:cNvSpPr/>
              <p:nvPr/>
            </p:nvSpPr>
            <p:spPr>
              <a:xfrm>
                <a:off x="6553200" y="5410200"/>
                <a:ext cx="152400" cy="1524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5" name="Straight Arrow Connector 84"/>
            <p:cNvCxnSpPr/>
            <p:nvPr/>
          </p:nvCxnSpPr>
          <p:spPr>
            <a:xfrm>
              <a:off x="4343400" y="3886200"/>
              <a:ext cx="533400" cy="0"/>
            </a:xfrm>
            <a:prstGeom prst="straightConnector1">
              <a:avLst/>
            </a:prstGeom>
            <a:ln w="76200">
              <a:solidFill>
                <a:srgbClr val="0000CC"/>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5029200" y="5334000"/>
              <a:ext cx="457200" cy="381000"/>
            </a:xfrm>
            <a:prstGeom prst="rect">
              <a:avLst/>
            </a:prstGeom>
            <a:noFill/>
          </p:spPr>
          <p:txBody>
            <a:bodyPr wrap="square" rtlCol="0">
              <a:spAutoFit/>
            </a:bodyPr>
            <a:lstStyle/>
            <a:p>
              <a:pPr algn="r"/>
              <a:r>
                <a:rPr lang="en-US" dirty="0" smtClean="0"/>
                <a:t>0</a:t>
              </a:r>
              <a:endParaRPr lang="en-US" dirty="0"/>
            </a:p>
          </p:txBody>
        </p:sp>
        <p:sp>
          <p:nvSpPr>
            <p:cNvPr id="94" name="TextBox 93"/>
            <p:cNvSpPr txBox="1"/>
            <p:nvPr/>
          </p:nvSpPr>
          <p:spPr>
            <a:xfrm>
              <a:off x="5029200" y="4572000"/>
              <a:ext cx="457200" cy="381000"/>
            </a:xfrm>
            <a:prstGeom prst="rect">
              <a:avLst/>
            </a:prstGeom>
            <a:noFill/>
          </p:spPr>
          <p:txBody>
            <a:bodyPr wrap="square" rtlCol="0">
              <a:spAutoFit/>
            </a:bodyPr>
            <a:lstStyle/>
            <a:p>
              <a:pPr algn="r"/>
              <a:r>
                <a:rPr lang="en-US" dirty="0" smtClean="0"/>
                <a:t>1</a:t>
              </a:r>
              <a:endParaRPr lang="en-US" dirty="0"/>
            </a:p>
          </p:txBody>
        </p:sp>
        <p:sp>
          <p:nvSpPr>
            <p:cNvPr id="95" name="TextBox 94"/>
            <p:cNvSpPr txBox="1"/>
            <p:nvPr/>
          </p:nvSpPr>
          <p:spPr>
            <a:xfrm>
              <a:off x="5029200" y="3733800"/>
              <a:ext cx="457200" cy="381000"/>
            </a:xfrm>
            <a:prstGeom prst="rect">
              <a:avLst/>
            </a:prstGeom>
            <a:noFill/>
          </p:spPr>
          <p:txBody>
            <a:bodyPr wrap="square" rtlCol="0">
              <a:spAutoFit/>
            </a:bodyPr>
            <a:lstStyle/>
            <a:p>
              <a:pPr algn="r"/>
              <a:r>
                <a:rPr lang="en-US" dirty="0" smtClean="0"/>
                <a:t>2</a:t>
              </a:r>
              <a:endParaRPr lang="en-US" dirty="0"/>
            </a:p>
          </p:txBody>
        </p:sp>
        <p:sp>
          <p:nvSpPr>
            <p:cNvPr id="96" name="TextBox 95"/>
            <p:cNvSpPr txBox="1"/>
            <p:nvPr/>
          </p:nvSpPr>
          <p:spPr>
            <a:xfrm>
              <a:off x="5029200" y="2971800"/>
              <a:ext cx="457200" cy="381000"/>
            </a:xfrm>
            <a:prstGeom prst="rect">
              <a:avLst/>
            </a:prstGeom>
            <a:noFill/>
          </p:spPr>
          <p:txBody>
            <a:bodyPr wrap="square" rtlCol="0">
              <a:spAutoFit/>
            </a:bodyPr>
            <a:lstStyle/>
            <a:p>
              <a:pPr algn="r"/>
              <a:r>
                <a:rPr lang="en-US" dirty="0" smtClean="0"/>
                <a:t>3</a:t>
              </a:r>
              <a:endParaRPr lang="en-US" dirty="0"/>
            </a:p>
          </p:txBody>
        </p:sp>
        <p:sp>
          <p:nvSpPr>
            <p:cNvPr id="97" name="TextBox 96"/>
            <p:cNvSpPr txBox="1"/>
            <p:nvPr/>
          </p:nvSpPr>
          <p:spPr>
            <a:xfrm>
              <a:off x="5029200" y="2286000"/>
              <a:ext cx="457200" cy="381000"/>
            </a:xfrm>
            <a:prstGeom prst="rect">
              <a:avLst/>
            </a:prstGeom>
            <a:noFill/>
          </p:spPr>
          <p:txBody>
            <a:bodyPr wrap="square" rtlCol="0">
              <a:spAutoFit/>
            </a:bodyPr>
            <a:lstStyle/>
            <a:p>
              <a:pPr algn="r"/>
              <a:r>
                <a:rPr lang="en-US" dirty="0" smtClean="0"/>
                <a:t>4</a:t>
              </a:r>
              <a:endParaRPr lang="en-US" dirty="0"/>
            </a:p>
          </p:txBody>
        </p:sp>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686800" cy="609600"/>
          </a:xfrm>
        </p:spPr>
        <p:txBody>
          <a:bodyPr/>
          <a:lstStyle/>
          <a:p>
            <a:pPr algn="r" eaLnBrk="1" hangingPunct="1"/>
            <a:r>
              <a:rPr lang="en-US" sz="3600" dirty="0" smtClean="0"/>
              <a:t>7- Deletion</a:t>
            </a:r>
          </a:p>
        </p:txBody>
      </p:sp>
      <p:sp>
        <p:nvSpPr>
          <p:cNvPr id="22532" name="Slide Number Placeholder 3"/>
          <p:cNvSpPr>
            <a:spLocks noGrp="1"/>
          </p:cNvSpPr>
          <p:nvPr>
            <p:ph type="sldNum" sz="quarter" idx="10"/>
          </p:nvPr>
        </p:nvSpPr>
        <p:spPr>
          <a:noFill/>
        </p:spPr>
        <p:txBody>
          <a:bodyPr/>
          <a:lstStyle/>
          <a:p>
            <a:r>
              <a:rPr lang="en-US" smtClean="0"/>
              <a:t> </a:t>
            </a:r>
            <a:fld id="{C4478370-8742-4B78-A3DF-D7166E56B2B1}" type="slidenum">
              <a:rPr lang="en-US" smtClean="0"/>
              <a:pPr/>
              <a:t>30</a:t>
            </a:fld>
            <a:endParaRPr lang="en-US" smtClean="0"/>
          </a:p>
        </p:txBody>
      </p:sp>
      <p:sp>
        <p:nvSpPr>
          <p:cNvPr id="6" name="Rectangle 5"/>
          <p:cNvSpPr/>
          <p:nvPr/>
        </p:nvSpPr>
        <p:spPr>
          <a:xfrm>
            <a:off x="2971800" y="1905000"/>
            <a:ext cx="2209800" cy="5334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Deleted data (k)</a:t>
            </a:r>
            <a:endParaRPr lang="en-US" dirty="0">
              <a:solidFill>
                <a:srgbClr val="FF0000"/>
              </a:solidFill>
            </a:endParaRPr>
          </a:p>
        </p:txBody>
      </p:sp>
      <p:sp>
        <p:nvSpPr>
          <p:cNvPr id="7" name="Oval 6"/>
          <p:cNvSpPr/>
          <p:nvPr/>
        </p:nvSpPr>
        <p:spPr>
          <a:xfrm>
            <a:off x="3352800" y="2743200"/>
            <a:ext cx="1447800" cy="533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00CC"/>
                </a:solidFill>
              </a:rPr>
              <a:t>h(k)</a:t>
            </a:r>
            <a:endParaRPr lang="en-US" b="1" dirty="0">
              <a:solidFill>
                <a:srgbClr val="0000CC"/>
              </a:solidFill>
            </a:endParaRPr>
          </a:p>
        </p:txBody>
      </p:sp>
      <p:sp>
        <p:nvSpPr>
          <p:cNvPr id="8" name="Rectangle 7"/>
          <p:cNvSpPr/>
          <p:nvPr/>
        </p:nvSpPr>
        <p:spPr>
          <a:xfrm>
            <a:off x="4038600" y="34290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index</a:t>
            </a:r>
            <a:endParaRPr lang="en-US" dirty="0">
              <a:solidFill>
                <a:srgbClr val="FF0000"/>
              </a:solidFill>
            </a:endParaRPr>
          </a:p>
        </p:txBody>
      </p:sp>
      <p:sp>
        <p:nvSpPr>
          <p:cNvPr id="9" name="Rectangle 8"/>
          <p:cNvSpPr/>
          <p:nvPr/>
        </p:nvSpPr>
        <p:spPr>
          <a:xfrm>
            <a:off x="5638800" y="4038600"/>
            <a:ext cx="1295400" cy="609600"/>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Group contains k</a:t>
            </a:r>
            <a:endParaRPr lang="en-US" dirty="0">
              <a:solidFill>
                <a:srgbClr val="FF0000"/>
              </a:solidFill>
            </a:endParaRPr>
          </a:p>
        </p:txBody>
      </p:sp>
      <p:sp>
        <p:nvSpPr>
          <p:cNvPr id="10" name="Oval 9"/>
          <p:cNvSpPr/>
          <p:nvPr/>
        </p:nvSpPr>
        <p:spPr>
          <a:xfrm>
            <a:off x="3200400" y="3886200"/>
            <a:ext cx="1752600" cy="9144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Search and delete k</a:t>
            </a:r>
            <a:endParaRPr lang="en-US" b="1">
              <a:solidFill>
                <a:srgbClr val="0000CC"/>
              </a:solidFill>
            </a:endParaRPr>
          </a:p>
        </p:txBody>
      </p:sp>
      <p:sp>
        <p:nvSpPr>
          <p:cNvPr id="11" name="Oval 10"/>
          <p:cNvSpPr/>
          <p:nvPr/>
        </p:nvSpPr>
        <p:spPr>
          <a:xfrm>
            <a:off x="3352800" y="5486400"/>
            <a:ext cx="1447800" cy="6858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End</a:t>
            </a:r>
            <a:endParaRPr lang="en-US" b="1">
              <a:solidFill>
                <a:srgbClr val="0000CC"/>
              </a:solidFill>
            </a:endParaRPr>
          </a:p>
        </p:txBody>
      </p:sp>
      <p:sp>
        <p:nvSpPr>
          <p:cNvPr id="12" name="Oval 11"/>
          <p:cNvSpPr/>
          <p:nvPr/>
        </p:nvSpPr>
        <p:spPr>
          <a:xfrm>
            <a:off x="3200400" y="914400"/>
            <a:ext cx="1752600" cy="609600"/>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smtClean="0">
                <a:solidFill>
                  <a:srgbClr val="0000CC"/>
                </a:solidFill>
              </a:rPr>
              <a:t>Begin</a:t>
            </a:r>
            <a:endParaRPr lang="en-US" b="1">
              <a:solidFill>
                <a:srgbClr val="0000CC"/>
              </a:solidFill>
            </a:endParaRPr>
          </a:p>
        </p:txBody>
      </p:sp>
      <p:cxnSp>
        <p:nvCxnSpPr>
          <p:cNvPr id="14" name="Straight Arrow Connector 13"/>
          <p:cNvCxnSpPr>
            <a:stCxn id="12" idx="4"/>
            <a:endCxn id="6" idx="0"/>
          </p:cNvCxnSpPr>
          <p:nvPr/>
        </p:nvCxnSpPr>
        <p:spPr>
          <a:xfrm>
            <a:off x="4076700" y="1524000"/>
            <a:ext cx="0" cy="381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2"/>
            <a:endCxn id="7" idx="0"/>
          </p:cNvCxnSpPr>
          <p:nvPr/>
        </p:nvCxnSpPr>
        <p:spPr>
          <a:xfrm>
            <a:off x="4076700" y="2438400"/>
            <a:ext cx="0" cy="304800"/>
          </a:xfrm>
          <a:prstGeom prst="straightConnector1">
            <a:avLst/>
          </a:prstGeom>
          <a:ln w="1270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7" idx="4"/>
            <a:endCxn id="10" idx="0"/>
          </p:cNvCxnSpPr>
          <p:nvPr/>
        </p:nvCxnSpPr>
        <p:spPr>
          <a:xfrm>
            <a:off x="4076700" y="3276600"/>
            <a:ext cx="0" cy="609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0" idx="4"/>
            <a:endCxn id="11" idx="0"/>
          </p:cNvCxnSpPr>
          <p:nvPr/>
        </p:nvCxnSpPr>
        <p:spPr>
          <a:xfrm>
            <a:off x="4076700" y="4800600"/>
            <a:ext cx="0" cy="685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10" idx="6"/>
            <a:endCxn id="9" idx="1"/>
          </p:cNvCxnSpPr>
          <p:nvPr/>
        </p:nvCxnSpPr>
        <p:spPr>
          <a:xfrm>
            <a:off x="4953000" y="4343400"/>
            <a:ext cx="685800" cy="0"/>
          </a:xfrm>
          <a:prstGeom prst="straightConnector1">
            <a:avLst/>
          </a:prstGeom>
          <a:ln w="2857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686800" cy="457200"/>
          </a:xfrm>
        </p:spPr>
        <p:txBody>
          <a:bodyPr/>
          <a:lstStyle/>
          <a:p>
            <a:pPr algn="r" eaLnBrk="1" hangingPunct="1"/>
            <a:r>
              <a:rPr lang="en-US" sz="3600" dirty="0" smtClean="0"/>
              <a:t>7- Deletion…</a:t>
            </a:r>
          </a:p>
        </p:txBody>
      </p:sp>
      <p:sp>
        <p:nvSpPr>
          <p:cNvPr id="22531" name="Content Placeholder 2"/>
          <p:cNvSpPr>
            <a:spLocks noGrp="1"/>
          </p:cNvSpPr>
          <p:nvPr>
            <p:ph idx="1"/>
          </p:nvPr>
        </p:nvSpPr>
        <p:spPr/>
        <p:txBody>
          <a:bodyPr/>
          <a:lstStyle/>
          <a:p>
            <a:pPr eaLnBrk="1" hangingPunct="1"/>
            <a:r>
              <a:rPr lang="en-US" dirty="0" smtClean="0"/>
              <a:t>Structure and collision resolution of the hash table will decide the way by which its elements are deleted. They can be</a:t>
            </a:r>
          </a:p>
          <a:p>
            <a:pPr lvl="1" eaLnBrk="1" hangingPunct="1"/>
            <a:r>
              <a:rPr lang="en-US" dirty="0" smtClean="0"/>
              <a:t>Linear search for deletion</a:t>
            </a:r>
          </a:p>
          <a:p>
            <a:pPr lvl="1" eaLnBrk="1" hangingPunct="1"/>
            <a:r>
              <a:rPr lang="en-US" dirty="0" smtClean="0"/>
              <a:t>Linear search to locate the linked list of the subgroup then delete an element in this linked list.</a:t>
            </a:r>
          </a:p>
          <a:p>
            <a:pPr lvl="1" eaLnBrk="1" hangingPunct="1"/>
            <a:r>
              <a:rPr lang="en-US" dirty="0" smtClean="0"/>
              <a:t>Linear search to locate the subgroup then delete an element in this subgroup, update references to next elements in the same subgroup.</a:t>
            </a:r>
          </a:p>
          <a:p>
            <a:pPr lvl="1" eaLnBrk="1" hangingPunct="1"/>
            <a:endParaRPr lang="en-US" dirty="0" smtClean="0"/>
          </a:p>
        </p:txBody>
      </p:sp>
      <p:sp>
        <p:nvSpPr>
          <p:cNvPr id="22532" name="Slide Number Placeholder 3"/>
          <p:cNvSpPr>
            <a:spLocks noGrp="1"/>
          </p:cNvSpPr>
          <p:nvPr>
            <p:ph type="sldNum" sz="quarter" idx="10"/>
          </p:nvPr>
        </p:nvSpPr>
        <p:spPr>
          <a:noFill/>
        </p:spPr>
        <p:txBody>
          <a:bodyPr/>
          <a:lstStyle/>
          <a:p>
            <a:r>
              <a:rPr lang="en-US" smtClean="0"/>
              <a:t> </a:t>
            </a:r>
            <a:fld id="{C4478370-8742-4B78-A3DF-D7166E56B2B1}" type="slidenum">
              <a:rPr lang="en-US" smtClean="0"/>
              <a:pPr/>
              <a:t>31</a:t>
            </a:fld>
            <a:endParaRPr lang="en-US"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r>
              <a:rPr lang="en-US" smtClean="0"/>
              <a:t> </a:t>
            </a:r>
            <a:fld id="{E12FDC86-06F2-481A-A8E5-AFF041789F66}" type="slidenum">
              <a:rPr lang="en-US" smtClean="0"/>
              <a:pPr/>
              <a:t>32</a:t>
            </a:fld>
            <a:endParaRPr lang="en-US" smtClean="0"/>
          </a:p>
        </p:txBody>
      </p:sp>
      <p:sp>
        <p:nvSpPr>
          <p:cNvPr id="23555" name="Rectangle 2"/>
          <p:cNvSpPr>
            <a:spLocks noGrp="1" noChangeArrowheads="1"/>
          </p:cNvSpPr>
          <p:nvPr>
            <p:ph type="title"/>
          </p:nvPr>
        </p:nvSpPr>
        <p:spPr>
          <a:xfrm>
            <a:off x="457200" y="0"/>
            <a:ext cx="8686800" cy="609600"/>
          </a:xfrm>
        </p:spPr>
        <p:txBody>
          <a:bodyPr/>
          <a:lstStyle/>
          <a:p>
            <a:pPr algn="r" eaLnBrk="1" hangingPunct="1"/>
            <a:r>
              <a:rPr lang="en-US" sz="3600" dirty="0" smtClean="0"/>
              <a:t>7- Deletion…</a:t>
            </a:r>
          </a:p>
        </p:txBody>
      </p:sp>
      <p:sp>
        <p:nvSpPr>
          <p:cNvPr id="23556" name="Text Box 3"/>
          <p:cNvSpPr txBox="1">
            <a:spLocks noChangeArrowheads="1"/>
          </p:cNvSpPr>
          <p:nvPr/>
        </p:nvSpPr>
        <p:spPr bwMode="auto">
          <a:xfrm>
            <a:off x="1438615" y="5384800"/>
            <a:ext cx="6931706" cy="707886"/>
          </a:xfrm>
          <a:prstGeom prst="rect">
            <a:avLst/>
          </a:prstGeom>
          <a:noFill/>
          <a:ln w="9525">
            <a:noFill/>
            <a:miter lim="800000"/>
            <a:headEnd/>
            <a:tailEnd/>
          </a:ln>
        </p:spPr>
        <p:txBody>
          <a:bodyPr wrap="none">
            <a:spAutoFit/>
          </a:bodyPr>
          <a:lstStyle/>
          <a:p>
            <a:pPr algn="ctr">
              <a:tabLst>
                <a:tab pos="1541463" algn="l"/>
              </a:tabLst>
            </a:pPr>
            <a:r>
              <a:rPr lang="en-US" sz="2000" b="1" dirty="0" smtClean="0"/>
              <a:t>Linear </a:t>
            </a:r>
            <a:r>
              <a:rPr lang="en-US" sz="2000" b="1" dirty="0"/>
              <a:t>search in the situation </a:t>
            </a:r>
            <a:endParaRPr lang="en-US" sz="2000" b="1" dirty="0" smtClean="0"/>
          </a:p>
          <a:p>
            <a:pPr algn="ctr">
              <a:tabLst>
                <a:tab pos="1541463" algn="l"/>
              </a:tabLst>
            </a:pPr>
            <a:r>
              <a:rPr lang="en-US" sz="2000" b="1" dirty="0" smtClean="0"/>
              <a:t>where </a:t>
            </a:r>
            <a:r>
              <a:rPr lang="en-US" sz="2000" b="1" dirty="0"/>
              <a:t>both </a:t>
            </a:r>
            <a:r>
              <a:rPr lang="en-US" sz="2000" b="1" dirty="0" smtClean="0"/>
              <a:t>insertion and </a:t>
            </a:r>
            <a:r>
              <a:rPr lang="en-US" sz="2000" b="1" dirty="0"/>
              <a:t>deletion of keys are permitted</a:t>
            </a:r>
          </a:p>
        </p:txBody>
      </p:sp>
      <p:pic>
        <p:nvPicPr>
          <p:cNvPr id="23557" name="Picture 4"/>
          <p:cNvPicPr>
            <a:picLocks noChangeAspect="1" noChangeArrowheads="1"/>
          </p:cNvPicPr>
          <p:nvPr/>
        </p:nvPicPr>
        <p:blipFill>
          <a:blip r:embed="rId2" cstate="print"/>
          <a:srcRect/>
          <a:stretch>
            <a:fillRect/>
          </a:stretch>
        </p:blipFill>
        <p:spPr bwMode="auto">
          <a:xfrm>
            <a:off x="912813" y="1614488"/>
            <a:ext cx="7316787" cy="3629025"/>
          </a:xfrm>
          <a:prstGeom prst="rect">
            <a:avLst/>
          </a:prstGeom>
          <a:noFill/>
          <a:ln w="9525">
            <a:noFill/>
            <a:miter lim="800000"/>
            <a:headEnd/>
            <a:tailEnd/>
          </a:ln>
        </p:spPr>
      </p:pic>
      <p:sp>
        <p:nvSpPr>
          <p:cNvPr id="23558" name="TextBox 5"/>
          <p:cNvSpPr txBox="1">
            <a:spLocks noChangeArrowheads="1"/>
          </p:cNvSpPr>
          <p:nvPr/>
        </p:nvSpPr>
        <p:spPr bwMode="auto">
          <a:xfrm>
            <a:off x="685800" y="990600"/>
            <a:ext cx="1752600" cy="369888"/>
          </a:xfrm>
          <a:prstGeom prst="rect">
            <a:avLst/>
          </a:prstGeom>
          <a:noFill/>
          <a:ln w="9525">
            <a:noFill/>
            <a:miter lim="800000"/>
            <a:headEnd/>
            <a:tailEnd/>
          </a:ln>
        </p:spPr>
        <p:txBody>
          <a:bodyPr>
            <a:spAutoFit/>
          </a:bodyPr>
          <a:lstStyle/>
          <a:p>
            <a:r>
              <a:rPr lang="en-US" dirty="0"/>
              <a:t>H’(k) = H(k) + </a:t>
            </a:r>
            <a:r>
              <a:rPr lang="en-US" dirty="0" err="1"/>
              <a:t>i</a:t>
            </a:r>
            <a:r>
              <a:rPr lang="en-US" dirty="0"/>
              <a:t> </a:t>
            </a:r>
          </a:p>
        </p:txBody>
      </p:sp>
      <p:cxnSp>
        <p:nvCxnSpPr>
          <p:cNvPr id="8" name="Straight Arrow Connector 7"/>
          <p:cNvCxnSpPr/>
          <p:nvPr/>
        </p:nvCxnSpPr>
        <p:spPr>
          <a:xfrm rot="5400000">
            <a:off x="2781301" y="2552700"/>
            <a:ext cx="1143000" cy="31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11" idx="3"/>
          </p:cNvCxnSpPr>
          <p:nvPr/>
        </p:nvCxnSpPr>
        <p:spPr>
          <a:xfrm flipV="1">
            <a:off x="1444164" y="3352800"/>
            <a:ext cx="1984836" cy="210133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561" name="TextBox 10"/>
          <p:cNvSpPr txBox="1">
            <a:spLocks noChangeArrowheads="1"/>
          </p:cNvSpPr>
          <p:nvPr/>
        </p:nvSpPr>
        <p:spPr bwMode="auto">
          <a:xfrm>
            <a:off x="6858000" y="1219200"/>
            <a:ext cx="1905000" cy="369888"/>
          </a:xfrm>
          <a:prstGeom prst="rect">
            <a:avLst/>
          </a:prstGeom>
          <a:noFill/>
          <a:ln w="9525">
            <a:noFill/>
            <a:miter lim="800000"/>
            <a:headEnd/>
            <a:tailEnd/>
          </a:ln>
        </p:spPr>
        <p:txBody>
          <a:bodyPr>
            <a:spAutoFit/>
          </a:bodyPr>
          <a:lstStyle/>
          <a:p>
            <a:r>
              <a:rPr lang="en-US" dirty="0">
                <a:solidFill>
                  <a:srgbClr val="FF0000"/>
                </a:solidFill>
              </a:rPr>
              <a:t>Update locations</a:t>
            </a:r>
          </a:p>
        </p:txBody>
      </p:sp>
      <p:sp>
        <p:nvSpPr>
          <p:cNvPr id="11" name="Rectangle 10"/>
          <p:cNvSpPr/>
          <p:nvPr/>
        </p:nvSpPr>
        <p:spPr>
          <a:xfrm>
            <a:off x="152400" y="5269468"/>
            <a:ext cx="1291764" cy="369332"/>
          </a:xfrm>
          <a:prstGeom prst="rect">
            <a:avLst/>
          </a:prstGeom>
        </p:spPr>
        <p:txBody>
          <a:bodyPr wrap="none">
            <a:spAutoFit/>
          </a:bodyPr>
          <a:lstStyle/>
          <a:p>
            <a:r>
              <a:rPr lang="en-US" b="1" dirty="0" smtClean="0"/>
              <a:t>Delete A4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r>
              <a:rPr lang="en-US" smtClean="0"/>
              <a:t> </a:t>
            </a:r>
            <a:fld id="{3955DF78-50FF-442E-AC57-BCE2A54192F1}" type="slidenum">
              <a:rPr lang="en-US" smtClean="0"/>
              <a:pPr/>
              <a:t>33</a:t>
            </a:fld>
            <a:endParaRPr lang="en-US" smtClean="0"/>
          </a:p>
        </p:txBody>
      </p:sp>
      <p:sp>
        <p:nvSpPr>
          <p:cNvPr id="24579" name="Rectangle 2"/>
          <p:cNvSpPr>
            <a:spLocks noGrp="1" noChangeArrowheads="1"/>
          </p:cNvSpPr>
          <p:nvPr>
            <p:ph type="title"/>
          </p:nvPr>
        </p:nvSpPr>
        <p:spPr>
          <a:xfrm>
            <a:off x="914400" y="0"/>
            <a:ext cx="8229600" cy="609600"/>
          </a:xfrm>
        </p:spPr>
        <p:txBody>
          <a:bodyPr/>
          <a:lstStyle/>
          <a:p>
            <a:pPr algn="r" eaLnBrk="1" hangingPunct="1"/>
            <a:r>
              <a:rPr lang="en-US" sz="3600" dirty="0" smtClean="0"/>
              <a:t>8- Perfect Hash Functions</a:t>
            </a:r>
            <a:endParaRPr lang="en-US" sz="3600" dirty="0" smtClean="0">
              <a:solidFill>
                <a:srgbClr val="FF0000"/>
              </a:solidFill>
            </a:endParaRPr>
          </a:p>
        </p:txBody>
      </p:sp>
      <p:sp>
        <p:nvSpPr>
          <p:cNvPr id="38" name="Rectangle 3"/>
          <p:cNvSpPr txBox="1">
            <a:spLocks noChangeArrowheads="1"/>
          </p:cNvSpPr>
          <p:nvPr/>
        </p:nvSpPr>
        <p:spPr bwMode="auto">
          <a:xfrm>
            <a:off x="457200" y="1371600"/>
            <a:ext cx="82296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a:spcBef>
                <a:spcPct val="20000"/>
              </a:spcBef>
              <a:buFontTx/>
              <a:buChar char="•"/>
            </a:pPr>
            <a:r>
              <a:rPr kumimoji="0" lang="en-US" sz="2400" b="0" i="0" u="none" strike="noStrike" kern="0" cap="none" spc="0" normalizeH="0" baseline="0" noProof="0" dirty="0" smtClean="0">
                <a:ln>
                  <a:noFill/>
                </a:ln>
                <a:solidFill>
                  <a:srgbClr val="0000CC"/>
                </a:solidFill>
                <a:effectLst/>
                <a:uLnTx/>
                <a:uFillTx/>
                <a:latin typeface="+mn-lt"/>
                <a:ea typeface="+mn-ea"/>
                <a:cs typeface="+mn-cs"/>
              </a:rPr>
              <a:t>A hash function is called as perfect when it </a:t>
            </a:r>
            <a:r>
              <a:rPr lang="en-US" sz="2400" kern="0" dirty="0" smtClean="0">
                <a:solidFill>
                  <a:srgbClr val="0000CC"/>
                </a:solidFill>
              </a:rPr>
              <a:t>transforms different keys into different numbers</a:t>
            </a:r>
            <a:r>
              <a:rPr lang="en-US" sz="2400" b="1" kern="0" dirty="0" smtClean="0">
                <a:solidFill>
                  <a:srgbClr val="0000CC"/>
                </a:solidFill>
                <a:sym typeface="Wingdings" pitchFamily="2" charset="2"/>
              </a:rPr>
              <a:t> A subset contains ONE element only  Ideal case.</a:t>
            </a:r>
            <a:endParaRPr lang="en-US" sz="2400" b="1" kern="0" dirty="0" smtClean="0">
              <a:solidFill>
                <a:srgbClr val="0000CC"/>
              </a:solidFill>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n-US" sz="2400" b="1" i="0" u="sng" strike="noStrike" kern="0" cap="none" spc="0" normalizeH="0" baseline="0" noProof="0" dirty="0" smtClean="0">
                <a:ln>
                  <a:noFill/>
                </a:ln>
                <a:solidFill>
                  <a:schemeClr val="tx1"/>
                </a:solidFill>
                <a:effectLst/>
                <a:uLnTx/>
                <a:uFillTx/>
                <a:latin typeface="+mn-lt"/>
                <a:ea typeface="+mn-ea"/>
                <a:cs typeface="+mn-cs"/>
              </a:rPr>
              <a:t>Expectation</a:t>
            </a:r>
            <a:r>
              <a:rPr kumimoji="0" lang="en-US" sz="2400" b="0" i="0" u="none" strike="noStrike" kern="0" cap="none" spc="0" normalizeH="0" baseline="0" noProof="0" dirty="0" smtClean="0">
                <a:ln>
                  <a:noFill/>
                </a:ln>
                <a:solidFill>
                  <a:schemeClr val="tx1"/>
                </a:solidFill>
                <a:effectLst/>
                <a:uLnTx/>
                <a:uFillTx/>
                <a:latin typeface="+mn-lt"/>
                <a:ea typeface="+mn-ea"/>
                <a:cs typeface="+mn-cs"/>
              </a:rPr>
              <a:t>:</a:t>
            </a:r>
          </a:p>
          <a:p>
            <a:pPr marL="800100" lvl="1" indent="-342900">
              <a:spcBef>
                <a:spcPct val="20000"/>
              </a:spcBef>
              <a:buFontTx/>
              <a:buChar cha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If a function requires only as many cells in the table as the number of data so that </a:t>
            </a:r>
            <a:r>
              <a:rPr kumimoji="0" lang="en-US" sz="2400" b="0" i="0" u="sng" strike="noStrike" kern="0" cap="none" spc="0" normalizeH="0" baseline="0" noProof="0" dirty="0" smtClean="0">
                <a:ln>
                  <a:noFill/>
                </a:ln>
                <a:solidFill>
                  <a:schemeClr val="tx1"/>
                </a:solidFill>
                <a:effectLst/>
                <a:uLnTx/>
                <a:uFillTx/>
                <a:latin typeface="+mn-lt"/>
                <a:ea typeface="+mn-ea"/>
                <a:cs typeface="+mn-cs"/>
              </a:rPr>
              <a:t>no empty cell remains after hashing is completed</a:t>
            </a:r>
            <a:r>
              <a:rPr kumimoji="0" lang="en-US" sz="2400" b="0" i="0" u="none" strike="noStrike" kern="0" cap="none" spc="0" normalizeH="0" baseline="0" noProof="0" dirty="0" smtClean="0">
                <a:ln>
                  <a:noFill/>
                </a:ln>
                <a:solidFill>
                  <a:schemeClr val="tx1"/>
                </a:solidFill>
                <a:effectLst/>
                <a:uLnTx/>
                <a:uFillTx/>
                <a:latin typeface="+mn-lt"/>
                <a:ea typeface="+mn-ea"/>
                <a:cs typeface="+mn-cs"/>
              </a:rPr>
              <a:t>, it is called a </a:t>
            </a:r>
            <a:r>
              <a:rPr kumimoji="0" lang="en-US" sz="2400" b="1" i="0" u="none" strike="noStrike" kern="0" cap="none" spc="0" normalizeH="0" baseline="0" noProof="0" dirty="0" smtClean="0">
                <a:ln>
                  <a:noFill/>
                </a:ln>
                <a:solidFill>
                  <a:schemeClr val="tx1"/>
                </a:solidFill>
                <a:effectLst/>
                <a:uLnTx/>
                <a:uFillTx/>
                <a:latin typeface="+mn-lt"/>
                <a:ea typeface="+mn-ea"/>
                <a:cs typeface="+mn-cs"/>
              </a:rPr>
              <a:t>minimal perfect hash function </a:t>
            </a:r>
            <a:r>
              <a:rPr kumimoji="0" lang="en-US" sz="24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a:t>
            </a:r>
            <a:r>
              <a:rPr lang="en-US" sz="2400" b="1" kern="0" dirty="0" err="1" smtClean="0">
                <a:latin typeface="+mn-lt"/>
                <a:sym typeface="Wingdings" pitchFamily="2" charset="2"/>
              </a:rPr>
              <a:t>hàm</a:t>
            </a:r>
            <a:r>
              <a:rPr lang="en-US" sz="2400" b="1" kern="0" dirty="0" smtClean="0">
                <a:latin typeface="+mn-lt"/>
                <a:sym typeface="Wingdings" pitchFamily="2" charset="2"/>
              </a:rPr>
              <a:t> </a:t>
            </a:r>
            <a:r>
              <a:rPr lang="en-US" sz="2400" b="1" kern="0" dirty="0" err="1" smtClean="0">
                <a:latin typeface="+mn-lt"/>
                <a:sym typeface="Wingdings" pitchFamily="2" charset="2"/>
              </a:rPr>
              <a:t>băm</a:t>
            </a:r>
            <a:r>
              <a:rPr lang="en-US" sz="2400" b="1" kern="0" dirty="0" smtClean="0">
                <a:latin typeface="+mn-lt"/>
                <a:sym typeface="Wingdings" pitchFamily="2" charset="2"/>
              </a:rPr>
              <a:t> </a:t>
            </a:r>
            <a:r>
              <a:rPr lang="en-US" sz="2400" b="1" kern="0" dirty="0" err="1" smtClean="0">
                <a:latin typeface="+mn-lt"/>
                <a:sym typeface="Wingdings" pitchFamily="2" charset="2"/>
              </a:rPr>
              <a:t>hoàn</a:t>
            </a:r>
            <a:r>
              <a:rPr lang="en-US" sz="2400" b="1" kern="0" dirty="0" smtClean="0">
                <a:latin typeface="+mn-lt"/>
                <a:sym typeface="Wingdings" pitchFamily="2" charset="2"/>
              </a:rPr>
              <a:t> </a:t>
            </a:r>
            <a:r>
              <a:rPr lang="en-US" sz="2400" b="1" kern="0" dirty="0" err="1" smtClean="0">
                <a:latin typeface="+mn-lt"/>
                <a:sym typeface="Wingdings" pitchFamily="2" charset="2"/>
              </a:rPr>
              <a:t>hảo</a:t>
            </a:r>
            <a:r>
              <a:rPr lang="en-US" sz="2400" b="1" kern="0" dirty="0" smtClean="0">
                <a:latin typeface="+mn-lt"/>
                <a:sym typeface="Wingdings" pitchFamily="2" charset="2"/>
              </a:rPr>
              <a:t> </a:t>
            </a:r>
            <a:r>
              <a:rPr lang="en-US" sz="2400" b="1" kern="0" dirty="0" err="1" smtClean="0">
                <a:latin typeface="+mn-lt"/>
                <a:sym typeface="Wingdings" pitchFamily="2" charset="2"/>
              </a:rPr>
              <a:t>tối</a:t>
            </a:r>
            <a:r>
              <a:rPr lang="en-US" sz="2400" b="1" kern="0" dirty="0" smtClean="0">
                <a:latin typeface="+mn-lt"/>
                <a:sym typeface="Wingdings" pitchFamily="2" charset="2"/>
              </a:rPr>
              <a:t> </a:t>
            </a:r>
            <a:r>
              <a:rPr lang="en-US" sz="2400" b="1" kern="0" dirty="0" err="1" smtClean="0">
                <a:latin typeface="+mn-lt"/>
                <a:sym typeface="Wingdings" pitchFamily="2" charset="2"/>
              </a:rPr>
              <a:t>tiểu</a:t>
            </a:r>
            <a:r>
              <a:rPr lang="en-US" sz="2400" b="1" kern="0" dirty="0" smtClean="0">
                <a:latin typeface="+mn-lt"/>
                <a:sym typeface="Wingdings" pitchFamily="2" charset="2"/>
              </a:rPr>
              <a:t>  </a:t>
            </a:r>
            <a:r>
              <a:rPr lang="en-US" sz="2400" b="1" kern="0" dirty="0" err="1" smtClean="0">
                <a:latin typeface="+mn-lt"/>
                <a:sym typeface="Wingdings" pitchFamily="2" charset="2"/>
              </a:rPr>
              <a:t>Ít</a:t>
            </a:r>
            <a:r>
              <a:rPr lang="en-US" sz="2400" b="1" kern="0" dirty="0" smtClean="0">
                <a:latin typeface="+mn-lt"/>
                <a:sym typeface="Wingdings" pitchFamily="2" charset="2"/>
              </a:rPr>
              <a:t> </a:t>
            </a:r>
            <a:r>
              <a:rPr lang="en-US" sz="2400" b="1" kern="0" dirty="0" err="1" smtClean="0">
                <a:latin typeface="+mn-lt"/>
                <a:sym typeface="Wingdings" pitchFamily="2" charset="2"/>
              </a:rPr>
              <a:t>xung</a:t>
            </a:r>
            <a:r>
              <a:rPr lang="en-US" sz="2400" b="1" kern="0" dirty="0" smtClean="0">
                <a:latin typeface="+mn-lt"/>
                <a:sym typeface="Wingdings" pitchFamily="2" charset="2"/>
              </a:rPr>
              <a:t> </a:t>
            </a:r>
            <a:r>
              <a:rPr lang="en-US" sz="2400" b="1" kern="0" dirty="0" err="1" smtClean="0">
                <a:latin typeface="+mn-lt"/>
                <a:sym typeface="Wingdings" pitchFamily="2" charset="2"/>
              </a:rPr>
              <a:t>đột</a:t>
            </a:r>
            <a:r>
              <a:rPr lang="en-US" sz="2400" b="1" kern="0" dirty="0" smtClean="0">
                <a:latin typeface="+mn-lt"/>
                <a:sym typeface="Wingdings" pitchFamily="2" charset="2"/>
              </a:rPr>
              <a:t> </a:t>
            </a:r>
            <a:r>
              <a:rPr lang="en-US" sz="2400" b="1" kern="0" smtClean="0">
                <a:latin typeface="+mn-lt"/>
                <a:sym typeface="Wingdings" pitchFamily="2" charset="2"/>
              </a:rPr>
              <a:t>nhất</a:t>
            </a:r>
            <a:endParaRPr kumimoji="0" lang="en-US" sz="24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a:p>
            <a:pPr marL="800100" lvl="1" indent="-342900">
              <a:spcBef>
                <a:spcPct val="20000"/>
              </a:spcBef>
              <a:buFontTx/>
              <a:buChar char="•"/>
            </a:pPr>
            <a:r>
              <a:rPr lang="en-US" sz="2400" b="1" kern="0" dirty="0" smtClean="0">
                <a:latin typeface="+mn-lt"/>
                <a:sym typeface="Wingdings" pitchFamily="2" charset="2"/>
              </a:rPr>
              <a:t>Methods: (Read by yourself)</a:t>
            </a:r>
          </a:p>
          <a:p>
            <a:pPr marL="1257300" lvl="2" indent="-342900">
              <a:spcBef>
                <a:spcPct val="20000"/>
              </a:spcBef>
              <a:buFontTx/>
              <a:buChar char="•"/>
            </a:pPr>
            <a:r>
              <a:rPr kumimoji="0" lang="en-US" sz="2400"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Richard J. </a:t>
            </a:r>
            <a:r>
              <a:rPr kumimoji="0" lang="en-US" sz="2400" i="0" u="none" strike="noStrike" kern="0" cap="none" spc="0" normalizeH="0" baseline="0" noProof="0" dirty="0" err="1" smtClean="0">
                <a:ln>
                  <a:noFill/>
                </a:ln>
                <a:solidFill>
                  <a:schemeClr val="tx1"/>
                </a:solidFill>
                <a:effectLst/>
                <a:uLnTx/>
                <a:uFillTx/>
                <a:latin typeface="+mn-lt"/>
                <a:ea typeface="+mn-ea"/>
                <a:cs typeface="+mn-cs"/>
                <a:sym typeface="Wingdings" pitchFamily="2" charset="2"/>
              </a:rPr>
              <a:t>Cichelli’s</a:t>
            </a:r>
            <a:r>
              <a:rPr kumimoji="0" lang="en-US" sz="2400"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a:t>
            </a:r>
            <a:r>
              <a:rPr kumimoji="0" lang="en-US" sz="2400" i="0" u="none" strike="noStrike" kern="0" cap="none" spc="0" normalizeH="0" baseline="0" noProof="0" dirty="0" err="1" smtClean="0">
                <a:ln>
                  <a:noFill/>
                </a:ln>
                <a:solidFill>
                  <a:schemeClr val="tx1"/>
                </a:solidFill>
                <a:effectLst/>
                <a:uLnTx/>
                <a:uFillTx/>
                <a:latin typeface="+mn-lt"/>
                <a:ea typeface="+mn-ea"/>
                <a:cs typeface="+mn-cs"/>
                <a:sym typeface="Wingdings" pitchFamily="2" charset="2"/>
              </a:rPr>
              <a:t>methode</a:t>
            </a:r>
            <a:endParaRPr kumimoji="0" lang="en-US" sz="2400"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a:p>
            <a:pPr marL="1257300" lvl="2" indent="-342900">
              <a:spcBef>
                <a:spcPct val="20000"/>
              </a:spcBef>
              <a:buFontTx/>
              <a:buChar char="•"/>
            </a:pPr>
            <a:r>
              <a:rPr lang="en-US" sz="2400" kern="0" dirty="0" smtClean="0">
                <a:latin typeface="+mn-lt"/>
                <a:sym typeface="Wingdings" pitchFamily="2" charset="2"/>
              </a:rPr>
              <a:t>FHCD’s method</a:t>
            </a:r>
            <a:endParaRPr kumimoji="0" lang="en-US" sz="2400"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a:p>
            <a:pPr marL="1257300" lvl="2" indent="-342900">
              <a:spcBef>
                <a:spcPct val="20000"/>
              </a:spcBef>
              <a:buFontTx/>
              <a:buChar char="•"/>
            </a:pPr>
            <a:endParaRPr kumimoji="0" lang="en-US" sz="24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800" b="1"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r>
              <a:rPr lang="en-US" smtClean="0"/>
              <a:t> </a:t>
            </a:r>
            <a:fld id="{224D700A-B280-42B0-9BCD-6359639EF2C0}" type="slidenum">
              <a:rPr lang="en-US" smtClean="0"/>
              <a:pPr/>
              <a:t>34</a:t>
            </a:fld>
            <a:endParaRPr lang="en-US" smtClean="0"/>
          </a:p>
        </p:txBody>
      </p:sp>
      <p:sp>
        <p:nvSpPr>
          <p:cNvPr id="30723" name="Rectangle 2"/>
          <p:cNvSpPr>
            <a:spLocks noGrp="1" noChangeArrowheads="1"/>
          </p:cNvSpPr>
          <p:nvPr>
            <p:ph type="title"/>
          </p:nvPr>
        </p:nvSpPr>
        <p:spPr>
          <a:xfrm>
            <a:off x="609600" y="0"/>
            <a:ext cx="8534400" cy="609600"/>
          </a:xfrm>
        </p:spPr>
        <p:txBody>
          <a:bodyPr/>
          <a:lstStyle/>
          <a:p>
            <a:pPr algn="r" eaLnBrk="1" hangingPunct="1"/>
            <a:r>
              <a:rPr lang="en-US" sz="3600" dirty="0" smtClean="0"/>
              <a:t>9- External Hashing</a:t>
            </a:r>
            <a:endParaRPr lang="en-US" sz="3600" dirty="0" smtClean="0">
              <a:solidFill>
                <a:srgbClr val="FF0000"/>
              </a:solidFill>
            </a:endParaRPr>
          </a:p>
        </p:txBody>
      </p:sp>
      <p:sp>
        <p:nvSpPr>
          <p:cNvPr id="30724" name="Rectangle 3"/>
          <p:cNvSpPr>
            <a:spLocks noGrp="1" noChangeArrowheads="1"/>
          </p:cNvSpPr>
          <p:nvPr>
            <p:ph type="body" idx="1"/>
          </p:nvPr>
        </p:nvSpPr>
        <p:spPr>
          <a:xfrm>
            <a:off x="457200" y="1219200"/>
            <a:ext cx="8229600" cy="5029200"/>
          </a:xfrm>
        </p:spPr>
        <p:txBody>
          <a:bodyPr/>
          <a:lstStyle/>
          <a:p>
            <a:pPr eaLnBrk="1" hangingPunct="1"/>
            <a:r>
              <a:rPr lang="en-US" sz="2400" dirty="0" smtClean="0"/>
              <a:t>Hash Functions for Extendible Files </a:t>
            </a:r>
            <a:endParaRPr lang="en-US" sz="2400" b="1" dirty="0" smtClean="0"/>
          </a:p>
          <a:p>
            <a:pPr eaLnBrk="1" hangingPunct="1"/>
            <a:r>
              <a:rPr lang="en-US" sz="2400" b="1" dirty="0" smtClean="0"/>
              <a:t>File=table. </a:t>
            </a:r>
          </a:p>
          <a:p>
            <a:pPr eaLnBrk="1" hangingPunct="1"/>
            <a:r>
              <a:rPr lang="en-US" sz="2400" b="1" dirty="0" smtClean="0"/>
              <a:t>Expandable hashing</a:t>
            </a:r>
            <a:r>
              <a:rPr lang="en-US" sz="2400" dirty="0" smtClean="0"/>
              <a:t>, </a:t>
            </a:r>
            <a:r>
              <a:rPr lang="en-US" sz="2400" b="1" dirty="0" smtClean="0"/>
              <a:t>dynamic hashing</a:t>
            </a:r>
            <a:r>
              <a:rPr lang="en-US" sz="2400" dirty="0" smtClean="0"/>
              <a:t>, and </a:t>
            </a:r>
            <a:r>
              <a:rPr lang="en-US" sz="2400" b="1" dirty="0" smtClean="0"/>
              <a:t>extendible hashing</a:t>
            </a:r>
            <a:r>
              <a:rPr lang="en-US" sz="2400" b="1" i="1" dirty="0" smtClean="0"/>
              <a:t> </a:t>
            </a:r>
            <a:r>
              <a:rPr lang="en-US" sz="2400" b="1" dirty="0" smtClean="0"/>
              <a:t>methods</a:t>
            </a:r>
            <a:r>
              <a:rPr lang="en-US" sz="2400" dirty="0" smtClean="0"/>
              <a:t> distribute keys among buckets in a similar fashion</a:t>
            </a:r>
          </a:p>
          <a:p>
            <a:pPr eaLnBrk="1" hangingPunct="1"/>
            <a:r>
              <a:rPr lang="en-US" sz="2400" dirty="0" smtClean="0"/>
              <a:t>Data </a:t>
            </a:r>
            <a:r>
              <a:rPr lang="en-US" sz="2400" dirty="0" smtClean="0">
                <a:sym typeface="Wingdings" pitchFamily="2" charset="2"/>
              </a:rPr>
              <a:t> h(Data)  index  buckets[index]</a:t>
            </a:r>
            <a:endParaRPr lang="en-US" sz="2400" dirty="0" smtClean="0"/>
          </a:p>
          <a:p>
            <a:pPr eaLnBrk="1" hangingPunct="1"/>
            <a:r>
              <a:rPr lang="en-US" sz="2400" dirty="0" smtClean="0"/>
              <a:t>The main difference is the structure of the index (directory)</a:t>
            </a:r>
          </a:p>
          <a:p>
            <a:pPr eaLnBrk="1" hangingPunct="1"/>
            <a:r>
              <a:rPr lang="en-US" sz="2400" dirty="0" smtClean="0"/>
              <a:t>In expandable hashing and dynamic hashing, a binary tree is used as an index of buckets</a:t>
            </a:r>
          </a:p>
          <a:p>
            <a:pPr eaLnBrk="1" hangingPunct="1"/>
            <a:r>
              <a:rPr lang="en-US" sz="2400" dirty="0" smtClean="0"/>
              <a:t>In extendible hashing, a directory of records is kept in a table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smtClean="0"/>
              <a:t> </a:t>
            </a:r>
            <a:fld id="{A2A4E27F-4161-4098-A349-D6351FBD949C}" type="slidenum">
              <a:rPr lang="en-US" smtClean="0"/>
              <a:pPr/>
              <a:t>35</a:t>
            </a:fld>
            <a:endParaRPr lang="en-US" smtClean="0"/>
          </a:p>
        </p:txBody>
      </p:sp>
      <p:sp>
        <p:nvSpPr>
          <p:cNvPr id="31747" name="Rectangle 2"/>
          <p:cNvSpPr>
            <a:spLocks noGrp="1" noChangeArrowheads="1"/>
          </p:cNvSpPr>
          <p:nvPr>
            <p:ph type="title"/>
          </p:nvPr>
        </p:nvSpPr>
        <p:spPr>
          <a:xfrm>
            <a:off x="914400" y="0"/>
            <a:ext cx="8229600" cy="533400"/>
          </a:xfrm>
        </p:spPr>
        <p:txBody>
          <a:bodyPr/>
          <a:lstStyle/>
          <a:p>
            <a:pPr algn="r" eaLnBrk="1" hangingPunct="1"/>
            <a:r>
              <a:rPr lang="en-US" sz="3600" dirty="0" smtClean="0"/>
              <a:t>9- External Hashing …</a:t>
            </a:r>
          </a:p>
        </p:txBody>
      </p:sp>
      <p:sp>
        <p:nvSpPr>
          <p:cNvPr id="31748" name="Rectangle 3"/>
          <p:cNvSpPr>
            <a:spLocks noGrp="1" noChangeArrowheads="1"/>
          </p:cNvSpPr>
          <p:nvPr>
            <p:ph type="body" idx="1"/>
          </p:nvPr>
        </p:nvSpPr>
        <p:spPr>
          <a:xfrm>
            <a:off x="457200" y="1447800"/>
            <a:ext cx="8229600" cy="4678363"/>
          </a:xfrm>
        </p:spPr>
        <p:txBody>
          <a:bodyPr/>
          <a:lstStyle/>
          <a:p>
            <a:pPr eaLnBrk="1" hangingPunct="1"/>
            <a:r>
              <a:rPr lang="en-US" b="1" dirty="0" smtClean="0"/>
              <a:t>Extendible hashing</a:t>
            </a:r>
            <a:r>
              <a:rPr lang="en-US" dirty="0" smtClean="0"/>
              <a:t> accesses the data stored in buckets indirectly through an index that is dynamically adjusted to reflect changes in the file </a:t>
            </a:r>
          </a:p>
          <a:p>
            <a:pPr eaLnBrk="1" hangingPunct="1"/>
            <a:r>
              <a:rPr lang="en-US" dirty="0" smtClean="0"/>
              <a:t>Extendible hashing allows the file to expand without reorganizing it, </a:t>
            </a:r>
            <a:r>
              <a:rPr lang="en-US" dirty="0" smtClean="0">
                <a:solidFill>
                  <a:srgbClr val="FF0000"/>
                </a:solidFill>
              </a:rPr>
              <a:t>but requires storage space for an index</a:t>
            </a:r>
          </a:p>
          <a:p>
            <a:pPr eaLnBrk="1" hangingPunct="1"/>
            <a:r>
              <a:rPr lang="en-US" dirty="0" smtClean="0"/>
              <a:t>Values returned by such a hash function are called </a:t>
            </a:r>
            <a:r>
              <a:rPr lang="en-US" b="1" dirty="0" err="1" smtClean="0"/>
              <a:t>pseudokeys</a:t>
            </a:r>
            <a:endParaRPr lang="en-US"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p:spPr>
        <p:txBody>
          <a:bodyPr/>
          <a:lstStyle/>
          <a:p>
            <a:r>
              <a:rPr lang="en-US" smtClean="0"/>
              <a:t> </a:t>
            </a:r>
            <a:fld id="{A2A4E27F-4161-4098-A349-D6351FBD949C}" type="slidenum">
              <a:rPr lang="en-US" smtClean="0"/>
              <a:pPr/>
              <a:t>36</a:t>
            </a:fld>
            <a:endParaRPr lang="en-US" smtClean="0"/>
          </a:p>
        </p:txBody>
      </p:sp>
      <p:sp>
        <p:nvSpPr>
          <p:cNvPr id="31747" name="Rectangle 2"/>
          <p:cNvSpPr>
            <a:spLocks noGrp="1" noChangeArrowheads="1"/>
          </p:cNvSpPr>
          <p:nvPr>
            <p:ph type="title"/>
          </p:nvPr>
        </p:nvSpPr>
        <p:spPr>
          <a:xfrm>
            <a:off x="457200" y="0"/>
            <a:ext cx="8686800" cy="609600"/>
          </a:xfrm>
        </p:spPr>
        <p:txBody>
          <a:bodyPr/>
          <a:lstStyle/>
          <a:p>
            <a:pPr algn="r" eaLnBrk="1" hangingPunct="1"/>
            <a:r>
              <a:rPr lang="en-US" sz="3600" dirty="0" smtClean="0"/>
              <a:t>9- External Hashing…</a:t>
            </a:r>
          </a:p>
        </p:txBody>
      </p:sp>
      <p:sp>
        <p:nvSpPr>
          <p:cNvPr id="31748" name="Rectangle 3"/>
          <p:cNvSpPr>
            <a:spLocks noGrp="1" noChangeArrowheads="1"/>
          </p:cNvSpPr>
          <p:nvPr>
            <p:ph type="body" idx="1"/>
          </p:nvPr>
        </p:nvSpPr>
        <p:spPr>
          <a:xfrm>
            <a:off x="533400" y="1143000"/>
            <a:ext cx="8229600" cy="4800600"/>
          </a:xfrm>
        </p:spPr>
        <p:txBody>
          <a:bodyPr/>
          <a:lstStyle/>
          <a:p>
            <a:pPr eaLnBrk="1" hangingPunct="1"/>
            <a:r>
              <a:rPr lang="en-US" sz="2000" dirty="0" smtClean="0"/>
              <a:t>It is commonly used in database files, </a:t>
            </a:r>
            <a:r>
              <a:rPr lang="en-US" sz="2000" b="1" dirty="0" smtClean="0"/>
              <a:t>file = hash table</a:t>
            </a:r>
          </a:p>
          <a:p>
            <a:pPr eaLnBrk="1" hangingPunct="1"/>
            <a:r>
              <a:rPr lang="en-US" sz="2000" dirty="0" smtClean="0"/>
              <a:t>Record = &lt;key, value&gt;</a:t>
            </a:r>
          </a:p>
          <a:p>
            <a:pPr eaLnBrk="1" hangingPunct="1"/>
            <a:r>
              <a:rPr lang="en-US" sz="2000" dirty="0" smtClean="0"/>
              <a:t>A bucket contains some records, a bucket has a unique index and new buckets can be created.</a:t>
            </a:r>
          </a:p>
          <a:p>
            <a:pPr eaLnBrk="1" hangingPunct="1"/>
            <a:r>
              <a:rPr lang="en-US" sz="2000" dirty="0" smtClean="0"/>
              <a:t>Bucket indexes are stored in an distinct area and it is called as directory</a:t>
            </a:r>
            <a:r>
              <a:rPr lang="en-US" sz="2000" dirty="0" smtClean="0">
                <a:sym typeface="Wingdings" pitchFamily="2" charset="2"/>
              </a:rPr>
              <a:t> file = {directory, bucket1, bucket 2, ……}</a:t>
            </a:r>
            <a:endParaRPr lang="en-US" sz="2000" dirty="0" smtClean="0"/>
          </a:p>
          <a:p>
            <a:pPr eaLnBrk="1" hangingPunct="1"/>
            <a:r>
              <a:rPr lang="en-US" sz="2000" dirty="0" smtClean="0"/>
              <a:t>Extendible hashing allows the file to expand without reorganizing it, </a:t>
            </a:r>
            <a:r>
              <a:rPr lang="en-US" sz="2000" dirty="0" smtClean="0">
                <a:solidFill>
                  <a:srgbClr val="FF0000"/>
                </a:solidFill>
              </a:rPr>
              <a:t>but requires storage space for an index</a:t>
            </a:r>
          </a:p>
          <a:p>
            <a:pPr eaLnBrk="1" hangingPunct="1"/>
            <a:r>
              <a:rPr lang="en-US" sz="2000" dirty="0" smtClean="0"/>
              <a:t>Multi-level / extendible hashing can be used</a:t>
            </a:r>
          </a:p>
          <a:p>
            <a:pPr eaLnBrk="1" hangingPunct="1"/>
            <a:r>
              <a:rPr lang="en-US" sz="2000" dirty="0" smtClean="0"/>
              <a:t>Values returned by such a hash function are called </a:t>
            </a:r>
            <a:r>
              <a:rPr lang="en-US" sz="2000" dirty="0" err="1" smtClean="0"/>
              <a:t>pseudokeys</a:t>
            </a:r>
            <a:endParaRPr lang="en-US" sz="2000" dirty="0" smtClean="0"/>
          </a:p>
          <a:p>
            <a:pPr eaLnBrk="1" hangingPunct="1"/>
            <a:r>
              <a:rPr lang="en-US" sz="2000" dirty="0" smtClean="0"/>
              <a:t>Data </a:t>
            </a:r>
            <a:r>
              <a:rPr lang="en-US" sz="2000" dirty="0" smtClean="0">
                <a:sym typeface="Wingdings" pitchFamily="2" charset="2"/>
              </a:rPr>
              <a:t> h(key)  index  access directory  file position of buckets[index]</a:t>
            </a:r>
          </a:p>
          <a:p>
            <a:pPr eaLnBrk="1" hangingPunct="1"/>
            <a:r>
              <a:rPr lang="en-US" sz="2000" dirty="0" smtClean="0">
                <a:sym typeface="Wingdings" pitchFamily="2" charset="2"/>
              </a:rPr>
              <a:t>Cluster =  4KB</a:t>
            </a:r>
            <a:endParaRPr lang="en-US" sz="2000" dirty="0" smtClean="0"/>
          </a:p>
          <a:p>
            <a:pPr eaLnBrk="1" hangingPunct="1"/>
            <a:endParaRPr lang="en-US" sz="2000" dirty="0" smtClean="0"/>
          </a:p>
        </p:txBody>
      </p:sp>
      <p:cxnSp>
        <p:nvCxnSpPr>
          <p:cNvPr id="8" name="Straight Connector 7"/>
          <p:cNvCxnSpPr/>
          <p:nvPr/>
        </p:nvCxnSpPr>
        <p:spPr>
          <a:xfrm>
            <a:off x="2057400" y="838200"/>
            <a:ext cx="1066800" cy="158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124200" y="836612"/>
            <a:ext cx="533400" cy="15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657600" y="838200"/>
            <a:ext cx="533400" cy="158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91000" y="838200"/>
            <a:ext cx="533400" cy="1588"/>
          </a:xfrm>
          <a:prstGeom prst="line">
            <a:avLst/>
          </a:prstGeom>
          <a:ln w="5715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24400" y="838200"/>
            <a:ext cx="533400" cy="1588"/>
          </a:xfrm>
          <a:prstGeom prst="line">
            <a:avLst/>
          </a:prstGeom>
          <a:ln w="57150">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1866900" y="1562100"/>
            <a:ext cx="1981200" cy="685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3009900" y="1638300"/>
            <a:ext cx="1981200" cy="6858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smtClean="0"/>
              <a:t> </a:t>
            </a:r>
            <a:fld id="{6B35D570-043E-4156-9F09-318A73093781}" type="slidenum">
              <a:rPr lang="en-US" smtClean="0"/>
              <a:pPr/>
              <a:t>37</a:t>
            </a:fld>
            <a:endParaRPr lang="en-US" smtClean="0"/>
          </a:p>
        </p:txBody>
      </p:sp>
      <p:sp>
        <p:nvSpPr>
          <p:cNvPr id="33795" name="Rectangle 2"/>
          <p:cNvSpPr>
            <a:spLocks noGrp="1" noChangeArrowheads="1"/>
          </p:cNvSpPr>
          <p:nvPr>
            <p:ph type="title"/>
          </p:nvPr>
        </p:nvSpPr>
        <p:spPr>
          <a:xfrm>
            <a:off x="457200" y="0"/>
            <a:ext cx="8686800" cy="609600"/>
          </a:xfrm>
        </p:spPr>
        <p:txBody>
          <a:bodyPr/>
          <a:lstStyle/>
          <a:p>
            <a:pPr algn="r" eaLnBrk="1" hangingPunct="1"/>
            <a:r>
              <a:rPr lang="en-US" sz="3600" dirty="0" smtClean="0"/>
              <a:t>9- External Hashing…</a:t>
            </a:r>
          </a:p>
        </p:txBody>
      </p:sp>
      <p:sp>
        <p:nvSpPr>
          <p:cNvPr id="33796" name="Rectangle 3"/>
          <p:cNvSpPr>
            <a:spLocks noGrp="1" noChangeArrowheads="1"/>
          </p:cNvSpPr>
          <p:nvPr>
            <p:ph type="body" idx="1"/>
          </p:nvPr>
        </p:nvSpPr>
        <p:spPr>
          <a:xfrm>
            <a:off x="457200" y="1447800"/>
            <a:ext cx="8229600" cy="4953000"/>
          </a:xfrm>
        </p:spPr>
        <p:txBody>
          <a:bodyPr/>
          <a:lstStyle/>
          <a:p>
            <a:pPr eaLnBrk="1" hangingPunct="1">
              <a:lnSpc>
                <a:spcPct val="95000"/>
              </a:lnSpc>
            </a:pPr>
            <a:r>
              <a:rPr lang="en-US" sz="2400" smtClean="0"/>
              <a:t>With this method, no index is necessary because new buckets generated by splitting existing buckets are always added in the same linear way, so there is no need to retain indexes</a:t>
            </a:r>
          </a:p>
          <a:p>
            <a:pPr eaLnBrk="1" hangingPunct="1">
              <a:lnSpc>
                <a:spcPct val="95000"/>
              </a:lnSpc>
            </a:pPr>
            <a:r>
              <a:rPr lang="en-US" sz="2400" smtClean="0"/>
              <a:t>A bucket is full when its </a:t>
            </a:r>
            <a:r>
              <a:rPr lang="en-US" sz="2400" smtClean="0">
                <a:solidFill>
                  <a:srgbClr val="0070C0"/>
                </a:solidFill>
              </a:rPr>
              <a:t>loading factor </a:t>
            </a:r>
            <a:r>
              <a:rPr lang="en-US" sz="2400" smtClean="0"/>
              <a:t>exceeds a certain level. This bucket will be splitted.</a:t>
            </a:r>
          </a:p>
          <a:p>
            <a:pPr eaLnBrk="1" hangingPunct="1">
              <a:lnSpc>
                <a:spcPct val="95000"/>
              </a:lnSpc>
            </a:pPr>
            <a:r>
              <a:rPr lang="en-US" sz="2400" smtClean="0"/>
              <a:t>A reference </a:t>
            </a:r>
            <a:r>
              <a:rPr lang="en-US" sz="2400" b="1" smtClean="0"/>
              <a:t>split</a:t>
            </a:r>
            <a:r>
              <a:rPr lang="en-US" sz="2400" i="1" smtClean="0"/>
              <a:t> </a:t>
            </a:r>
            <a:r>
              <a:rPr lang="en-US" sz="2400" smtClean="0"/>
              <a:t>indicates which bucket is to be split next</a:t>
            </a:r>
          </a:p>
          <a:p>
            <a:pPr eaLnBrk="1" hangingPunct="1">
              <a:lnSpc>
                <a:spcPct val="95000"/>
              </a:lnSpc>
            </a:pPr>
            <a:r>
              <a:rPr lang="en-US" sz="2400" b="1" smtClean="0"/>
              <a:t>After the bucket is divided, the keys in this bucket are distributed between this bucket and the newly created bucket, which is added to the end of the table</a:t>
            </a:r>
            <a:endParaRPr lang="en-US" sz="2400" smtClean="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smtClean="0"/>
              <a:t> </a:t>
            </a:r>
            <a:fld id="{56CE3816-EE2E-4BCC-AFE2-D6C8153FA6E0}" type="slidenum">
              <a:rPr lang="en-US" smtClean="0"/>
              <a:pPr/>
              <a:t>38</a:t>
            </a:fld>
            <a:endParaRPr lang="en-US" smtClean="0"/>
          </a:p>
        </p:txBody>
      </p:sp>
      <p:sp>
        <p:nvSpPr>
          <p:cNvPr id="36867" name="Rectangle 2"/>
          <p:cNvSpPr>
            <a:spLocks noGrp="1" noChangeArrowheads="1"/>
          </p:cNvSpPr>
          <p:nvPr>
            <p:ph type="title"/>
          </p:nvPr>
        </p:nvSpPr>
        <p:spPr>
          <a:xfrm>
            <a:off x="914400" y="0"/>
            <a:ext cx="8229600" cy="609600"/>
          </a:xfrm>
        </p:spPr>
        <p:txBody>
          <a:bodyPr/>
          <a:lstStyle/>
          <a:p>
            <a:pPr algn="r" eaLnBrk="1" hangingPunct="1"/>
            <a:r>
              <a:rPr lang="en-US" sz="3600" dirty="0" smtClean="0"/>
              <a:t>10- Hashing in the </a:t>
            </a:r>
            <a:r>
              <a:rPr lang="en-US" sz="3600" dirty="0" err="1" smtClean="0"/>
              <a:t>java.util</a:t>
            </a:r>
            <a:r>
              <a:rPr lang="en-US" sz="3600" dirty="0" smtClean="0"/>
              <a:t> Package</a:t>
            </a:r>
          </a:p>
        </p:txBody>
      </p:sp>
      <p:sp>
        <p:nvSpPr>
          <p:cNvPr id="36868" name="Rectangle 3"/>
          <p:cNvSpPr>
            <a:spLocks noGrp="1" noChangeArrowheads="1"/>
          </p:cNvSpPr>
          <p:nvPr>
            <p:ph type="body" idx="1"/>
          </p:nvPr>
        </p:nvSpPr>
        <p:spPr>
          <a:xfrm>
            <a:off x="457200" y="1676400"/>
            <a:ext cx="8229600" cy="4449763"/>
          </a:xfrm>
        </p:spPr>
        <p:txBody>
          <a:bodyPr/>
          <a:lstStyle/>
          <a:p>
            <a:pPr eaLnBrk="1" hangingPunct="1"/>
            <a:r>
              <a:rPr lang="en-US" dirty="0" smtClean="0">
                <a:latin typeface="Courier New" pitchFamily="49" charset="0"/>
              </a:rPr>
              <a:t>Main classes implement hashing technique</a:t>
            </a:r>
          </a:p>
          <a:p>
            <a:pPr marL="1028700" eaLnBrk="1" hangingPunct="1"/>
            <a:r>
              <a:rPr lang="en-US" dirty="0" smtClean="0">
                <a:latin typeface="Courier New" pitchFamily="49" charset="0"/>
              </a:rPr>
              <a:t>The </a:t>
            </a:r>
            <a:r>
              <a:rPr lang="en-US" dirty="0" err="1" smtClean="0">
                <a:latin typeface="Courier New" pitchFamily="49" charset="0"/>
              </a:rPr>
              <a:t>HashMap</a:t>
            </a:r>
            <a:r>
              <a:rPr lang="en-US" dirty="0" smtClean="0">
                <a:latin typeface="Courier New" pitchFamily="49" charset="0"/>
              </a:rPr>
              <a:t> class</a:t>
            </a:r>
          </a:p>
          <a:p>
            <a:pPr marL="1028700" eaLnBrk="1" hangingPunct="1"/>
            <a:r>
              <a:rPr lang="en-US" dirty="0" smtClean="0">
                <a:latin typeface="Courier New" pitchFamily="49" charset="0"/>
              </a:rPr>
              <a:t>The </a:t>
            </a:r>
            <a:r>
              <a:rPr lang="en-US" dirty="0" err="1" smtClean="0">
                <a:latin typeface="Courier New" pitchFamily="49" charset="0"/>
              </a:rPr>
              <a:t>HashSet</a:t>
            </a:r>
            <a:r>
              <a:rPr lang="en-US" dirty="0" smtClean="0">
                <a:latin typeface="Courier New" pitchFamily="49" charset="0"/>
              </a:rPr>
              <a:t> class</a:t>
            </a:r>
          </a:p>
          <a:p>
            <a:pPr marL="1028700" eaLnBrk="1" hangingPunct="1"/>
            <a:r>
              <a:rPr lang="en-US" dirty="0" smtClean="0">
                <a:latin typeface="Courier New" pitchFamily="49" charset="0"/>
              </a:rPr>
              <a:t>The </a:t>
            </a:r>
            <a:r>
              <a:rPr lang="en-US" dirty="0" err="1" smtClean="0">
                <a:latin typeface="Courier New" pitchFamily="49" charset="0"/>
              </a:rPr>
              <a:t>HashTable</a:t>
            </a:r>
            <a:r>
              <a:rPr lang="en-US" dirty="0" smtClean="0">
                <a:latin typeface="Courier New" pitchFamily="49" charset="0"/>
              </a:rPr>
              <a:t> class</a:t>
            </a:r>
          </a:p>
          <a:p>
            <a:pPr eaLnBrk="1" hangingPunct="1"/>
            <a:endParaRPr lang="en-US" dirty="0" smtClean="0">
              <a:latin typeface="Courier New" pitchFamily="49"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p:cNvSpPr>
            <a:spLocks noGrp="1"/>
          </p:cNvSpPr>
          <p:nvPr>
            <p:ph type="sldNum" sz="quarter" idx="10"/>
          </p:nvPr>
        </p:nvSpPr>
        <p:spPr>
          <a:noFill/>
        </p:spPr>
        <p:txBody>
          <a:bodyPr/>
          <a:lstStyle/>
          <a:p>
            <a:r>
              <a:rPr lang="en-US" smtClean="0"/>
              <a:t> </a:t>
            </a:r>
            <a:fld id="{56CE3816-EE2E-4BCC-AFE2-D6C8153FA6E0}" type="slidenum">
              <a:rPr lang="en-US" smtClean="0"/>
              <a:pPr/>
              <a:t>39</a:t>
            </a:fld>
            <a:endParaRPr lang="en-US" smtClean="0"/>
          </a:p>
        </p:txBody>
      </p:sp>
      <p:sp>
        <p:nvSpPr>
          <p:cNvPr id="36867" name="Rectangle 2"/>
          <p:cNvSpPr>
            <a:spLocks noGrp="1" noChangeArrowheads="1"/>
          </p:cNvSpPr>
          <p:nvPr>
            <p:ph type="title"/>
          </p:nvPr>
        </p:nvSpPr>
        <p:spPr>
          <a:xfrm>
            <a:off x="457200" y="0"/>
            <a:ext cx="8686800" cy="609600"/>
          </a:xfrm>
        </p:spPr>
        <p:txBody>
          <a:bodyPr/>
          <a:lstStyle/>
          <a:p>
            <a:pPr algn="r" eaLnBrk="1" hangingPunct="1"/>
            <a:r>
              <a:rPr lang="en-US" sz="3600" dirty="0" smtClean="0"/>
              <a:t>The </a:t>
            </a:r>
            <a:r>
              <a:rPr lang="en-US" sz="3600" dirty="0" err="1" smtClean="0"/>
              <a:t>java.util.HashMap</a:t>
            </a:r>
            <a:r>
              <a:rPr lang="en-US" sz="3600" dirty="0" smtClean="0"/>
              <a:t> class</a:t>
            </a:r>
          </a:p>
        </p:txBody>
      </p:sp>
      <p:sp>
        <p:nvSpPr>
          <p:cNvPr id="36868" name="Rectangle 3"/>
          <p:cNvSpPr>
            <a:spLocks noGrp="1" noChangeArrowheads="1"/>
          </p:cNvSpPr>
          <p:nvPr>
            <p:ph type="body" idx="1"/>
          </p:nvPr>
        </p:nvSpPr>
        <p:spPr>
          <a:xfrm>
            <a:off x="457200" y="1676400"/>
            <a:ext cx="8229600" cy="4449763"/>
          </a:xfrm>
        </p:spPr>
        <p:txBody>
          <a:bodyPr/>
          <a:lstStyle/>
          <a:p>
            <a:pPr eaLnBrk="1" hangingPunct="1"/>
            <a:r>
              <a:rPr lang="en-US" smtClean="0">
                <a:latin typeface="Courier New" pitchFamily="49" charset="0"/>
              </a:rPr>
              <a:t>HashMap</a:t>
            </a:r>
            <a:r>
              <a:rPr lang="en-US" smtClean="0"/>
              <a:t> is an implementation of the interface </a:t>
            </a:r>
            <a:r>
              <a:rPr lang="en-US" smtClean="0">
                <a:latin typeface="Courier New" pitchFamily="49" charset="0"/>
              </a:rPr>
              <a:t>Map</a:t>
            </a:r>
          </a:p>
          <a:p>
            <a:pPr eaLnBrk="1" hangingPunct="1"/>
            <a:r>
              <a:rPr lang="en-US" smtClean="0"/>
              <a:t>A map is a collection that holds pairs (key, value) or entries</a:t>
            </a:r>
            <a:endParaRPr lang="en-US" smtClean="0">
              <a:latin typeface="Courier New" pitchFamily="49" charset="0"/>
            </a:endParaRPr>
          </a:p>
          <a:p>
            <a:pPr eaLnBrk="1" hangingPunct="1"/>
            <a:r>
              <a:rPr lang="en-US" smtClean="0"/>
              <a:t>A </a:t>
            </a:r>
            <a:r>
              <a:rPr lang="en-US" b="1" smtClean="0"/>
              <a:t>hash map</a:t>
            </a:r>
            <a:r>
              <a:rPr lang="en-US" smtClean="0"/>
              <a:t> is a </a:t>
            </a:r>
            <a:r>
              <a:rPr lang="en-US" b="1" smtClean="0"/>
              <a:t>collection of singly linked lists </a:t>
            </a:r>
            <a:r>
              <a:rPr lang="en-US" smtClean="0"/>
              <a:t>(buckets); that is, chaining is used as a collision resolution technique</a:t>
            </a:r>
          </a:p>
          <a:p>
            <a:pPr eaLnBrk="1" hangingPunct="1"/>
            <a:r>
              <a:rPr lang="en-US" smtClean="0"/>
              <a:t>In a hash map, both null values and null keys are permitted</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Learning Outcomes</a:t>
            </a:r>
            <a:endParaRPr lang="en-US" sz="3600" dirty="0"/>
          </a:p>
        </p:txBody>
      </p:sp>
      <p:sp>
        <p:nvSpPr>
          <p:cNvPr id="3" name="Content Placeholder 2"/>
          <p:cNvSpPr>
            <a:spLocks noGrp="1"/>
          </p:cNvSpPr>
          <p:nvPr>
            <p:ph idx="1"/>
          </p:nvPr>
        </p:nvSpPr>
        <p:spPr>
          <a:xfrm>
            <a:off x="457200" y="1219200"/>
            <a:ext cx="8229600" cy="4572000"/>
          </a:xfrm>
        </p:spPr>
        <p:txBody>
          <a:bodyPr/>
          <a:lstStyle/>
          <a:p>
            <a:pPr>
              <a:buNone/>
            </a:pPr>
            <a:r>
              <a:rPr lang="en-US" sz="2400" b="1" dirty="0" smtClean="0">
                <a:solidFill>
                  <a:schemeClr val="tx1"/>
                </a:solidFill>
                <a:latin typeface="+mn-lt"/>
                <a:ea typeface="+mn-ea"/>
                <a:cs typeface="+mn-cs"/>
              </a:rPr>
              <a:t>LO7.1</a:t>
            </a:r>
            <a:r>
              <a:rPr lang="en-US" sz="2400" dirty="0" smtClean="0">
                <a:solidFill>
                  <a:schemeClr val="tx1"/>
                </a:solidFill>
                <a:latin typeface="+mn-lt"/>
                <a:ea typeface="+mn-ea"/>
                <a:cs typeface="+mn-cs"/>
              </a:rPr>
              <a:t>  Explain the concept of "hash". Define concepts hash function and hash table and their application. </a:t>
            </a:r>
          </a:p>
          <a:p>
            <a:pPr>
              <a:buNone/>
            </a:pPr>
            <a:r>
              <a:rPr lang="en-US" sz="2400" b="1" dirty="0" smtClean="0">
                <a:solidFill>
                  <a:schemeClr val="tx1"/>
                </a:solidFill>
                <a:latin typeface="+mn-lt"/>
                <a:ea typeface="+mn-ea"/>
                <a:cs typeface="+mn-cs"/>
              </a:rPr>
              <a:t>LO7.2</a:t>
            </a:r>
            <a:r>
              <a:rPr lang="en-US" sz="2400" dirty="0" smtClean="0">
                <a:solidFill>
                  <a:schemeClr val="tx1"/>
                </a:solidFill>
                <a:latin typeface="+mn-lt"/>
                <a:ea typeface="+mn-ea"/>
                <a:cs typeface="+mn-cs"/>
              </a:rPr>
              <a:t>  Demonstrate the types  of  hash functions: Division, Folding,...</a:t>
            </a:r>
          </a:p>
          <a:p>
            <a:pPr>
              <a:buNone/>
            </a:pPr>
            <a:r>
              <a:rPr lang="en-US" sz="2400" b="1" dirty="0" smtClean="0">
                <a:solidFill>
                  <a:schemeClr val="tx1"/>
                </a:solidFill>
                <a:latin typeface="+mn-lt"/>
                <a:ea typeface="+mn-ea"/>
                <a:cs typeface="+mn-cs"/>
              </a:rPr>
              <a:t>LO7.3</a:t>
            </a:r>
            <a:r>
              <a:rPr lang="en-US" sz="2400" dirty="0" smtClean="0">
                <a:solidFill>
                  <a:schemeClr val="tx1"/>
                </a:solidFill>
                <a:latin typeface="+mn-lt"/>
                <a:ea typeface="+mn-ea"/>
                <a:cs typeface="+mn-cs"/>
              </a:rPr>
              <a:t>  Explain the collision and collision-handling.</a:t>
            </a:r>
          </a:p>
          <a:p>
            <a:pPr>
              <a:buNone/>
            </a:pPr>
            <a:r>
              <a:rPr lang="en-US" sz="2400" b="1" dirty="0" smtClean="0">
                <a:solidFill>
                  <a:schemeClr val="tx1"/>
                </a:solidFill>
                <a:latin typeface="+mn-lt"/>
                <a:ea typeface="+mn-ea"/>
                <a:cs typeface="+mn-cs"/>
              </a:rPr>
              <a:t>LO7.4</a:t>
            </a:r>
            <a:r>
              <a:rPr lang="en-US" sz="2400" dirty="0" smtClean="0">
                <a:solidFill>
                  <a:schemeClr val="tx1"/>
                </a:solidFill>
                <a:latin typeface="+mn-lt"/>
                <a:ea typeface="+mn-ea"/>
                <a:cs typeface="+mn-cs"/>
              </a:rPr>
              <a:t>  Explain the open addressing method for collision-resolution: linear and quadratic probing.</a:t>
            </a:r>
          </a:p>
          <a:p>
            <a:pPr>
              <a:buNone/>
            </a:pPr>
            <a:r>
              <a:rPr lang="en-US" sz="2400" b="1" dirty="0" smtClean="0">
                <a:solidFill>
                  <a:schemeClr val="tx1"/>
                </a:solidFill>
                <a:latin typeface="+mn-lt"/>
                <a:ea typeface="+mn-ea"/>
                <a:cs typeface="+mn-cs"/>
              </a:rPr>
              <a:t>LO7.5</a:t>
            </a:r>
            <a:r>
              <a:rPr lang="en-US" sz="2400" dirty="0" smtClean="0">
                <a:solidFill>
                  <a:schemeClr val="tx1"/>
                </a:solidFill>
                <a:latin typeface="+mn-lt"/>
                <a:ea typeface="+mn-ea"/>
                <a:cs typeface="+mn-cs"/>
              </a:rPr>
              <a:t>  Explain the chaining method for collision-resolution: separate chaining and Coalesced chaining.</a:t>
            </a:r>
          </a:p>
          <a:p>
            <a:pPr>
              <a:buNone/>
            </a:pPr>
            <a:r>
              <a:rPr lang="en-US" sz="2400" b="1" dirty="0" smtClean="0">
                <a:solidFill>
                  <a:schemeClr val="tx1"/>
                </a:solidFill>
                <a:latin typeface="+mn-lt"/>
                <a:ea typeface="+mn-ea"/>
                <a:cs typeface="+mn-cs"/>
              </a:rPr>
              <a:t>LO7.6</a:t>
            </a:r>
            <a:r>
              <a:rPr lang="en-US" sz="2400" dirty="0" smtClean="0">
                <a:solidFill>
                  <a:schemeClr val="tx1"/>
                </a:solidFill>
                <a:latin typeface="+mn-lt"/>
                <a:ea typeface="+mn-ea"/>
                <a:cs typeface="+mn-cs"/>
              </a:rPr>
              <a:t>  Define perfect hash function and extendible hashing.</a:t>
            </a:r>
            <a:br>
              <a:rPr lang="en-US" sz="2400" dirty="0" smtClean="0">
                <a:solidFill>
                  <a:schemeClr val="tx1"/>
                </a:solidFill>
                <a:latin typeface="+mn-lt"/>
                <a:ea typeface="+mn-ea"/>
                <a:cs typeface="+mn-cs"/>
              </a:rPr>
            </a:b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p:spPr>
        <p:txBody>
          <a:bodyPr/>
          <a:lstStyle/>
          <a:p>
            <a:r>
              <a:rPr lang="en-US" smtClean="0"/>
              <a:t> </a:t>
            </a:r>
            <a:fld id="{FCB04CD4-1C8C-421C-B209-8520E3C8A9A9}" type="slidenum">
              <a:rPr lang="en-US" smtClean="0"/>
              <a:pPr/>
              <a:t>40</a:t>
            </a:fld>
            <a:endParaRPr lang="en-US" smtClean="0"/>
          </a:p>
        </p:txBody>
      </p:sp>
      <p:sp>
        <p:nvSpPr>
          <p:cNvPr id="37891" name="Rectangle 2"/>
          <p:cNvSpPr>
            <a:spLocks noGrp="1" noChangeArrowheads="1"/>
          </p:cNvSpPr>
          <p:nvPr>
            <p:ph type="title"/>
          </p:nvPr>
        </p:nvSpPr>
        <p:spPr>
          <a:xfrm>
            <a:off x="914400" y="0"/>
            <a:ext cx="8229600" cy="533400"/>
          </a:xfrm>
        </p:spPr>
        <p:txBody>
          <a:bodyPr/>
          <a:lstStyle/>
          <a:p>
            <a:pPr algn="r" eaLnBrk="1" hangingPunct="1"/>
            <a:r>
              <a:rPr lang="en-US" sz="3600" dirty="0" smtClean="0"/>
              <a:t>The </a:t>
            </a:r>
            <a:r>
              <a:rPr lang="en-US" sz="3600" dirty="0" err="1" smtClean="0"/>
              <a:t>java.util.HashMap</a:t>
            </a:r>
            <a:r>
              <a:rPr lang="en-US" sz="3600" dirty="0" smtClean="0"/>
              <a:t> class…</a:t>
            </a:r>
            <a:endParaRPr lang="en-US" sz="3600" dirty="0" smtClean="0">
              <a:latin typeface="Courier New" pitchFamily="49" charset="0"/>
            </a:endParaRPr>
          </a:p>
        </p:txBody>
      </p:sp>
      <p:sp>
        <p:nvSpPr>
          <p:cNvPr id="37892" name="Text Box 3"/>
          <p:cNvSpPr txBox="1">
            <a:spLocks noChangeArrowheads="1"/>
          </p:cNvSpPr>
          <p:nvPr/>
        </p:nvSpPr>
        <p:spPr bwMode="auto">
          <a:xfrm>
            <a:off x="1295400" y="6019800"/>
            <a:ext cx="6856364" cy="369332"/>
          </a:xfrm>
          <a:prstGeom prst="rect">
            <a:avLst/>
          </a:prstGeom>
          <a:noFill/>
          <a:ln w="9525">
            <a:noFill/>
            <a:miter lim="800000"/>
            <a:headEnd/>
            <a:tailEnd/>
          </a:ln>
        </p:spPr>
        <p:txBody>
          <a:bodyPr wrap="none">
            <a:spAutoFit/>
          </a:bodyPr>
          <a:lstStyle/>
          <a:p>
            <a:r>
              <a:rPr lang="en-US" b="1" smtClean="0"/>
              <a:t>Methods </a:t>
            </a:r>
            <a:r>
              <a:rPr lang="en-US" b="1"/>
              <a:t>in class </a:t>
            </a:r>
            <a:r>
              <a:rPr lang="en-US" b="1">
                <a:latin typeface="Courier New" pitchFamily="49" charset="0"/>
              </a:rPr>
              <a:t>HashMap</a:t>
            </a:r>
            <a:r>
              <a:rPr lang="en-US" b="1"/>
              <a:t> including three inherited methods</a:t>
            </a:r>
          </a:p>
        </p:txBody>
      </p:sp>
      <p:pic>
        <p:nvPicPr>
          <p:cNvPr id="37893" name="Picture 4"/>
          <p:cNvPicPr>
            <a:picLocks noChangeAspect="1" noChangeArrowheads="1"/>
          </p:cNvPicPr>
          <p:nvPr/>
        </p:nvPicPr>
        <p:blipFill>
          <a:blip r:embed="rId2" cstate="print"/>
          <a:srcRect/>
          <a:stretch>
            <a:fillRect/>
          </a:stretch>
        </p:blipFill>
        <p:spPr bwMode="auto">
          <a:xfrm>
            <a:off x="946150" y="1003654"/>
            <a:ext cx="7588250" cy="50161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p:spPr>
        <p:txBody>
          <a:bodyPr/>
          <a:lstStyle/>
          <a:p>
            <a:r>
              <a:rPr lang="en-US" smtClean="0"/>
              <a:t> </a:t>
            </a:r>
            <a:fld id="{085764E8-4882-4737-A29F-AB2EA89C893B}" type="slidenum">
              <a:rPr lang="en-US" smtClean="0"/>
              <a:pPr/>
              <a:t>41</a:t>
            </a:fld>
            <a:endParaRPr lang="en-US" smtClean="0"/>
          </a:p>
        </p:txBody>
      </p:sp>
      <p:sp>
        <p:nvSpPr>
          <p:cNvPr id="38915" name="Rectangle 2"/>
          <p:cNvSpPr>
            <a:spLocks noGrp="1" noChangeArrowheads="1"/>
          </p:cNvSpPr>
          <p:nvPr>
            <p:ph type="title"/>
          </p:nvPr>
        </p:nvSpPr>
        <p:spPr>
          <a:xfrm>
            <a:off x="457200" y="0"/>
            <a:ext cx="8686800" cy="609600"/>
          </a:xfrm>
        </p:spPr>
        <p:txBody>
          <a:bodyPr/>
          <a:lstStyle/>
          <a:p>
            <a:pPr algn="r" eaLnBrk="1" hangingPunct="1"/>
            <a:r>
              <a:rPr lang="en-US" sz="3600" dirty="0" smtClean="0"/>
              <a:t>The </a:t>
            </a:r>
            <a:r>
              <a:rPr lang="en-US" sz="3600" dirty="0" err="1" smtClean="0"/>
              <a:t>java.util.HashMap</a:t>
            </a:r>
            <a:r>
              <a:rPr lang="en-US" sz="3600" dirty="0" smtClean="0"/>
              <a:t> class…</a:t>
            </a:r>
          </a:p>
        </p:txBody>
      </p:sp>
      <p:sp>
        <p:nvSpPr>
          <p:cNvPr id="38916" name="Text Box 3"/>
          <p:cNvSpPr txBox="1">
            <a:spLocks noChangeArrowheads="1"/>
          </p:cNvSpPr>
          <p:nvPr/>
        </p:nvSpPr>
        <p:spPr bwMode="auto">
          <a:xfrm>
            <a:off x="1068436" y="6019800"/>
            <a:ext cx="6856364" cy="369332"/>
          </a:xfrm>
          <a:prstGeom prst="rect">
            <a:avLst/>
          </a:prstGeom>
          <a:noFill/>
          <a:ln w="9525">
            <a:noFill/>
            <a:miter lim="800000"/>
            <a:headEnd/>
            <a:tailEnd/>
          </a:ln>
        </p:spPr>
        <p:txBody>
          <a:bodyPr wrap="none">
            <a:spAutoFit/>
          </a:bodyPr>
          <a:lstStyle/>
          <a:p>
            <a:pPr>
              <a:tabLst>
                <a:tab pos="1423988" algn="l"/>
              </a:tabLst>
            </a:pPr>
            <a:r>
              <a:rPr lang="en-US" b="1" smtClean="0"/>
              <a:t>Methods </a:t>
            </a:r>
            <a:r>
              <a:rPr lang="en-US" b="1"/>
              <a:t>in class </a:t>
            </a:r>
            <a:r>
              <a:rPr lang="en-US" b="1">
                <a:latin typeface="Courier New" pitchFamily="49" charset="0"/>
              </a:rPr>
              <a:t>HashMap</a:t>
            </a:r>
            <a:r>
              <a:rPr lang="en-US" b="1"/>
              <a:t> including three inherited </a:t>
            </a:r>
            <a:r>
              <a:rPr lang="en-US" b="1" smtClean="0"/>
              <a:t>methods</a:t>
            </a:r>
            <a:endParaRPr lang="en-US" b="1"/>
          </a:p>
        </p:txBody>
      </p:sp>
      <p:pic>
        <p:nvPicPr>
          <p:cNvPr id="38917" name="Picture 4"/>
          <p:cNvPicPr>
            <a:picLocks noChangeAspect="1" noChangeArrowheads="1"/>
          </p:cNvPicPr>
          <p:nvPr/>
        </p:nvPicPr>
        <p:blipFill>
          <a:blip r:embed="rId2" cstate="print"/>
          <a:srcRect/>
          <a:stretch>
            <a:fillRect/>
          </a:stretch>
        </p:blipFill>
        <p:spPr bwMode="auto">
          <a:xfrm>
            <a:off x="527050" y="1079317"/>
            <a:ext cx="8235950" cy="489462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10"/>
          </p:nvPr>
        </p:nvSpPr>
        <p:spPr>
          <a:noFill/>
        </p:spPr>
        <p:txBody>
          <a:bodyPr/>
          <a:lstStyle/>
          <a:p>
            <a:r>
              <a:rPr lang="en-US" smtClean="0"/>
              <a:t> </a:t>
            </a:r>
            <a:fld id="{FE8E7288-9732-450F-AE29-68DE423A8E1D}" type="slidenum">
              <a:rPr lang="en-US" smtClean="0"/>
              <a:pPr/>
              <a:t>42</a:t>
            </a:fld>
            <a:endParaRPr lang="en-US" smtClean="0"/>
          </a:p>
        </p:txBody>
      </p:sp>
      <p:sp>
        <p:nvSpPr>
          <p:cNvPr id="39939" name="Rectangle 2"/>
          <p:cNvSpPr>
            <a:spLocks noGrp="1" noChangeArrowheads="1"/>
          </p:cNvSpPr>
          <p:nvPr>
            <p:ph type="title"/>
          </p:nvPr>
        </p:nvSpPr>
        <p:spPr>
          <a:xfrm>
            <a:off x="457200" y="0"/>
            <a:ext cx="8686800" cy="533400"/>
          </a:xfrm>
        </p:spPr>
        <p:txBody>
          <a:bodyPr/>
          <a:lstStyle/>
          <a:p>
            <a:pPr algn="r" eaLnBrk="1" hangingPunct="1"/>
            <a:r>
              <a:rPr lang="en-US" sz="3600" dirty="0" smtClean="0"/>
              <a:t>The </a:t>
            </a:r>
            <a:r>
              <a:rPr lang="en-US" sz="3600" dirty="0" err="1" smtClean="0"/>
              <a:t>java.util.HashMap</a:t>
            </a:r>
            <a:r>
              <a:rPr lang="en-US" sz="3600" dirty="0" smtClean="0"/>
              <a:t> class…</a:t>
            </a:r>
          </a:p>
        </p:txBody>
      </p:sp>
      <p:sp>
        <p:nvSpPr>
          <p:cNvPr id="39940" name="Text Box 3"/>
          <p:cNvSpPr txBox="1">
            <a:spLocks noChangeArrowheads="1"/>
          </p:cNvSpPr>
          <p:nvPr/>
        </p:nvSpPr>
        <p:spPr bwMode="auto">
          <a:xfrm>
            <a:off x="457200" y="5729288"/>
            <a:ext cx="8340725" cy="366712"/>
          </a:xfrm>
          <a:prstGeom prst="rect">
            <a:avLst/>
          </a:prstGeom>
          <a:noFill/>
          <a:ln w="9525">
            <a:noFill/>
            <a:miter lim="800000"/>
            <a:headEnd/>
            <a:tailEnd/>
          </a:ln>
        </p:spPr>
        <p:txBody>
          <a:bodyPr wrap="none">
            <a:spAutoFit/>
          </a:bodyPr>
          <a:lstStyle/>
          <a:p>
            <a:pPr>
              <a:tabLst>
                <a:tab pos="1423988" algn="l"/>
              </a:tabLst>
            </a:pPr>
            <a:r>
              <a:rPr lang="en-US" b="1"/>
              <a:t>Figure 10-17 Demonstrating the operation of the methods in class </a:t>
            </a:r>
            <a:r>
              <a:rPr lang="en-US" b="1">
                <a:latin typeface="Courier New" pitchFamily="49" charset="0"/>
              </a:rPr>
              <a:t>HashMap</a:t>
            </a:r>
          </a:p>
        </p:txBody>
      </p:sp>
      <p:pic>
        <p:nvPicPr>
          <p:cNvPr id="39941" name="Picture 4"/>
          <p:cNvPicPr>
            <a:picLocks noChangeAspect="1" noChangeArrowheads="1"/>
          </p:cNvPicPr>
          <p:nvPr/>
        </p:nvPicPr>
        <p:blipFill>
          <a:blip r:embed="rId2" cstate="print"/>
          <a:srcRect/>
          <a:stretch>
            <a:fillRect/>
          </a:stretch>
        </p:blipFill>
        <p:spPr bwMode="auto">
          <a:xfrm>
            <a:off x="3397250" y="1295400"/>
            <a:ext cx="5670550" cy="4308475"/>
          </a:xfrm>
          <a:prstGeom prst="rect">
            <a:avLst/>
          </a:prstGeom>
          <a:noFill/>
          <a:ln w="9525">
            <a:noFill/>
            <a:miter lim="800000"/>
            <a:headEnd/>
            <a:tailEnd/>
          </a:ln>
        </p:spPr>
      </p:pic>
      <p:sp>
        <p:nvSpPr>
          <p:cNvPr id="6" name="Rectangle 5"/>
          <p:cNvSpPr/>
          <p:nvPr/>
        </p:nvSpPr>
        <p:spPr>
          <a:xfrm>
            <a:off x="228600" y="1219200"/>
            <a:ext cx="3124200" cy="2209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600">
                <a:solidFill>
                  <a:schemeClr val="tx1"/>
                </a:solidFill>
              </a:rPr>
              <a:t>This example  (in textbook) demonstates how to use the </a:t>
            </a:r>
            <a:r>
              <a:rPr lang="en-US" sz="1600" b="1">
                <a:solidFill>
                  <a:schemeClr val="tx1"/>
                </a:solidFill>
              </a:rPr>
              <a:t>HashMap</a:t>
            </a:r>
            <a:r>
              <a:rPr lang="en-US" sz="1600">
                <a:solidFill>
                  <a:schemeClr val="tx1"/>
                </a:solidFill>
              </a:rPr>
              <a:t> class to manage a list of </a:t>
            </a:r>
            <a:r>
              <a:rPr lang="en-US" sz="1600" b="1">
                <a:solidFill>
                  <a:schemeClr val="tx1"/>
                </a:solidFill>
              </a:rPr>
              <a:t>person </a:t>
            </a:r>
          </a:p>
          <a:p>
            <a:pPr>
              <a:defRPr/>
            </a:pPr>
            <a:r>
              <a:rPr lang="en-US" sz="1600">
                <a:solidFill>
                  <a:schemeClr val="tx1"/>
                </a:solidFill>
              </a:rPr>
              <a:t>&lt; name, age,hashCode&gt; in which the </a:t>
            </a:r>
            <a:r>
              <a:rPr lang="en-US" sz="1600" b="1">
                <a:solidFill>
                  <a:schemeClr val="tx1"/>
                </a:solidFill>
              </a:rPr>
              <a:t>hasCode is the sum of charcter codes in the field name</a:t>
            </a:r>
            <a:r>
              <a:rPr lang="en-US" sz="1600">
                <a:solidFill>
                  <a:schemeClr val="tx1"/>
                </a:solidFill>
              </a:rPr>
              <a:t>. </a:t>
            </a:r>
          </a:p>
        </p:txBody>
      </p:sp>
      <p:sp>
        <p:nvSpPr>
          <p:cNvPr id="7" name="Rectangle 6">
            <a:hlinkClick r:id="rId3" action="ppaction://hlinksldjump"/>
          </p:cNvPr>
          <p:cNvSpPr/>
          <p:nvPr/>
        </p:nvSpPr>
        <p:spPr>
          <a:xfrm>
            <a:off x="533400" y="3886200"/>
            <a:ext cx="2362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solidFill>
                  <a:srgbClr val="FF0000"/>
                </a:solidFill>
              </a:rPr>
              <a:t>Click to go the HashSet class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smtClean="0"/>
              <a:t> </a:t>
            </a:r>
            <a:fld id="{E06021F8-E994-451E-8D5B-F18072DEBEE0}" type="slidenum">
              <a:rPr lang="en-US" smtClean="0"/>
              <a:pPr/>
              <a:t>43</a:t>
            </a:fld>
            <a:endParaRPr lang="en-US" smtClean="0"/>
          </a:p>
        </p:txBody>
      </p:sp>
      <p:sp>
        <p:nvSpPr>
          <p:cNvPr id="40963" name="Rectangle 2"/>
          <p:cNvSpPr>
            <a:spLocks noGrp="1" noChangeArrowheads="1"/>
          </p:cNvSpPr>
          <p:nvPr>
            <p:ph type="title"/>
          </p:nvPr>
        </p:nvSpPr>
        <p:spPr>
          <a:xfrm>
            <a:off x="457200" y="0"/>
            <a:ext cx="8686800" cy="609600"/>
          </a:xfrm>
        </p:spPr>
        <p:txBody>
          <a:bodyPr/>
          <a:lstStyle/>
          <a:p>
            <a:pPr algn="r" eaLnBrk="1" hangingPunct="1"/>
            <a:r>
              <a:rPr lang="en-US" sz="3600" dirty="0" smtClean="0"/>
              <a:t>The </a:t>
            </a:r>
            <a:r>
              <a:rPr lang="en-US" sz="3600" dirty="0" err="1" smtClean="0"/>
              <a:t>java.util.HashMap</a:t>
            </a:r>
            <a:r>
              <a:rPr lang="en-US" sz="3600" dirty="0" smtClean="0"/>
              <a:t> class…</a:t>
            </a:r>
          </a:p>
        </p:txBody>
      </p:sp>
      <p:sp>
        <p:nvSpPr>
          <p:cNvPr id="40964" name="Text Box 3"/>
          <p:cNvSpPr txBox="1">
            <a:spLocks noChangeArrowheads="1"/>
          </p:cNvSpPr>
          <p:nvPr/>
        </p:nvSpPr>
        <p:spPr bwMode="auto">
          <a:xfrm>
            <a:off x="1066800" y="6031468"/>
            <a:ext cx="7010400" cy="369332"/>
          </a:xfrm>
          <a:prstGeom prst="rect">
            <a:avLst/>
          </a:prstGeom>
          <a:noFill/>
          <a:ln w="9525">
            <a:noFill/>
            <a:miter lim="800000"/>
            <a:headEnd/>
            <a:tailEnd/>
          </a:ln>
        </p:spPr>
        <p:txBody>
          <a:bodyPr wrap="square">
            <a:spAutoFit/>
          </a:bodyPr>
          <a:lstStyle/>
          <a:p>
            <a:pPr>
              <a:tabLst>
                <a:tab pos="1423988" algn="l"/>
              </a:tabLst>
            </a:pPr>
            <a:r>
              <a:rPr lang="en-US" b="1" smtClean="0"/>
              <a:t>Demonstrating </a:t>
            </a:r>
            <a:r>
              <a:rPr lang="en-US" b="1"/>
              <a:t>the operation of the methods in class </a:t>
            </a:r>
            <a:r>
              <a:rPr lang="en-US" b="1" smtClean="0">
                <a:latin typeface="Courier New" pitchFamily="49" charset="0"/>
              </a:rPr>
              <a:t>HashMap</a:t>
            </a:r>
            <a:endParaRPr lang="en-US" b="1"/>
          </a:p>
        </p:txBody>
      </p:sp>
      <p:pic>
        <p:nvPicPr>
          <p:cNvPr id="40965" name="Picture 5"/>
          <p:cNvPicPr>
            <a:picLocks noChangeAspect="1" noChangeArrowheads="1"/>
          </p:cNvPicPr>
          <p:nvPr/>
        </p:nvPicPr>
        <p:blipFill>
          <a:blip r:embed="rId2" cstate="print"/>
          <a:srcRect/>
          <a:stretch>
            <a:fillRect/>
          </a:stretch>
        </p:blipFill>
        <p:spPr bwMode="auto">
          <a:xfrm>
            <a:off x="0" y="1308100"/>
            <a:ext cx="9059152" cy="471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r>
              <a:rPr lang="en-US" smtClean="0"/>
              <a:t> </a:t>
            </a:r>
            <a:fld id="{889CB051-73A3-4EE6-A71A-BF259FC3C25E}" type="slidenum">
              <a:rPr lang="en-US" smtClean="0"/>
              <a:pPr/>
              <a:t>44</a:t>
            </a:fld>
            <a:endParaRPr lang="en-US" smtClean="0"/>
          </a:p>
        </p:txBody>
      </p:sp>
      <p:sp>
        <p:nvSpPr>
          <p:cNvPr id="41987" name="Rectangle 2"/>
          <p:cNvSpPr>
            <a:spLocks noGrp="1" noChangeArrowheads="1"/>
          </p:cNvSpPr>
          <p:nvPr>
            <p:ph type="title"/>
          </p:nvPr>
        </p:nvSpPr>
        <p:spPr>
          <a:xfrm>
            <a:off x="457200" y="0"/>
            <a:ext cx="8686800" cy="609600"/>
          </a:xfrm>
        </p:spPr>
        <p:txBody>
          <a:bodyPr/>
          <a:lstStyle/>
          <a:p>
            <a:pPr algn="r" eaLnBrk="1" hangingPunct="1"/>
            <a:r>
              <a:rPr lang="en-US" sz="3600" dirty="0" smtClean="0"/>
              <a:t>The </a:t>
            </a:r>
            <a:r>
              <a:rPr lang="en-US" sz="3600" dirty="0" err="1" smtClean="0"/>
              <a:t>java.util.HashMap</a:t>
            </a:r>
            <a:r>
              <a:rPr lang="en-US" sz="3600" dirty="0" smtClean="0"/>
              <a:t> class…</a:t>
            </a:r>
          </a:p>
        </p:txBody>
      </p:sp>
      <p:sp>
        <p:nvSpPr>
          <p:cNvPr id="41988" name="Text Box 3"/>
          <p:cNvSpPr txBox="1">
            <a:spLocks noChangeArrowheads="1"/>
          </p:cNvSpPr>
          <p:nvPr/>
        </p:nvSpPr>
        <p:spPr bwMode="auto">
          <a:xfrm>
            <a:off x="7010400" y="1752600"/>
            <a:ext cx="2133600" cy="1200329"/>
          </a:xfrm>
          <a:prstGeom prst="rect">
            <a:avLst/>
          </a:prstGeom>
          <a:noFill/>
          <a:ln w="9525">
            <a:noFill/>
            <a:miter lim="800000"/>
            <a:headEnd/>
            <a:tailEnd/>
          </a:ln>
        </p:spPr>
        <p:txBody>
          <a:bodyPr wrap="square">
            <a:spAutoFit/>
          </a:bodyPr>
          <a:lstStyle/>
          <a:p>
            <a:pPr>
              <a:tabLst>
                <a:tab pos="1423988" algn="l"/>
              </a:tabLst>
            </a:pPr>
            <a:r>
              <a:rPr lang="en-US" b="1" smtClean="0"/>
              <a:t>Demonstrating </a:t>
            </a:r>
            <a:r>
              <a:rPr lang="en-US" b="1"/>
              <a:t>the operation of the methods in class </a:t>
            </a:r>
            <a:r>
              <a:rPr lang="en-US" b="1" smtClean="0">
                <a:latin typeface="Courier New" pitchFamily="49" charset="0"/>
              </a:rPr>
              <a:t>HashMap</a:t>
            </a:r>
            <a:endParaRPr lang="en-US" b="1"/>
          </a:p>
        </p:txBody>
      </p:sp>
      <p:pic>
        <p:nvPicPr>
          <p:cNvPr id="41989" name="Picture 5"/>
          <p:cNvPicPr>
            <a:picLocks noChangeAspect="1" noChangeArrowheads="1"/>
          </p:cNvPicPr>
          <p:nvPr/>
        </p:nvPicPr>
        <p:blipFill>
          <a:blip r:embed="rId2" cstate="print"/>
          <a:srcRect/>
          <a:stretch>
            <a:fillRect/>
          </a:stretch>
        </p:blipFill>
        <p:spPr bwMode="auto">
          <a:xfrm>
            <a:off x="111124" y="1020656"/>
            <a:ext cx="6899276" cy="54563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smtClean="0"/>
              <a:t> </a:t>
            </a:r>
            <a:fld id="{168D1E40-BC6F-44E5-8864-76313C7ADA26}" type="slidenum">
              <a:rPr lang="en-US" smtClean="0"/>
              <a:pPr/>
              <a:t>45</a:t>
            </a:fld>
            <a:endParaRPr lang="en-US" smtClean="0"/>
          </a:p>
        </p:txBody>
      </p:sp>
      <p:sp>
        <p:nvSpPr>
          <p:cNvPr id="43011" name="Rectangle 2"/>
          <p:cNvSpPr>
            <a:spLocks noGrp="1" noChangeArrowheads="1"/>
          </p:cNvSpPr>
          <p:nvPr>
            <p:ph type="title"/>
          </p:nvPr>
        </p:nvSpPr>
        <p:spPr>
          <a:xfrm>
            <a:off x="457200" y="0"/>
            <a:ext cx="8686800" cy="457200"/>
          </a:xfrm>
        </p:spPr>
        <p:txBody>
          <a:bodyPr/>
          <a:lstStyle/>
          <a:p>
            <a:pPr algn="r" eaLnBrk="1" hangingPunct="1"/>
            <a:r>
              <a:rPr lang="en-US" sz="3600" dirty="0" smtClean="0"/>
              <a:t>The java.utr]</a:t>
            </a:r>
            <a:r>
              <a:rPr lang="en-US" sz="3600" dirty="0" err="1" smtClean="0"/>
              <a:t>il.HashSet</a:t>
            </a:r>
            <a:r>
              <a:rPr lang="en-US" sz="3600" dirty="0" smtClean="0"/>
              <a:t> class</a:t>
            </a:r>
            <a:endParaRPr lang="en-US" sz="3600" dirty="0" smtClean="0">
              <a:latin typeface="Courier New" pitchFamily="49" charset="0"/>
            </a:endParaRPr>
          </a:p>
        </p:txBody>
      </p:sp>
      <p:sp>
        <p:nvSpPr>
          <p:cNvPr id="43012" name="Rectangle 3"/>
          <p:cNvSpPr>
            <a:spLocks noGrp="1" noChangeArrowheads="1"/>
          </p:cNvSpPr>
          <p:nvPr>
            <p:ph type="body" idx="1"/>
          </p:nvPr>
        </p:nvSpPr>
        <p:spPr>
          <a:xfrm>
            <a:off x="457200" y="1600201"/>
            <a:ext cx="8382000" cy="3657600"/>
          </a:xfrm>
        </p:spPr>
        <p:txBody>
          <a:bodyPr/>
          <a:lstStyle/>
          <a:p>
            <a:pPr eaLnBrk="1" hangingPunct="1">
              <a:tabLst>
                <a:tab pos="1489075" algn="l"/>
              </a:tabLst>
            </a:pPr>
            <a:r>
              <a:rPr lang="en-US" smtClean="0">
                <a:latin typeface="Courier New" pitchFamily="49" charset="0"/>
              </a:rPr>
              <a:t>HashSet</a:t>
            </a:r>
            <a:r>
              <a:rPr lang="en-US" smtClean="0"/>
              <a:t> is another implementation of a set </a:t>
            </a:r>
            <a:br>
              <a:rPr lang="en-US" smtClean="0"/>
            </a:br>
            <a:r>
              <a:rPr lang="en-US" smtClean="0"/>
              <a:t>(an object that stores </a:t>
            </a:r>
            <a:r>
              <a:rPr lang="en-US" b="1" smtClean="0"/>
              <a:t>unique elements</a:t>
            </a:r>
            <a:r>
              <a:rPr lang="en-US" smtClean="0"/>
              <a:t>)</a:t>
            </a:r>
          </a:p>
          <a:p>
            <a:pPr eaLnBrk="1" hangingPunct="1">
              <a:tabLst>
                <a:tab pos="1489075" algn="l"/>
              </a:tabLst>
            </a:pPr>
            <a:r>
              <a:rPr lang="en-US" smtClean="0"/>
              <a:t>Class hierarchy in </a:t>
            </a:r>
            <a:r>
              <a:rPr lang="en-US" smtClean="0">
                <a:latin typeface="Courier New" pitchFamily="49" charset="0"/>
              </a:rPr>
              <a:t>java.util</a:t>
            </a:r>
            <a:r>
              <a:rPr lang="en-US" smtClean="0"/>
              <a:t> for </a:t>
            </a:r>
            <a:r>
              <a:rPr lang="en-US" smtClean="0">
                <a:latin typeface="Courier New" pitchFamily="49" charset="0"/>
              </a:rPr>
              <a:t>HashSet</a:t>
            </a:r>
            <a:r>
              <a:rPr lang="en-US" smtClean="0"/>
              <a:t> is:</a:t>
            </a:r>
          </a:p>
          <a:p>
            <a:pPr eaLnBrk="1" hangingPunct="1">
              <a:spcBef>
                <a:spcPct val="60000"/>
              </a:spcBef>
              <a:buFontTx/>
              <a:buNone/>
              <a:tabLst>
                <a:tab pos="1489075" algn="l"/>
              </a:tabLst>
            </a:pPr>
            <a:r>
              <a:rPr lang="en-US" sz="2000" smtClean="0">
                <a:latin typeface="Courier New" pitchFamily="49" charset="0"/>
              </a:rPr>
              <a:t> Object </a:t>
            </a:r>
            <a:r>
              <a:rPr lang="en-US" sz="2000" smtClean="0">
                <a:latin typeface="Courier New" pitchFamily="49" charset="0"/>
                <a:cs typeface="Arial" charset="0"/>
              </a:rPr>
              <a:t>→ </a:t>
            </a:r>
            <a:r>
              <a:rPr lang="en-US" sz="2000" smtClean="0">
                <a:latin typeface="Courier New" pitchFamily="49" charset="0"/>
              </a:rPr>
              <a:t>AbstractCollection </a:t>
            </a:r>
            <a:r>
              <a:rPr lang="en-US" sz="2000" smtClean="0">
                <a:latin typeface="Courier New" pitchFamily="49" charset="0"/>
                <a:cs typeface="Arial" charset="0"/>
              </a:rPr>
              <a:t>→</a:t>
            </a:r>
            <a:r>
              <a:rPr lang="en-US" sz="2000" smtClean="0">
                <a:latin typeface="Courier New" pitchFamily="49" charset="0"/>
              </a:rPr>
              <a:t> AbstractSet </a:t>
            </a:r>
            <a:r>
              <a:rPr lang="en-US" sz="2000" smtClean="0">
                <a:latin typeface="Courier New" pitchFamily="49" charset="0"/>
                <a:cs typeface="Arial" charset="0"/>
              </a:rPr>
              <a:t>→</a:t>
            </a:r>
            <a:r>
              <a:rPr lang="en-US" sz="2000" smtClean="0">
                <a:latin typeface="Courier New" pitchFamily="49" charset="0"/>
              </a:rPr>
              <a:t> HashSet</a:t>
            </a:r>
          </a:p>
          <a:p>
            <a:pPr eaLnBrk="1" hangingPunct="1">
              <a:tabLst>
                <a:tab pos="1489075" algn="l"/>
              </a:tabLst>
            </a:pPr>
            <a:r>
              <a:rPr lang="en-US" smtClean="0">
                <a:latin typeface="Courier New" pitchFamily="49" charset="0"/>
              </a:rPr>
              <a:t>HashSet</a:t>
            </a:r>
            <a:r>
              <a:rPr lang="en-US" smtClean="0"/>
              <a:t> is implemented in terms of </a:t>
            </a:r>
            <a:r>
              <a:rPr lang="en-US" smtClean="0">
                <a:latin typeface="Courier New" pitchFamily="49" charset="0"/>
              </a:rPr>
              <a:t>HashMap</a:t>
            </a:r>
          </a:p>
          <a:p>
            <a:pPr lvl="2" eaLnBrk="1" hangingPunct="1">
              <a:buFontTx/>
              <a:buNone/>
              <a:tabLst>
                <a:tab pos="1489075" algn="l"/>
              </a:tabLst>
            </a:pPr>
            <a:r>
              <a:rPr lang="en-US" sz="2000" smtClean="0">
                <a:latin typeface="Courier New" pitchFamily="49" charset="0"/>
              </a:rPr>
              <a:t>public HashSet() {</a:t>
            </a:r>
          </a:p>
          <a:p>
            <a:pPr lvl="2" eaLnBrk="1" hangingPunct="1">
              <a:buFontTx/>
              <a:buNone/>
              <a:tabLst>
                <a:tab pos="1489075" algn="l"/>
              </a:tabLst>
            </a:pPr>
            <a:r>
              <a:rPr lang="en-US" sz="2000" smtClean="0">
                <a:latin typeface="Courier New" pitchFamily="49" charset="0"/>
              </a:rPr>
              <a:t>		</a:t>
            </a:r>
            <a:r>
              <a:rPr lang="en-US" sz="2000" b="1" smtClean="0">
                <a:latin typeface="Courier New" pitchFamily="49" charset="0"/>
              </a:rPr>
              <a:t>map = new HashMap();</a:t>
            </a:r>
          </a:p>
          <a:p>
            <a:pPr lvl="2" eaLnBrk="1" hangingPunct="1">
              <a:buFontTx/>
              <a:buNone/>
              <a:tabLst>
                <a:tab pos="1489075" algn="l"/>
              </a:tabLst>
            </a:pPr>
            <a:r>
              <a:rPr lang="en-US" sz="2000" smtClean="0">
                <a:latin typeface="Courier New" pitchFamily="49" charset="0"/>
              </a:rPr>
              <a:t>}</a:t>
            </a:r>
            <a:endParaRPr lang="en-US" sz="200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p:spPr>
        <p:txBody>
          <a:bodyPr/>
          <a:lstStyle/>
          <a:p>
            <a:r>
              <a:rPr lang="en-US" smtClean="0"/>
              <a:t> </a:t>
            </a:r>
            <a:fld id="{5C5EDDD9-1C64-4582-8553-FCD9D558F666}" type="slidenum">
              <a:rPr lang="en-US" smtClean="0"/>
              <a:pPr/>
              <a:t>46</a:t>
            </a:fld>
            <a:endParaRPr lang="en-US" smtClean="0"/>
          </a:p>
        </p:txBody>
      </p:sp>
      <p:sp>
        <p:nvSpPr>
          <p:cNvPr id="44035" name="Rectangle 2"/>
          <p:cNvSpPr>
            <a:spLocks noGrp="1" noChangeArrowheads="1"/>
          </p:cNvSpPr>
          <p:nvPr>
            <p:ph type="title"/>
          </p:nvPr>
        </p:nvSpPr>
        <p:spPr>
          <a:xfrm>
            <a:off x="457200" y="0"/>
            <a:ext cx="8686800" cy="457200"/>
          </a:xfrm>
        </p:spPr>
        <p:txBody>
          <a:bodyPr/>
          <a:lstStyle/>
          <a:p>
            <a:pPr algn="r" eaLnBrk="1" hangingPunct="1"/>
            <a:r>
              <a:rPr lang="en-US" sz="3600" dirty="0" smtClean="0"/>
              <a:t>The </a:t>
            </a:r>
            <a:r>
              <a:rPr lang="en-US" sz="3600" dirty="0" err="1" smtClean="0"/>
              <a:t>java.util.HashSet</a:t>
            </a:r>
            <a:r>
              <a:rPr lang="en-US" sz="3600" dirty="0" smtClean="0"/>
              <a:t> class…</a:t>
            </a:r>
          </a:p>
        </p:txBody>
      </p:sp>
      <p:sp>
        <p:nvSpPr>
          <p:cNvPr id="44036" name="Text Box 3"/>
          <p:cNvSpPr txBox="1">
            <a:spLocks noChangeArrowheads="1"/>
          </p:cNvSpPr>
          <p:nvPr/>
        </p:nvSpPr>
        <p:spPr bwMode="auto">
          <a:xfrm>
            <a:off x="381000" y="6107668"/>
            <a:ext cx="8305800" cy="369332"/>
          </a:xfrm>
          <a:prstGeom prst="rect">
            <a:avLst/>
          </a:prstGeom>
          <a:noFill/>
          <a:ln w="9525">
            <a:noFill/>
            <a:miter lim="800000"/>
            <a:headEnd/>
            <a:tailEnd/>
          </a:ln>
        </p:spPr>
        <p:txBody>
          <a:bodyPr wrap="square">
            <a:spAutoFit/>
          </a:bodyPr>
          <a:lstStyle/>
          <a:p>
            <a:pPr algn="ctr"/>
            <a:r>
              <a:rPr lang="en-US" b="1" smtClean="0"/>
              <a:t>Methods </a:t>
            </a:r>
            <a:r>
              <a:rPr lang="en-US" b="1"/>
              <a:t>in class </a:t>
            </a:r>
            <a:r>
              <a:rPr lang="en-US" b="1">
                <a:latin typeface="Courier New" pitchFamily="49" charset="0"/>
              </a:rPr>
              <a:t>HashSet</a:t>
            </a:r>
            <a:r>
              <a:rPr lang="en-US" b="1"/>
              <a:t> including some inherited methods</a:t>
            </a:r>
          </a:p>
        </p:txBody>
      </p:sp>
      <p:pic>
        <p:nvPicPr>
          <p:cNvPr id="44037" name="Picture 4"/>
          <p:cNvPicPr>
            <a:picLocks noChangeAspect="1" noChangeArrowheads="1"/>
          </p:cNvPicPr>
          <p:nvPr/>
        </p:nvPicPr>
        <p:blipFill>
          <a:blip r:embed="rId2" cstate="print"/>
          <a:srcRect/>
          <a:stretch>
            <a:fillRect/>
          </a:stretch>
        </p:blipFill>
        <p:spPr bwMode="auto">
          <a:xfrm>
            <a:off x="304800" y="635150"/>
            <a:ext cx="8498782" cy="5460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p:cNvSpPr>
            <a:spLocks noGrp="1"/>
          </p:cNvSpPr>
          <p:nvPr>
            <p:ph type="sldNum" sz="quarter" idx="10"/>
          </p:nvPr>
        </p:nvSpPr>
        <p:spPr>
          <a:noFill/>
        </p:spPr>
        <p:txBody>
          <a:bodyPr/>
          <a:lstStyle/>
          <a:p>
            <a:r>
              <a:rPr lang="en-US" smtClean="0"/>
              <a:t> </a:t>
            </a:r>
            <a:fld id="{50AF6ACE-46C1-458B-BF97-3D7000AC3712}" type="slidenum">
              <a:rPr lang="en-US" smtClean="0"/>
              <a:pPr/>
              <a:t>47</a:t>
            </a:fld>
            <a:endParaRPr lang="en-US" smtClean="0"/>
          </a:p>
        </p:txBody>
      </p:sp>
      <p:sp>
        <p:nvSpPr>
          <p:cNvPr id="45059" name="Rectangle 2"/>
          <p:cNvSpPr>
            <a:spLocks noGrp="1" noChangeArrowheads="1"/>
          </p:cNvSpPr>
          <p:nvPr>
            <p:ph type="title"/>
          </p:nvPr>
        </p:nvSpPr>
        <p:spPr>
          <a:xfrm>
            <a:off x="457200" y="0"/>
            <a:ext cx="8686800" cy="533400"/>
          </a:xfrm>
        </p:spPr>
        <p:txBody>
          <a:bodyPr/>
          <a:lstStyle/>
          <a:p>
            <a:pPr algn="r" eaLnBrk="1" hangingPunct="1"/>
            <a:r>
              <a:rPr lang="en-US" sz="3600" dirty="0" smtClean="0"/>
              <a:t>The </a:t>
            </a:r>
            <a:r>
              <a:rPr lang="en-US" sz="3600" dirty="0" err="1" smtClean="0"/>
              <a:t>java.util.HashSet</a:t>
            </a:r>
            <a:r>
              <a:rPr lang="en-US" sz="3600" dirty="0" smtClean="0"/>
              <a:t> class…</a:t>
            </a:r>
          </a:p>
        </p:txBody>
      </p:sp>
      <p:sp>
        <p:nvSpPr>
          <p:cNvPr id="45060" name="Text Box 3"/>
          <p:cNvSpPr txBox="1">
            <a:spLocks noChangeArrowheads="1"/>
          </p:cNvSpPr>
          <p:nvPr/>
        </p:nvSpPr>
        <p:spPr bwMode="auto">
          <a:xfrm>
            <a:off x="1219200" y="6019800"/>
            <a:ext cx="6894836" cy="369332"/>
          </a:xfrm>
          <a:prstGeom prst="rect">
            <a:avLst/>
          </a:prstGeom>
          <a:noFill/>
          <a:ln w="9525">
            <a:noFill/>
            <a:miter lim="800000"/>
            <a:headEnd/>
            <a:tailEnd/>
          </a:ln>
        </p:spPr>
        <p:txBody>
          <a:bodyPr wrap="none">
            <a:spAutoFit/>
          </a:bodyPr>
          <a:lstStyle/>
          <a:p>
            <a:pPr algn="ctr">
              <a:tabLst>
                <a:tab pos="1423988" algn="l"/>
              </a:tabLst>
            </a:pPr>
            <a:r>
              <a:rPr lang="en-US" b="1" smtClean="0"/>
              <a:t>Methods </a:t>
            </a:r>
            <a:r>
              <a:rPr lang="en-US" b="1"/>
              <a:t>in class </a:t>
            </a:r>
            <a:r>
              <a:rPr lang="en-US" b="1">
                <a:latin typeface="Courier New" pitchFamily="49" charset="0"/>
              </a:rPr>
              <a:t>HashSet</a:t>
            </a:r>
            <a:r>
              <a:rPr lang="en-US" b="1"/>
              <a:t> including some inherited </a:t>
            </a:r>
            <a:r>
              <a:rPr lang="en-US" b="1" smtClean="0"/>
              <a:t>methods</a:t>
            </a:r>
            <a:endParaRPr lang="en-US" b="1"/>
          </a:p>
        </p:txBody>
      </p:sp>
      <p:pic>
        <p:nvPicPr>
          <p:cNvPr id="45061" name="Picture 4"/>
          <p:cNvPicPr>
            <a:picLocks noChangeAspect="1" noChangeArrowheads="1"/>
          </p:cNvPicPr>
          <p:nvPr/>
        </p:nvPicPr>
        <p:blipFill>
          <a:blip r:embed="rId2" cstate="print"/>
          <a:srcRect/>
          <a:stretch>
            <a:fillRect/>
          </a:stretch>
        </p:blipFill>
        <p:spPr bwMode="auto">
          <a:xfrm>
            <a:off x="152400" y="774375"/>
            <a:ext cx="8778874" cy="52092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0"/>
          </p:nvPr>
        </p:nvSpPr>
        <p:spPr>
          <a:noFill/>
        </p:spPr>
        <p:txBody>
          <a:bodyPr/>
          <a:lstStyle/>
          <a:p>
            <a:r>
              <a:rPr lang="en-US" smtClean="0"/>
              <a:t> </a:t>
            </a:r>
            <a:fld id="{807EBB54-B4AE-4D16-8A50-1D45108FBAD0}" type="slidenum">
              <a:rPr lang="en-US" smtClean="0"/>
              <a:pPr/>
              <a:t>48</a:t>
            </a:fld>
            <a:endParaRPr lang="en-US" smtClean="0"/>
          </a:p>
        </p:txBody>
      </p:sp>
      <p:sp>
        <p:nvSpPr>
          <p:cNvPr id="46083" name="Rectangle 2"/>
          <p:cNvSpPr>
            <a:spLocks noGrp="1" noChangeArrowheads="1"/>
          </p:cNvSpPr>
          <p:nvPr>
            <p:ph type="title"/>
          </p:nvPr>
        </p:nvSpPr>
        <p:spPr>
          <a:xfrm>
            <a:off x="457200" y="0"/>
            <a:ext cx="8686800" cy="533400"/>
          </a:xfrm>
        </p:spPr>
        <p:txBody>
          <a:bodyPr/>
          <a:lstStyle/>
          <a:p>
            <a:pPr algn="r" eaLnBrk="1" hangingPunct="1"/>
            <a:r>
              <a:rPr lang="en-US" sz="3600" dirty="0" smtClean="0"/>
              <a:t>The </a:t>
            </a:r>
            <a:r>
              <a:rPr lang="en-US" sz="3600" dirty="0" err="1" smtClean="0"/>
              <a:t>java.util.HashSet</a:t>
            </a:r>
            <a:r>
              <a:rPr lang="en-US" sz="3600" dirty="0" smtClean="0"/>
              <a:t> class…</a:t>
            </a:r>
          </a:p>
        </p:txBody>
      </p:sp>
      <p:sp>
        <p:nvSpPr>
          <p:cNvPr id="46084" name="Text Box 4"/>
          <p:cNvSpPr txBox="1">
            <a:spLocks noChangeArrowheads="1"/>
          </p:cNvSpPr>
          <p:nvPr/>
        </p:nvSpPr>
        <p:spPr bwMode="auto">
          <a:xfrm>
            <a:off x="1219200" y="4583668"/>
            <a:ext cx="6894836" cy="369332"/>
          </a:xfrm>
          <a:prstGeom prst="rect">
            <a:avLst/>
          </a:prstGeom>
          <a:noFill/>
          <a:ln w="9525">
            <a:noFill/>
            <a:miter lim="800000"/>
            <a:headEnd/>
            <a:tailEnd/>
          </a:ln>
        </p:spPr>
        <p:txBody>
          <a:bodyPr wrap="none">
            <a:spAutoFit/>
          </a:bodyPr>
          <a:lstStyle/>
          <a:p>
            <a:pPr>
              <a:tabLst>
                <a:tab pos="1423988" algn="l"/>
              </a:tabLst>
            </a:pPr>
            <a:r>
              <a:rPr lang="en-US" b="1" smtClean="0"/>
              <a:t>Methods </a:t>
            </a:r>
            <a:r>
              <a:rPr lang="en-US" b="1"/>
              <a:t>in class </a:t>
            </a:r>
            <a:r>
              <a:rPr lang="en-US" b="1">
                <a:latin typeface="Courier New" pitchFamily="49" charset="0"/>
              </a:rPr>
              <a:t>HashSet</a:t>
            </a:r>
            <a:r>
              <a:rPr lang="en-US" b="1"/>
              <a:t> including some inherited </a:t>
            </a:r>
            <a:r>
              <a:rPr lang="en-US" b="1" smtClean="0"/>
              <a:t>methods</a:t>
            </a:r>
            <a:endParaRPr lang="en-US" b="1"/>
          </a:p>
        </p:txBody>
      </p:sp>
      <p:pic>
        <p:nvPicPr>
          <p:cNvPr id="46085" name="Picture 5"/>
          <p:cNvPicPr>
            <a:picLocks noChangeAspect="1" noChangeArrowheads="1"/>
          </p:cNvPicPr>
          <p:nvPr/>
        </p:nvPicPr>
        <p:blipFill>
          <a:blip r:embed="rId2" cstate="print"/>
          <a:srcRect/>
          <a:stretch>
            <a:fillRect/>
          </a:stretch>
        </p:blipFill>
        <p:spPr bwMode="auto">
          <a:xfrm>
            <a:off x="144704" y="1949450"/>
            <a:ext cx="8894280" cy="2470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p:spPr>
        <p:txBody>
          <a:bodyPr/>
          <a:lstStyle/>
          <a:p>
            <a:r>
              <a:rPr lang="en-US" smtClean="0"/>
              <a:t> </a:t>
            </a:r>
            <a:fld id="{3E164AAD-B0FE-467A-9EEF-E1AD609B7FFF}" type="slidenum">
              <a:rPr lang="en-US" smtClean="0"/>
              <a:pPr/>
              <a:t>49</a:t>
            </a:fld>
            <a:endParaRPr lang="en-US" smtClean="0"/>
          </a:p>
        </p:txBody>
      </p:sp>
      <p:sp>
        <p:nvSpPr>
          <p:cNvPr id="52227" name="Rectangle 2"/>
          <p:cNvSpPr>
            <a:spLocks noGrp="1" noChangeArrowheads="1"/>
          </p:cNvSpPr>
          <p:nvPr>
            <p:ph type="title"/>
          </p:nvPr>
        </p:nvSpPr>
        <p:spPr>
          <a:xfrm>
            <a:off x="457200" y="0"/>
            <a:ext cx="8686800" cy="457200"/>
          </a:xfrm>
        </p:spPr>
        <p:txBody>
          <a:bodyPr/>
          <a:lstStyle/>
          <a:p>
            <a:pPr algn="r" eaLnBrk="1" hangingPunct="1"/>
            <a:r>
              <a:rPr lang="en-US" sz="3600" dirty="0" smtClean="0"/>
              <a:t>The </a:t>
            </a:r>
            <a:r>
              <a:rPr lang="en-US" sz="3600" dirty="0" err="1" smtClean="0"/>
              <a:t>java.util.HashTable</a:t>
            </a:r>
            <a:endParaRPr lang="en-US" sz="3600" dirty="0" smtClean="0">
              <a:latin typeface="Courier New" pitchFamily="49" charset="0"/>
            </a:endParaRPr>
          </a:p>
        </p:txBody>
      </p:sp>
      <p:sp>
        <p:nvSpPr>
          <p:cNvPr id="52228" name="Rectangle 3"/>
          <p:cNvSpPr>
            <a:spLocks noGrp="1" noChangeArrowheads="1"/>
          </p:cNvSpPr>
          <p:nvPr>
            <p:ph type="body" idx="1"/>
          </p:nvPr>
        </p:nvSpPr>
        <p:spPr>
          <a:xfrm>
            <a:off x="457200" y="1295400"/>
            <a:ext cx="8229600" cy="4114800"/>
          </a:xfrm>
        </p:spPr>
        <p:txBody>
          <a:bodyPr/>
          <a:lstStyle/>
          <a:p>
            <a:pPr eaLnBrk="1" hangingPunct="1"/>
            <a:r>
              <a:rPr lang="en-US" dirty="0" smtClean="0"/>
              <a:t>A </a:t>
            </a:r>
            <a:r>
              <a:rPr lang="en-US" dirty="0" err="1" smtClean="0">
                <a:latin typeface="Courier New" pitchFamily="49" charset="0"/>
              </a:rPr>
              <a:t>Hashtable</a:t>
            </a:r>
            <a:r>
              <a:rPr lang="en-US" dirty="0" smtClean="0"/>
              <a:t> is roughly equivalent</a:t>
            </a:r>
            <a:r>
              <a:rPr lang="en-US" sz="1800" dirty="0" smtClean="0"/>
              <a:t> (</a:t>
            </a:r>
            <a:r>
              <a:rPr lang="en-US" sz="1800" dirty="0" err="1" smtClean="0"/>
              <a:t>gần</a:t>
            </a:r>
            <a:r>
              <a:rPr lang="en-US" sz="1800" dirty="0" smtClean="0"/>
              <a:t> </a:t>
            </a:r>
            <a:r>
              <a:rPr lang="en-US" sz="1800" dirty="0" err="1" smtClean="0"/>
              <a:t>tương</a:t>
            </a:r>
            <a:r>
              <a:rPr lang="en-US" sz="1800" dirty="0" smtClean="0"/>
              <a:t> </a:t>
            </a:r>
            <a:r>
              <a:rPr lang="en-US" sz="1800" dirty="0" err="1" smtClean="0"/>
              <a:t>đương</a:t>
            </a:r>
            <a:r>
              <a:rPr lang="en-US" sz="1800" dirty="0" smtClean="0"/>
              <a:t>)</a:t>
            </a:r>
            <a:r>
              <a:rPr lang="en-US" dirty="0" smtClean="0"/>
              <a:t> to a </a:t>
            </a:r>
            <a:r>
              <a:rPr lang="en-US" dirty="0" err="1" smtClean="0">
                <a:latin typeface="Courier New" pitchFamily="49" charset="0"/>
              </a:rPr>
              <a:t>HashMap</a:t>
            </a:r>
            <a:r>
              <a:rPr lang="en-US" dirty="0" smtClean="0"/>
              <a:t> except that it is synchronized and does not permit null values with methods to operate on hash tables</a:t>
            </a:r>
          </a:p>
          <a:p>
            <a:pPr eaLnBrk="1" hangingPunct="1"/>
            <a:r>
              <a:rPr lang="en-US" dirty="0" smtClean="0"/>
              <a:t>The class </a:t>
            </a:r>
            <a:r>
              <a:rPr lang="en-US" dirty="0" err="1" smtClean="0">
                <a:latin typeface="Courier New" pitchFamily="49" charset="0"/>
              </a:rPr>
              <a:t>Hashtable</a:t>
            </a:r>
            <a:r>
              <a:rPr lang="en-US" dirty="0" smtClean="0"/>
              <a:t> is considered a legacy class, just like the class Vector</a:t>
            </a:r>
          </a:p>
          <a:p>
            <a:pPr eaLnBrk="1" hangingPunct="1"/>
            <a:r>
              <a:rPr lang="en-US" dirty="0" smtClean="0"/>
              <a:t>Class hierarchy in </a:t>
            </a:r>
            <a:r>
              <a:rPr lang="en-US" dirty="0" err="1" smtClean="0">
                <a:latin typeface="Courier New" pitchFamily="49" charset="0"/>
              </a:rPr>
              <a:t>java.util</a:t>
            </a:r>
            <a:r>
              <a:rPr lang="en-US" dirty="0" smtClean="0"/>
              <a:t> is:</a:t>
            </a:r>
          </a:p>
          <a:p>
            <a:pPr eaLnBrk="1" hangingPunct="1">
              <a:buFontTx/>
              <a:buNone/>
            </a:pPr>
            <a:r>
              <a:rPr lang="en-US" dirty="0" smtClean="0"/>
              <a:t>        </a:t>
            </a:r>
            <a:r>
              <a:rPr lang="en-US" sz="2200" dirty="0" smtClean="0">
                <a:latin typeface="Courier New" pitchFamily="49" charset="0"/>
              </a:rPr>
              <a:t>Object </a:t>
            </a:r>
            <a:r>
              <a:rPr lang="en-US" sz="2200" dirty="0" smtClean="0">
                <a:latin typeface="Courier New" pitchFamily="49" charset="0"/>
                <a:cs typeface="Arial" charset="0"/>
              </a:rPr>
              <a:t>→</a:t>
            </a:r>
            <a:r>
              <a:rPr lang="en-US" sz="2200" dirty="0" smtClean="0">
                <a:latin typeface="Courier New" pitchFamily="49" charset="0"/>
              </a:rPr>
              <a:t> Dictionary </a:t>
            </a:r>
            <a:r>
              <a:rPr lang="en-US" sz="2200" dirty="0" smtClean="0">
                <a:latin typeface="Courier New" pitchFamily="49" charset="0"/>
                <a:cs typeface="Arial" charset="0"/>
              </a:rPr>
              <a:t>→</a:t>
            </a:r>
            <a:r>
              <a:rPr lang="en-US" sz="2200" dirty="0" smtClean="0">
                <a:latin typeface="Courier New" pitchFamily="49" charset="0"/>
              </a:rPr>
              <a:t> </a:t>
            </a:r>
            <a:r>
              <a:rPr lang="en-US" sz="2200" dirty="0" err="1" smtClean="0">
                <a:latin typeface="Courier New" pitchFamily="49" charset="0"/>
              </a:rPr>
              <a:t>Hashtable</a:t>
            </a:r>
            <a:endParaRPr lang="en-US" sz="22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p:spPr>
        <p:txBody>
          <a:bodyPr/>
          <a:lstStyle/>
          <a:p>
            <a:r>
              <a:rPr lang="en-US" smtClean="0"/>
              <a:t> </a:t>
            </a:r>
            <a:fld id="{BF7F55F2-7AA8-4619-A084-7DEC63DA80A4}" type="slidenum">
              <a:rPr lang="en-US" smtClean="0"/>
              <a:pPr/>
              <a:t>5</a:t>
            </a:fld>
            <a:endParaRPr lang="en-US" smtClean="0"/>
          </a:p>
        </p:txBody>
      </p:sp>
      <p:sp>
        <p:nvSpPr>
          <p:cNvPr id="3075" name="Rectangle 2"/>
          <p:cNvSpPr>
            <a:spLocks noGrp="1" noChangeArrowheads="1"/>
          </p:cNvSpPr>
          <p:nvPr>
            <p:ph type="title"/>
          </p:nvPr>
        </p:nvSpPr>
        <p:spPr>
          <a:xfrm>
            <a:off x="914400" y="0"/>
            <a:ext cx="8229600" cy="609600"/>
          </a:xfrm>
        </p:spPr>
        <p:txBody>
          <a:bodyPr/>
          <a:lstStyle/>
          <a:p>
            <a:pPr algn="r" eaLnBrk="1" hangingPunct="1"/>
            <a:r>
              <a:rPr lang="en-US" sz="3600" dirty="0" smtClean="0"/>
              <a:t>Contents</a:t>
            </a:r>
          </a:p>
        </p:txBody>
      </p:sp>
      <p:sp>
        <p:nvSpPr>
          <p:cNvPr id="3076" name="Rectangle 3"/>
          <p:cNvSpPr>
            <a:spLocks noGrp="1" noChangeArrowheads="1"/>
          </p:cNvSpPr>
          <p:nvPr>
            <p:ph type="body" idx="1"/>
          </p:nvPr>
        </p:nvSpPr>
        <p:spPr>
          <a:xfrm>
            <a:off x="457200" y="838200"/>
            <a:ext cx="7772400" cy="5287963"/>
          </a:xfrm>
        </p:spPr>
        <p:txBody>
          <a:bodyPr/>
          <a:lstStyle/>
          <a:p>
            <a:pPr eaLnBrk="1" hangingPunct="1">
              <a:buNone/>
            </a:pPr>
            <a:r>
              <a:rPr lang="en-US" sz="2400" dirty="0" smtClean="0"/>
              <a:t>1- Basic of Hashing</a:t>
            </a:r>
          </a:p>
          <a:p>
            <a:pPr eaLnBrk="1" hangingPunct="1">
              <a:buNone/>
            </a:pPr>
            <a:r>
              <a:rPr lang="en-US" sz="2400" dirty="0" smtClean="0"/>
              <a:t>2- Common Hash Functions</a:t>
            </a:r>
          </a:p>
          <a:p>
            <a:pPr eaLnBrk="1" hangingPunct="1">
              <a:buNone/>
            </a:pPr>
            <a:r>
              <a:rPr lang="en-US" sz="2400" dirty="0" smtClean="0"/>
              <a:t>3- Data storage of a hash structure</a:t>
            </a:r>
          </a:p>
          <a:p>
            <a:pPr eaLnBrk="1" hangingPunct="1">
              <a:buNone/>
            </a:pPr>
            <a:r>
              <a:rPr lang="en-US" sz="2400" dirty="0" smtClean="0"/>
              <a:t>4- Common methods of a hash table</a:t>
            </a:r>
          </a:p>
          <a:p>
            <a:pPr eaLnBrk="1" hangingPunct="1">
              <a:buNone/>
            </a:pPr>
            <a:r>
              <a:rPr lang="en-US" sz="2400" dirty="0" smtClean="0"/>
              <a:t>5- Collision Resolution</a:t>
            </a:r>
          </a:p>
          <a:p>
            <a:pPr eaLnBrk="1" hangingPunct="1">
              <a:buNone/>
            </a:pPr>
            <a:r>
              <a:rPr lang="en-US" sz="2400" dirty="0" smtClean="0"/>
              <a:t>6- Load Factors, Rehashing, and Efficiency</a:t>
            </a:r>
          </a:p>
          <a:p>
            <a:pPr eaLnBrk="1" hangingPunct="1">
              <a:buNone/>
            </a:pPr>
            <a:r>
              <a:rPr lang="en-US" sz="2400" dirty="0" smtClean="0"/>
              <a:t>7- Deletion</a:t>
            </a:r>
          </a:p>
          <a:p>
            <a:pPr eaLnBrk="1" hangingPunct="1">
              <a:buNone/>
            </a:pPr>
            <a:r>
              <a:rPr lang="en-US" sz="2400" b="1" dirty="0" smtClean="0"/>
              <a:t>Introduction:</a:t>
            </a:r>
          </a:p>
          <a:p>
            <a:pPr eaLnBrk="1" hangingPunct="1">
              <a:buNone/>
            </a:pPr>
            <a:r>
              <a:rPr lang="en-US" sz="2400" dirty="0" smtClean="0"/>
              <a:t>8- Perfect Hash Functions - Definition</a:t>
            </a:r>
          </a:p>
          <a:p>
            <a:pPr eaLnBrk="1" hangingPunct="1">
              <a:buNone/>
            </a:pPr>
            <a:r>
              <a:rPr lang="en-US" sz="2400" dirty="0" smtClean="0"/>
              <a:t>9- External Hashing</a:t>
            </a:r>
            <a:r>
              <a:rPr lang="en-US" sz="1800" dirty="0" smtClean="0"/>
              <a:t>- </a:t>
            </a:r>
            <a:r>
              <a:rPr lang="en-US" sz="1600" dirty="0" smtClean="0"/>
              <a:t>Hash Functions for Extendible(extensible) Files </a:t>
            </a:r>
            <a:endParaRPr lang="en-US" sz="2000" dirty="0" smtClean="0"/>
          </a:p>
          <a:p>
            <a:pPr eaLnBrk="1" hangingPunct="1">
              <a:buNone/>
            </a:pPr>
            <a:r>
              <a:rPr lang="en-US" sz="2400" dirty="0" smtClean="0"/>
              <a:t>10- Hashing in </a:t>
            </a:r>
            <a:r>
              <a:rPr lang="en-US" sz="2400" dirty="0" err="1" smtClean="0">
                <a:latin typeface="Courier New" pitchFamily="49" charset="0"/>
              </a:rPr>
              <a:t>java.util</a:t>
            </a:r>
            <a:endParaRPr lang="en-US" sz="2400" dirty="0" smtClean="0">
              <a:latin typeface="Courier New" pitchFamily="49" charset="0"/>
            </a:endParaRPr>
          </a:p>
          <a:p>
            <a:pPr eaLnBrk="1" hangingPunct="1">
              <a:buNone/>
            </a:pPr>
            <a:r>
              <a:rPr lang="en-US" sz="2000" b="1" dirty="0" smtClean="0">
                <a:solidFill>
                  <a:srgbClr val="0000CC"/>
                </a:solidFill>
                <a:latin typeface="Courier New" pitchFamily="49" charset="0"/>
              </a:rPr>
              <a:t>Your works: Re-implement the given project</a:t>
            </a:r>
          </a:p>
        </p:txBody>
      </p:sp>
      <p:pic>
        <p:nvPicPr>
          <p:cNvPr id="5" name="Picture 5"/>
          <p:cNvPicPr>
            <a:picLocks noChangeAspect="1" noChangeArrowheads="1"/>
          </p:cNvPicPr>
          <p:nvPr/>
        </p:nvPicPr>
        <p:blipFill>
          <a:blip r:embed="rId3" cstate="print"/>
          <a:srcRect/>
          <a:stretch>
            <a:fillRect/>
          </a:stretch>
        </p:blipFill>
        <p:spPr bwMode="auto">
          <a:xfrm>
            <a:off x="6248400" y="1066800"/>
            <a:ext cx="2200275" cy="2238375"/>
          </a:xfrm>
          <a:prstGeom prst="rect">
            <a:avLst/>
          </a:prstGeom>
          <a:noFill/>
          <a:ln w="9525">
            <a:noFill/>
            <a:miter lim="800000"/>
            <a:headEnd/>
            <a:tailEnd/>
          </a:ln>
          <a:effectLst/>
        </p:spPr>
      </p:pic>
      <p:cxnSp>
        <p:nvCxnSpPr>
          <p:cNvPr id="7" name="Straight Arrow Connector 6"/>
          <p:cNvCxnSpPr/>
          <p:nvPr/>
        </p:nvCxnSpPr>
        <p:spPr>
          <a:xfrm rot="5400000" flipH="1" flipV="1">
            <a:off x="4610100" y="3695700"/>
            <a:ext cx="2057400" cy="13716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p:cNvSpPr>
            <a:spLocks noGrp="1"/>
          </p:cNvSpPr>
          <p:nvPr>
            <p:ph type="sldNum" sz="quarter" idx="10"/>
          </p:nvPr>
        </p:nvSpPr>
        <p:spPr>
          <a:noFill/>
        </p:spPr>
        <p:txBody>
          <a:bodyPr/>
          <a:lstStyle/>
          <a:p>
            <a:r>
              <a:rPr lang="en-US" smtClean="0"/>
              <a:t> </a:t>
            </a:r>
            <a:fld id="{211B8309-9E16-40F6-9BDD-653947E52C60}" type="slidenum">
              <a:rPr lang="en-US" smtClean="0"/>
              <a:pPr/>
              <a:t>50</a:t>
            </a:fld>
            <a:endParaRPr lang="en-US" smtClean="0"/>
          </a:p>
        </p:txBody>
      </p:sp>
      <p:sp>
        <p:nvSpPr>
          <p:cNvPr id="53251" name="Rectangle 2"/>
          <p:cNvSpPr>
            <a:spLocks noGrp="1" noChangeArrowheads="1"/>
          </p:cNvSpPr>
          <p:nvPr>
            <p:ph type="title"/>
          </p:nvPr>
        </p:nvSpPr>
        <p:spPr>
          <a:xfrm>
            <a:off x="457200" y="0"/>
            <a:ext cx="8686800" cy="533400"/>
          </a:xfrm>
        </p:spPr>
        <p:txBody>
          <a:bodyPr/>
          <a:lstStyle/>
          <a:p>
            <a:pPr algn="r" eaLnBrk="1" hangingPunct="1"/>
            <a:r>
              <a:rPr lang="en-US" sz="3600" dirty="0" smtClean="0"/>
              <a:t>The </a:t>
            </a:r>
            <a:r>
              <a:rPr lang="en-US" sz="3600" dirty="0" err="1" smtClean="0"/>
              <a:t>java.util.Hashtable</a:t>
            </a:r>
            <a:r>
              <a:rPr lang="en-US" sz="3600" dirty="0" smtClean="0"/>
              <a:t> class…</a:t>
            </a:r>
          </a:p>
        </p:txBody>
      </p:sp>
      <p:sp>
        <p:nvSpPr>
          <p:cNvPr id="53252"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a:t>
            </a:r>
          </a:p>
        </p:txBody>
      </p:sp>
      <p:pic>
        <p:nvPicPr>
          <p:cNvPr id="53253" name="Picture 5"/>
          <p:cNvPicPr>
            <a:picLocks noChangeAspect="1" noChangeArrowheads="1"/>
          </p:cNvPicPr>
          <p:nvPr/>
        </p:nvPicPr>
        <p:blipFill>
          <a:blip r:embed="rId2" cstate="print"/>
          <a:srcRect/>
          <a:stretch>
            <a:fillRect/>
          </a:stretch>
        </p:blipFill>
        <p:spPr bwMode="auto">
          <a:xfrm>
            <a:off x="609600" y="1524000"/>
            <a:ext cx="8194675" cy="3590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p:cNvSpPr>
            <a:spLocks noGrp="1"/>
          </p:cNvSpPr>
          <p:nvPr>
            <p:ph type="sldNum" sz="quarter" idx="10"/>
          </p:nvPr>
        </p:nvSpPr>
        <p:spPr>
          <a:noFill/>
        </p:spPr>
        <p:txBody>
          <a:bodyPr/>
          <a:lstStyle/>
          <a:p>
            <a:r>
              <a:rPr lang="en-US" smtClean="0"/>
              <a:t> </a:t>
            </a:r>
            <a:fld id="{1A86C3DC-319D-4032-AFB4-83370ADC4AD8}" type="slidenum">
              <a:rPr lang="en-US" smtClean="0"/>
              <a:pPr/>
              <a:t>51</a:t>
            </a:fld>
            <a:endParaRPr lang="en-US" smtClean="0"/>
          </a:p>
        </p:txBody>
      </p:sp>
      <p:sp>
        <p:nvSpPr>
          <p:cNvPr id="54275" name="Rectangle 2"/>
          <p:cNvSpPr>
            <a:spLocks noGrp="1" noChangeArrowheads="1"/>
          </p:cNvSpPr>
          <p:nvPr>
            <p:ph type="title"/>
          </p:nvPr>
        </p:nvSpPr>
        <p:spPr>
          <a:xfrm>
            <a:off x="457200" y="0"/>
            <a:ext cx="8686800" cy="457200"/>
          </a:xfrm>
        </p:spPr>
        <p:txBody>
          <a:bodyPr/>
          <a:lstStyle/>
          <a:p>
            <a:pPr algn="r" eaLnBrk="1" hangingPunct="1"/>
            <a:r>
              <a:rPr lang="en-US" sz="3600" dirty="0" smtClean="0"/>
              <a:t>The </a:t>
            </a:r>
            <a:r>
              <a:rPr lang="en-US" sz="3600" dirty="0" err="1" smtClean="0"/>
              <a:t>java.util.Hashtable</a:t>
            </a:r>
            <a:r>
              <a:rPr lang="en-US" sz="3600" dirty="0" smtClean="0"/>
              <a:t> class…</a:t>
            </a:r>
          </a:p>
        </p:txBody>
      </p:sp>
      <p:sp>
        <p:nvSpPr>
          <p:cNvPr id="54276" name="Text Box 3"/>
          <p:cNvSpPr txBox="1">
            <a:spLocks noChangeArrowheads="1"/>
          </p:cNvSpPr>
          <p:nvPr/>
        </p:nvSpPr>
        <p:spPr bwMode="auto">
          <a:xfrm>
            <a:off x="762000" y="46482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4277" name="Picture 4"/>
          <p:cNvPicPr>
            <a:picLocks noChangeAspect="1" noChangeArrowheads="1"/>
          </p:cNvPicPr>
          <p:nvPr/>
        </p:nvPicPr>
        <p:blipFill>
          <a:blip r:embed="rId2" cstate="print"/>
          <a:srcRect/>
          <a:stretch>
            <a:fillRect/>
          </a:stretch>
        </p:blipFill>
        <p:spPr bwMode="auto">
          <a:xfrm>
            <a:off x="457200" y="1752600"/>
            <a:ext cx="8272463" cy="27114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3"/>
          <p:cNvSpPr>
            <a:spLocks noGrp="1"/>
          </p:cNvSpPr>
          <p:nvPr>
            <p:ph type="sldNum" sz="quarter" idx="10"/>
          </p:nvPr>
        </p:nvSpPr>
        <p:spPr>
          <a:noFill/>
        </p:spPr>
        <p:txBody>
          <a:bodyPr/>
          <a:lstStyle/>
          <a:p>
            <a:r>
              <a:rPr lang="en-US" smtClean="0"/>
              <a:t> </a:t>
            </a:r>
            <a:fld id="{5D6BF045-35CD-4DBB-B6F0-787DF51BF9D8}" type="slidenum">
              <a:rPr lang="en-US" smtClean="0"/>
              <a:pPr/>
              <a:t>52</a:t>
            </a:fld>
            <a:endParaRPr lang="en-US" smtClean="0"/>
          </a:p>
        </p:txBody>
      </p:sp>
      <p:sp>
        <p:nvSpPr>
          <p:cNvPr id="55299" name="Rectangle 2"/>
          <p:cNvSpPr>
            <a:spLocks noGrp="1" noChangeArrowheads="1"/>
          </p:cNvSpPr>
          <p:nvPr>
            <p:ph type="title"/>
          </p:nvPr>
        </p:nvSpPr>
        <p:spPr>
          <a:xfrm>
            <a:off x="457200" y="0"/>
            <a:ext cx="8686800" cy="457200"/>
          </a:xfrm>
        </p:spPr>
        <p:txBody>
          <a:bodyPr/>
          <a:lstStyle/>
          <a:p>
            <a:pPr algn="r" eaLnBrk="1" hangingPunct="1"/>
            <a:r>
              <a:rPr lang="en-US" sz="3600" dirty="0" smtClean="0"/>
              <a:t>The </a:t>
            </a:r>
            <a:r>
              <a:rPr lang="en-US" sz="3600" dirty="0" err="1" smtClean="0"/>
              <a:t>java.util.Hashtable</a:t>
            </a:r>
            <a:r>
              <a:rPr lang="en-US" sz="3600" dirty="0" smtClean="0"/>
              <a:t> class…</a:t>
            </a:r>
          </a:p>
        </p:txBody>
      </p:sp>
      <p:sp>
        <p:nvSpPr>
          <p:cNvPr id="55300"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5301" name="Picture 4"/>
          <p:cNvPicPr>
            <a:picLocks noChangeAspect="1" noChangeArrowheads="1"/>
          </p:cNvPicPr>
          <p:nvPr/>
        </p:nvPicPr>
        <p:blipFill>
          <a:blip r:embed="rId2" cstate="print"/>
          <a:srcRect/>
          <a:stretch>
            <a:fillRect/>
          </a:stretch>
        </p:blipFill>
        <p:spPr bwMode="auto">
          <a:xfrm>
            <a:off x="366713" y="1447800"/>
            <a:ext cx="8408987" cy="3746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p:cNvSpPr>
            <a:spLocks noGrp="1"/>
          </p:cNvSpPr>
          <p:nvPr>
            <p:ph type="sldNum" sz="quarter" idx="10"/>
          </p:nvPr>
        </p:nvSpPr>
        <p:spPr>
          <a:noFill/>
        </p:spPr>
        <p:txBody>
          <a:bodyPr/>
          <a:lstStyle/>
          <a:p>
            <a:r>
              <a:rPr lang="en-US" smtClean="0"/>
              <a:t> </a:t>
            </a:r>
            <a:fld id="{4DC369EF-0414-4103-A9D7-02A308715001}" type="slidenum">
              <a:rPr lang="en-US" smtClean="0"/>
              <a:pPr/>
              <a:t>53</a:t>
            </a:fld>
            <a:endParaRPr lang="en-US" smtClean="0"/>
          </a:p>
        </p:txBody>
      </p:sp>
      <p:sp>
        <p:nvSpPr>
          <p:cNvPr id="56323" name="Rectangle 2"/>
          <p:cNvSpPr>
            <a:spLocks noGrp="1" noChangeArrowheads="1"/>
          </p:cNvSpPr>
          <p:nvPr>
            <p:ph type="title"/>
          </p:nvPr>
        </p:nvSpPr>
        <p:spPr>
          <a:xfrm>
            <a:off x="457200" y="0"/>
            <a:ext cx="8686800" cy="533400"/>
          </a:xfrm>
        </p:spPr>
        <p:txBody>
          <a:bodyPr/>
          <a:lstStyle/>
          <a:p>
            <a:pPr algn="r" eaLnBrk="1" hangingPunct="1"/>
            <a:r>
              <a:rPr lang="en-US" sz="3600" dirty="0" smtClean="0"/>
              <a:t>The </a:t>
            </a:r>
            <a:r>
              <a:rPr lang="en-US" sz="3600" dirty="0" err="1" smtClean="0"/>
              <a:t>java.util.Hashtable</a:t>
            </a:r>
            <a:r>
              <a:rPr lang="en-US" sz="3600" dirty="0" smtClean="0"/>
              <a:t> class…</a:t>
            </a:r>
          </a:p>
        </p:txBody>
      </p:sp>
      <p:sp>
        <p:nvSpPr>
          <p:cNvPr id="56324" name="Text Box 3"/>
          <p:cNvSpPr txBox="1">
            <a:spLocks noChangeArrowheads="1"/>
          </p:cNvSpPr>
          <p:nvPr/>
        </p:nvSpPr>
        <p:spPr bwMode="auto">
          <a:xfrm>
            <a:off x="685800" y="5334000"/>
            <a:ext cx="7659688" cy="701675"/>
          </a:xfrm>
          <a:prstGeom prst="rect">
            <a:avLst/>
          </a:prstGeom>
          <a:noFill/>
          <a:ln w="9525">
            <a:noFill/>
            <a:miter lim="800000"/>
            <a:headEnd/>
            <a:tailEnd/>
          </a:ln>
        </p:spPr>
        <p:txBody>
          <a:bodyPr wrap="none">
            <a:spAutoFit/>
          </a:bodyPr>
          <a:lstStyle/>
          <a:p>
            <a:pPr>
              <a:tabLst>
                <a:tab pos="1606550" algn="l"/>
              </a:tabLst>
            </a:pPr>
            <a:r>
              <a:rPr lang="en-US" sz="2000" b="1"/>
              <a:t>Figure 10-20 Methods of the class </a:t>
            </a:r>
            <a:r>
              <a:rPr lang="en-US" sz="2000" b="1">
                <a:latin typeface="Courier New" pitchFamily="49" charset="0"/>
              </a:rPr>
              <a:t>Hashtable</a:t>
            </a:r>
            <a:r>
              <a:rPr lang="en-US" sz="2000" b="1"/>
              <a:t> including three </a:t>
            </a:r>
            <a:br>
              <a:rPr lang="en-US" sz="2000" b="1"/>
            </a:br>
            <a:r>
              <a:rPr lang="en-US" sz="2000" b="1"/>
              <a:t>	inherited methods (continued)</a:t>
            </a:r>
          </a:p>
        </p:txBody>
      </p:sp>
      <p:pic>
        <p:nvPicPr>
          <p:cNvPr id="56325" name="Picture 5"/>
          <p:cNvPicPr>
            <a:picLocks noChangeAspect="1" noChangeArrowheads="1"/>
          </p:cNvPicPr>
          <p:nvPr/>
        </p:nvPicPr>
        <p:blipFill>
          <a:blip r:embed="rId2" cstate="print"/>
          <a:srcRect/>
          <a:stretch>
            <a:fillRect/>
          </a:stretch>
        </p:blipFill>
        <p:spPr bwMode="auto">
          <a:xfrm>
            <a:off x="347663" y="1611313"/>
            <a:ext cx="8448675" cy="35702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Learning Outcomes</a:t>
            </a:r>
            <a:endParaRPr lang="en-US" dirty="0"/>
          </a:p>
        </p:txBody>
      </p:sp>
      <p:sp>
        <p:nvSpPr>
          <p:cNvPr id="3" name="Content Placeholder 2"/>
          <p:cNvSpPr>
            <a:spLocks noGrp="1"/>
          </p:cNvSpPr>
          <p:nvPr>
            <p:ph idx="1"/>
          </p:nvPr>
        </p:nvSpPr>
        <p:spPr>
          <a:xfrm>
            <a:off x="762000" y="1036637"/>
            <a:ext cx="8229600" cy="5211763"/>
          </a:xfrm>
        </p:spPr>
        <p:txBody>
          <a:bodyPr/>
          <a:lstStyle/>
          <a:p>
            <a:pPr>
              <a:buNone/>
            </a:pPr>
            <a:r>
              <a:rPr lang="en-US" sz="2400" b="1" dirty="0" smtClean="0">
                <a:solidFill>
                  <a:schemeClr val="tx1"/>
                </a:solidFill>
                <a:latin typeface="+mn-lt"/>
                <a:ea typeface="+mn-ea"/>
                <a:cs typeface="+mn-cs"/>
              </a:rPr>
              <a:t>LO7.1</a:t>
            </a:r>
            <a:r>
              <a:rPr lang="en-US" sz="2400" dirty="0" smtClean="0">
                <a:solidFill>
                  <a:schemeClr val="tx1"/>
                </a:solidFill>
                <a:latin typeface="+mn-lt"/>
                <a:ea typeface="+mn-ea"/>
                <a:cs typeface="+mn-cs"/>
              </a:rPr>
              <a:t>  Explain the concept of "hash". Define concepts hash function and hash table and their application. </a:t>
            </a:r>
          </a:p>
          <a:p>
            <a:pPr>
              <a:buNone/>
            </a:pPr>
            <a:r>
              <a:rPr lang="en-US" sz="2400" b="1" dirty="0" smtClean="0">
                <a:solidFill>
                  <a:schemeClr val="tx1"/>
                </a:solidFill>
                <a:latin typeface="+mn-lt"/>
                <a:ea typeface="+mn-ea"/>
                <a:cs typeface="+mn-cs"/>
              </a:rPr>
              <a:t>LO7.2</a:t>
            </a:r>
            <a:r>
              <a:rPr lang="en-US" sz="2400" dirty="0" smtClean="0">
                <a:solidFill>
                  <a:schemeClr val="tx1"/>
                </a:solidFill>
                <a:latin typeface="+mn-lt"/>
                <a:ea typeface="+mn-ea"/>
                <a:cs typeface="+mn-cs"/>
              </a:rPr>
              <a:t>  Demonstrate the types  of  hash functions: Division, Folding,...</a:t>
            </a:r>
          </a:p>
          <a:p>
            <a:pPr>
              <a:buNone/>
            </a:pPr>
            <a:r>
              <a:rPr lang="en-US" sz="2400" b="1" dirty="0" smtClean="0">
                <a:solidFill>
                  <a:schemeClr val="tx1"/>
                </a:solidFill>
                <a:latin typeface="+mn-lt"/>
                <a:ea typeface="+mn-ea"/>
                <a:cs typeface="+mn-cs"/>
              </a:rPr>
              <a:t>LO7.2</a:t>
            </a:r>
            <a:r>
              <a:rPr lang="en-US" sz="2400" dirty="0" smtClean="0">
                <a:solidFill>
                  <a:schemeClr val="tx1"/>
                </a:solidFill>
                <a:latin typeface="+mn-lt"/>
                <a:ea typeface="+mn-ea"/>
                <a:cs typeface="+mn-cs"/>
              </a:rPr>
              <a:t>  Explain the collision and collision-handling.</a:t>
            </a:r>
          </a:p>
          <a:p>
            <a:pPr>
              <a:buNone/>
            </a:pPr>
            <a:r>
              <a:rPr lang="en-US" sz="2400" dirty="0" smtClean="0">
                <a:solidFill>
                  <a:schemeClr val="tx1"/>
                </a:solidFill>
                <a:latin typeface="+mn-lt"/>
                <a:ea typeface="+mn-ea"/>
                <a:cs typeface="+mn-cs"/>
              </a:rPr>
              <a:t>LO7.3  Explain the open addressing method for collision-resolution: linear and quadratic probing.</a:t>
            </a:r>
          </a:p>
          <a:p>
            <a:pPr>
              <a:buNone/>
            </a:pPr>
            <a:r>
              <a:rPr lang="en-US" sz="2400" b="1" dirty="0" smtClean="0">
                <a:solidFill>
                  <a:schemeClr val="tx1"/>
                </a:solidFill>
                <a:latin typeface="+mn-lt"/>
                <a:ea typeface="+mn-ea"/>
                <a:cs typeface="+mn-cs"/>
              </a:rPr>
              <a:t>LO7.4</a:t>
            </a:r>
            <a:r>
              <a:rPr lang="en-US" sz="2400" dirty="0" smtClean="0">
                <a:solidFill>
                  <a:schemeClr val="tx1"/>
                </a:solidFill>
                <a:latin typeface="+mn-lt"/>
                <a:ea typeface="+mn-ea"/>
                <a:cs typeface="+mn-cs"/>
              </a:rPr>
              <a:t>  Explain the chaining method for collision-resolution: separate chaining and Coalesced chaining.</a:t>
            </a:r>
          </a:p>
          <a:p>
            <a:pPr>
              <a:buNone/>
            </a:pPr>
            <a:r>
              <a:rPr lang="en-US" sz="2400" b="1" dirty="0" smtClean="0">
                <a:solidFill>
                  <a:schemeClr val="tx1"/>
                </a:solidFill>
                <a:latin typeface="+mn-lt"/>
                <a:ea typeface="+mn-ea"/>
                <a:cs typeface="+mn-cs"/>
              </a:rPr>
              <a:t>LO7.5</a:t>
            </a:r>
            <a:r>
              <a:rPr lang="en-US" sz="2400" dirty="0" smtClean="0">
                <a:solidFill>
                  <a:schemeClr val="tx1"/>
                </a:solidFill>
                <a:latin typeface="+mn-lt"/>
                <a:ea typeface="+mn-ea"/>
                <a:cs typeface="+mn-cs"/>
              </a:rPr>
              <a:t>  Define perfect hash function and extendible hashing.</a:t>
            </a:r>
            <a:br>
              <a:rPr lang="en-US" sz="2400" dirty="0" smtClean="0">
                <a:solidFill>
                  <a:schemeClr val="tx1"/>
                </a:solidFill>
                <a:latin typeface="+mn-lt"/>
                <a:ea typeface="+mn-ea"/>
                <a:cs typeface="+mn-cs"/>
              </a:rPr>
            </a:b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54</a:t>
            </a:fld>
            <a:endParaRPr lang="en-US"/>
          </a:p>
        </p:txBody>
      </p:sp>
      <p:sp>
        <p:nvSpPr>
          <p:cNvPr id="5" name="TextBox 4"/>
          <p:cNvSpPr txBox="1"/>
          <p:nvPr/>
        </p:nvSpPr>
        <p:spPr>
          <a:xfrm>
            <a:off x="381000" y="10668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6" name="TextBox 5"/>
          <p:cNvSpPr txBox="1"/>
          <p:nvPr/>
        </p:nvSpPr>
        <p:spPr>
          <a:xfrm>
            <a:off x="381000" y="1868269"/>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7" name="TextBox 6"/>
          <p:cNvSpPr txBox="1"/>
          <p:nvPr/>
        </p:nvSpPr>
        <p:spPr>
          <a:xfrm>
            <a:off x="381000" y="26670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8" name="TextBox 7"/>
          <p:cNvSpPr txBox="1"/>
          <p:nvPr/>
        </p:nvSpPr>
        <p:spPr>
          <a:xfrm>
            <a:off x="381000" y="3886200"/>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
        <p:nvSpPr>
          <p:cNvPr id="9" name="TextBox 8"/>
          <p:cNvSpPr txBox="1"/>
          <p:nvPr/>
        </p:nvSpPr>
        <p:spPr>
          <a:xfrm>
            <a:off x="381000" y="4687669"/>
            <a:ext cx="533400" cy="646331"/>
          </a:xfrm>
          <a:prstGeom prst="rect">
            <a:avLst/>
          </a:prstGeom>
          <a:noFill/>
        </p:spPr>
        <p:txBody>
          <a:bodyPr wrap="square" rtlCol="0">
            <a:spAutoFit/>
          </a:bodyPr>
          <a:lstStyle/>
          <a:p>
            <a:r>
              <a:rPr lang="en-US" sz="3600" smtClean="0">
                <a:solidFill>
                  <a:srgbClr val="FF0000"/>
                </a:solidFill>
                <a:sym typeface="Wingdings"/>
              </a:rPr>
              <a:t></a:t>
            </a:r>
            <a:endParaRPr lang="en-US">
              <a:solidFill>
                <a:srgbClr val="FF0000"/>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p:cNvSpPr>
            <a:spLocks noGrp="1"/>
          </p:cNvSpPr>
          <p:nvPr>
            <p:ph type="sldNum" sz="quarter" idx="10"/>
          </p:nvPr>
        </p:nvSpPr>
        <p:spPr>
          <a:noFill/>
        </p:spPr>
        <p:txBody>
          <a:bodyPr/>
          <a:lstStyle/>
          <a:p>
            <a:r>
              <a:rPr lang="en-US" smtClean="0"/>
              <a:t> </a:t>
            </a:r>
            <a:fld id="{5E63CA80-1138-4B30-A4FE-207D577E5B40}" type="slidenum">
              <a:rPr lang="en-US" smtClean="0"/>
              <a:pPr/>
              <a:t>55</a:t>
            </a:fld>
            <a:endParaRPr lang="en-US" smtClean="0"/>
          </a:p>
        </p:txBody>
      </p:sp>
      <p:sp>
        <p:nvSpPr>
          <p:cNvPr id="81923" name="Rectangle 2"/>
          <p:cNvSpPr>
            <a:spLocks noGrp="1" noChangeArrowheads="1"/>
          </p:cNvSpPr>
          <p:nvPr>
            <p:ph type="title"/>
          </p:nvPr>
        </p:nvSpPr>
        <p:spPr/>
        <p:txBody>
          <a:bodyPr/>
          <a:lstStyle/>
          <a:p>
            <a:pPr eaLnBrk="1" hangingPunct="1"/>
            <a:r>
              <a:rPr lang="en-US" sz="4000" smtClean="0"/>
              <a:t>Summary</a:t>
            </a:r>
          </a:p>
        </p:txBody>
      </p:sp>
      <p:sp>
        <p:nvSpPr>
          <p:cNvPr id="81924" name="Rectangle 3"/>
          <p:cNvSpPr>
            <a:spLocks noGrp="1" noChangeArrowheads="1"/>
          </p:cNvSpPr>
          <p:nvPr>
            <p:ph type="body" idx="1"/>
          </p:nvPr>
        </p:nvSpPr>
        <p:spPr/>
        <p:txBody>
          <a:bodyPr/>
          <a:lstStyle/>
          <a:p>
            <a:pPr eaLnBrk="1" hangingPunct="1"/>
            <a:r>
              <a:rPr lang="en-US" smtClean="0"/>
              <a:t>Common hash functions include the division, folding, mid-square, extraction and radix </a:t>
            </a:r>
            <a:br>
              <a:rPr lang="en-US" smtClean="0"/>
            </a:br>
            <a:r>
              <a:rPr lang="en-US" smtClean="0"/>
              <a:t>transformation methods.</a:t>
            </a:r>
          </a:p>
          <a:p>
            <a:pPr eaLnBrk="1" hangingPunct="1"/>
            <a:r>
              <a:rPr lang="en-US" smtClean="0"/>
              <a:t>Collision resolution includes the open addressing, chaining, and bucket addressing methods.</a:t>
            </a:r>
          </a:p>
          <a:p>
            <a:pPr eaLnBrk="1" hangingPunct="1"/>
            <a:r>
              <a:rPr lang="en-US" smtClean="0"/>
              <a:t>Cichelli’s method is an</a:t>
            </a:r>
            <a:r>
              <a:rPr lang="en-US" b="1" smtClean="0"/>
              <a:t> </a:t>
            </a:r>
            <a:r>
              <a:rPr lang="en-US" smtClean="0"/>
              <a:t>algorithm to construct a minimal perfect hash function</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p:cNvSpPr>
            <a:spLocks noGrp="1"/>
          </p:cNvSpPr>
          <p:nvPr>
            <p:ph type="sldNum" sz="quarter" idx="10"/>
          </p:nvPr>
        </p:nvSpPr>
        <p:spPr>
          <a:noFill/>
        </p:spPr>
        <p:txBody>
          <a:bodyPr/>
          <a:lstStyle/>
          <a:p>
            <a:r>
              <a:rPr lang="en-US" smtClean="0"/>
              <a:t> </a:t>
            </a:r>
            <a:fld id="{1D8DE3BD-9D7D-472A-AE86-6A59BDFAA31A}" type="slidenum">
              <a:rPr lang="en-US" smtClean="0"/>
              <a:pPr/>
              <a:t>56</a:t>
            </a:fld>
            <a:endParaRPr lang="en-US" smtClean="0"/>
          </a:p>
        </p:txBody>
      </p:sp>
      <p:sp>
        <p:nvSpPr>
          <p:cNvPr id="82947" name="Rectangle 2"/>
          <p:cNvSpPr>
            <a:spLocks noGrp="1" noChangeArrowheads="1"/>
          </p:cNvSpPr>
          <p:nvPr>
            <p:ph type="title"/>
          </p:nvPr>
        </p:nvSpPr>
        <p:spPr/>
        <p:txBody>
          <a:bodyPr/>
          <a:lstStyle/>
          <a:p>
            <a:pPr eaLnBrk="1" hangingPunct="1"/>
            <a:r>
              <a:rPr lang="en-US" sz="4000" smtClean="0"/>
              <a:t>Summary (continued)</a:t>
            </a:r>
          </a:p>
        </p:txBody>
      </p:sp>
      <p:sp>
        <p:nvSpPr>
          <p:cNvPr id="82948" name="Rectangle 3"/>
          <p:cNvSpPr>
            <a:spLocks noGrp="1" noChangeArrowheads="1"/>
          </p:cNvSpPr>
          <p:nvPr>
            <p:ph type="body" idx="1"/>
          </p:nvPr>
        </p:nvSpPr>
        <p:spPr/>
        <p:txBody>
          <a:bodyPr/>
          <a:lstStyle/>
          <a:p>
            <a:pPr eaLnBrk="1" hangingPunct="1"/>
            <a:r>
              <a:rPr lang="en-US" smtClean="0"/>
              <a:t>The FHCD algorithm searches for a minimal perfect hash function of the form (modulo </a:t>
            </a:r>
            <a:r>
              <a:rPr lang="en-US" i="1" smtClean="0"/>
              <a:t>TSize</a:t>
            </a:r>
            <a:r>
              <a:rPr lang="en-US" smtClean="0"/>
              <a:t>), where </a:t>
            </a:r>
            <a:r>
              <a:rPr lang="en-US" i="1" smtClean="0"/>
              <a:t>g </a:t>
            </a:r>
            <a:r>
              <a:rPr lang="en-US" smtClean="0"/>
              <a:t>is the function to be determined by the algorithm</a:t>
            </a:r>
          </a:p>
          <a:p>
            <a:pPr eaLnBrk="1" hangingPunct="1"/>
            <a:r>
              <a:rPr lang="en-US" smtClean="0"/>
              <a:t>In expandable hashing and dynamic hashing, a binary tree is used as an index of buckets</a:t>
            </a:r>
          </a:p>
          <a:p>
            <a:pPr eaLnBrk="1" hangingPunct="1"/>
            <a:r>
              <a:rPr lang="en-US" smtClean="0"/>
              <a:t>In extendible hashing, a directory of records is kept in a table</a:t>
            </a:r>
          </a:p>
          <a:p>
            <a:pPr eaLnBrk="1" hangingPunct="1"/>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p:cNvSpPr>
            <a:spLocks noGrp="1"/>
          </p:cNvSpPr>
          <p:nvPr>
            <p:ph type="sldNum" sz="quarter" idx="10"/>
          </p:nvPr>
        </p:nvSpPr>
        <p:spPr>
          <a:noFill/>
        </p:spPr>
        <p:txBody>
          <a:bodyPr/>
          <a:lstStyle/>
          <a:p>
            <a:r>
              <a:rPr lang="en-US" smtClean="0"/>
              <a:t> </a:t>
            </a:r>
            <a:fld id="{EEB4BA1E-7012-4334-A068-CFC6D567F06D}" type="slidenum">
              <a:rPr lang="en-US" smtClean="0"/>
              <a:pPr/>
              <a:t>57</a:t>
            </a:fld>
            <a:endParaRPr lang="en-US" smtClean="0"/>
          </a:p>
        </p:txBody>
      </p:sp>
      <p:sp>
        <p:nvSpPr>
          <p:cNvPr id="83971" name="Rectangle 2"/>
          <p:cNvSpPr>
            <a:spLocks noGrp="1" noChangeArrowheads="1"/>
          </p:cNvSpPr>
          <p:nvPr>
            <p:ph type="title"/>
          </p:nvPr>
        </p:nvSpPr>
        <p:spPr/>
        <p:txBody>
          <a:bodyPr/>
          <a:lstStyle/>
          <a:p>
            <a:pPr eaLnBrk="1" hangingPunct="1"/>
            <a:r>
              <a:rPr lang="en-US" sz="4000" smtClean="0"/>
              <a:t>Summary (continued)</a:t>
            </a:r>
          </a:p>
        </p:txBody>
      </p:sp>
      <p:sp>
        <p:nvSpPr>
          <p:cNvPr id="83972" name="Rectangle 3"/>
          <p:cNvSpPr>
            <a:spLocks noGrp="1" noChangeArrowheads="1"/>
          </p:cNvSpPr>
          <p:nvPr>
            <p:ph type="body" idx="1"/>
          </p:nvPr>
        </p:nvSpPr>
        <p:spPr/>
        <p:txBody>
          <a:bodyPr/>
          <a:lstStyle/>
          <a:p>
            <a:pPr eaLnBrk="1" hangingPunct="1"/>
            <a:r>
              <a:rPr lang="en-US" smtClean="0"/>
              <a:t>A hash map is a collection of singly linked lists (buckets); that is, chaining is used as a collision resolution technique</a:t>
            </a:r>
          </a:p>
          <a:p>
            <a:pPr eaLnBrk="1" hangingPunct="1"/>
            <a:r>
              <a:rPr lang="en-US" smtClean="0">
                <a:latin typeface="Courier New" pitchFamily="49" charset="0"/>
              </a:rPr>
              <a:t>HashSet</a:t>
            </a:r>
            <a:r>
              <a:rPr lang="en-US" smtClean="0"/>
              <a:t> is another implementation of a set </a:t>
            </a:r>
            <a:br>
              <a:rPr lang="en-US" smtClean="0"/>
            </a:br>
            <a:r>
              <a:rPr lang="en-US" smtClean="0"/>
              <a:t>(an object that stores unique elements)</a:t>
            </a:r>
          </a:p>
          <a:p>
            <a:pPr eaLnBrk="1" hangingPunct="1"/>
            <a:r>
              <a:rPr lang="en-US" smtClean="0"/>
              <a:t>A </a:t>
            </a:r>
            <a:r>
              <a:rPr lang="en-US" smtClean="0">
                <a:latin typeface="Courier New" pitchFamily="49" charset="0"/>
              </a:rPr>
              <a:t>Hashtable</a:t>
            </a:r>
            <a:r>
              <a:rPr lang="en-US" smtClean="0"/>
              <a:t> is roughly equivalent to a </a:t>
            </a:r>
            <a:r>
              <a:rPr lang="en-US" smtClean="0">
                <a:latin typeface="Courier New" pitchFamily="49" charset="0"/>
              </a:rPr>
              <a:t>HashMap</a:t>
            </a:r>
            <a:r>
              <a:rPr lang="en-US" smtClean="0"/>
              <a:t> except that it is synchronized and does not permit null values with methods to operate on hash tables</a:t>
            </a:r>
          </a:p>
          <a:p>
            <a:pPr eaLnBrk="1" hangingPunct="1"/>
            <a:endParaRPr lang="en-US"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r>
              <a:rPr lang="en-US" dirty="0" smtClean="0"/>
              <a:t>Notices about hash tables</a:t>
            </a:r>
          </a:p>
        </p:txBody>
      </p:sp>
      <p:sp>
        <p:nvSpPr>
          <p:cNvPr id="3" name="Content Placeholder 2"/>
          <p:cNvSpPr>
            <a:spLocks noGrp="1"/>
          </p:cNvSpPr>
          <p:nvPr>
            <p:ph idx="1"/>
          </p:nvPr>
        </p:nvSpPr>
        <p:spPr/>
        <p:txBody>
          <a:bodyPr/>
          <a:lstStyle/>
          <a:p>
            <a:pPr>
              <a:defRPr/>
            </a:pPr>
            <a:r>
              <a:rPr lang="en-US" dirty="0" smtClean="0"/>
              <a:t>When should hash tables be used:</a:t>
            </a:r>
          </a:p>
          <a:p>
            <a:pPr lvl="1">
              <a:defRPr/>
            </a:pPr>
            <a:r>
              <a:rPr lang="en-US" dirty="0" smtClean="0"/>
              <a:t>Elements in a group are different and insertion and search are main operations.</a:t>
            </a:r>
          </a:p>
          <a:p>
            <a:pPr>
              <a:defRPr/>
            </a:pPr>
            <a:r>
              <a:rPr lang="en-US" dirty="0" smtClean="0"/>
              <a:t>What are things to be concerned before a hash table is implemented?</a:t>
            </a:r>
          </a:p>
          <a:p>
            <a:pPr lvl="1">
              <a:defRPr/>
            </a:pPr>
            <a:r>
              <a:rPr lang="en-US" dirty="0" smtClean="0"/>
              <a:t>Choose a key for each element: number/string?</a:t>
            </a:r>
          </a:p>
          <a:p>
            <a:pPr lvl="1">
              <a:defRPr/>
            </a:pPr>
            <a:r>
              <a:rPr lang="en-US" dirty="0" smtClean="0"/>
              <a:t>Choose a hash function</a:t>
            </a:r>
          </a:p>
          <a:p>
            <a:pPr lvl="1">
              <a:defRPr/>
            </a:pPr>
            <a:r>
              <a:rPr lang="en-US" dirty="0" smtClean="0"/>
              <a:t>Choose a collision resolution</a:t>
            </a:r>
          </a:p>
          <a:p>
            <a:pPr marL="457200" lvl="1" indent="0">
              <a:buFontTx/>
              <a:buNone/>
              <a:defRPr/>
            </a:pPr>
            <a:r>
              <a:rPr lang="en-US" dirty="0" smtClean="0"/>
              <a:t>because these things will affect on algorithms that will be chosen in our hash table.</a:t>
            </a:r>
          </a:p>
          <a:p>
            <a:pPr>
              <a:defRPr/>
            </a:pPr>
            <a:endParaRPr lang="en-US" dirty="0"/>
          </a:p>
        </p:txBody>
      </p:sp>
      <p:sp>
        <p:nvSpPr>
          <p:cNvPr id="84996" name="Slide Number Placeholder 3"/>
          <p:cNvSpPr>
            <a:spLocks noGrp="1"/>
          </p:cNvSpPr>
          <p:nvPr>
            <p:ph type="sldNum" sz="quarter" idx="10"/>
          </p:nvPr>
        </p:nvSpPr>
        <p:spPr>
          <a:noFill/>
        </p:spPr>
        <p:txBody>
          <a:bodyPr/>
          <a:lstStyle/>
          <a:p>
            <a:r>
              <a:rPr lang="en-US" smtClean="0"/>
              <a:t> </a:t>
            </a:r>
            <a:fld id="{ECD81657-F888-4E08-BDF6-A81140F3E459}" type="slidenum">
              <a:rPr lang="en-US" smtClean="0"/>
              <a:pPr/>
              <a:t>58</a:t>
            </a:fld>
            <a:endParaRPr lang="en-US" smtClean="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4810124" y="787852"/>
            <a:ext cx="4029076" cy="5841548"/>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sz="1800" dirty="0" smtClean="0"/>
              <a:t>Demo 1: 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59</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381000" y="3962400"/>
            <a:ext cx="3838575" cy="14382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cstate="print"/>
          <a:srcRect/>
          <a:stretch>
            <a:fillRect/>
          </a:stretch>
        </p:blipFill>
        <p:spPr bwMode="auto">
          <a:xfrm>
            <a:off x="1143000" y="1066800"/>
            <a:ext cx="2200275" cy="2238375"/>
          </a:xfrm>
          <a:prstGeom prst="rect">
            <a:avLst/>
          </a:prstGeom>
          <a:noFill/>
          <a:ln w="9525">
            <a:noFill/>
            <a:miter lim="800000"/>
            <a:headEnd/>
            <a:tailEnd/>
          </a:ln>
          <a:effectLst/>
        </p:spPr>
      </p:pic>
      <p:cxnSp>
        <p:nvCxnSpPr>
          <p:cNvPr id="10" name="Straight Arrow Connector 9"/>
          <p:cNvCxnSpPr/>
          <p:nvPr/>
        </p:nvCxnSpPr>
        <p:spPr>
          <a:xfrm rot="5400000" flipH="1" flipV="1">
            <a:off x="838200" y="3429000"/>
            <a:ext cx="10668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1- Basic of Hashing</a:t>
            </a:r>
            <a:endParaRPr lang="en-US" sz="3600" dirty="0"/>
          </a:p>
        </p:txBody>
      </p:sp>
      <p:sp>
        <p:nvSpPr>
          <p:cNvPr id="3" name="Content Placeholder 2"/>
          <p:cNvSpPr>
            <a:spLocks noGrp="1"/>
          </p:cNvSpPr>
          <p:nvPr>
            <p:ph idx="1"/>
          </p:nvPr>
        </p:nvSpPr>
        <p:spPr>
          <a:xfrm>
            <a:off x="457200" y="1066800"/>
            <a:ext cx="8382000" cy="5029200"/>
          </a:xfrm>
        </p:spPr>
        <p:txBody>
          <a:bodyPr/>
          <a:lstStyle/>
          <a:p>
            <a:r>
              <a:rPr lang="en-US" sz="2400" dirty="0" smtClean="0">
                <a:solidFill>
                  <a:srgbClr val="0000CC"/>
                </a:solidFill>
              </a:rPr>
              <a:t>What is hashing?</a:t>
            </a:r>
            <a:r>
              <a:rPr lang="en-US" sz="2400" dirty="0" smtClean="0"/>
              <a:t> </a:t>
            </a:r>
            <a:r>
              <a:rPr lang="en-US" sz="2400" dirty="0" smtClean="0">
                <a:sym typeface="Wingdings" pitchFamily="2" charset="2"/>
              </a:rPr>
              <a:t> A process in which a large data set will be partitioned into some data subsets.</a:t>
            </a:r>
          </a:p>
          <a:p>
            <a:r>
              <a:rPr lang="en-US" sz="2400" dirty="0" smtClean="0">
                <a:solidFill>
                  <a:srgbClr val="0000CC"/>
                </a:solidFill>
                <a:sym typeface="Wingdings" pitchFamily="2" charset="2"/>
              </a:rPr>
              <a:t>What is the tool for hashing? </a:t>
            </a:r>
            <a:r>
              <a:rPr lang="en-US" sz="2400" dirty="0" smtClean="0">
                <a:sym typeface="Wingdings" pitchFamily="2" charset="2"/>
              </a:rPr>
              <a:t> hash function</a:t>
            </a:r>
          </a:p>
          <a:p>
            <a:r>
              <a:rPr lang="en-US" sz="2400" dirty="0" smtClean="0">
                <a:solidFill>
                  <a:srgbClr val="0000CC"/>
                </a:solidFill>
                <a:sym typeface="Wingdings" pitchFamily="2" charset="2"/>
              </a:rPr>
              <a:t>What will hash function do? </a:t>
            </a:r>
            <a:r>
              <a:rPr lang="en-US" sz="2400" dirty="0" smtClean="0">
                <a:sym typeface="Wingdings" pitchFamily="2" charset="2"/>
              </a:rPr>
              <a:t> This function is constructed by implementer which  accepts  input data ( whole initial data or a chunk of initial data or memory address of data) and an unique index is it’s output  index of a subset.</a:t>
            </a:r>
          </a:p>
          <a:p>
            <a:r>
              <a:rPr lang="en-US" sz="2400" dirty="0" smtClean="0">
                <a:solidFill>
                  <a:srgbClr val="0000CC"/>
                </a:solidFill>
                <a:sym typeface="Wingdings" pitchFamily="2" charset="2"/>
              </a:rPr>
              <a:t>Who will implement hash function?</a:t>
            </a:r>
            <a:r>
              <a:rPr lang="en-US" sz="2400" dirty="0" smtClean="0">
                <a:sym typeface="Wingdings" pitchFamily="2" charset="2"/>
              </a:rPr>
              <a:t>  Hashing implementer.</a:t>
            </a:r>
          </a:p>
          <a:p>
            <a:r>
              <a:rPr lang="en-US" sz="2400" dirty="0" smtClean="0">
                <a:sym typeface="Wingdings" pitchFamily="2" charset="2"/>
              </a:rPr>
              <a:t>Data storage is used in hashing is called as </a:t>
            </a:r>
            <a:r>
              <a:rPr lang="en-US" sz="2400" b="1" dirty="0" smtClean="0">
                <a:solidFill>
                  <a:srgbClr val="FF0000"/>
                </a:solidFill>
                <a:sym typeface="Wingdings" pitchFamily="2" charset="2"/>
              </a:rPr>
              <a:t>hash table</a:t>
            </a:r>
            <a:r>
              <a:rPr lang="en-US" sz="2400" dirty="0" smtClean="0">
                <a:sym typeface="Wingdings" pitchFamily="2" charset="2"/>
              </a:rPr>
              <a:t>. Number of subsets is called as </a:t>
            </a:r>
            <a:r>
              <a:rPr lang="en-US" sz="2400" dirty="0" smtClean="0">
                <a:solidFill>
                  <a:srgbClr val="FF0000"/>
                </a:solidFill>
                <a:sym typeface="Wingdings" pitchFamily="2" charset="2"/>
              </a:rPr>
              <a:t>table-size</a:t>
            </a:r>
            <a:r>
              <a:rPr lang="en-US" sz="2400" dirty="0" smtClean="0">
                <a:sym typeface="Wingdings" pitchFamily="2" charset="2"/>
              </a:rPr>
              <a:t>.</a:t>
            </a:r>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Demo 1: 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60</a:t>
            </a:fld>
            <a:endParaRPr lang="en-US"/>
          </a:p>
        </p:txBody>
      </p:sp>
      <p:pic>
        <p:nvPicPr>
          <p:cNvPr id="2051" name="Picture 3"/>
          <p:cNvPicPr>
            <a:picLocks noChangeAspect="1" noChangeArrowheads="1"/>
          </p:cNvPicPr>
          <p:nvPr/>
        </p:nvPicPr>
        <p:blipFill>
          <a:blip r:embed="rId2" cstate="print"/>
          <a:srcRect/>
          <a:stretch>
            <a:fillRect/>
          </a:stretch>
        </p:blipFill>
        <p:spPr bwMode="auto">
          <a:xfrm>
            <a:off x="990600" y="816112"/>
            <a:ext cx="7162800" cy="561137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00" dirty="0" smtClean="0"/>
              <a:t>Demo 1: Using </a:t>
            </a:r>
            <a:r>
              <a:rPr lang="en-US" sz="1800" dirty="0" err="1" smtClean="0"/>
              <a:t>HashMap</a:t>
            </a:r>
            <a:r>
              <a:rPr lang="en-US" sz="1800" dirty="0" smtClean="0"/>
              <a:t> to compute probabilities </a:t>
            </a:r>
            <a:br>
              <a:rPr lang="en-US" sz="1800" dirty="0" smtClean="0"/>
            </a:br>
            <a:r>
              <a:rPr lang="en-US" sz="1800" dirty="0" smtClean="0"/>
              <a:t>of characters in a text file</a:t>
            </a:r>
            <a:endParaRPr lang="en-US" sz="18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61</a:t>
            </a:fld>
            <a:endParaRPr lang="en-US"/>
          </a:p>
        </p:txBody>
      </p:sp>
      <p:pic>
        <p:nvPicPr>
          <p:cNvPr id="3075" name="Picture 3"/>
          <p:cNvPicPr>
            <a:picLocks noChangeAspect="1" noChangeArrowheads="1"/>
          </p:cNvPicPr>
          <p:nvPr/>
        </p:nvPicPr>
        <p:blipFill>
          <a:blip r:embed="rId2" cstate="print"/>
          <a:srcRect/>
          <a:stretch>
            <a:fillRect/>
          </a:stretch>
        </p:blipFill>
        <p:spPr bwMode="auto">
          <a:xfrm>
            <a:off x="423863" y="1752600"/>
            <a:ext cx="8296275" cy="3352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62</a:t>
            </a:fld>
            <a:endParaRPr lang="en-US"/>
          </a:p>
        </p:txBody>
      </p:sp>
      <p:grpSp>
        <p:nvGrpSpPr>
          <p:cNvPr id="11" name="Group 10"/>
          <p:cNvGrpSpPr/>
          <p:nvPr/>
        </p:nvGrpSpPr>
        <p:grpSpPr>
          <a:xfrm>
            <a:off x="1752600" y="784369"/>
            <a:ext cx="5257800" cy="5311631"/>
            <a:chOff x="990600" y="784369"/>
            <a:chExt cx="5257800" cy="5311631"/>
          </a:xfrm>
        </p:grpSpPr>
        <p:pic>
          <p:nvPicPr>
            <p:cNvPr id="5" name="Picture 5"/>
            <p:cNvPicPr>
              <a:picLocks noChangeAspect="1" noChangeArrowheads="1"/>
            </p:cNvPicPr>
            <p:nvPr/>
          </p:nvPicPr>
          <p:blipFill>
            <a:blip r:embed="rId2" cstate="print"/>
            <a:srcRect/>
            <a:stretch>
              <a:fillRect/>
            </a:stretch>
          </p:blipFill>
          <p:spPr bwMode="auto">
            <a:xfrm>
              <a:off x="1066800" y="914400"/>
              <a:ext cx="2200275" cy="2238375"/>
            </a:xfrm>
            <a:prstGeom prst="rect">
              <a:avLst/>
            </a:prstGeom>
            <a:noFill/>
            <a:ln w="9525">
              <a:noFill/>
              <a:miter lim="800000"/>
              <a:headEnd/>
              <a:tailEnd/>
            </a:ln>
            <a:effectLst/>
          </p:spPr>
        </p:pic>
        <p:sp>
          <p:nvSpPr>
            <p:cNvPr id="7" name="TextBox 6"/>
            <p:cNvSpPr txBox="1"/>
            <p:nvPr/>
          </p:nvSpPr>
          <p:spPr>
            <a:xfrm>
              <a:off x="3581400" y="784369"/>
              <a:ext cx="2667000" cy="4778231"/>
            </a:xfrm>
            <a:prstGeom prst="rect">
              <a:avLst/>
            </a:prstGeom>
            <a:noFill/>
            <a:ln>
              <a:solidFill>
                <a:srgbClr val="0000CC"/>
              </a:solidFill>
            </a:ln>
          </p:spPr>
          <p:txBody>
            <a:bodyPr wrap="square" rtlCol="0">
              <a:spAutoFit/>
            </a:bodyPr>
            <a:lstStyle/>
            <a:p>
              <a:r>
                <a:rPr lang="vi-VN" sz="1050" dirty="0" smtClean="0"/>
                <a:t>SE140606,NGUYỄN TRỌNG HẢI,7</a:t>
              </a:r>
            </a:p>
            <a:p>
              <a:r>
                <a:rPr lang="vi-VN" sz="1050" dirty="0" smtClean="0"/>
                <a:t>SE141127,VÕ TRỌNG ĐẠT,4</a:t>
              </a:r>
            </a:p>
            <a:p>
              <a:r>
                <a:rPr lang="vi-VN" sz="1050" dirty="0" smtClean="0"/>
                <a:t>SE140913,TRẦN MINH HIẾU,7</a:t>
              </a:r>
            </a:p>
            <a:p>
              <a:r>
                <a:rPr lang="vi-VN" sz="1050" dirty="0" smtClean="0"/>
                <a:t>SE62440,ĐOÀN LƯƠNG PHÚ,6</a:t>
              </a:r>
            </a:p>
            <a:p>
              <a:r>
                <a:rPr lang="vi-VN" sz="1050" dirty="0" smtClean="0"/>
                <a:t>SE141153,THÁI ĐỨC THẢO,5</a:t>
              </a:r>
            </a:p>
            <a:p>
              <a:r>
                <a:rPr lang="vi-VN" sz="1050" dirty="0" smtClean="0"/>
                <a:t>SE140244,PHẠM NHẬT TÂN,8</a:t>
              </a:r>
            </a:p>
            <a:p>
              <a:r>
                <a:rPr lang="vi-VN" sz="1050" dirty="0" smtClean="0"/>
                <a:t>SE140861,PHẠM ĐĂNG HẢI,5</a:t>
              </a:r>
            </a:p>
            <a:p>
              <a:r>
                <a:rPr lang="vi-VN" sz="1050" dirty="0" smtClean="0"/>
                <a:t>SE140929,NGUYỄN LÊ ANH LONG,9</a:t>
              </a:r>
            </a:p>
            <a:p>
              <a:r>
                <a:rPr lang="vi-VN" sz="1050" dirty="0" smtClean="0"/>
                <a:t>SE140755,LÊ ANH DUY,8</a:t>
              </a:r>
            </a:p>
            <a:p>
              <a:r>
                <a:rPr lang="vi-VN" sz="1050" dirty="0" smtClean="0"/>
                <a:t>SE140618,LÝ GIA HUY,8</a:t>
              </a:r>
            </a:p>
            <a:p>
              <a:r>
                <a:rPr lang="vi-VN" sz="1050" dirty="0" smtClean="0"/>
                <a:t>SE63394,VŨ VĂN KHẢI,9</a:t>
              </a:r>
            </a:p>
            <a:p>
              <a:r>
                <a:rPr lang="vi-VN" sz="1050" dirty="0" smtClean="0"/>
                <a:t>SE63391,BÙI LÊ QUỐC THẮNG,4</a:t>
              </a:r>
            </a:p>
            <a:p>
              <a:r>
                <a:rPr lang="vi-VN" sz="1050" dirty="0" smtClean="0"/>
                <a:t>SE140367,CAO DUY QUANG,9</a:t>
              </a:r>
            </a:p>
            <a:p>
              <a:r>
                <a:rPr lang="vi-VN" sz="1050" dirty="0" smtClean="0"/>
                <a:t>SE140130,TRẦN VĂN TÂM,4</a:t>
              </a:r>
            </a:p>
            <a:p>
              <a:r>
                <a:rPr lang="vi-VN" sz="1050" dirty="0" smtClean="0"/>
                <a:t>SE140923,NGUYỄN VĂN TÂN,5</a:t>
              </a:r>
            </a:p>
            <a:p>
              <a:r>
                <a:rPr lang="vi-VN" sz="1050" dirty="0" smtClean="0"/>
                <a:t>SE130182,DIỆP MINH THÔNG,6</a:t>
              </a:r>
            </a:p>
            <a:p>
              <a:r>
                <a:rPr lang="vi-VN" sz="1050" dirty="0" smtClean="0"/>
                <a:t>SE140877,NGUYỄN HỒNG SƠN,6</a:t>
              </a:r>
            </a:p>
            <a:p>
              <a:r>
                <a:rPr lang="vi-VN" sz="1050" dirty="0" smtClean="0"/>
                <a:t>SE140813,NGUYỄN ĐĂNG HUY,6</a:t>
              </a:r>
            </a:p>
            <a:p>
              <a:r>
                <a:rPr lang="vi-VN" sz="1050" dirty="0" smtClean="0"/>
                <a:t>SE140503,LÊ VĨNH HƯNG,3</a:t>
              </a:r>
            </a:p>
            <a:p>
              <a:r>
                <a:rPr lang="vi-VN" sz="1050" dirty="0" smtClean="0"/>
                <a:t>SE140874,LÊ HỮU HIẾU,6</a:t>
              </a:r>
            </a:p>
            <a:p>
              <a:r>
                <a:rPr lang="vi-VN" sz="1050" dirty="0" smtClean="0"/>
                <a:t>SE141086,NGUYỄN MẠNH LỰC,9</a:t>
              </a:r>
            </a:p>
            <a:p>
              <a:r>
                <a:rPr lang="vi-VN" sz="1050" dirty="0" smtClean="0"/>
                <a:t>SE140873,TÔN THẤT BẢO,4</a:t>
              </a:r>
            </a:p>
            <a:p>
              <a:r>
                <a:rPr lang="vi-VN" sz="1050" dirty="0" smtClean="0"/>
                <a:t>SE140067,NGUYỄN TRẦN HOÀNG LONG,5</a:t>
              </a:r>
            </a:p>
            <a:p>
              <a:r>
                <a:rPr lang="vi-VN" sz="1050" dirty="0" smtClean="0"/>
                <a:t>SE140855,TRẦN HOÀNG HẢI DUY,5</a:t>
              </a:r>
            </a:p>
            <a:p>
              <a:r>
                <a:rPr lang="vi-VN" sz="1050" dirty="0" smtClean="0"/>
                <a:t>SE140885,CAO HOÀNG QUY,7</a:t>
              </a:r>
            </a:p>
            <a:p>
              <a:r>
                <a:rPr lang="vi-VN" sz="1050" dirty="0" smtClean="0"/>
                <a:t>SE140203,HÀ GIA PHƯỚC,3</a:t>
              </a:r>
            </a:p>
            <a:p>
              <a:r>
                <a:rPr lang="vi-VN" sz="1050" dirty="0" smtClean="0"/>
                <a:t>SE130610,THÁI TIẾN ĐẠT,7</a:t>
              </a:r>
            </a:p>
            <a:p>
              <a:r>
                <a:rPr lang="vi-VN" sz="1050" dirty="0" smtClean="0"/>
                <a:t>SE151525,TẠ MINH TIẾN,3</a:t>
              </a:r>
              <a:endParaRPr lang="en-US" sz="1050" dirty="0"/>
            </a:p>
          </p:txBody>
        </p:sp>
        <p:pic>
          <p:nvPicPr>
            <p:cNvPr id="4098" name="Picture 2"/>
            <p:cNvPicPr>
              <a:picLocks noChangeAspect="1" noChangeArrowheads="1"/>
            </p:cNvPicPr>
            <p:nvPr/>
          </p:nvPicPr>
          <p:blipFill>
            <a:blip r:embed="rId3" cstate="print"/>
            <a:srcRect/>
            <a:stretch>
              <a:fillRect/>
            </a:stretch>
          </p:blipFill>
          <p:spPr bwMode="auto">
            <a:xfrm>
              <a:off x="990600" y="3124200"/>
              <a:ext cx="2505075" cy="2971800"/>
            </a:xfrm>
            <a:prstGeom prst="rect">
              <a:avLst/>
            </a:prstGeom>
            <a:noFill/>
            <a:ln w="9525">
              <a:noFill/>
              <a:miter lim="800000"/>
              <a:headEnd/>
              <a:tailEnd/>
            </a:ln>
            <a:effectLst/>
          </p:spPr>
        </p:pic>
        <p:cxnSp>
          <p:nvCxnSpPr>
            <p:cNvPr id="6" name="Straight Arrow Connector 5"/>
            <p:cNvCxnSpPr/>
            <p:nvPr/>
          </p:nvCxnSpPr>
          <p:spPr>
            <a:xfrm flipH="1" flipV="1">
              <a:off x="2209800" y="3048000"/>
              <a:ext cx="1371600" cy="152400"/>
            </a:xfrm>
            <a:prstGeom prst="straightConnector1">
              <a:avLst/>
            </a:prstGeom>
            <a:ln>
              <a:solidFill>
                <a:srgbClr val="0000CC"/>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63</a:t>
            </a:fld>
            <a:endParaRPr lang="en-US"/>
          </a:p>
        </p:txBody>
      </p:sp>
      <p:sp>
        <p:nvSpPr>
          <p:cNvPr id="8" name="TextBox 7"/>
          <p:cNvSpPr txBox="1"/>
          <p:nvPr/>
        </p:nvSpPr>
        <p:spPr>
          <a:xfrm>
            <a:off x="381000" y="1066800"/>
            <a:ext cx="8229600" cy="369332"/>
          </a:xfrm>
          <a:prstGeom prst="rect">
            <a:avLst/>
          </a:prstGeom>
          <a:noFill/>
        </p:spPr>
        <p:txBody>
          <a:bodyPr wrap="square" rtlCol="0">
            <a:spAutoFit/>
          </a:bodyPr>
          <a:lstStyle/>
          <a:p>
            <a:r>
              <a:rPr lang="en-US" b="1" dirty="0" smtClean="0">
                <a:solidFill>
                  <a:srgbClr val="0000CC"/>
                </a:solidFill>
              </a:rPr>
              <a:t>Use Notepad++/ </a:t>
            </a:r>
            <a:r>
              <a:rPr lang="en-US" b="1" dirty="0" err="1" smtClean="0">
                <a:solidFill>
                  <a:srgbClr val="0000CC"/>
                </a:solidFill>
              </a:rPr>
              <a:t>Wordpad</a:t>
            </a:r>
            <a:r>
              <a:rPr lang="en-US" b="1" dirty="0" smtClean="0">
                <a:solidFill>
                  <a:srgbClr val="0000CC"/>
                </a:solidFill>
              </a:rPr>
              <a:t> or </a:t>
            </a:r>
            <a:r>
              <a:rPr lang="en-US" b="1" dirty="0" err="1" smtClean="0">
                <a:solidFill>
                  <a:srgbClr val="0000CC"/>
                </a:solidFill>
              </a:rPr>
              <a:t>Netbean</a:t>
            </a:r>
            <a:r>
              <a:rPr lang="en-US" b="1" dirty="0" smtClean="0">
                <a:solidFill>
                  <a:srgbClr val="0000CC"/>
                </a:solidFill>
              </a:rPr>
              <a:t> editor to edit Unicode text.</a:t>
            </a:r>
          </a:p>
        </p:txBody>
      </p:sp>
      <p:grpSp>
        <p:nvGrpSpPr>
          <p:cNvPr id="11" name="Group 10"/>
          <p:cNvGrpSpPr/>
          <p:nvPr/>
        </p:nvGrpSpPr>
        <p:grpSpPr>
          <a:xfrm>
            <a:off x="1295400" y="2209800"/>
            <a:ext cx="6124575" cy="3276600"/>
            <a:chOff x="457200" y="2209800"/>
            <a:chExt cx="6124575" cy="3276600"/>
          </a:xfrm>
        </p:grpSpPr>
        <p:pic>
          <p:nvPicPr>
            <p:cNvPr id="1026" name="Picture 2"/>
            <p:cNvPicPr>
              <a:picLocks noChangeAspect="1" noChangeArrowheads="1"/>
            </p:cNvPicPr>
            <p:nvPr/>
          </p:nvPicPr>
          <p:blipFill>
            <a:blip r:embed="rId2" cstate="print"/>
            <a:srcRect/>
            <a:stretch>
              <a:fillRect/>
            </a:stretch>
          </p:blipFill>
          <p:spPr bwMode="auto">
            <a:xfrm>
              <a:off x="533400" y="2590800"/>
              <a:ext cx="6048375" cy="2895600"/>
            </a:xfrm>
            <a:prstGeom prst="rect">
              <a:avLst/>
            </a:prstGeom>
            <a:noFill/>
            <a:ln w="9525">
              <a:noFill/>
              <a:miter lim="800000"/>
              <a:headEnd/>
              <a:tailEnd/>
            </a:ln>
          </p:spPr>
        </p:pic>
        <p:sp>
          <p:nvSpPr>
            <p:cNvPr id="10" name="TextBox 9"/>
            <p:cNvSpPr txBox="1"/>
            <p:nvPr/>
          </p:nvSpPr>
          <p:spPr>
            <a:xfrm>
              <a:off x="457200" y="2209800"/>
              <a:ext cx="4114800" cy="369332"/>
            </a:xfrm>
            <a:prstGeom prst="rect">
              <a:avLst/>
            </a:prstGeom>
            <a:noFill/>
          </p:spPr>
          <p:txBody>
            <a:bodyPr wrap="square" rtlCol="0">
              <a:spAutoFit/>
            </a:bodyPr>
            <a:lstStyle/>
            <a:p>
              <a:r>
                <a:rPr lang="en-US" b="1" dirty="0" smtClean="0">
                  <a:solidFill>
                    <a:srgbClr val="0000CC"/>
                  </a:solidFill>
                </a:rPr>
                <a:t>Use Notepad to edit Unicode text.</a:t>
              </a:r>
            </a:p>
          </p:txBody>
        </p:sp>
      </p:gr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64</a:t>
            </a:fld>
            <a:endParaRPr lang="en-US"/>
          </a:p>
        </p:txBody>
      </p:sp>
      <p:pic>
        <p:nvPicPr>
          <p:cNvPr id="5122" name="Picture 2"/>
          <p:cNvPicPr>
            <a:picLocks noChangeAspect="1" noChangeArrowheads="1"/>
          </p:cNvPicPr>
          <p:nvPr/>
        </p:nvPicPr>
        <p:blipFill>
          <a:blip r:embed="rId2" cstate="print"/>
          <a:srcRect/>
          <a:stretch>
            <a:fillRect/>
          </a:stretch>
        </p:blipFill>
        <p:spPr bwMode="auto">
          <a:xfrm>
            <a:off x="990600" y="1752600"/>
            <a:ext cx="7258050" cy="3114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65</a:t>
            </a:fld>
            <a:endParaRPr lang="en-US"/>
          </a:p>
        </p:txBody>
      </p:sp>
      <p:pic>
        <p:nvPicPr>
          <p:cNvPr id="6146" name="Picture 2"/>
          <p:cNvPicPr>
            <a:picLocks noChangeAspect="1" noChangeArrowheads="1"/>
          </p:cNvPicPr>
          <p:nvPr/>
        </p:nvPicPr>
        <p:blipFill>
          <a:blip r:embed="rId2" cstate="print"/>
          <a:srcRect/>
          <a:stretch>
            <a:fillRect/>
          </a:stretch>
        </p:blipFill>
        <p:spPr bwMode="auto">
          <a:xfrm>
            <a:off x="857250" y="1028700"/>
            <a:ext cx="7429500" cy="4800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66</a:t>
            </a:fld>
            <a:endParaRPr lang="en-US"/>
          </a:p>
        </p:txBody>
      </p:sp>
      <p:pic>
        <p:nvPicPr>
          <p:cNvPr id="7170" name="Picture 2"/>
          <p:cNvPicPr>
            <a:picLocks noChangeAspect="1" noChangeArrowheads="1"/>
          </p:cNvPicPr>
          <p:nvPr/>
        </p:nvPicPr>
        <p:blipFill>
          <a:blip r:embed="rId2" cstate="print"/>
          <a:srcRect/>
          <a:stretch>
            <a:fillRect/>
          </a:stretch>
        </p:blipFill>
        <p:spPr bwMode="auto">
          <a:xfrm>
            <a:off x="176213" y="1033463"/>
            <a:ext cx="8791575" cy="4791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67</a:t>
            </a:fld>
            <a:endParaRPr lang="en-US"/>
          </a:p>
        </p:txBody>
      </p:sp>
      <p:pic>
        <p:nvPicPr>
          <p:cNvPr id="8194" name="Picture 2"/>
          <p:cNvPicPr>
            <a:picLocks noChangeAspect="1" noChangeArrowheads="1"/>
          </p:cNvPicPr>
          <p:nvPr/>
        </p:nvPicPr>
        <p:blipFill>
          <a:blip r:embed="rId2" cstate="print"/>
          <a:srcRect/>
          <a:stretch>
            <a:fillRect/>
          </a:stretch>
        </p:blipFill>
        <p:spPr bwMode="auto">
          <a:xfrm>
            <a:off x="247650" y="1047750"/>
            <a:ext cx="8648700" cy="4762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68</a:t>
            </a:fld>
            <a:endParaRPr lang="en-US"/>
          </a:p>
        </p:txBody>
      </p:sp>
      <p:pic>
        <p:nvPicPr>
          <p:cNvPr id="9218" name="Picture 2"/>
          <p:cNvPicPr>
            <a:picLocks noChangeAspect="1" noChangeArrowheads="1"/>
          </p:cNvPicPr>
          <p:nvPr/>
        </p:nvPicPr>
        <p:blipFill>
          <a:blip r:embed="rId2" cstate="print"/>
          <a:srcRect/>
          <a:stretch>
            <a:fillRect/>
          </a:stretch>
        </p:blipFill>
        <p:spPr bwMode="auto">
          <a:xfrm>
            <a:off x="533400" y="925868"/>
            <a:ext cx="8077200" cy="5006264"/>
          </a:xfrm>
          <a:prstGeom prst="rect">
            <a:avLst/>
          </a:prstGeom>
          <a:noFill/>
          <a:ln w="9525">
            <a:noFill/>
            <a:miter lim="800000"/>
            <a:headEnd/>
            <a:tailEnd/>
          </a:ln>
          <a:effectLst/>
        </p:spPr>
      </p:pic>
      <p:sp>
        <p:nvSpPr>
          <p:cNvPr id="5" name="Rectangle 4"/>
          <p:cNvSpPr/>
          <p:nvPr/>
        </p:nvSpPr>
        <p:spPr>
          <a:xfrm>
            <a:off x="3124200" y="5638800"/>
            <a:ext cx="5791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CC"/>
                </a:solidFill>
              </a:rPr>
              <a:t>Char (2 bytes/</a:t>
            </a:r>
            <a:r>
              <a:rPr lang="en-US" dirty="0" err="1" smtClean="0">
                <a:solidFill>
                  <a:srgbClr val="0000CC"/>
                </a:solidFill>
              </a:rPr>
              <a:t>mem</a:t>
            </a:r>
            <a:r>
              <a:rPr lang="en-US" dirty="0" smtClean="0">
                <a:solidFill>
                  <a:srgbClr val="0000CC"/>
                </a:solidFill>
              </a:rPr>
              <a:t>)   </a:t>
            </a:r>
            <a:r>
              <a:rPr lang="en-US" dirty="0" smtClean="0">
                <a:solidFill>
                  <a:srgbClr val="0000CC"/>
                </a:solidFill>
                <a:sym typeface="Wingdings" pitchFamily="2" charset="2"/>
              </a:rPr>
              <a:t> </a:t>
            </a:r>
            <a:r>
              <a:rPr lang="en-US" dirty="0" err="1" smtClean="0">
                <a:solidFill>
                  <a:srgbClr val="0000CC"/>
                </a:solidFill>
                <a:sym typeface="Wingdings" pitchFamily="2" charset="2"/>
              </a:rPr>
              <a:t>nén</a:t>
            </a:r>
            <a:r>
              <a:rPr lang="en-US" dirty="0" smtClean="0">
                <a:solidFill>
                  <a:srgbClr val="0000CC"/>
                </a:solidFill>
                <a:sym typeface="Wingdings" pitchFamily="2" charset="2"/>
              </a:rPr>
              <a:t> UTF8  </a:t>
            </a:r>
            <a:r>
              <a:rPr lang="en-US" dirty="0" err="1" smtClean="0">
                <a:solidFill>
                  <a:srgbClr val="0000CC"/>
                </a:solidFill>
                <a:sym typeface="Wingdings" pitchFamily="2" charset="2"/>
              </a:rPr>
              <a:t>mã</a:t>
            </a:r>
            <a:r>
              <a:rPr lang="en-US" dirty="0" smtClean="0">
                <a:solidFill>
                  <a:srgbClr val="0000CC"/>
                </a:solidFill>
                <a:sym typeface="Wingdings" pitchFamily="2" charset="2"/>
              </a:rPr>
              <a:t> 1 byte  file</a:t>
            </a:r>
          </a:p>
          <a:p>
            <a:pPr algn="ctr"/>
            <a:r>
              <a:rPr lang="en-US" dirty="0" smtClean="0">
                <a:solidFill>
                  <a:srgbClr val="0000CC"/>
                </a:solidFill>
              </a:rPr>
              <a:t>Char (2 bytes/</a:t>
            </a:r>
            <a:r>
              <a:rPr lang="en-US" dirty="0" err="1" smtClean="0">
                <a:solidFill>
                  <a:srgbClr val="0000CC"/>
                </a:solidFill>
              </a:rPr>
              <a:t>mem</a:t>
            </a:r>
            <a:r>
              <a:rPr lang="en-US" dirty="0" smtClean="0">
                <a:solidFill>
                  <a:srgbClr val="0000CC"/>
                </a:solidFill>
              </a:rPr>
              <a:t>)  </a:t>
            </a:r>
            <a:r>
              <a:rPr lang="en-US" dirty="0" smtClean="0">
                <a:solidFill>
                  <a:srgbClr val="0000CC"/>
                </a:solidFill>
                <a:sym typeface="Wingdings" pitchFamily="2" charset="2"/>
              </a:rPr>
              <a:t> </a:t>
            </a:r>
            <a:r>
              <a:rPr lang="en-US" dirty="0" err="1" smtClean="0">
                <a:solidFill>
                  <a:srgbClr val="0000CC"/>
                </a:solidFill>
                <a:sym typeface="Wingdings" pitchFamily="2" charset="2"/>
              </a:rPr>
              <a:t>giải</a:t>
            </a:r>
            <a:r>
              <a:rPr lang="en-US" dirty="0" smtClean="0">
                <a:solidFill>
                  <a:srgbClr val="0000CC"/>
                </a:solidFill>
                <a:sym typeface="Wingdings" pitchFamily="2" charset="2"/>
              </a:rPr>
              <a:t> UTF8 </a:t>
            </a:r>
            <a:r>
              <a:rPr lang="en-US" dirty="0" err="1" smtClean="0">
                <a:solidFill>
                  <a:srgbClr val="0000CC"/>
                </a:solidFill>
                <a:sym typeface="Wingdings" pitchFamily="2" charset="2"/>
              </a:rPr>
              <a:t>mã</a:t>
            </a:r>
            <a:r>
              <a:rPr lang="en-US" dirty="0" smtClean="0">
                <a:solidFill>
                  <a:srgbClr val="0000CC"/>
                </a:solidFill>
                <a:sym typeface="Wingdings" pitchFamily="2" charset="2"/>
              </a:rPr>
              <a:t> 1 byte file</a:t>
            </a:r>
            <a:endParaRPr lang="en-US" dirty="0">
              <a:solidFill>
                <a:srgbClr val="0000CC"/>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69</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357188" y="695325"/>
            <a:ext cx="8429625" cy="5467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609600"/>
          </a:xfrm>
        </p:spPr>
        <p:txBody>
          <a:bodyPr/>
          <a:lstStyle/>
          <a:p>
            <a:pPr algn="r"/>
            <a:r>
              <a:rPr lang="en-US" sz="3600" dirty="0" smtClean="0"/>
              <a:t>1- Basic of Hashing …</a:t>
            </a:r>
            <a:endParaRPr lang="en-US" sz="36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a:t>
            </a:fld>
            <a:endParaRPr lang="en-US"/>
          </a:p>
        </p:txBody>
      </p:sp>
      <p:pic>
        <p:nvPicPr>
          <p:cNvPr id="1027" name="Picture 3"/>
          <p:cNvPicPr>
            <a:picLocks noChangeAspect="1" noChangeArrowheads="1"/>
          </p:cNvPicPr>
          <p:nvPr/>
        </p:nvPicPr>
        <p:blipFill>
          <a:blip r:embed="rId2" cstate="print"/>
          <a:srcRect/>
          <a:stretch>
            <a:fillRect/>
          </a:stretch>
        </p:blipFill>
        <p:spPr bwMode="auto">
          <a:xfrm>
            <a:off x="249084" y="1371602"/>
            <a:ext cx="8645834" cy="4571998"/>
          </a:xfrm>
          <a:prstGeom prst="rect">
            <a:avLst/>
          </a:prstGeom>
          <a:noFill/>
          <a:ln w="9525">
            <a:noFill/>
            <a:miter lim="800000"/>
            <a:headEnd/>
            <a:tailEnd/>
          </a:ln>
        </p:spPr>
      </p:pic>
      <p:sp>
        <p:nvSpPr>
          <p:cNvPr id="7" name="TextBox 6"/>
          <p:cNvSpPr txBox="1"/>
          <p:nvPr/>
        </p:nvSpPr>
        <p:spPr>
          <a:xfrm>
            <a:off x="304800" y="914400"/>
            <a:ext cx="2895600" cy="369332"/>
          </a:xfrm>
          <a:prstGeom prst="rect">
            <a:avLst/>
          </a:prstGeom>
          <a:noFill/>
        </p:spPr>
        <p:txBody>
          <a:bodyPr wrap="square" rtlCol="0">
            <a:spAutoFit/>
          </a:bodyPr>
          <a:lstStyle/>
          <a:p>
            <a:r>
              <a:rPr lang="en-US" dirty="0" smtClean="0">
                <a:solidFill>
                  <a:srgbClr val="0000CC"/>
                </a:solidFill>
              </a:rPr>
              <a:t>Example: A hash function</a:t>
            </a:r>
            <a:endParaRPr lang="en-US" dirty="0">
              <a:solidFill>
                <a:srgbClr val="0000CC"/>
              </a:solidFil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70</a:t>
            </a:fld>
            <a:endParaRPr lang="en-US"/>
          </a:p>
        </p:txBody>
      </p:sp>
      <p:pic>
        <p:nvPicPr>
          <p:cNvPr id="11266" name="Picture 2"/>
          <p:cNvPicPr>
            <a:picLocks noChangeAspect="1" noChangeArrowheads="1"/>
          </p:cNvPicPr>
          <p:nvPr/>
        </p:nvPicPr>
        <p:blipFill>
          <a:blip r:embed="rId2" cstate="print"/>
          <a:srcRect/>
          <a:stretch>
            <a:fillRect/>
          </a:stretch>
        </p:blipFill>
        <p:spPr bwMode="auto">
          <a:xfrm>
            <a:off x="442913" y="804863"/>
            <a:ext cx="8258175" cy="5248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147638" y="0"/>
            <a:ext cx="8848725" cy="6477000"/>
          </a:xfrm>
          <a:prstGeom prst="rect">
            <a:avLst/>
          </a:prstGeom>
          <a:noFill/>
          <a:ln w="9525">
            <a:noFill/>
            <a:miter lim="800000"/>
            <a:headEnd/>
            <a:tailEnd/>
          </a:ln>
          <a:effectLst/>
        </p:spPr>
      </p:pic>
      <p:sp>
        <p:nvSpPr>
          <p:cNvPr id="2" name="Title 1"/>
          <p:cNvSpPr>
            <a:spLocks noGrp="1"/>
          </p:cNvSpPr>
          <p:nvPr>
            <p:ph type="title"/>
          </p:nvPr>
        </p:nvSpPr>
        <p:spPr>
          <a:xfrm>
            <a:off x="6019800" y="76200"/>
            <a:ext cx="2667000" cy="1447800"/>
          </a:xfrm>
        </p:spPr>
        <p:txBody>
          <a:bodyPr/>
          <a:lstStyle/>
          <a:p>
            <a:r>
              <a:rPr lang="en-US" sz="2000" dirty="0" smtClean="0"/>
              <a:t>Demo 2: Using </a:t>
            </a:r>
            <a:r>
              <a:rPr lang="en-US" sz="2000" dirty="0" err="1" smtClean="0"/>
              <a:t>HashTable</a:t>
            </a:r>
            <a:r>
              <a:rPr lang="en-US" sz="2000" dirty="0" smtClean="0"/>
              <a:t> to manage a student list</a:t>
            </a:r>
            <a:endParaRPr lang="en-US" sz="20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72</a:t>
            </a:fld>
            <a:endParaRPr lang="en-US"/>
          </a:p>
        </p:txBody>
      </p:sp>
      <p:pic>
        <p:nvPicPr>
          <p:cNvPr id="13314" name="Picture 2"/>
          <p:cNvPicPr>
            <a:picLocks noChangeAspect="1" noChangeArrowheads="1"/>
          </p:cNvPicPr>
          <p:nvPr/>
        </p:nvPicPr>
        <p:blipFill>
          <a:blip r:embed="rId2" cstate="print"/>
          <a:srcRect/>
          <a:stretch>
            <a:fillRect/>
          </a:stretch>
        </p:blipFill>
        <p:spPr bwMode="auto">
          <a:xfrm>
            <a:off x="581025" y="676275"/>
            <a:ext cx="7981950" cy="57245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t>Demo 2: Using </a:t>
            </a:r>
            <a:r>
              <a:rPr lang="en-US" sz="2400" dirty="0" err="1" smtClean="0"/>
              <a:t>HashTable</a:t>
            </a:r>
            <a:r>
              <a:rPr lang="en-US" sz="2400" dirty="0" smtClean="0"/>
              <a:t> to manage a student list</a:t>
            </a:r>
            <a:endParaRPr lang="en-US" sz="2400" dirty="0"/>
          </a:p>
        </p:txBody>
      </p:sp>
      <p:sp>
        <p:nvSpPr>
          <p:cNvPr id="4" name="Slide Number Placeholder 3"/>
          <p:cNvSpPr>
            <a:spLocks noGrp="1"/>
          </p:cNvSpPr>
          <p:nvPr>
            <p:ph type="sldNum" sz="quarter" idx="10"/>
          </p:nvPr>
        </p:nvSpPr>
        <p:spPr/>
        <p:txBody>
          <a:bodyPr/>
          <a:lstStyle/>
          <a:p>
            <a:pPr>
              <a:defRPr/>
            </a:pPr>
            <a:r>
              <a:rPr lang="en-US" smtClean="0"/>
              <a:t> </a:t>
            </a:r>
            <a:fld id="{F39DE471-5D50-4C3F-B64C-838047D31BE9}" type="slidenum">
              <a:rPr lang="en-US" smtClean="0"/>
              <a:pPr>
                <a:defRPr/>
              </a:pPr>
              <a:t>73</a:t>
            </a:fld>
            <a:endParaRPr lang="en-US"/>
          </a:p>
        </p:txBody>
      </p:sp>
      <p:pic>
        <p:nvPicPr>
          <p:cNvPr id="14338" name="Picture 2"/>
          <p:cNvPicPr>
            <a:picLocks noChangeAspect="1" noChangeArrowheads="1"/>
          </p:cNvPicPr>
          <p:nvPr/>
        </p:nvPicPr>
        <p:blipFill>
          <a:blip r:embed="rId2" cstate="print"/>
          <a:srcRect/>
          <a:stretch>
            <a:fillRect/>
          </a:stretch>
        </p:blipFill>
        <p:spPr bwMode="auto">
          <a:xfrm>
            <a:off x="1371600" y="590057"/>
            <a:ext cx="6400800" cy="567788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3"/>
          <p:cNvSpPr>
            <a:spLocks noGrp="1"/>
          </p:cNvSpPr>
          <p:nvPr>
            <p:ph type="sldNum" sz="quarter" idx="10"/>
          </p:nvPr>
        </p:nvSpPr>
        <p:spPr>
          <a:noFill/>
        </p:spPr>
        <p:txBody>
          <a:bodyPr/>
          <a:lstStyle/>
          <a:p>
            <a:r>
              <a:rPr lang="en-US" smtClean="0"/>
              <a:t> </a:t>
            </a:r>
            <a:fld id="{01093560-0D73-41B3-B02A-61AF27F17D2F}" type="slidenum">
              <a:rPr lang="en-US" smtClean="0"/>
              <a:pPr/>
              <a:t>74</a:t>
            </a:fld>
            <a:endParaRPr lang="en-US" smtClean="0"/>
          </a:p>
        </p:txBody>
      </p:sp>
      <p:sp>
        <p:nvSpPr>
          <p:cNvPr id="64515" name="Rectangle 2"/>
          <p:cNvSpPr>
            <a:spLocks noGrp="1" noChangeArrowheads="1"/>
          </p:cNvSpPr>
          <p:nvPr>
            <p:ph type="title"/>
          </p:nvPr>
        </p:nvSpPr>
        <p:spPr>
          <a:xfrm>
            <a:off x="457200" y="274638"/>
            <a:ext cx="8229600" cy="715962"/>
          </a:xfrm>
        </p:spPr>
        <p:txBody>
          <a:bodyPr/>
          <a:lstStyle/>
          <a:p>
            <a:pPr eaLnBrk="1" hangingPunct="1"/>
            <a:r>
              <a:rPr lang="en-US" sz="3600" smtClean="0"/>
              <a:t>Case Study: Hashing with Buckets in a file</a:t>
            </a:r>
          </a:p>
        </p:txBody>
      </p:sp>
      <p:sp>
        <p:nvSpPr>
          <p:cNvPr id="6" name="Rectangle 5"/>
          <p:cNvSpPr/>
          <p:nvPr/>
        </p:nvSpPr>
        <p:spPr>
          <a:xfrm>
            <a:off x="1905000" y="2362200"/>
            <a:ext cx="5181600"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solidFill>
                  <a:schemeClr val="tx1"/>
                </a:solidFill>
              </a:rPr>
              <a:t>This example(in the textbook) depicts how to implement hashing data in a file.</a:t>
            </a:r>
          </a:p>
          <a:p>
            <a:pPr algn="ctr">
              <a:defRPr/>
            </a:pPr>
            <a:r>
              <a:rPr lang="en-US" sz="2800">
                <a:solidFill>
                  <a:srgbClr val="FF0000"/>
                </a:solidFill>
              </a:rPr>
              <a:t>Do yourself</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a:xfrm>
            <a:off x="457200" y="3429000"/>
            <a:ext cx="8229600" cy="1143000"/>
          </a:xfrm>
        </p:spPr>
        <p:txBody>
          <a:bodyPr/>
          <a:lstStyle/>
          <a:p>
            <a:r>
              <a:rPr lang="en-US" smtClean="0"/>
              <a:t>Thank you.</a:t>
            </a:r>
          </a:p>
        </p:txBody>
      </p:sp>
      <p:sp>
        <p:nvSpPr>
          <p:cNvPr id="86019" name="Slide Number Placeholder 3"/>
          <p:cNvSpPr>
            <a:spLocks noGrp="1"/>
          </p:cNvSpPr>
          <p:nvPr>
            <p:ph type="sldNum" sz="quarter" idx="10"/>
          </p:nvPr>
        </p:nvSpPr>
        <p:spPr>
          <a:noFill/>
        </p:spPr>
        <p:txBody>
          <a:bodyPr/>
          <a:lstStyle/>
          <a:p>
            <a:r>
              <a:rPr lang="en-US" smtClean="0"/>
              <a:t> </a:t>
            </a:r>
            <a:fld id="{979BDD6A-1E61-4549-9B2A-122CF45BA9A2}" type="slidenum">
              <a:rPr lang="en-US" smtClean="0"/>
              <a:pPr/>
              <a:t>75</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smtClean="0"/>
              <a:t> </a:t>
            </a:r>
            <a:fld id="{811A87BD-4E2D-440E-80EA-B3EBD0188E7D}" type="slidenum">
              <a:rPr lang="en-US" smtClean="0"/>
              <a:pPr/>
              <a:t>8</a:t>
            </a:fld>
            <a:endParaRPr lang="en-US" smtClean="0"/>
          </a:p>
        </p:txBody>
      </p:sp>
      <p:sp>
        <p:nvSpPr>
          <p:cNvPr id="6147" name="Rectangle 2"/>
          <p:cNvSpPr>
            <a:spLocks noGrp="1" noChangeArrowheads="1"/>
          </p:cNvSpPr>
          <p:nvPr>
            <p:ph type="title"/>
          </p:nvPr>
        </p:nvSpPr>
        <p:spPr>
          <a:xfrm>
            <a:off x="914400" y="0"/>
            <a:ext cx="8229600" cy="609600"/>
          </a:xfrm>
        </p:spPr>
        <p:txBody>
          <a:bodyPr/>
          <a:lstStyle/>
          <a:p>
            <a:pPr algn="r" eaLnBrk="1" hangingPunct="1"/>
            <a:r>
              <a:rPr lang="en-US" sz="3600" dirty="0" smtClean="0"/>
              <a:t>2- Common Hash Functions</a:t>
            </a:r>
          </a:p>
        </p:txBody>
      </p:sp>
      <p:sp>
        <p:nvSpPr>
          <p:cNvPr id="6148" name="Rectangle 3"/>
          <p:cNvSpPr>
            <a:spLocks noGrp="1" noChangeArrowheads="1"/>
          </p:cNvSpPr>
          <p:nvPr>
            <p:ph type="body" idx="1"/>
          </p:nvPr>
        </p:nvSpPr>
        <p:spPr>
          <a:xfrm>
            <a:off x="228600" y="1112837"/>
            <a:ext cx="8686800" cy="1096963"/>
          </a:xfrm>
        </p:spPr>
        <p:txBody>
          <a:bodyPr/>
          <a:lstStyle/>
          <a:p>
            <a:pPr eaLnBrk="1" hangingPunct="1">
              <a:lnSpc>
                <a:spcPct val="95000"/>
              </a:lnSpc>
            </a:pPr>
            <a:r>
              <a:rPr lang="en-US" dirty="0" smtClean="0">
                <a:solidFill>
                  <a:srgbClr val="0000CC"/>
                </a:solidFill>
              </a:rPr>
              <a:t>Hash function (</a:t>
            </a:r>
            <a:r>
              <a:rPr lang="en-US" b="1" i="1" dirty="0" smtClean="0">
                <a:solidFill>
                  <a:srgbClr val="0000CC"/>
                </a:solidFill>
              </a:rPr>
              <a:t>h</a:t>
            </a:r>
            <a:r>
              <a:rPr lang="en-US" dirty="0" smtClean="0">
                <a:solidFill>
                  <a:srgbClr val="0000CC"/>
                </a:solidFill>
              </a:rPr>
              <a:t>) transforms a particular key (</a:t>
            </a:r>
            <a:r>
              <a:rPr lang="en-US" i="1" dirty="0" smtClean="0">
                <a:solidFill>
                  <a:srgbClr val="0000CC"/>
                </a:solidFill>
              </a:rPr>
              <a:t>K</a:t>
            </a:r>
            <a:r>
              <a:rPr lang="en-US" dirty="0" smtClean="0">
                <a:solidFill>
                  <a:srgbClr val="0000CC"/>
                </a:solidFill>
              </a:rPr>
              <a:t>)</a:t>
            </a:r>
            <a:r>
              <a:rPr lang="en-US" i="1" dirty="0" smtClean="0">
                <a:solidFill>
                  <a:srgbClr val="0000CC"/>
                </a:solidFill>
              </a:rPr>
              <a:t> </a:t>
            </a:r>
            <a:r>
              <a:rPr lang="en-US" dirty="0" smtClean="0">
                <a:solidFill>
                  <a:srgbClr val="0000CC"/>
                </a:solidFill>
              </a:rPr>
              <a:t>(a string, number or record) into an index of a subset.</a:t>
            </a:r>
          </a:p>
        </p:txBody>
      </p:sp>
      <p:sp>
        <p:nvSpPr>
          <p:cNvPr id="5" name="Rectangle 3"/>
          <p:cNvSpPr txBox="1">
            <a:spLocks noChangeArrowheads="1"/>
          </p:cNvSpPr>
          <p:nvPr/>
        </p:nvSpPr>
        <p:spPr bwMode="auto">
          <a:xfrm>
            <a:off x="304800" y="3200400"/>
            <a:ext cx="8305800"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5000"/>
              </a:lnSpc>
              <a:spcBef>
                <a:spcPct val="20000"/>
              </a:spcBef>
              <a:spcAft>
                <a:spcPct val="0"/>
              </a:spcAft>
              <a:buClrTx/>
              <a:buSzTx/>
              <a:buFontTx/>
              <a:buChar char="•"/>
              <a:tabLst/>
              <a:defRPr/>
            </a:pPr>
            <a:r>
              <a:rPr lang="en-US" sz="2400" kern="0" dirty="0" smtClean="0">
                <a:latin typeface="+mn-lt"/>
              </a:rPr>
              <a:t>If the hash function gives the same index on different objects then they belong to the same subset.</a:t>
            </a:r>
            <a:endParaRPr kumimoji="0" lang="en-US"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5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If </a:t>
            </a:r>
            <a:r>
              <a:rPr kumimoji="0" lang="en-US" sz="2400" b="0" i="1" u="none" strike="noStrike" kern="0" cap="none" spc="0" normalizeH="0" baseline="0" noProof="0" dirty="0" smtClean="0">
                <a:ln>
                  <a:noFill/>
                </a:ln>
                <a:solidFill>
                  <a:schemeClr val="tx1"/>
                </a:solidFill>
                <a:effectLst/>
                <a:uLnTx/>
                <a:uFillTx/>
                <a:latin typeface="+mn-lt"/>
                <a:ea typeface="+mn-ea"/>
                <a:cs typeface="+mn-cs"/>
              </a:rPr>
              <a:t>h </a:t>
            </a:r>
            <a:r>
              <a:rPr kumimoji="0" lang="en-US" sz="2400" b="0" i="0" u="none" strike="noStrike" kern="0" cap="none" spc="0" normalizeH="0" baseline="0" noProof="0" dirty="0" smtClean="0">
                <a:ln>
                  <a:noFill/>
                </a:ln>
                <a:solidFill>
                  <a:schemeClr val="tx1"/>
                </a:solidFill>
                <a:effectLst/>
                <a:uLnTx/>
                <a:uFillTx/>
                <a:latin typeface="+mn-lt"/>
                <a:ea typeface="+mn-ea"/>
                <a:cs typeface="+mn-cs"/>
              </a:rPr>
              <a:t>transforms different keys into different numbers, it is called a </a:t>
            </a:r>
            <a:r>
              <a:rPr kumimoji="0" lang="en-US" sz="2400" b="1" i="0" u="none" strike="noStrike" kern="0" cap="none" spc="0" normalizeH="0" baseline="0" noProof="0" dirty="0" smtClean="0">
                <a:ln>
                  <a:noFill/>
                </a:ln>
                <a:solidFill>
                  <a:schemeClr val="tx1"/>
                </a:solidFill>
                <a:effectLst/>
                <a:uLnTx/>
                <a:uFillTx/>
                <a:latin typeface="+mn-lt"/>
                <a:ea typeface="+mn-ea"/>
                <a:cs typeface="+mn-cs"/>
              </a:rPr>
              <a:t>perfect hash function </a:t>
            </a:r>
            <a:r>
              <a:rPr kumimoji="0" lang="en-US" sz="2400" b="1" i="0" u="none" strike="noStrike" kern="0" cap="none" spc="0" normalizeH="0" baseline="0" noProof="0" dirty="0" smtClean="0">
                <a:ln>
                  <a:noFill/>
                </a:ln>
                <a:solidFill>
                  <a:schemeClr val="tx1"/>
                </a:solidFill>
                <a:effectLst/>
                <a:uLnTx/>
                <a:uFillTx/>
                <a:latin typeface="+mn-lt"/>
                <a:ea typeface="+mn-ea"/>
                <a:cs typeface="+mn-cs"/>
                <a:sym typeface="Wingdings" pitchFamily="2" charset="2"/>
              </a:rPr>
              <a:t> A subset contains ONE element only  Ideal case.</a:t>
            </a:r>
            <a:endParaRPr kumimoji="0" lang="en-US" sz="24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5000"/>
              </a:lnSpc>
              <a:spcBef>
                <a:spcPct val="20000"/>
              </a:spcBef>
              <a:spcAft>
                <a:spcPct val="0"/>
              </a:spcAft>
              <a:buClrTx/>
              <a:buSzTx/>
              <a:buFontTx/>
              <a:buChar char="•"/>
              <a:tabLst/>
              <a:defRPr/>
            </a:pPr>
            <a:r>
              <a:rPr kumimoji="0" lang="en-US" sz="2400" b="0" i="0" u="none" strike="noStrike" kern="0" cap="none" spc="0" normalizeH="0" baseline="0" noProof="0" dirty="0" smtClean="0">
                <a:ln>
                  <a:noFill/>
                </a:ln>
                <a:solidFill>
                  <a:schemeClr val="tx1"/>
                </a:solidFill>
                <a:effectLst/>
                <a:uLnTx/>
                <a:uFillTx/>
                <a:latin typeface="+mn-lt"/>
                <a:ea typeface="+mn-ea"/>
                <a:cs typeface="+mn-cs"/>
              </a:rPr>
              <a:t>To create a perfect hash function, the table has to contain at least the same number of positions as the number of elements being hashed.</a:t>
            </a:r>
          </a:p>
        </p:txBody>
      </p:sp>
      <p:grpSp>
        <p:nvGrpSpPr>
          <p:cNvPr id="21" name="Group 20"/>
          <p:cNvGrpSpPr/>
          <p:nvPr/>
        </p:nvGrpSpPr>
        <p:grpSpPr>
          <a:xfrm>
            <a:off x="1295400" y="2209800"/>
            <a:ext cx="6629400" cy="838200"/>
            <a:chOff x="1905000" y="2514600"/>
            <a:chExt cx="6629400" cy="838200"/>
          </a:xfrm>
        </p:grpSpPr>
        <p:sp>
          <p:nvSpPr>
            <p:cNvPr id="6" name="TextBox 5"/>
            <p:cNvSpPr txBox="1"/>
            <p:nvPr/>
          </p:nvSpPr>
          <p:spPr>
            <a:xfrm>
              <a:off x="1905000" y="2743200"/>
              <a:ext cx="1600200" cy="369332"/>
            </a:xfrm>
            <a:prstGeom prst="rect">
              <a:avLst/>
            </a:prstGeom>
            <a:noFill/>
          </p:spPr>
          <p:txBody>
            <a:bodyPr wrap="square" rtlCol="0">
              <a:spAutoFit/>
            </a:bodyPr>
            <a:lstStyle/>
            <a:p>
              <a:pPr algn="r"/>
              <a:r>
                <a:rPr lang="en-US" dirty="0" smtClean="0">
                  <a:solidFill>
                    <a:srgbClr val="0000CC"/>
                  </a:solidFill>
                </a:rPr>
                <a:t>Object’s Key</a:t>
              </a:r>
              <a:endParaRPr lang="en-US" dirty="0">
                <a:solidFill>
                  <a:srgbClr val="0000CC"/>
                </a:solidFill>
              </a:endParaRPr>
            </a:p>
          </p:txBody>
        </p:sp>
        <p:sp>
          <p:nvSpPr>
            <p:cNvPr id="7" name="Oval 6"/>
            <p:cNvSpPr/>
            <p:nvPr/>
          </p:nvSpPr>
          <p:spPr>
            <a:xfrm>
              <a:off x="3886200" y="2514600"/>
              <a:ext cx="8382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a:t>
              </a:r>
              <a:endParaRPr lang="en-US" dirty="0">
                <a:solidFill>
                  <a:srgbClr val="FF0000"/>
                </a:solidFill>
              </a:endParaRPr>
            </a:p>
          </p:txBody>
        </p:sp>
        <p:sp>
          <p:nvSpPr>
            <p:cNvPr id="8" name="TextBox 7"/>
            <p:cNvSpPr txBox="1"/>
            <p:nvPr/>
          </p:nvSpPr>
          <p:spPr>
            <a:xfrm>
              <a:off x="5638800" y="2743200"/>
              <a:ext cx="2895600" cy="381000"/>
            </a:xfrm>
            <a:prstGeom prst="rect">
              <a:avLst/>
            </a:prstGeom>
            <a:noFill/>
          </p:spPr>
          <p:txBody>
            <a:bodyPr wrap="square" rtlCol="0">
              <a:spAutoFit/>
            </a:bodyPr>
            <a:lstStyle/>
            <a:p>
              <a:r>
                <a:rPr lang="en-US" dirty="0" smtClean="0">
                  <a:solidFill>
                    <a:srgbClr val="0000CC"/>
                  </a:solidFill>
                </a:rPr>
                <a:t>Integer (index of a subset)</a:t>
              </a:r>
              <a:endParaRPr lang="en-US" dirty="0">
                <a:solidFill>
                  <a:srgbClr val="0000CC"/>
                </a:solidFill>
              </a:endParaRPr>
            </a:p>
          </p:txBody>
        </p:sp>
        <p:cxnSp>
          <p:nvCxnSpPr>
            <p:cNvPr id="10" name="Straight Arrow Connector 9"/>
            <p:cNvCxnSpPr>
              <a:stCxn id="6" idx="3"/>
              <a:endCxn id="7" idx="2"/>
            </p:cNvCxnSpPr>
            <p:nvPr/>
          </p:nvCxnSpPr>
          <p:spPr>
            <a:xfrm>
              <a:off x="35052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7" idx="6"/>
              <a:endCxn id="8" idx="1"/>
            </p:cNvCxnSpPr>
            <p:nvPr/>
          </p:nvCxnSpPr>
          <p:spPr>
            <a:xfrm>
              <a:off x="4724400" y="2933700"/>
              <a:ext cx="9144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smtClean="0"/>
              <a:t> </a:t>
            </a:r>
            <a:fld id="{811A87BD-4E2D-440E-80EA-B3EBD0188E7D}" type="slidenum">
              <a:rPr lang="en-US" smtClean="0"/>
              <a:pPr/>
              <a:t>9</a:t>
            </a:fld>
            <a:endParaRPr lang="en-US" smtClean="0"/>
          </a:p>
        </p:txBody>
      </p:sp>
      <p:sp>
        <p:nvSpPr>
          <p:cNvPr id="6147" name="Rectangle 2"/>
          <p:cNvSpPr>
            <a:spLocks noGrp="1" noChangeArrowheads="1"/>
          </p:cNvSpPr>
          <p:nvPr>
            <p:ph type="title"/>
          </p:nvPr>
        </p:nvSpPr>
        <p:spPr>
          <a:xfrm>
            <a:off x="914400" y="0"/>
            <a:ext cx="8229600" cy="609600"/>
          </a:xfrm>
        </p:spPr>
        <p:txBody>
          <a:bodyPr/>
          <a:lstStyle/>
          <a:p>
            <a:pPr algn="r" eaLnBrk="1" hangingPunct="1"/>
            <a:r>
              <a:rPr lang="en-US" sz="3600" dirty="0" smtClean="0"/>
              <a:t>2- Common Hash Functions…</a:t>
            </a:r>
          </a:p>
        </p:txBody>
      </p:sp>
      <p:sp>
        <p:nvSpPr>
          <p:cNvPr id="6148" name="Rectangle 3"/>
          <p:cNvSpPr>
            <a:spLocks noGrp="1" noChangeArrowheads="1"/>
          </p:cNvSpPr>
          <p:nvPr>
            <p:ph type="body" idx="1"/>
          </p:nvPr>
        </p:nvSpPr>
        <p:spPr>
          <a:xfrm>
            <a:off x="228600" y="1112837"/>
            <a:ext cx="8686800" cy="1477963"/>
          </a:xfrm>
        </p:spPr>
        <p:txBody>
          <a:bodyPr/>
          <a:lstStyle/>
          <a:p>
            <a:pPr eaLnBrk="1" hangingPunct="1">
              <a:lnSpc>
                <a:spcPct val="95000"/>
              </a:lnSpc>
            </a:pPr>
            <a:r>
              <a:rPr lang="en-US" dirty="0" smtClean="0"/>
              <a:t>To get an integer as the output of a hash function, an integer expression must be used. In integral operators, the operator modulo (%) is usually used.</a:t>
            </a:r>
          </a:p>
        </p:txBody>
      </p:sp>
      <p:grpSp>
        <p:nvGrpSpPr>
          <p:cNvPr id="11" name="Group 10"/>
          <p:cNvGrpSpPr/>
          <p:nvPr/>
        </p:nvGrpSpPr>
        <p:grpSpPr>
          <a:xfrm>
            <a:off x="1905000" y="2590800"/>
            <a:ext cx="4724400" cy="838200"/>
            <a:chOff x="1905000" y="2514600"/>
            <a:chExt cx="4724400" cy="838200"/>
          </a:xfrm>
        </p:grpSpPr>
        <p:sp>
          <p:nvSpPr>
            <p:cNvPr id="12" name="TextBox 11"/>
            <p:cNvSpPr txBox="1"/>
            <p:nvPr/>
          </p:nvSpPr>
          <p:spPr>
            <a:xfrm>
              <a:off x="1905000" y="2743200"/>
              <a:ext cx="1600200" cy="369332"/>
            </a:xfrm>
            <a:prstGeom prst="rect">
              <a:avLst/>
            </a:prstGeom>
            <a:noFill/>
          </p:spPr>
          <p:txBody>
            <a:bodyPr wrap="square" rtlCol="0">
              <a:spAutoFit/>
            </a:bodyPr>
            <a:lstStyle/>
            <a:p>
              <a:pPr algn="r"/>
              <a:r>
                <a:rPr lang="en-US" dirty="0" smtClean="0"/>
                <a:t>Object’s Key</a:t>
              </a:r>
              <a:endParaRPr lang="en-US" dirty="0"/>
            </a:p>
          </p:txBody>
        </p:sp>
        <p:sp>
          <p:nvSpPr>
            <p:cNvPr id="13" name="Oval 12"/>
            <p:cNvSpPr/>
            <p:nvPr/>
          </p:nvSpPr>
          <p:spPr>
            <a:xfrm>
              <a:off x="3886200" y="2514600"/>
              <a:ext cx="1371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hash</a:t>
              </a:r>
              <a:endParaRPr lang="en-US" dirty="0">
                <a:solidFill>
                  <a:srgbClr val="FF0000"/>
                </a:solidFill>
              </a:endParaRPr>
            </a:p>
          </p:txBody>
        </p:sp>
        <p:sp>
          <p:nvSpPr>
            <p:cNvPr id="14" name="TextBox 13"/>
            <p:cNvSpPr txBox="1"/>
            <p:nvPr/>
          </p:nvSpPr>
          <p:spPr>
            <a:xfrm>
              <a:off x="5638800" y="2743200"/>
              <a:ext cx="990600" cy="369332"/>
            </a:xfrm>
            <a:prstGeom prst="rect">
              <a:avLst/>
            </a:prstGeom>
            <a:noFill/>
          </p:spPr>
          <p:txBody>
            <a:bodyPr wrap="square" rtlCol="0">
              <a:spAutoFit/>
            </a:bodyPr>
            <a:lstStyle/>
            <a:p>
              <a:r>
                <a:rPr lang="en-US" dirty="0" smtClean="0"/>
                <a:t>integer</a:t>
              </a:r>
              <a:endParaRPr lang="en-US" dirty="0"/>
            </a:p>
          </p:txBody>
        </p:sp>
        <p:cxnSp>
          <p:nvCxnSpPr>
            <p:cNvPr id="15" name="Straight Arrow Connector 14"/>
            <p:cNvCxnSpPr>
              <a:stCxn id="12" idx="3"/>
              <a:endCxn id="13" idx="2"/>
            </p:cNvCxnSpPr>
            <p:nvPr/>
          </p:nvCxnSpPr>
          <p:spPr>
            <a:xfrm>
              <a:off x="35052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6"/>
              <a:endCxn id="14" idx="1"/>
            </p:cNvCxnSpPr>
            <p:nvPr/>
          </p:nvCxnSpPr>
          <p:spPr>
            <a:xfrm flipV="1">
              <a:off x="5257800" y="29278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1219200" y="4114800"/>
            <a:ext cx="6629400" cy="838200"/>
            <a:chOff x="0" y="3962400"/>
            <a:chExt cx="6629400" cy="838200"/>
          </a:xfrm>
        </p:grpSpPr>
        <p:sp>
          <p:nvSpPr>
            <p:cNvPr id="19" name="TextBox 18"/>
            <p:cNvSpPr txBox="1"/>
            <p:nvPr/>
          </p:nvSpPr>
          <p:spPr>
            <a:xfrm>
              <a:off x="2362200" y="4191000"/>
              <a:ext cx="1143000" cy="369332"/>
            </a:xfrm>
            <a:prstGeom prst="rect">
              <a:avLst/>
            </a:prstGeom>
            <a:noFill/>
          </p:spPr>
          <p:txBody>
            <a:bodyPr wrap="square" rtlCol="0">
              <a:spAutoFit/>
            </a:bodyPr>
            <a:lstStyle/>
            <a:p>
              <a:pPr algn="r"/>
              <a:r>
                <a:rPr lang="en-US" dirty="0" smtClean="0"/>
                <a:t>Key-num</a:t>
              </a:r>
              <a:endParaRPr lang="en-US" dirty="0"/>
            </a:p>
          </p:txBody>
        </p:sp>
        <p:sp>
          <p:nvSpPr>
            <p:cNvPr id="20" name="Oval 19"/>
            <p:cNvSpPr/>
            <p:nvPr/>
          </p:nvSpPr>
          <p:spPr>
            <a:xfrm>
              <a:off x="3886200" y="3962400"/>
              <a:ext cx="13716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Hash (%)</a:t>
              </a:r>
              <a:endParaRPr lang="en-US" dirty="0">
                <a:solidFill>
                  <a:srgbClr val="FF0000"/>
                </a:solidFill>
              </a:endParaRPr>
            </a:p>
          </p:txBody>
        </p:sp>
        <p:sp>
          <p:nvSpPr>
            <p:cNvPr id="21" name="TextBox 20"/>
            <p:cNvSpPr txBox="1"/>
            <p:nvPr/>
          </p:nvSpPr>
          <p:spPr>
            <a:xfrm>
              <a:off x="5638800" y="4191000"/>
              <a:ext cx="990600" cy="369332"/>
            </a:xfrm>
            <a:prstGeom prst="rect">
              <a:avLst/>
            </a:prstGeom>
            <a:noFill/>
          </p:spPr>
          <p:txBody>
            <a:bodyPr wrap="square" rtlCol="0">
              <a:spAutoFit/>
            </a:bodyPr>
            <a:lstStyle/>
            <a:p>
              <a:r>
                <a:rPr lang="en-US" dirty="0" smtClean="0"/>
                <a:t>integer</a:t>
              </a:r>
              <a:endParaRPr lang="en-US" dirty="0"/>
            </a:p>
          </p:txBody>
        </p:sp>
        <p:cxnSp>
          <p:nvCxnSpPr>
            <p:cNvPr id="22" name="Straight Arrow Connector 21"/>
            <p:cNvCxnSpPr>
              <a:stCxn id="19" idx="3"/>
              <a:endCxn id="20" idx="2"/>
            </p:cNvCxnSpPr>
            <p:nvPr/>
          </p:nvCxnSpPr>
          <p:spPr>
            <a:xfrm>
              <a:off x="3505200" y="43756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20" idx="6"/>
              <a:endCxn id="21" idx="1"/>
            </p:cNvCxnSpPr>
            <p:nvPr/>
          </p:nvCxnSpPr>
          <p:spPr>
            <a:xfrm flipV="1">
              <a:off x="5257800" y="4375666"/>
              <a:ext cx="381000" cy="583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0" y="4191000"/>
              <a:ext cx="1981200" cy="369332"/>
            </a:xfrm>
            <a:prstGeom prst="rect">
              <a:avLst/>
            </a:prstGeom>
            <a:noFill/>
          </p:spPr>
          <p:txBody>
            <a:bodyPr wrap="square" rtlCol="0">
              <a:spAutoFit/>
            </a:bodyPr>
            <a:lstStyle/>
            <a:p>
              <a:pPr algn="r"/>
              <a:r>
                <a:rPr lang="en-US" dirty="0" smtClean="0"/>
                <a:t>Object’s Key-</a:t>
              </a:r>
              <a:r>
                <a:rPr lang="en-US" dirty="0" err="1" smtClean="0"/>
                <a:t>Str</a:t>
              </a:r>
              <a:endParaRPr lang="en-US" dirty="0"/>
            </a:p>
          </p:txBody>
        </p:sp>
        <p:cxnSp>
          <p:nvCxnSpPr>
            <p:cNvPr id="25" name="Straight Arrow Connector 24"/>
            <p:cNvCxnSpPr>
              <a:stCxn id="24" idx="3"/>
              <a:endCxn id="19" idx="1"/>
            </p:cNvCxnSpPr>
            <p:nvPr/>
          </p:nvCxnSpPr>
          <p:spPr>
            <a:xfrm>
              <a:off x="1981200" y="4375666"/>
              <a:ext cx="38100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3633</TotalTime>
  <Words>3424</Words>
  <Application>Microsoft Office PowerPoint</Application>
  <PresentationFormat>On-screen Show (4:3)</PresentationFormat>
  <Paragraphs>561</Paragraphs>
  <Slides>75</Slides>
  <Notes>1</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Default Design</vt:lpstr>
      <vt:lpstr>Hashing</vt:lpstr>
      <vt:lpstr>Introduction</vt:lpstr>
      <vt:lpstr>Introduction…</vt:lpstr>
      <vt:lpstr>Learning Outcomes</vt:lpstr>
      <vt:lpstr>Contents</vt:lpstr>
      <vt:lpstr>1- Basic of Hashing</vt:lpstr>
      <vt:lpstr>1- Basic of Hashing …</vt:lpstr>
      <vt:lpstr>2- Common Hash Functions</vt:lpstr>
      <vt:lpstr>2- Common Hash Functions…</vt:lpstr>
      <vt:lpstr>2- Common Hash Functions…</vt:lpstr>
      <vt:lpstr>2- Common Hash Functions</vt:lpstr>
      <vt:lpstr>3- Data Storage of a Hash Structure</vt:lpstr>
      <vt:lpstr>3- Data Storage of a Hash Structure…</vt:lpstr>
      <vt:lpstr>3- Data Storage of a Hash Structure…</vt:lpstr>
      <vt:lpstr>4- Common methods of a hash table</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5- Collision Resolution…</vt:lpstr>
      <vt:lpstr>6- Load Factors, Rehashing, and Efficiency</vt:lpstr>
      <vt:lpstr>7- Deletion</vt:lpstr>
      <vt:lpstr>7- Deletion…</vt:lpstr>
      <vt:lpstr>7- Deletion…</vt:lpstr>
      <vt:lpstr>8- Perfect Hash Functions</vt:lpstr>
      <vt:lpstr>9- External Hashing</vt:lpstr>
      <vt:lpstr>9- External Hashing …</vt:lpstr>
      <vt:lpstr>9- External Hashing…</vt:lpstr>
      <vt:lpstr>9- External Hashing…</vt:lpstr>
      <vt:lpstr>10- Hashing in the java.util Package</vt:lpstr>
      <vt:lpstr>The java.util.HashMap class</vt:lpstr>
      <vt:lpstr>The java.util.HashMap class…</vt:lpstr>
      <vt:lpstr>The java.util.HashMap class…</vt:lpstr>
      <vt:lpstr>The java.util.HashMap class…</vt:lpstr>
      <vt:lpstr>The java.util.HashMap class…</vt:lpstr>
      <vt:lpstr>The java.util.HashMap class…</vt:lpstr>
      <vt:lpstr>The java.utr]il.HashSet class</vt:lpstr>
      <vt:lpstr>The java.util.HashSet class…</vt:lpstr>
      <vt:lpstr>The java.util.HashSet class…</vt:lpstr>
      <vt:lpstr>The java.util.HashSet class…</vt:lpstr>
      <vt:lpstr>The java.util.HashTable</vt:lpstr>
      <vt:lpstr>The java.util.Hashtable class…</vt:lpstr>
      <vt:lpstr>The java.util.Hashtable class…</vt:lpstr>
      <vt:lpstr>The java.util.Hashtable class…</vt:lpstr>
      <vt:lpstr>The java.util.Hashtable class…</vt:lpstr>
      <vt:lpstr>Summary: Learning Outcomes</vt:lpstr>
      <vt:lpstr>Summary</vt:lpstr>
      <vt:lpstr>Summary (continued)</vt:lpstr>
      <vt:lpstr>Summary (continued)</vt:lpstr>
      <vt:lpstr>Notices about hash tables</vt:lpstr>
      <vt:lpstr>Demo 1: Using HashMap to compute probabilities  of characters in a text file</vt:lpstr>
      <vt:lpstr>Demo 1: Using HashMap to compute probabilities  of characters in a text file</vt:lpstr>
      <vt:lpstr>Demo 1: Using HashMap to compute probabilities  of characters in a text file</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Demo 2: Using HashTable to manage a student list</vt:lpstr>
      <vt:lpstr>Case Study: Hashing with Buckets in a file</vt:lpstr>
      <vt:lpstr>Thank you.</vt:lpstr>
    </vt:vector>
  </TitlesOfParts>
  <Company>FourPawsDesign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Web Development</dc:title>
  <dc:creator>Cyndi Middleton</dc:creator>
  <cp:lastModifiedBy>Azure</cp:lastModifiedBy>
  <cp:revision>355</cp:revision>
  <dcterms:created xsi:type="dcterms:W3CDTF">2005-09-19T23:06:59Z</dcterms:created>
  <dcterms:modified xsi:type="dcterms:W3CDTF">2022-03-02T05:52:02Z</dcterms:modified>
</cp:coreProperties>
</file>